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Economica"/>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Economica-bold.fntdata"/><Relationship Id="rId10" Type="http://schemas.openxmlformats.org/officeDocument/2006/relationships/slide" Target="slides/slide5.xml"/><Relationship Id="rId21" Type="http://schemas.openxmlformats.org/officeDocument/2006/relationships/font" Target="fonts/Economica-regular.fntdata"/><Relationship Id="rId13" Type="http://schemas.openxmlformats.org/officeDocument/2006/relationships/slide" Target="slides/slide8.xml"/><Relationship Id="rId24" Type="http://schemas.openxmlformats.org/officeDocument/2006/relationships/font" Target="fonts/Economica-boldItalic.fntdata"/><Relationship Id="rId12" Type="http://schemas.openxmlformats.org/officeDocument/2006/relationships/slide" Target="slides/slide7.xml"/><Relationship Id="rId23" Type="http://schemas.openxmlformats.org/officeDocument/2006/relationships/font" Target="fonts/Economica-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9553bacd3e_0_8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9553bacd3e_0_8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acc2ea733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acc2ea733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acc2ea733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acc2ea733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acc2ea733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acc2ea733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acc2ea733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acc2ea733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9553bacd3e_0_8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9553bacd3e_0_8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9553bacd3e_0_8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9553bacd3e_0_8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9553bacd3e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9553bacd3e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9553bacd3e_0_7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9553bacd3e_0_7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a041ddff8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a041ddff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9553bacd3e_0_7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9553bacd3e_0_7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9553bacd3e_0_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9553bacd3e_0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9553bacd3e_0_7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9553bacd3e_0_7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a8f6b650e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a8f6b650e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jpg"/><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jpg"/><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jp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1492075" y="1049000"/>
            <a:ext cx="6624000" cy="891600"/>
          </a:xfrm>
          <a:prstGeom prst="rect">
            <a:avLst/>
          </a:prstGeom>
          <a:effectLst>
            <a:outerShdw blurRad="85725" rotWithShape="0" algn="bl" dist="47625">
              <a:srgbClr val="000000">
                <a:alpha val="95000"/>
              </a:srgbClr>
            </a:outerShdw>
          </a:effectLst>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4800">
                <a:latin typeface="Economica"/>
                <a:ea typeface="Economica"/>
                <a:cs typeface="Economica"/>
                <a:sym typeface="Economica"/>
              </a:rPr>
              <a:t>FOOD DONATION SYSTEM</a:t>
            </a:r>
            <a:endParaRPr sz="4800">
              <a:latin typeface="Economica"/>
              <a:ea typeface="Economica"/>
              <a:cs typeface="Economica"/>
              <a:sym typeface="Economica"/>
            </a:endParaRPr>
          </a:p>
        </p:txBody>
      </p:sp>
      <p:sp>
        <p:nvSpPr>
          <p:cNvPr id="55" name="Google Shape;55;p13"/>
          <p:cNvSpPr txBox="1"/>
          <p:nvPr>
            <p:ph idx="1" type="subTitle"/>
          </p:nvPr>
        </p:nvSpPr>
        <p:spPr>
          <a:xfrm>
            <a:off x="4981900" y="3224525"/>
            <a:ext cx="3982800" cy="1501800"/>
          </a:xfrm>
          <a:prstGeom prst="rect">
            <a:avLst/>
          </a:prstGeom>
          <a:effectLst>
            <a:outerShdw blurRad="57150" rotWithShape="0" algn="bl" dir="5400000" dist="19050">
              <a:srgbClr val="000000">
                <a:alpha val="46000"/>
              </a:srgbClr>
            </a:outerShdw>
          </a:effectLst>
        </p:spPr>
        <p:txBody>
          <a:bodyPr anchorCtr="0" anchor="t" bIns="91425" lIns="91425" spcFirstLastPara="1" rIns="91425" wrap="square" tIns="91425">
            <a:noAutofit/>
          </a:bodyPr>
          <a:lstStyle/>
          <a:p>
            <a:pPr indent="0" lvl="0" marL="0" rtl="0" algn="ctr">
              <a:lnSpc>
                <a:spcPct val="150000"/>
              </a:lnSpc>
              <a:spcBef>
                <a:spcPts val="0"/>
              </a:spcBef>
              <a:spcAft>
                <a:spcPts val="0"/>
              </a:spcAft>
              <a:buSzPts val="523"/>
              <a:buNone/>
            </a:pPr>
            <a:r>
              <a:rPr lang="en" sz="1817">
                <a:latin typeface="Economica"/>
                <a:ea typeface="Economica"/>
                <a:cs typeface="Economica"/>
                <a:sym typeface="Economica"/>
              </a:rPr>
              <a:t>GROUP 11 :</a:t>
            </a:r>
            <a:endParaRPr sz="1817">
              <a:latin typeface="Economica"/>
              <a:ea typeface="Economica"/>
              <a:cs typeface="Economica"/>
              <a:sym typeface="Economica"/>
            </a:endParaRPr>
          </a:p>
          <a:p>
            <a:pPr indent="0" lvl="0" marL="0" rtl="0" algn="ctr">
              <a:lnSpc>
                <a:spcPct val="150000"/>
              </a:lnSpc>
              <a:spcBef>
                <a:spcPts val="0"/>
              </a:spcBef>
              <a:spcAft>
                <a:spcPts val="0"/>
              </a:spcAft>
              <a:buSzPts val="523"/>
              <a:buNone/>
            </a:pPr>
            <a:r>
              <a:rPr lang="en" sz="1817">
                <a:latin typeface="Economica"/>
                <a:ea typeface="Economica"/>
                <a:cs typeface="Economica"/>
                <a:sym typeface="Economica"/>
              </a:rPr>
              <a:t>Komal Suhas Albhar - 002776417</a:t>
            </a:r>
            <a:endParaRPr sz="1817">
              <a:latin typeface="Economica"/>
              <a:ea typeface="Economica"/>
              <a:cs typeface="Economica"/>
              <a:sym typeface="Economica"/>
            </a:endParaRPr>
          </a:p>
          <a:p>
            <a:pPr indent="0" lvl="0" marL="0" rtl="0" algn="ctr">
              <a:lnSpc>
                <a:spcPct val="150000"/>
              </a:lnSpc>
              <a:spcBef>
                <a:spcPts val="0"/>
              </a:spcBef>
              <a:spcAft>
                <a:spcPts val="0"/>
              </a:spcAft>
              <a:buSzPts val="523"/>
              <a:buNone/>
            </a:pPr>
            <a:r>
              <a:rPr lang="en" sz="1817">
                <a:latin typeface="Economica"/>
                <a:ea typeface="Economica"/>
                <a:cs typeface="Economica"/>
                <a:sym typeface="Economica"/>
              </a:rPr>
              <a:t>Gauri Nagesh Basutkar - 002747429</a:t>
            </a:r>
            <a:endParaRPr sz="1817">
              <a:latin typeface="Economica"/>
              <a:ea typeface="Economica"/>
              <a:cs typeface="Economica"/>
              <a:sym typeface="Economica"/>
            </a:endParaRPr>
          </a:p>
          <a:p>
            <a:pPr indent="0" lvl="0" marL="0" rtl="0" algn="ctr">
              <a:lnSpc>
                <a:spcPct val="150000"/>
              </a:lnSpc>
              <a:spcBef>
                <a:spcPts val="0"/>
              </a:spcBef>
              <a:spcAft>
                <a:spcPts val="0"/>
              </a:spcAft>
              <a:buSzPts val="523"/>
              <a:buNone/>
            </a:pPr>
            <a:r>
              <a:rPr lang="en" sz="1817">
                <a:latin typeface="Economica"/>
                <a:ea typeface="Economica"/>
                <a:cs typeface="Economica"/>
                <a:sym typeface="Economica"/>
              </a:rPr>
              <a:t>Kalyani Patil - 002776416</a:t>
            </a:r>
            <a:endParaRPr sz="1817">
              <a:latin typeface="Economica"/>
              <a:ea typeface="Economica"/>
              <a:cs typeface="Economica"/>
              <a:sym typeface="Economica"/>
            </a:endParaRPr>
          </a:p>
          <a:p>
            <a:pPr indent="0" lvl="0" marL="0" rtl="0" algn="ctr">
              <a:lnSpc>
                <a:spcPct val="80000"/>
              </a:lnSpc>
              <a:spcBef>
                <a:spcPts val="0"/>
              </a:spcBef>
              <a:spcAft>
                <a:spcPts val="0"/>
              </a:spcAft>
              <a:buSzPts val="523"/>
              <a:buNone/>
            </a:pPr>
            <a:r>
              <a:t/>
            </a:r>
            <a:endParaRPr sz="617"/>
          </a:p>
        </p:txBody>
      </p:sp>
      <p:pic>
        <p:nvPicPr>
          <p:cNvPr id="56" name="Google Shape;56;p13"/>
          <p:cNvPicPr preferRelativeResize="0"/>
          <p:nvPr/>
        </p:nvPicPr>
        <p:blipFill>
          <a:blip r:embed="rId3">
            <a:alphaModFix/>
          </a:blip>
          <a:stretch>
            <a:fillRect/>
          </a:stretch>
        </p:blipFill>
        <p:spPr>
          <a:xfrm>
            <a:off x="73950" y="2398050"/>
            <a:ext cx="3736049" cy="2682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491000" y="445025"/>
            <a:ext cx="8520600" cy="572700"/>
          </a:xfrm>
          <a:prstGeom prst="rect">
            <a:avLst/>
          </a:prstGeom>
          <a:effectLst>
            <a:outerShdw blurRad="85725" rotWithShape="0" algn="bl" dist="9525">
              <a:srgbClr val="000000"/>
            </a:outerShdw>
          </a:effectLst>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latin typeface="Economica"/>
                <a:ea typeface="Economica"/>
                <a:cs typeface="Economica"/>
                <a:sym typeface="Economica"/>
              </a:rPr>
              <a:t>REPORTS</a:t>
            </a:r>
            <a:endParaRPr sz="3020">
              <a:latin typeface="Economica"/>
              <a:ea typeface="Economica"/>
              <a:cs typeface="Economica"/>
              <a:sym typeface="Economica"/>
            </a:endParaRPr>
          </a:p>
        </p:txBody>
      </p:sp>
      <p:pic>
        <p:nvPicPr>
          <p:cNvPr id="114" name="Google Shape;114;p22"/>
          <p:cNvPicPr preferRelativeResize="0"/>
          <p:nvPr/>
        </p:nvPicPr>
        <p:blipFill>
          <a:blip r:embed="rId3">
            <a:alphaModFix/>
          </a:blip>
          <a:stretch>
            <a:fillRect/>
          </a:stretch>
        </p:blipFill>
        <p:spPr>
          <a:xfrm>
            <a:off x="569825" y="1358900"/>
            <a:ext cx="6524774" cy="35941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23"/>
          <p:cNvPicPr preferRelativeResize="0"/>
          <p:nvPr/>
        </p:nvPicPr>
        <p:blipFill>
          <a:blip r:embed="rId3">
            <a:alphaModFix/>
          </a:blip>
          <a:stretch>
            <a:fillRect/>
          </a:stretch>
        </p:blipFill>
        <p:spPr>
          <a:xfrm>
            <a:off x="560451" y="576225"/>
            <a:ext cx="6894449" cy="399105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4"/>
          <p:cNvPicPr preferRelativeResize="0"/>
          <p:nvPr/>
        </p:nvPicPr>
        <p:blipFill rotWithShape="1">
          <a:blip r:embed="rId3">
            <a:alphaModFix/>
          </a:blip>
          <a:srcRect b="8883" l="0" r="0" t="0"/>
          <a:stretch/>
        </p:blipFill>
        <p:spPr>
          <a:xfrm>
            <a:off x="555750" y="623325"/>
            <a:ext cx="7212200" cy="3694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5"/>
          <p:cNvPicPr preferRelativeResize="0"/>
          <p:nvPr/>
        </p:nvPicPr>
        <p:blipFill rotWithShape="1">
          <a:blip r:embed="rId3">
            <a:alphaModFix/>
          </a:blip>
          <a:srcRect b="8147" l="0" r="0" t="0"/>
          <a:stretch/>
        </p:blipFill>
        <p:spPr>
          <a:xfrm>
            <a:off x="630125" y="573650"/>
            <a:ext cx="7078598" cy="3655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6"/>
          <p:cNvPicPr preferRelativeResize="0"/>
          <p:nvPr/>
        </p:nvPicPr>
        <p:blipFill rotWithShape="1">
          <a:blip r:embed="rId3">
            <a:alphaModFix/>
          </a:blip>
          <a:srcRect b="8609" l="0" r="0" t="0"/>
          <a:stretch/>
        </p:blipFill>
        <p:spPr>
          <a:xfrm>
            <a:off x="835050" y="774250"/>
            <a:ext cx="6476800" cy="3327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idx="1" type="body"/>
          </p:nvPr>
        </p:nvSpPr>
        <p:spPr>
          <a:xfrm>
            <a:off x="1454375" y="1311475"/>
            <a:ext cx="5784600" cy="1133100"/>
          </a:xfrm>
          <a:prstGeom prst="rect">
            <a:avLst/>
          </a:prstGeom>
          <a:effectLst>
            <a:outerShdw blurRad="142875" rotWithShape="0" algn="bl" dist="19050">
              <a:srgbClr val="000000"/>
            </a:outerShdw>
          </a:effectLst>
        </p:spPr>
        <p:txBody>
          <a:bodyPr anchorCtr="0" anchor="t" bIns="91425" lIns="91425" spcFirstLastPara="1" rIns="91425" wrap="square" tIns="91425">
            <a:normAutofit/>
          </a:bodyPr>
          <a:lstStyle/>
          <a:p>
            <a:pPr indent="0" lvl="0" marL="0" rtl="0" algn="ctr">
              <a:spcBef>
                <a:spcPts val="0"/>
              </a:spcBef>
              <a:spcAft>
                <a:spcPts val="1200"/>
              </a:spcAft>
              <a:buNone/>
            </a:pPr>
            <a:r>
              <a:rPr lang="en" sz="5000"/>
              <a:t>      </a:t>
            </a:r>
            <a:r>
              <a:rPr lang="en" sz="6000">
                <a:solidFill>
                  <a:srgbClr val="000000"/>
                </a:solidFill>
                <a:latin typeface="Economica"/>
                <a:ea typeface="Economica"/>
                <a:cs typeface="Economica"/>
                <a:sym typeface="Economica"/>
              </a:rPr>
              <a:t>THANK YOU</a:t>
            </a:r>
            <a:endParaRPr sz="6000">
              <a:solidFill>
                <a:srgbClr val="000000"/>
              </a:solidFill>
              <a:latin typeface="Economica"/>
              <a:ea typeface="Economica"/>
              <a:cs typeface="Economica"/>
              <a:sym typeface="Economica"/>
            </a:endParaRPr>
          </a:p>
        </p:txBody>
      </p:sp>
      <p:sp>
        <p:nvSpPr>
          <p:cNvPr id="140" name="Google Shape;140;p27"/>
          <p:cNvSpPr txBox="1"/>
          <p:nvPr/>
        </p:nvSpPr>
        <p:spPr>
          <a:xfrm>
            <a:off x="2773975" y="3640525"/>
            <a:ext cx="3417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2800">
                <a:latin typeface="Economica"/>
                <a:ea typeface="Economica"/>
                <a:cs typeface="Economica"/>
                <a:sym typeface="Economica"/>
              </a:rPr>
              <a:t>tackle hunger</a:t>
            </a:r>
            <a:endParaRPr b="1" i="1" sz="2800">
              <a:latin typeface="Economica"/>
              <a:ea typeface="Economica"/>
              <a:cs typeface="Economica"/>
              <a:sym typeface="Economica"/>
            </a:endParaRPr>
          </a:p>
        </p:txBody>
      </p:sp>
      <p:pic>
        <p:nvPicPr>
          <p:cNvPr id="141" name="Google Shape;141;p27"/>
          <p:cNvPicPr preferRelativeResize="0"/>
          <p:nvPr/>
        </p:nvPicPr>
        <p:blipFill>
          <a:blip r:embed="rId3">
            <a:alphaModFix/>
          </a:blip>
          <a:stretch>
            <a:fillRect/>
          </a:stretch>
        </p:blipFill>
        <p:spPr>
          <a:xfrm>
            <a:off x="575475" y="2444575"/>
            <a:ext cx="2133600" cy="2133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881700" y="264700"/>
            <a:ext cx="7038900" cy="914100"/>
          </a:xfrm>
          <a:prstGeom prst="rect">
            <a:avLst/>
          </a:prstGeom>
          <a:effectLst>
            <a:outerShdw blurRad="85725" rotWithShape="0" algn="bl">
              <a:srgbClr val="000000"/>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sz="3000">
                <a:latin typeface="Economica"/>
                <a:ea typeface="Economica"/>
                <a:cs typeface="Economica"/>
                <a:sym typeface="Economica"/>
              </a:rPr>
              <a:t>CONTRIBUTION</a:t>
            </a:r>
            <a:endParaRPr sz="3000">
              <a:latin typeface="Economica"/>
              <a:ea typeface="Economica"/>
              <a:cs typeface="Economica"/>
              <a:sym typeface="Economica"/>
            </a:endParaRPr>
          </a:p>
        </p:txBody>
      </p:sp>
      <p:sp>
        <p:nvSpPr>
          <p:cNvPr id="62" name="Google Shape;62;p14"/>
          <p:cNvSpPr txBox="1"/>
          <p:nvPr>
            <p:ph idx="1" type="body"/>
          </p:nvPr>
        </p:nvSpPr>
        <p:spPr>
          <a:xfrm>
            <a:off x="731800" y="999500"/>
            <a:ext cx="7550700" cy="3704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b="1" lang="en" sz="1400">
                <a:latin typeface="Economica"/>
                <a:ea typeface="Economica"/>
                <a:cs typeface="Economica"/>
                <a:sym typeface="Economica"/>
              </a:rPr>
              <a:t>KOMAL SUHAS ALBHAR</a:t>
            </a:r>
            <a:br>
              <a:rPr b="1" lang="en" sz="1400">
                <a:latin typeface="Economica"/>
                <a:ea typeface="Economica"/>
                <a:cs typeface="Economica"/>
                <a:sym typeface="Economica"/>
              </a:rPr>
            </a:br>
            <a:r>
              <a:rPr lang="en" sz="1400">
                <a:latin typeface="Economica"/>
                <a:ea typeface="Economica"/>
                <a:cs typeface="Economica"/>
                <a:sym typeface="Economica"/>
              </a:rPr>
              <a:t>Table initialization, User creation, insertion packages, insert proc, function, exception handling.</a:t>
            </a:r>
            <a:br>
              <a:rPr b="1" lang="en" sz="1400">
                <a:latin typeface="Economica"/>
                <a:ea typeface="Economica"/>
                <a:cs typeface="Economica"/>
                <a:sym typeface="Economica"/>
              </a:rPr>
            </a:br>
            <a:endParaRPr b="1" sz="1400">
              <a:latin typeface="Economica"/>
              <a:ea typeface="Economica"/>
              <a:cs typeface="Economica"/>
              <a:sym typeface="Economica"/>
            </a:endParaRPr>
          </a:p>
          <a:p>
            <a:pPr indent="0" lvl="0" marL="0" rtl="0" algn="l">
              <a:lnSpc>
                <a:spcPct val="95000"/>
              </a:lnSpc>
              <a:spcBef>
                <a:spcPts val="0"/>
              </a:spcBef>
              <a:spcAft>
                <a:spcPts val="0"/>
              </a:spcAft>
              <a:buSzPts val="275"/>
              <a:buNone/>
            </a:pPr>
            <a:br>
              <a:rPr b="1" lang="en" sz="1400">
                <a:latin typeface="Economica"/>
                <a:ea typeface="Economica"/>
                <a:cs typeface="Economica"/>
                <a:sym typeface="Economica"/>
              </a:rPr>
            </a:br>
            <a:r>
              <a:rPr b="1" lang="en" sz="1400">
                <a:latin typeface="Economica"/>
                <a:ea typeface="Economica"/>
                <a:cs typeface="Economica"/>
                <a:sym typeface="Economica"/>
              </a:rPr>
              <a:t>GAURI NAGESH BASUTKAR</a:t>
            </a:r>
            <a:br>
              <a:rPr b="1" lang="en" sz="1400">
                <a:latin typeface="Economica"/>
                <a:ea typeface="Economica"/>
                <a:cs typeface="Economica"/>
                <a:sym typeface="Economica"/>
              </a:rPr>
            </a:br>
            <a:r>
              <a:rPr lang="en" sz="1400">
                <a:latin typeface="Economica"/>
                <a:ea typeface="Economica"/>
                <a:cs typeface="Economica"/>
                <a:sym typeface="Economica"/>
              </a:rPr>
              <a:t>Table initialization, User creation, insertion packages, insert proc,Role creation and User creation.</a:t>
            </a:r>
            <a:endParaRPr sz="1400">
              <a:latin typeface="Economica"/>
              <a:ea typeface="Economica"/>
              <a:cs typeface="Economica"/>
              <a:sym typeface="Economica"/>
            </a:endParaRPr>
          </a:p>
          <a:p>
            <a:pPr indent="0" lvl="0" marL="0" rtl="0" algn="l">
              <a:lnSpc>
                <a:spcPct val="95000"/>
              </a:lnSpc>
              <a:spcBef>
                <a:spcPts val="0"/>
              </a:spcBef>
              <a:spcAft>
                <a:spcPts val="0"/>
              </a:spcAft>
              <a:buSzPts val="275"/>
              <a:buNone/>
            </a:pPr>
            <a:r>
              <a:t/>
            </a:r>
            <a:endParaRPr b="1" sz="1400">
              <a:latin typeface="Economica"/>
              <a:ea typeface="Economica"/>
              <a:cs typeface="Economica"/>
              <a:sym typeface="Economica"/>
            </a:endParaRPr>
          </a:p>
          <a:p>
            <a:pPr indent="0" lvl="0" marL="0" rtl="0" algn="l">
              <a:lnSpc>
                <a:spcPct val="95000"/>
              </a:lnSpc>
              <a:spcBef>
                <a:spcPts val="0"/>
              </a:spcBef>
              <a:spcAft>
                <a:spcPts val="0"/>
              </a:spcAft>
              <a:buSzPts val="275"/>
              <a:buNone/>
            </a:pPr>
            <a:br>
              <a:rPr b="1" lang="en" sz="1400">
                <a:latin typeface="Economica"/>
                <a:ea typeface="Economica"/>
                <a:cs typeface="Economica"/>
                <a:sym typeface="Economica"/>
              </a:rPr>
            </a:br>
            <a:r>
              <a:rPr b="1" lang="en" sz="1400">
                <a:latin typeface="Economica"/>
                <a:ea typeface="Economica"/>
                <a:cs typeface="Economica"/>
                <a:sym typeface="Economica"/>
              </a:rPr>
              <a:t>KALYANI NARENDRA PATIL</a:t>
            </a:r>
            <a:endParaRPr sz="1400">
              <a:latin typeface="Economica"/>
              <a:ea typeface="Economica"/>
              <a:cs typeface="Economica"/>
              <a:sym typeface="Economica"/>
            </a:endParaRPr>
          </a:p>
          <a:p>
            <a:pPr indent="0" lvl="0" marL="0" rtl="0" algn="l">
              <a:lnSpc>
                <a:spcPct val="95000"/>
              </a:lnSpc>
              <a:spcBef>
                <a:spcPts val="0"/>
              </a:spcBef>
              <a:spcAft>
                <a:spcPts val="0"/>
              </a:spcAft>
              <a:buSzPts val="275"/>
              <a:buNone/>
            </a:pPr>
            <a:r>
              <a:rPr lang="en" sz="1400">
                <a:latin typeface="Economica"/>
                <a:ea typeface="Economica"/>
                <a:cs typeface="Economica"/>
                <a:sym typeface="Economica"/>
              </a:rPr>
              <a:t>Table initialization, User creation, insertion packages, insert proc,trigger,reports.</a:t>
            </a:r>
            <a:endParaRPr sz="1400">
              <a:latin typeface="Economica"/>
              <a:ea typeface="Economica"/>
              <a:cs typeface="Economica"/>
              <a:sym typeface="Economica"/>
            </a:endParaRPr>
          </a:p>
          <a:p>
            <a:pPr indent="0" lvl="0" marL="0" rtl="0" algn="l">
              <a:lnSpc>
                <a:spcPct val="95000"/>
              </a:lnSpc>
              <a:spcBef>
                <a:spcPts val="0"/>
              </a:spcBef>
              <a:spcAft>
                <a:spcPts val="0"/>
              </a:spcAft>
              <a:buSzPts val="275"/>
              <a:buNone/>
            </a:pPr>
            <a:r>
              <a:t/>
            </a:r>
            <a:endParaRPr sz="1400">
              <a:latin typeface="Economica"/>
              <a:ea typeface="Economica"/>
              <a:cs typeface="Economica"/>
              <a:sym typeface="Economica"/>
            </a:endParaRPr>
          </a:p>
          <a:p>
            <a:pPr indent="0" lvl="0" marL="0" rtl="0" algn="l">
              <a:lnSpc>
                <a:spcPct val="95000"/>
              </a:lnSpc>
              <a:spcBef>
                <a:spcPts val="0"/>
              </a:spcBef>
              <a:spcAft>
                <a:spcPts val="0"/>
              </a:spcAft>
              <a:buSzPts val="275"/>
              <a:buNone/>
            </a:pPr>
            <a:r>
              <a:t/>
            </a:r>
            <a:endParaRPr sz="1400">
              <a:latin typeface="Economica"/>
              <a:ea typeface="Economica"/>
              <a:cs typeface="Economica"/>
              <a:sym typeface="Economica"/>
            </a:endParaRPr>
          </a:p>
          <a:p>
            <a:pPr indent="0" lvl="0" marL="0" rtl="0" algn="l">
              <a:lnSpc>
                <a:spcPct val="95000"/>
              </a:lnSpc>
              <a:spcBef>
                <a:spcPts val="0"/>
              </a:spcBef>
              <a:spcAft>
                <a:spcPts val="1200"/>
              </a:spcAft>
              <a:buSzPts val="275"/>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918900" y="574225"/>
            <a:ext cx="7038900" cy="734700"/>
          </a:xfrm>
          <a:prstGeom prst="rect">
            <a:avLst/>
          </a:prstGeom>
          <a:effectLst>
            <a:outerShdw blurRad="71438" rotWithShape="0" algn="bl">
              <a:srgbClr val="000000"/>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sz="3000">
                <a:latin typeface="Economica"/>
                <a:ea typeface="Economica"/>
                <a:cs typeface="Economica"/>
                <a:sym typeface="Economica"/>
              </a:rPr>
              <a:t>PROBLEM STATEMENT</a:t>
            </a:r>
            <a:endParaRPr sz="3000">
              <a:latin typeface="Economica"/>
              <a:ea typeface="Economica"/>
              <a:cs typeface="Economica"/>
              <a:sym typeface="Economica"/>
            </a:endParaRPr>
          </a:p>
        </p:txBody>
      </p:sp>
      <p:sp>
        <p:nvSpPr>
          <p:cNvPr id="68" name="Google Shape;68;p15"/>
          <p:cNvSpPr txBox="1"/>
          <p:nvPr>
            <p:ph idx="1" type="body"/>
          </p:nvPr>
        </p:nvSpPr>
        <p:spPr>
          <a:xfrm>
            <a:off x="784650" y="1673750"/>
            <a:ext cx="7574700" cy="31248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SzPts val="1400"/>
              <a:buFont typeface="Economica"/>
              <a:buChar char="●"/>
            </a:pPr>
            <a:r>
              <a:rPr lang="en" sz="1400">
                <a:latin typeface="Economica"/>
                <a:ea typeface="Economica"/>
                <a:cs typeface="Economica"/>
                <a:sym typeface="Economica"/>
              </a:rPr>
              <a:t>A public health and economic disaster have been brought on by the 2019 coronavirus disease (COVID-19). And the number of people who face hunger has considerably increased since the outbreak of COVID-19. </a:t>
            </a:r>
            <a:endParaRPr sz="1400">
              <a:latin typeface="Economica"/>
              <a:ea typeface="Economica"/>
              <a:cs typeface="Economica"/>
              <a:sym typeface="Economica"/>
            </a:endParaRPr>
          </a:p>
          <a:p>
            <a:pPr indent="-317500" lvl="0" marL="457200" rtl="0" algn="l">
              <a:lnSpc>
                <a:spcPct val="150000"/>
              </a:lnSpc>
              <a:spcBef>
                <a:spcPts val="0"/>
              </a:spcBef>
              <a:spcAft>
                <a:spcPts val="0"/>
              </a:spcAft>
              <a:buSzPts val="1400"/>
              <a:buFont typeface="Economica"/>
              <a:buChar char="●"/>
            </a:pPr>
            <a:r>
              <a:rPr lang="en" sz="1400">
                <a:latin typeface="Economica"/>
                <a:ea typeface="Economica"/>
                <a:cs typeface="Economica"/>
                <a:sym typeface="Economica"/>
              </a:rPr>
              <a:t>In the United States (US), rates of food insecurity have significantly increased, and more families are relying on the charitable food system to meet their requirements. </a:t>
            </a:r>
            <a:endParaRPr sz="1400">
              <a:latin typeface="Economica"/>
              <a:ea typeface="Economica"/>
              <a:cs typeface="Economica"/>
              <a:sym typeface="Economica"/>
            </a:endParaRPr>
          </a:p>
          <a:p>
            <a:pPr indent="-317500" lvl="0" marL="457200" rtl="0" algn="l">
              <a:lnSpc>
                <a:spcPct val="150000"/>
              </a:lnSpc>
              <a:spcBef>
                <a:spcPts val="0"/>
              </a:spcBef>
              <a:spcAft>
                <a:spcPts val="0"/>
              </a:spcAft>
              <a:buSzPts val="1400"/>
              <a:buFont typeface="Economica"/>
              <a:buChar char="●"/>
            </a:pPr>
            <a:r>
              <a:rPr lang="en" sz="1400">
                <a:latin typeface="Economica"/>
                <a:ea typeface="Economica"/>
                <a:cs typeface="Economica"/>
                <a:sym typeface="Economica"/>
              </a:rPr>
              <a:t>Rates of food insecurity are anticipated to rise higher as the US continues to deal with high unemployment and unpredictable economic conditions.</a:t>
            </a:r>
            <a:endParaRPr sz="1400">
              <a:latin typeface="Economica"/>
              <a:ea typeface="Economica"/>
              <a:cs typeface="Economica"/>
              <a:sym typeface="Economica"/>
            </a:endParaRPr>
          </a:p>
        </p:txBody>
      </p:sp>
      <p:pic>
        <p:nvPicPr>
          <p:cNvPr id="69" name="Google Shape;69;p15"/>
          <p:cNvPicPr preferRelativeResize="0"/>
          <p:nvPr/>
        </p:nvPicPr>
        <p:blipFill>
          <a:blip r:embed="rId3">
            <a:alphaModFix/>
          </a:blip>
          <a:stretch>
            <a:fillRect/>
          </a:stretch>
        </p:blipFill>
        <p:spPr>
          <a:xfrm>
            <a:off x="4647550" y="3310775"/>
            <a:ext cx="3489525" cy="1743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921525" y="393825"/>
            <a:ext cx="7038900" cy="778800"/>
          </a:xfrm>
          <a:prstGeom prst="rect">
            <a:avLst/>
          </a:prstGeom>
          <a:effectLst>
            <a:outerShdw blurRad="85725" rotWithShape="0" algn="bl">
              <a:srgbClr val="000000"/>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Economica"/>
                <a:ea typeface="Economica"/>
                <a:cs typeface="Economica"/>
                <a:sym typeface="Economica"/>
              </a:rPr>
              <a:t>PROPOSED SOLUTION</a:t>
            </a:r>
            <a:endParaRPr sz="3000">
              <a:latin typeface="Economica"/>
              <a:ea typeface="Economica"/>
              <a:cs typeface="Economica"/>
              <a:sym typeface="Economica"/>
            </a:endParaRPr>
          </a:p>
        </p:txBody>
      </p:sp>
      <p:sp>
        <p:nvSpPr>
          <p:cNvPr id="75" name="Google Shape;75;p16"/>
          <p:cNvSpPr txBox="1"/>
          <p:nvPr>
            <p:ph idx="1" type="body"/>
          </p:nvPr>
        </p:nvSpPr>
        <p:spPr>
          <a:xfrm>
            <a:off x="1053150" y="1172625"/>
            <a:ext cx="7795200" cy="39708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Economica"/>
              <a:buChar char="●"/>
            </a:pPr>
            <a:r>
              <a:rPr lang="en" sz="1400">
                <a:latin typeface="Economica"/>
                <a:ea typeface="Economica"/>
                <a:cs typeface="Economica"/>
                <a:sym typeface="Economica"/>
              </a:rPr>
              <a:t>More than 34 million individuals, including 9 million children, are food insecure, according to the USDA (U.S. DEPARTMENT OF AGRICULTURE). </a:t>
            </a:r>
            <a:endParaRPr sz="1400">
              <a:latin typeface="Economica"/>
              <a:ea typeface="Economica"/>
              <a:cs typeface="Economica"/>
              <a:sym typeface="Economica"/>
            </a:endParaRPr>
          </a:p>
          <a:p>
            <a:pPr indent="-317500" lvl="0" marL="457200" rtl="0" algn="l">
              <a:lnSpc>
                <a:spcPct val="150000"/>
              </a:lnSpc>
              <a:spcBef>
                <a:spcPts val="0"/>
              </a:spcBef>
              <a:spcAft>
                <a:spcPts val="0"/>
              </a:spcAft>
              <a:buSzPts val="1400"/>
              <a:buFont typeface="Economica"/>
              <a:buChar char="●"/>
            </a:pPr>
            <a:r>
              <a:rPr lang="en" sz="1400">
                <a:latin typeface="Economica"/>
                <a:ea typeface="Economica"/>
                <a:cs typeface="Economica"/>
                <a:sym typeface="Economica"/>
              </a:rPr>
              <a:t>Food insecurity is becoming more and more recognized as a serious public health concern due to its multiple negative social and health effects. </a:t>
            </a:r>
            <a:endParaRPr sz="1400">
              <a:latin typeface="Economica"/>
              <a:ea typeface="Economica"/>
              <a:cs typeface="Economica"/>
              <a:sym typeface="Economica"/>
            </a:endParaRPr>
          </a:p>
          <a:p>
            <a:pPr indent="-317500" lvl="0" marL="457200" rtl="0" algn="l">
              <a:lnSpc>
                <a:spcPct val="150000"/>
              </a:lnSpc>
              <a:spcBef>
                <a:spcPts val="0"/>
              </a:spcBef>
              <a:spcAft>
                <a:spcPts val="0"/>
              </a:spcAft>
              <a:buSzPts val="1400"/>
              <a:buFont typeface="Economica"/>
              <a:buChar char="●"/>
            </a:pPr>
            <a:r>
              <a:rPr lang="en" sz="1400">
                <a:latin typeface="Economica"/>
                <a:ea typeface="Economica"/>
                <a:cs typeface="Economica"/>
                <a:sym typeface="Economica"/>
              </a:rPr>
              <a:t>The designed system will ensure proper utilization of surplus food that is being wasted and will contribute towards solving food wastage as well as the hunger problem that is prevalent on the streets. </a:t>
            </a:r>
            <a:endParaRPr sz="1400">
              <a:latin typeface="Economica"/>
              <a:ea typeface="Economica"/>
              <a:cs typeface="Economica"/>
              <a:sym typeface="Economica"/>
            </a:endParaRPr>
          </a:p>
          <a:p>
            <a:pPr indent="-330200" lvl="0" marL="457200" rtl="0" algn="l">
              <a:lnSpc>
                <a:spcPct val="150000"/>
              </a:lnSpc>
              <a:spcBef>
                <a:spcPts val="0"/>
              </a:spcBef>
              <a:spcAft>
                <a:spcPts val="0"/>
              </a:spcAft>
              <a:buSzPts val="1600"/>
              <a:buFont typeface="Times New Roman"/>
              <a:buChar char="●"/>
            </a:pPr>
            <a:r>
              <a:rPr lang="en" sz="1400">
                <a:latin typeface="Economica"/>
                <a:ea typeface="Economica"/>
                <a:cs typeface="Economica"/>
                <a:sym typeface="Economica"/>
              </a:rPr>
              <a:t>The solution also aims towards obtaining a seamless operation of food distribution while prioritizing food safety and hygiene. Every pound of food wasted results in a greater loss of resources than that meets the eye. </a:t>
            </a:r>
            <a:r>
              <a:rPr lang="en" sz="657">
                <a:solidFill>
                  <a:srgbClr val="000000"/>
                </a:solidFill>
                <a:latin typeface="Arial"/>
                <a:ea typeface="Arial"/>
                <a:cs typeface="Arial"/>
                <a:sym typeface="Arial"/>
              </a:rPr>
              <a:t>					</a:t>
            </a:r>
            <a:endParaRPr sz="657">
              <a:solidFill>
                <a:srgbClr val="000000"/>
              </a:solidFill>
              <a:latin typeface="Arial"/>
              <a:ea typeface="Arial"/>
              <a:cs typeface="Arial"/>
              <a:sym typeface="Arial"/>
            </a:endParaRPr>
          </a:p>
          <a:p>
            <a:pPr indent="0" lvl="0" marL="0" rtl="0" algn="l">
              <a:lnSpc>
                <a:spcPct val="95000"/>
              </a:lnSpc>
              <a:spcBef>
                <a:spcPts val="1200"/>
              </a:spcBef>
              <a:spcAft>
                <a:spcPts val="0"/>
              </a:spcAft>
              <a:buSzPts val="358"/>
              <a:buNone/>
            </a:pPr>
            <a:r>
              <a:rPr lang="en" sz="657">
                <a:solidFill>
                  <a:srgbClr val="000000"/>
                </a:solidFill>
                <a:latin typeface="Arial"/>
                <a:ea typeface="Arial"/>
                <a:cs typeface="Arial"/>
                <a:sym typeface="Arial"/>
              </a:rPr>
              <a:t>				</a:t>
            </a:r>
            <a:endParaRPr sz="657">
              <a:solidFill>
                <a:srgbClr val="000000"/>
              </a:solidFill>
              <a:latin typeface="Arial"/>
              <a:ea typeface="Arial"/>
              <a:cs typeface="Arial"/>
              <a:sym typeface="Arial"/>
            </a:endParaRPr>
          </a:p>
          <a:p>
            <a:pPr indent="0" lvl="0" marL="0" rtl="0" algn="l">
              <a:lnSpc>
                <a:spcPct val="95000"/>
              </a:lnSpc>
              <a:spcBef>
                <a:spcPts val="1200"/>
              </a:spcBef>
              <a:spcAft>
                <a:spcPts val="0"/>
              </a:spcAft>
              <a:buSzPts val="358"/>
              <a:buNone/>
            </a:pPr>
            <a:r>
              <a:rPr lang="en" sz="657">
                <a:solidFill>
                  <a:srgbClr val="000000"/>
                </a:solidFill>
                <a:latin typeface="Arial"/>
                <a:ea typeface="Arial"/>
                <a:cs typeface="Arial"/>
                <a:sym typeface="Arial"/>
              </a:rPr>
              <a:t>			</a:t>
            </a:r>
            <a:endParaRPr sz="657">
              <a:solidFill>
                <a:srgbClr val="000000"/>
              </a:solidFill>
              <a:latin typeface="Arial"/>
              <a:ea typeface="Arial"/>
              <a:cs typeface="Arial"/>
              <a:sym typeface="Arial"/>
            </a:endParaRPr>
          </a:p>
          <a:p>
            <a:pPr indent="0" lvl="0" marL="0" rtl="0" algn="l">
              <a:lnSpc>
                <a:spcPct val="95000"/>
              </a:lnSpc>
              <a:spcBef>
                <a:spcPts val="1200"/>
              </a:spcBef>
              <a:spcAft>
                <a:spcPts val="0"/>
              </a:spcAft>
              <a:buSzPts val="358"/>
              <a:buNone/>
            </a:pPr>
            <a:r>
              <a:rPr lang="en" sz="657">
                <a:solidFill>
                  <a:srgbClr val="000000"/>
                </a:solidFill>
                <a:latin typeface="Arial"/>
                <a:ea typeface="Arial"/>
                <a:cs typeface="Arial"/>
                <a:sym typeface="Arial"/>
              </a:rPr>
              <a:t>		</a:t>
            </a:r>
            <a:endParaRPr sz="657">
              <a:solidFill>
                <a:srgbClr val="000000"/>
              </a:solidFill>
              <a:latin typeface="Arial"/>
              <a:ea typeface="Arial"/>
              <a:cs typeface="Arial"/>
              <a:sym typeface="Arial"/>
            </a:endParaRPr>
          </a:p>
          <a:p>
            <a:pPr indent="0" lvl="0" marL="0" rtl="0" algn="l">
              <a:lnSpc>
                <a:spcPct val="95000"/>
              </a:lnSpc>
              <a:spcBef>
                <a:spcPts val="1200"/>
              </a:spcBef>
              <a:spcAft>
                <a:spcPts val="1200"/>
              </a:spcAft>
              <a:buSzPts val="358"/>
              <a:buNone/>
            </a:pPr>
            <a:r>
              <a:t/>
            </a:r>
            <a:endParaRPr sz="722"/>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929275" y="478625"/>
            <a:ext cx="8520600" cy="572700"/>
          </a:xfrm>
          <a:prstGeom prst="rect">
            <a:avLst/>
          </a:prstGeom>
          <a:effectLst>
            <a:outerShdw blurRad="100013" rotWithShape="0" algn="bl" dist="9525">
              <a:srgbClr val="000000"/>
            </a:outerShdw>
          </a:effectLst>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latin typeface="Economica"/>
                <a:ea typeface="Economica"/>
                <a:cs typeface="Economica"/>
                <a:sym typeface="Economica"/>
              </a:rPr>
              <a:t>CONCEPTS EXECUTED</a:t>
            </a:r>
            <a:endParaRPr sz="3020">
              <a:latin typeface="Economica"/>
              <a:ea typeface="Economica"/>
              <a:cs typeface="Economica"/>
              <a:sym typeface="Economica"/>
            </a:endParaRPr>
          </a:p>
        </p:txBody>
      </p:sp>
      <p:sp>
        <p:nvSpPr>
          <p:cNvPr id="81" name="Google Shape;81;p17"/>
          <p:cNvSpPr txBox="1"/>
          <p:nvPr>
            <p:ph idx="1" type="body"/>
          </p:nvPr>
        </p:nvSpPr>
        <p:spPr>
          <a:xfrm>
            <a:off x="1052550" y="1408475"/>
            <a:ext cx="7038900" cy="2911200"/>
          </a:xfrm>
          <a:prstGeom prst="rect">
            <a:avLst/>
          </a:prstGeom>
        </p:spPr>
        <p:txBody>
          <a:bodyPr anchorCtr="0" anchor="t" bIns="91425" lIns="91425" spcFirstLastPara="1" rIns="91425" wrap="square" tIns="91425">
            <a:normAutofit/>
          </a:bodyPr>
          <a:lstStyle/>
          <a:p>
            <a:pPr indent="-317500" lvl="0" marL="457200" rtl="0" algn="l">
              <a:lnSpc>
                <a:spcPct val="105000"/>
              </a:lnSpc>
              <a:spcBef>
                <a:spcPts val="0"/>
              </a:spcBef>
              <a:spcAft>
                <a:spcPts val="0"/>
              </a:spcAft>
              <a:buSzPts val="1400"/>
              <a:buFont typeface="Economica"/>
              <a:buChar char="●"/>
            </a:pPr>
            <a:r>
              <a:rPr lang="en" sz="1400">
                <a:latin typeface="Economica"/>
                <a:ea typeface="Economica"/>
                <a:cs typeface="Economica"/>
                <a:sym typeface="Economica"/>
              </a:rPr>
              <a:t>Stored Procedure</a:t>
            </a:r>
            <a:endParaRPr sz="1400">
              <a:latin typeface="Economica"/>
              <a:ea typeface="Economica"/>
              <a:cs typeface="Economica"/>
              <a:sym typeface="Economica"/>
            </a:endParaRPr>
          </a:p>
          <a:p>
            <a:pPr indent="-317500" lvl="0" marL="457200" rtl="0" algn="l">
              <a:lnSpc>
                <a:spcPct val="105000"/>
              </a:lnSpc>
              <a:spcBef>
                <a:spcPts val="0"/>
              </a:spcBef>
              <a:spcAft>
                <a:spcPts val="0"/>
              </a:spcAft>
              <a:buSzPts val="1400"/>
              <a:buFont typeface="Economica"/>
              <a:buChar char="●"/>
            </a:pPr>
            <a:r>
              <a:rPr lang="en" sz="1400">
                <a:latin typeface="Economica"/>
                <a:ea typeface="Economica"/>
                <a:cs typeface="Economica"/>
                <a:sym typeface="Economica"/>
              </a:rPr>
              <a:t>Views</a:t>
            </a:r>
            <a:endParaRPr sz="1400">
              <a:latin typeface="Economica"/>
              <a:ea typeface="Economica"/>
              <a:cs typeface="Economica"/>
              <a:sym typeface="Economica"/>
            </a:endParaRPr>
          </a:p>
          <a:p>
            <a:pPr indent="-317500" lvl="0" marL="457200" rtl="0" algn="l">
              <a:lnSpc>
                <a:spcPct val="105000"/>
              </a:lnSpc>
              <a:spcBef>
                <a:spcPts val="0"/>
              </a:spcBef>
              <a:spcAft>
                <a:spcPts val="0"/>
              </a:spcAft>
              <a:buSzPts val="1400"/>
              <a:buFont typeface="Economica"/>
              <a:buChar char="●"/>
            </a:pPr>
            <a:r>
              <a:rPr lang="en" sz="1400">
                <a:latin typeface="Economica"/>
                <a:ea typeface="Economica"/>
                <a:cs typeface="Economica"/>
                <a:sym typeface="Economica"/>
              </a:rPr>
              <a:t>Function</a:t>
            </a:r>
            <a:endParaRPr sz="1400">
              <a:latin typeface="Economica"/>
              <a:ea typeface="Economica"/>
              <a:cs typeface="Economica"/>
              <a:sym typeface="Economica"/>
            </a:endParaRPr>
          </a:p>
          <a:p>
            <a:pPr indent="-317500" lvl="0" marL="457200" rtl="0" algn="l">
              <a:lnSpc>
                <a:spcPct val="105000"/>
              </a:lnSpc>
              <a:spcBef>
                <a:spcPts val="0"/>
              </a:spcBef>
              <a:spcAft>
                <a:spcPts val="0"/>
              </a:spcAft>
              <a:buSzPts val="1400"/>
              <a:buFont typeface="Economica"/>
              <a:buChar char="●"/>
            </a:pPr>
            <a:r>
              <a:rPr lang="en" sz="1400">
                <a:latin typeface="Economica"/>
                <a:ea typeface="Economica"/>
                <a:cs typeface="Economica"/>
                <a:sym typeface="Economica"/>
              </a:rPr>
              <a:t>Indexes</a:t>
            </a:r>
            <a:endParaRPr sz="1400">
              <a:latin typeface="Economica"/>
              <a:ea typeface="Economica"/>
              <a:cs typeface="Economica"/>
              <a:sym typeface="Economica"/>
            </a:endParaRPr>
          </a:p>
          <a:p>
            <a:pPr indent="-317500" lvl="0" marL="457200" rtl="0" algn="l">
              <a:lnSpc>
                <a:spcPct val="105000"/>
              </a:lnSpc>
              <a:spcBef>
                <a:spcPts val="0"/>
              </a:spcBef>
              <a:spcAft>
                <a:spcPts val="0"/>
              </a:spcAft>
              <a:buSzPts val="1400"/>
              <a:buFont typeface="Economica"/>
              <a:buChar char="●"/>
            </a:pPr>
            <a:r>
              <a:rPr lang="en" sz="1400">
                <a:latin typeface="Economica"/>
                <a:ea typeface="Economica"/>
                <a:cs typeface="Economica"/>
                <a:sym typeface="Economica"/>
              </a:rPr>
              <a:t>Packages</a:t>
            </a:r>
            <a:endParaRPr sz="1400">
              <a:latin typeface="Economica"/>
              <a:ea typeface="Economica"/>
              <a:cs typeface="Economica"/>
              <a:sym typeface="Economica"/>
            </a:endParaRPr>
          </a:p>
          <a:p>
            <a:pPr indent="-317500" lvl="0" marL="457200" rtl="0" algn="l">
              <a:lnSpc>
                <a:spcPct val="105000"/>
              </a:lnSpc>
              <a:spcBef>
                <a:spcPts val="0"/>
              </a:spcBef>
              <a:spcAft>
                <a:spcPts val="0"/>
              </a:spcAft>
              <a:buSzPts val="1400"/>
              <a:buFont typeface="Economica"/>
              <a:buChar char="●"/>
            </a:pPr>
            <a:r>
              <a:rPr lang="en" sz="1400">
                <a:latin typeface="Economica"/>
                <a:ea typeface="Economica"/>
                <a:cs typeface="Economica"/>
                <a:sym typeface="Economica"/>
              </a:rPr>
              <a:t>Sequence</a:t>
            </a:r>
            <a:endParaRPr sz="1400">
              <a:latin typeface="Economica"/>
              <a:ea typeface="Economica"/>
              <a:cs typeface="Economica"/>
              <a:sym typeface="Economica"/>
            </a:endParaRPr>
          </a:p>
          <a:p>
            <a:pPr indent="-317500" lvl="0" marL="457200" rtl="0" algn="l">
              <a:lnSpc>
                <a:spcPct val="105000"/>
              </a:lnSpc>
              <a:spcBef>
                <a:spcPts val="0"/>
              </a:spcBef>
              <a:spcAft>
                <a:spcPts val="0"/>
              </a:spcAft>
              <a:buSzPts val="1400"/>
              <a:buFont typeface="Economica"/>
              <a:buChar char="●"/>
            </a:pPr>
            <a:r>
              <a:rPr lang="en" sz="1400">
                <a:latin typeface="Economica"/>
                <a:ea typeface="Economica"/>
                <a:cs typeface="Economica"/>
                <a:sym typeface="Economica"/>
              </a:rPr>
              <a:t>Triggers</a:t>
            </a:r>
            <a:endParaRPr sz="1400">
              <a:latin typeface="Economica"/>
              <a:ea typeface="Economica"/>
              <a:cs typeface="Economica"/>
              <a:sym typeface="Economica"/>
            </a:endParaRPr>
          </a:p>
          <a:p>
            <a:pPr indent="-317500" lvl="0" marL="457200" rtl="0" algn="l">
              <a:lnSpc>
                <a:spcPct val="105000"/>
              </a:lnSpc>
              <a:spcBef>
                <a:spcPts val="0"/>
              </a:spcBef>
              <a:spcAft>
                <a:spcPts val="0"/>
              </a:spcAft>
              <a:buSzPts val="1400"/>
              <a:buFont typeface="Economica"/>
              <a:buChar char="●"/>
            </a:pPr>
            <a:r>
              <a:rPr lang="en" sz="1400">
                <a:latin typeface="Economica"/>
                <a:ea typeface="Economica"/>
                <a:cs typeface="Economica"/>
                <a:sym typeface="Economica"/>
              </a:rPr>
              <a:t>Exception Handling</a:t>
            </a:r>
            <a:endParaRPr sz="1400">
              <a:latin typeface="Economica"/>
              <a:ea typeface="Economica"/>
              <a:cs typeface="Economica"/>
              <a:sym typeface="Economica"/>
            </a:endParaRPr>
          </a:p>
          <a:p>
            <a:pPr indent="-317500" lvl="0" marL="457200" rtl="0" algn="l">
              <a:lnSpc>
                <a:spcPct val="105000"/>
              </a:lnSpc>
              <a:spcBef>
                <a:spcPts val="0"/>
              </a:spcBef>
              <a:spcAft>
                <a:spcPts val="0"/>
              </a:spcAft>
              <a:buSzPts val="1400"/>
              <a:buFont typeface="Economica"/>
              <a:buChar char="●"/>
            </a:pPr>
            <a:r>
              <a:rPr lang="en" sz="1400">
                <a:latin typeface="Economica"/>
                <a:ea typeface="Economica"/>
                <a:cs typeface="Economica"/>
                <a:sym typeface="Economica"/>
              </a:rPr>
              <a:t>Grants</a:t>
            </a:r>
            <a:endParaRPr sz="1400">
              <a:latin typeface="Economica"/>
              <a:ea typeface="Economica"/>
              <a:cs typeface="Economica"/>
              <a:sym typeface="Economic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883575" y="235225"/>
            <a:ext cx="7038900" cy="594000"/>
          </a:xfrm>
          <a:prstGeom prst="rect">
            <a:avLst/>
          </a:prstGeom>
          <a:effectLst>
            <a:outerShdw blurRad="85725" rotWithShape="0" algn="bl">
              <a:srgbClr val="000000"/>
            </a:outerShdw>
          </a:effectLst>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Economica"/>
                <a:ea typeface="Economica"/>
                <a:cs typeface="Economica"/>
                <a:sym typeface="Economica"/>
              </a:rPr>
              <a:t>ERD</a:t>
            </a:r>
            <a:endParaRPr>
              <a:latin typeface="Economica"/>
              <a:ea typeface="Economica"/>
              <a:cs typeface="Economica"/>
              <a:sym typeface="Economica"/>
            </a:endParaRPr>
          </a:p>
        </p:txBody>
      </p:sp>
      <p:pic>
        <p:nvPicPr>
          <p:cNvPr id="87" name="Google Shape;87;p18"/>
          <p:cNvPicPr preferRelativeResize="0"/>
          <p:nvPr/>
        </p:nvPicPr>
        <p:blipFill>
          <a:blip r:embed="rId3">
            <a:alphaModFix/>
          </a:blip>
          <a:stretch>
            <a:fillRect/>
          </a:stretch>
        </p:blipFill>
        <p:spPr>
          <a:xfrm>
            <a:off x="1759325" y="156875"/>
            <a:ext cx="6902801" cy="487894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905625" y="391950"/>
            <a:ext cx="7038900" cy="914100"/>
          </a:xfrm>
          <a:prstGeom prst="rect">
            <a:avLst/>
          </a:prstGeom>
          <a:effectLst>
            <a:outerShdw blurRad="85725" rotWithShape="0" algn="bl">
              <a:srgbClr val="000000"/>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sz="3000">
                <a:latin typeface="Economica"/>
                <a:ea typeface="Economica"/>
                <a:cs typeface="Economica"/>
                <a:sym typeface="Economica"/>
              </a:rPr>
              <a:t>DB OBJECTS</a:t>
            </a:r>
            <a:endParaRPr sz="3000">
              <a:latin typeface="Economica"/>
              <a:ea typeface="Economica"/>
              <a:cs typeface="Economica"/>
              <a:sym typeface="Economica"/>
            </a:endParaRPr>
          </a:p>
        </p:txBody>
      </p:sp>
      <p:pic>
        <p:nvPicPr>
          <p:cNvPr id="93" name="Google Shape;93;p19"/>
          <p:cNvPicPr preferRelativeResize="0"/>
          <p:nvPr/>
        </p:nvPicPr>
        <p:blipFill>
          <a:blip r:embed="rId3">
            <a:alphaModFix/>
          </a:blip>
          <a:stretch>
            <a:fillRect/>
          </a:stretch>
        </p:blipFill>
        <p:spPr>
          <a:xfrm>
            <a:off x="623700" y="1258050"/>
            <a:ext cx="4011750" cy="3368750"/>
          </a:xfrm>
          <a:prstGeom prst="rect">
            <a:avLst/>
          </a:prstGeom>
          <a:noFill/>
          <a:ln>
            <a:noFill/>
          </a:ln>
        </p:spPr>
      </p:pic>
      <p:pic>
        <p:nvPicPr>
          <p:cNvPr id="94" name="Google Shape;94;p19"/>
          <p:cNvPicPr preferRelativeResize="0"/>
          <p:nvPr/>
        </p:nvPicPr>
        <p:blipFill>
          <a:blip r:embed="rId4">
            <a:alphaModFix/>
          </a:blip>
          <a:stretch>
            <a:fillRect/>
          </a:stretch>
        </p:blipFill>
        <p:spPr>
          <a:xfrm>
            <a:off x="4951975" y="1258050"/>
            <a:ext cx="2992550" cy="3368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623400" y="456250"/>
            <a:ext cx="8520600" cy="572700"/>
          </a:xfrm>
          <a:prstGeom prst="rect">
            <a:avLst/>
          </a:prstGeom>
          <a:effectLst>
            <a:outerShdw blurRad="85725" rotWithShape="0" algn="bl">
              <a:srgbClr val="000000"/>
            </a:outerShdw>
          </a:effectLst>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latin typeface="Economica"/>
                <a:ea typeface="Economica"/>
                <a:cs typeface="Economica"/>
                <a:sym typeface="Economica"/>
              </a:rPr>
              <a:t>DB OBJECTS</a:t>
            </a:r>
            <a:endParaRPr sz="3020">
              <a:latin typeface="Economica"/>
              <a:ea typeface="Economica"/>
              <a:cs typeface="Economica"/>
              <a:sym typeface="Economica"/>
            </a:endParaRPr>
          </a:p>
        </p:txBody>
      </p:sp>
      <p:pic>
        <p:nvPicPr>
          <p:cNvPr id="100" name="Google Shape;100;p20"/>
          <p:cNvPicPr preferRelativeResize="0"/>
          <p:nvPr/>
        </p:nvPicPr>
        <p:blipFill>
          <a:blip r:embed="rId3">
            <a:alphaModFix/>
          </a:blip>
          <a:stretch>
            <a:fillRect/>
          </a:stretch>
        </p:blipFill>
        <p:spPr>
          <a:xfrm>
            <a:off x="623400" y="1383325"/>
            <a:ext cx="4498050" cy="3642951"/>
          </a:xfrm>
          <a:prstGeom prst="rect">
            <a:avLst/>
          </a:prstGeom>
          <a:noFill/>
          <a:ln>
            <a:noFill/>
          </a:ln>
        </p:spPr>
      </p:pic>
      <p:pic>
        <p:nvPicPr>
          <p:cNvPr id="101" name="Google Shape;101;p20"/>
          <p:cNvPicPr preferRelativeResize="0"/>
          <p:nvPr/>
        </p:nvPicPr>
        <p:blipFill>
          <a:blip r:embed="rId4">
            <a:alphaModFix/>
          </a:blip>
          <a:stretch>
            <a:fillRect/>
          </a:stretch>
        </p:blipFill>
        <p:spPr>
          <a:xfrm>
            <a:off x="5121450" y="2732412"/>
            <a:ext cx="4121400" cy="944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623400" y="456250"/>
            <a:ext cx="8520600" cy="572700"/>
          </a:xfrm>
          <a:prstGeom prst="rect">
            <a:avLst/>
          </a:prstGeom>
          <a:effectLst>
            <a:outerShdw blurRad="85725" rotWithShape="0" algn="bl">
              <a:srgbClr val="000000"/>
            </a:outerShdw>
          </a:effectLst>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latin typeface="Economica"/>
                <a:ea typeface="Economica"/>
                <a:cs typeface="Economica"/>
                <a:sym typeface="Economica"/>
              </a:rPr>
              <a:t>DB OBJECTS</a:t>
            </a:r>
            <a:endParaRPr sz="3020">
              <a:latin typeface="Economica"/>
              <a:ea typeface="Economica"/>
              <a:cs typeface="Economica"/>
              <a:sym typeface="Economica"/>
            </a:endParaRPr>
          </a:p>
        </p:txBody>
      </p:sp>
      <p:pic>
        <p:nvPicPr>
          <p:cNvPr id="107" name="Google Shape;107;p21"/>
          <p:cNvPicPr preferRelativeResize="0"/>
          <p:nvPr/>
        </p:nvPicPr>
        <p:blipFill>
          <a:blip r:embed="rId3">
            <a:alphaModFix/>
          </a:blip>
          <a:stretch>
            <a:fillRect/>
          </a:stretch>
        </p:blipFill>
        <p:spPr>
          <a:xfrm>
            <a:off x="152400" y="1181350"/>
            <a:ext cx="3402725" cy="3809749"/>
          </a:xfrm>
          <a:prstGeom prst="rect">
            <a:avLst/>
          </a:prstGeom>
          <a:noFill/>
          <a:ln>
            <a:noFill/>
          </a:ln>
        </p:spPr>
      </p:pic>
      <p:pic>
        <p:nvPicPr>
          <p:cNvPr id="108" name="Google Shape;108;p21"/>
          <p:cNvPicPr preferRelativeResize="0"/>
          <p:nvPr/>
        </p:nvPicPr>
        <p:blipFill>
          <a:blip r:embed="rId4">
            <a:alphaModFix/>
          </a:blip>
          <a:stretch>
            <a:fillRect/>
          </a:stretch>
        </p:blipFill>
        <p:spPr>
          <a:xfrm>
            <a:off x="3555125" y="2476325"/>
            <a:ext cx="5320825" cy="819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0000FF"/>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