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8"/>
  </p:notesMasterIdLst>
  <p:sldIdLst>
    <p:sldId id="256" r:id="rId3"/>
    <p:sldId id="257" r:id="rId4"/>
    <p:sldId id="267" r:id="rId5"/>
    <p:sldId id="259" r:id="rId6"/>
    <p:sldId id="269" r:id="rId7"/>
    <p:sldId id="270" r:id="rId8"/>
    <p:sldId id="277" r:id="rId9"/>
    <p:sldId id="271" r:id="rId10"/>
    <p:sldId id="273" r:id="rId11"/>
    <p:sldId id="274" r:id="rId12"/>
    <p:sldId id="283" r:id="rId13"/>
    <p:sldId id="284" r:id="rId14"/>
    <p:sldId id="272" r:id="rId15"/>
    <p:sldId id="265"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6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83"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84"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85"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86"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87"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0395B9E4-6D06-4DA4-A4F7-D15FBF5149D4}"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884400" y="8685360"/>
            <a:ext cx="2971440" cy="45684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Lst>
            </a:pPr>
            <a:fld id="{345FD288-41B4-4627-8D37-1C8DDB420F85}" type="slidenum">
              <a:rPr lang="en-US" sz="1800" b="0" strike="noStrike" spc="-1">
                <a:solidFill>
                  <a:srgbClr val="000000"/>
                </a:solidFill>
                <a:latin typeface="+mn-lt"/>
                <a:ea typeface="+mn-ea"/>
              </a:rPr>
              <a:t>1</a:t>
            </a:fld>
            <a:endParaRPr lang="en-IN" sz="1800" b="0" strike="noStrike" spc="-1">
              <a:latin typeface="Arial"/>
            </a:endParaRPr>
          </a:p>
        </p:txBody>
      </p:sp>
      <p:sp>
        <p:nvSpPr>
          <p:cNvPr id="107" name="PlaceHolder 2"/>
          <p:cNvSpPr>
            <a:spLocks noGrp="1" noRot="1" noChangeAspect="1"/>
          </p:cNvSpPr>
          <p:nvPr>
            <p:ph type="sldImg"/>
          </p:nvPr>
        </p:nvSpPr>
        <p:spPr>
          <a:xfrm>
            <a:off x="1143000" y="685800"/>
            <a:ext cx="4572000" cy="3429000"/>
          </a:xfrm>
          <a:prstGeom prst="rect">
            <a:avLst/>
          </a:prstGeom>
        </p:spPr>
      </p:sp>
      <p:sp>
        <p:nvSpPr>
          <p:cNvPr id="108" name="PlaceHolder 3"/>
          <p:cNvSpPr>
            <a:spLocks noGrp="1"/>
          </p:cNvSpPr>
          <p:nvPr>
            <p:ph type="body"/>
          </p:nvPr>
        </p:nvSpPr>
        <p:spPr>
          <a:xfrm>
            <a:off x="685800" y="4343400"/>
            <a:ext cx="5486040" cy="4114800"/>
          </a:xfrm>
          <a:prstGeom prst="rect">
            <a:avLst/>
          </a:prstGeom>
        </p:spPr>
        <p:txBody>
          <a:bodyPr lIns="0" tIns="0" rIns="0" bIns="0">
            <a:noAutofit/>
          </a:bodyPr>
          <a:lstStyle/>
          <a:p>
            <a:endParaRPr lang="en-IN" sz="20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3884400" y="8685360"/>
            <a:ext cx="2971440" cy="45684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Lst>
            </a:pPr>
            <a:fld id="{DDEDF95B-D1D7-4101-AB16-64B8A6915C9C}" type="slidenum">
              <a:rPr lang="en-US" sz="1800" b="0" strike="noStrike" spc="-1">
                <a:solidFill>
                  <a:srgbClr val="000000"/>
                </a:solidFill>
                <a:latin typeface="+mn-lt"/>
                <a:ea typeface="+mn-ea"/>
              </a:rPr>
              <a:t>2</a:t>
            </a:fld>
            <a:endParaRPr lang="en-IN" sz="1800" b="0" strike="noStrike" spc="-1">
              <a:latin typeface="Arial"/>
            </a:endParaRPr>
          </a:p>
        </p:txBody>
      </p:sp>
      <p:sp>
        <p:nvSpPr>
          <p:cNvPr id="110" name="PlaceHolder 2"/>
          <p:cNvSpPr>
            <a:spLocks noGrp="1" noRot="1" noChangeAspect="1"/>
          </p:cNvSpPr>
          <p:nvPr>
            <p:ph type="sldImg"/>
          </p:nvPr>
        </p:nvSpPr>
        <p:spPr>
          <a:xfrm>
            <a:off x="1143000" y="685800"/>
            <a:ext cx="4572000" cy="3429000"/>
          </a:xfrm>
          <a:prstGeom prst="rect">
            <a:avLst/>
          </a:prstGeom>
        </p:spPr>
      </p:sp>
      <p:sp>
        <p:nvSpPr>
          <p:cNvPr id="111" name="PlaceHolder 3"/>
          <p:cNvSpPr>
            <a:spLocks noGrp="1"/>
          </p:cNvSpPr>
          <p:nvPr>
            <p:ph type="body"/>
          </p:nvPr>
        </p:nvSpPr>
        <p:spPr>
          <a:xfrm>
            <a:off x="685800" y="4343400"/>
            <a:ext cx="5486040" cy="4114800"/>
          </a:xfrm>
          <a:prstGeom prst="rect">
            <a:avLst/>
          </a:prstGeom>
        </p:spPr>
        <p:txBody>
          <a:bodyPr lIns="0" tIns="0" rIns="0" bIns="0">
            <a:noAutofit/>
          </a:bodyPr>
          <a:lstStyle/>
          <a:p>
            <a:endParaRPr lang="en-IN" sz="20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3884400" y="8685360"/>
            <a:ext cx="2971440" cy="45684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Lst>
            </a:pPr>
            <a:fld id="{11104CB7-FF36-43BA-94C9-A73494266643}" type="slidenum">
              <a:rPr lang="en-US" sz="1800" b="0" strike="noStrike" spc="-1">
                <a:solidFill>
                  <a:srgbClr val="000000"/>
                </a:solidFill>
                <a:latin typeface="+mn-lt"/>
                <a:ea typeface="+mn-ea"/>
              </a:rPr>
              <a:t>4</a:t>
            </a:fld>
            <a:endParaRPr lang="en-IN" sz="1800" b="0" strike="noStrike" spc="-1">
              <a:latin typeface="Arial"/>
            </a:endParaRPr>
          </a:p>
        </p:txBody>
      </p:sp>
      <p:sp>
        <p:nvSpPr>
          <p:cNvPr id="116" name="PlaceHolder 2"/>
          <p:cNvSpPr>
            <a:spLocks noGrp="1" noRot="1" noChangeAspect="1"/>
          </p:cNvSpPr>
          <p:nvPr>
            <p:ph type="sldImg"/>
          </p:nvPr>
        </p:nvSpPr>
        <p:spPr>
          <a:xfrm>
            <a:off x="1143000" y="685800"/>
            <a:ext cx="4572000" cy="3429000"/>
          </a:xfrm>
          <a:prstGeom prst="rect">
            <a:avLst/>
          </a:prstGeom>
        </p:spPr>
      </p:sp>
      <p:sp>
        <p:nvSpPr>
          <p:cNvPr id="117" name="PlaceHolder 3"/>
          <p:cNvSpPr>
            <a:spLocks noGrp="1"/>
          </p:cNvSpPr>
          <p:nvPr>
            <p:ph type="body"/>
          </p:nvPr>
        </p:nvSpPr>
        <p:spPr>
          <a:xfrm>
            <a:off x="685800" y="4343400"/>
            <a:ext cx="5486040" cy="4114440"/>
          </a:xfrm>
          <a:prstGeom prst="rect">
            <a:avLst/>
          </a:prstGeom>
        </p:spPr>
        <p:txBody>
          <a:bodyPr lIns="0" tIns="0" rIns="0" bIns="0">
            <a:noAutofit/>
          </a:bodyPr>
          <a:lstStyle/>
          <a:p>
            <a:endParaRPr lang="en-IN" sz="2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3"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8"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5" name="PlaceHolder 1"/>
          <p:cNvSpPr>
            <a:spLocks noGrp="1"/>
          </p:cNvSpPr>
          <p:nvPr>
            <p:ph type="dt"/>
          </p:nvPr>
        </p:nvSpPr>
        <p:spPr>
          <a:xfrm>
            <a:off x="456840" y="6356520"/>
            <a:ext cx="2133360" cy="364680"/>
          </a:xfrm>
          <a:prstGeom prst="rect">
            <a:avLst/>
          </a:prstGeom>
        </p:spPr>
        <p:txBody>
          <a:bodyPr lIns="90000" tIns="46800" rIns="90000" bIns="46800" anchor="ctr">
            <a:noAutofit/>
          </a:bodyPr>
          <a:lstStyle/>
          <a:p>
            <a:endParaRPr lang="en-IN" sz="2400" b="0" strike="noStrike" spc="-1">
              <a:latin typeface="Times New Roman"/>
            </a:endParaRPr>
          </a:p>
        </p:txBody>
      </p:sp>
      <p:sp>
        <p:nvSpPr>
          <p:cNvPr id="6" name="PlaceHolder 2"/>
          <p:cNvSpPr>
            <a:spLocks noGrp="1"/>
          </p:cNvSpPr>
          <p:nvPr>
            <p:ph type="ftr"/>
          </p:nvPr>
        </p:nvSpPr>
        <p:spPr>
          <a:xfrm>
            <a:off x="3124080" y="6356520"/>
            <a:ext cx="2895480" cy="364680"/>
          </a:xfrm>
          <a:prstGeom prst="rect">
            <a:avLst/>
          </a:prstGeom>
        </p:spPr>
        <p:txBody>
          <a:bodyPr lIns="90000" tIns="46800" rIns="90000" bIns="46800" anchor="ctr">
            <a:noAutofit/>
          </a:bodyPr>
          <a:lstStyle/>
          <a:p>
            <a:endParaRPr lang="en-IN" sz="2400" b="0" strike="noStrike" spc="-1">
              <a:latin typeface="Times New Roman"/>
            </a:endParaRPr>
          </a:p>
        </p:txBody>
      </p:sp>
      <p:sp>
        <p:nvSpPr>
          <p:cNvPr id="2" name="PlaceHolder 3"/>
          <p:cNvSpPr>
            <a:spLocks noGrp="1"/>
          </p:cNvSpPr>
          <p:nvPr>
            <p:ph type="sldNum"/>
          </p:nvPr>
        </p:nvSpPr>
        <p:spPr>
          <a:xfrm>
            <a:off x="6552720" y="6356520"/>
            <a:ext cx="2133360" cy="364680"/>
          </a:xfrm>
          <a:prstGeom prst="rect">
            <a:avLst/>
          </a:prstGeom>
        </p:spPr>
        <p:txBody>
          <a:bodyPr lIns="90000" tIns="46800" rIns="90000" bIns="46800" anchor="ctr">
            <a:noAutofit/>
          </a:bodyPr>
          <a:lstStyle/>
          <a:p>
            <a:pPr>
              <a:lnSpc>
                <a:spcPct val="100000"/>
              </a:lnSpc>
              <a:tabLst>
                <a:tab pos="0" algn="l"/>
              </a:tabLst>
            </a:pPr>
            <a:fld id="{DE74174A-EEB6-4064-BDC4-50A6FB8C1776}" type="slidenum">
              <a:rPr lang="en-US" sz="2400" b="0" strike="noStrike" spc="-1">
                <a:solidFill>
                  <a:srgbClr val="000000"/>
                </a:solidFill>
                <a:latin typeface="Arial"/>
                <a:ea typeface="ＭＳ Ｐゴシック"/>
              </a:rPr>
              <a:t>‹#›</a:t>
            </a:fld>
            <a:endParaRPr lang="en-IN" sz="2400" b="0" strike="noStrike" spc="-1">
              <a:latin typeface="Times New Roman"/>
            </a:endParaRPr>
          </a:p>
        </p:txBody>
      </p:sp>
      <p:sp>
        <p:nvSpPr>
          <p:cNvPr id="3" name="PlaceHolder 4"/>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en-US"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tabLst>
                <a:tab pos="571320" algn="l"/>
                <a:tab pos="1485720" algn="l"/>
                <a:tab pos="2400120" algn="l"/>
                <a:tab pos="3314520" algn="l"/>
                <a:tab pos="4228920" algn="l"/>
                <a:tab pos="5143320" algn="l"/>
                <a:tab pos="6057720" algn="l"/>
                <a:tab pos="6972120" algn="l"/>
                <a:tab pos="7886520" algn="l"/>
                <a:tab pos="8800920" algn="l"/>
                <a:tab pos="9715320" algn="l"/>
              </a:tabLst>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320"/>
            <a:ext cx="8229240" cy="1142640"/>
          </a:xfrm>
          <a:prstGeom prst="rect">
            <a:avLst/>
          </a:prstGeom>
        </p:spPr>
        <p:txBody>
          <a:bodyPr lIns="90000" tIns="46800" rIns="90000" bIns="46800" anchor="ctr" anchorCtr="1">
            <a:noAutofit/>
          </a:bodyPr>
          <a:lstStyle/>
          <a:p>
            <a:pPr algn="ctr">
              <a:lnSpc>
                <a:spcPct val="100000"/>
              </a:lnSpc>
              <a:tabLst>
                <a:tab pos="0" algn="l"/>
              </a:tabLst>
            </a:pPr>
            <a:r>
              <a:rPr lang="en-US" sz="4400" b="0" strike="noStrike" spc="-1">
                <a:solidFill>
                  <a:srgbClr val="000000"/>
                </a:solidFill>
                <a:latin typeface="Calibri"/>
                <a:ea typeface="ＭＳ Ｐゴシック"/>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lIns="90000" tIns="46800" rIns="90000" bIns="46800">
            <a:noAutofit/>
          </a:bodyPr>
          <a:lstStyle/>
          <a:p>
            <a:pPr>
              <a:lnSpc>
                <a:spcPct val="100000"/>
              </a:lnSpc>
              <a:spcBef>
                <a:spcPts val="799"/>
              </a:spcBef>
              <a:tabLst>
                <a:tab pos="0" algn="l"/>
              </a:tabLst>
            </a:pPr>
            <a:r>
              <a:rPr lang="en-US" sz="3200" b="0" strike="noStrike" spc="-1">
                <a:solidFill>
                  <a:srgbClr val="000000"/>
                </a:solidFill>
                <a:latin typeface="Calibri"/>
                <a:ea typeface="ＭＳ Ｐゴシック"/>
              </a:rPr>
              <a:t>Click to edit Master text styles</a:t>
            </a:r>
            <a:endParaRPr lang="en-US" sz="3200" b="0" strike="noStrike" spc="-1">
              <a:solidFill>
                <a:srgbClr val="000000"/>
              </a:solidFill>
              <a:latin typeface="Calibri"/>
            </a:endParaRPr>
          </a:p>
          <a:p>
            <a:pPr marL="685800" lvl="1" indent="-228240">
              <a:lnSpc>
                <a:spcPct val="90000"/>
              </a:lnSpc>
              <a:spcBef>
                <a:spcPts val="499"/>
              </a:spcBef>
              <a:buClr>
                <a:srgbClr val="000000"/>
              </a:buClr>
              <a:buFont typeface="Arial"/>
              <a:buChar char="•"/>
              <a:tabLst>
                <a:tab pos="0" algn="l"/>
              </a:tabLst>
            </a:pPr>
            <a:r>
              <a:rPr lang="en-US" sz="2400" b="0" strike="noStrike" spc="-1">
                <a:solidFill>
                  <a:srgbClr val="000000"/>
                </a:solidFill>
                <a:latin typeface="Calibri"/>
                <a:ea typeface="ＭＳ Ｐゴシック"/>
              </a:rPr>
              <a:t>Second level</a:t>
            </a:r>
            <a:endParaRPr lang="en-US" sz="2400" b="0" strike="noStrike" spc="-1">
              <a:solidFill>
                <a:srgbClr val="000000"/>
              </a:solidFill>
              <a:latin typeface="Calibri"/>
            </a:endParaRPr>
          </a:p>
          <a:p>
            <a:pPr marL="1143000" lvl="2" indent="-228240">
              <a:lnSpc>
                <a:spcPct val="90000"/>
              </a:lnSpc>
              <a:spcBef>
                <a:spcPts val="499"/>
              </a:spcBef>
              <a:buClr>
                <a:srgbClr val="000000"/>
              </a:buClr>
              <a:buFont typeface="Arial"/>
              <a:buChar char="•"/>
              <a:tabLst>
                <a:tab pos="0" algn="l"/>
              </a:tabLst>
            </a:pPr>
            <a:r>
              <a:rPr lang="en-US" sz="2000" b="0" strike="noStrike" spc="-1">
                <a:solidFill>
                  <a:srgbClr val="000000"/>
                </a:solidFill>
                <a:latin typeface="Calibri"/>
                <a:ea typeface="ＭＳ Ｐゴシック"/>
              </a:rPr>
              <a:t>Third level</a:t>
            </a:r>
            <a:endParaRPr lang="en-US" sz="2000" b="0" strike="noStrike" spc="-1">
              <a:solidFill>
                <a:srgbClr val="000000"/>
              </a:solidFill>
              <a:latin typeface="Calibri"/>
            </a:endParaRPr>
          </a:p>
          <a:p>
            <a:pPr marL="1600200" lvl="3" indent="-228240">
              <a:lnSpc>
                <a:spcPct val="90000"/>
              </a:lnSpc>
              <a:spcBef>
                <a:spcPts val="499"/>
              </a:spcBef>
              <a:buClr>
                <a:srgbClr val="000000"/>
              </a:buClr>
              <a:buFont typeface="Arial"/>
              <a:buChar char="•"/>
              <a:tabLst>
                <a:tab pos="0" algn="l"/>
              </a:tabLst>
            </a:pPr>
            <a:r>
              <a:rPr lang="en-US" sz="1800" b="0" strike="noStrike" spc="-1">
                <a:solidFill>
                  <a:srgbClr val="000000"/>
                </a:solidFill>
                <a:latin typeface="Calibri"/>
                <a:ea typeface="ＭＳ Ｐゴシック"/>
              </a:rPr>
              <a:t>Fourth level</a:t>
            </a:r>
            <a:endParaRPr lang="en-US" sz="1800" b="0" strike="noStrike" spc="-1">
              <a:solidFill>
                <a:srgbClr val="000000"/>
              </a:solidFill>
              <a:latin typeface="Calibri"/>
            </a:endParaRPr>
          </a:p>
          <a:p>
            <a:pPr marL="2057400" lvl="4" indent="-228240">
              <a:lnSpc>
                <a:spcPct val="90000"/>
              </a:lnSpc>
              <a:spcBef>
                <a:spcPts val="499"/>
              </a:spcBef>
              <a:buClr>
                <a:srgbClr val="000000"/>
              </a:buClr>
              <a:buFont typeface="Arial"/>
              <a:buChar char="•"/>
              <a:tabLst>
                <a:tab pos="0" algn="l"/>
              </a:tabLst>
            </a:pPr>
            <a:r>
              <a:rPr lang="en-US" sz="1800" b="0" strike="noStrike" spc="-1">
                <a:solidFill>
                  <a:srgbClr val="000000"/>
                </a:solidFill>
                <a:latin typeface="Calibri"/>
                <a:ea typeface="ＭＳ Ｐゴシック"/>
              </a:rPr>
              <a:t>Fifth level</a:t>
            </a:r>
            <a:endParaRPr lang="en-US" sz="1800" b="0" strike="noStrike" spc="-1">
              <a:solidFill>
                <a:srgbClr val="000000"/>
              </a:solidFill>
              <a:latin typeface="Calibri"/>
            </a:endParaRPr>
          </a:p>
        </p:txBody>
      </p:sp>
      <p:sp>
        <p:nvSpPr>
          <p:cNvPr id="43" name="PlaceHolder 3"/>
          <p:cNvSpPr>
            <a:spLocks noGrp="1"/>
          </p:cNvSpPr>
          <p:nvPr>
            <p:ph type="dt"/>
          </p:nvPr>
        </p:nvSpPr>
        <p:spPr>
          <a:xfrm>
            <a:off x="456840" y="6356520"/>
            <a:ext cx="2133360" cy="364680"/>
          </a:xfrm>
          <a:prstGeom prst="rect">
            <a:avLst/>
          </a:prstGeom>
        </p:spPr>
        <p:txBody>
          <a:bodyPr lIns="90000" tIns="46800" rIns="90000" bIns="46800" anchor="ctr">
            <a:noAutofit/>
          </a:bodyPr>
          <a:lstStyle/>
          <a:p>
            <a:endParaRPr lang="en-IN" sz="2400" b="0" strike="noStrike" spc="-1">
              <a:latin typeface="Times New Roman"/>
            </a:endParaRPr>
          </a:p>
        </p:txBody>
      </p:sp>
      <p:sp>
        <p:nvSpPr>
          <p:cNvPr id="44" name="PlaceHolder 4"/>
          <p:cNvSpPr>
            <a:spLocks noGrp="1"/>
          </p:cNvSpPr>
          <p:nvPr>
            <p:ph type="ftr"/>
          </p:nvPr>
        </p:nvSpPr>
        <p:spPr>
          <a:xfrm>
            <a:off x="3124080" y="6356520"/>
            <a:ext cx="2895480" cy="364680"/>
          </a:xfrm>
          <a:prstGeom prst="rect">
            <a:avLst/>
          </a:prstGeom>
        </p:spPr>
        <p:txBody>
          <a:bodyPr lIns="90000" tIns="46800" rIns="90000" bIns="46800" anchor="ctr">
            <a:noAutofit/>
          </a:bodyPr>
          <a:lstStyle/>
          <a:p>
            <a:endParaRPr lang="en-IN" sz="2400" b="0" strike="noStrike" spc="-1">
              <a:latin typeface="Times New Roman"/>
            </a:endParaRPr>
          </a:p>
        </p:txBody>
      </p:sp>
      <p:sp>
        <p:nvSpPr>
          <p:cNvPr id="45" name="PlaceHolder 5"/>
          <p:cNvSpPr>
            <a:spLocks noGrp="1"/>
          </p:cNvSpPr>
          <p:nvPr>
            <p:ph type="sldNum"/>
          </p:nvPr>
        </p:nvSpPr>
        <p:spPr>
          <a:xfrm>
            <a:off x="6552720" y="6356520"/>
            <a:ext cx="2133360" cy="364680"/>
          </a:xfrm>
          <a:prstGeom prst="rect">
            <a:avLst/>
          </a:prstGeom>
        </p:spPr>
        <p:txBody>
          <a:bodyPr lIns="90000" tIns="46800" rIns="90000" bIns="46800" anchor="ctr">
            <a:noAutofit/>
          </a:bodyPr>
          <a:lstStyle/>
          <a:p>
            <a:pPr>
              <a:lnSpc>
                <a:spcPct val="100000"/>
              </a:lnSpc>
              <a:tabLst>
                <a:tab pos="0" algn="l"/>
              </a:tabLst>
            </a:pPr>
            <a:fld id="{BDB9FFB7-9B3A-4A02-830A-CB97928F3175}" type="slidenum">
              <a:rPr lang="en-US" sz="2400" b="0" strike="noStrike" spc="-1">
                <a:solidFill>
                  <a:srgbClr val="000000"/>
                </a:solidFill>
                <a:latin typeface="Arial"/>
                <a:ea typeface="ＭＳ Ｐゴシック"/>
              </a:rPr>
              <a:t>‹#›</a:t>
            </a:fld>
            <a:endParaRPr lang="en-IN" sz="2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aclanthology.org/2021.acl-long.537.pdf" TargetMode="External"/><Relationship Id="rId3" Type="http://schemas.openxmlformats.org/officeDocument/2006/relationships/hyperlink" Target="https://zapier.com/blog/best-email-parser/" TargetMode="External"/><Relationship Id="rId7" Type="http://schemas.openxmlformats.org/officeDocument/2006/relationships/hyperlink" Target="https://www.researchgate.net/publication/221023411_Summarizing_email_conversations_with_clue_words" TargetMode="External"/><Relationship Id="rId2" Type="http://schemas.openxmlformats.org/officeDocument/2006/relationships/hyperlink" Target="https://www.cs.cmu.edu/~wcohen/postscript/email-2004.pdf"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2560392_Exploiting_E-mail_Structure_to_Improve_Summarization" TargetMode="External"/><Relationship Id="rId5" Type="http://schemas.openxmlformats.org/officeDocument/2006/relationships/hyperlink" Target="https://www.thinkautomation.com/eli5/what-is-an-email-parser-and-why-do-i-need-one/" TargetMode="External"/><Relationship Id="rId10" Type="http://schemas.openxmlformats.org/officeDocument/2006/relationships/hyperlink" Target="https://www.academia.edu/19833687/Auto_Summarization_of_Email_Document_Using_Statistical_Approach" TargetMode="External"/><Relationship Id="rId4" Type="http://schemas.openxmlformats.org/officeDocument/2006/relationships/hyperlink" Target="https://www.researchgate.net/publication/221333883_Advances_in_Deep_Parsing_of_Scholarly_Paper_Content/link/02bfe5127cf253bdc1000000/download" TargetMode="External"/><Relationship Id="rId9" Type="http://schemas.openxmlformats.org/officeDocument/2006/relationships/hyperlink" Target="https://arrow.tudublin.ie/cgi/viewcontent.cgi?article=1220&amp;context=scschcomdi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echtarget.com/searchenterpriseai/definition/AI-Artificial-Intelligence"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zapier.com/blog/best-email-parser/#mailparser" TargetMode="External"/><Relationship Id="rId7" Type="http://schemas.openxmlformats.org/officeDocument/2006/relationships/hyperlink" Target="https://zapier.com/blog/best-email-parser/#sigparser"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zapier.com/blog/best-email-parser/#parseur" TargetMode="External"/><Relationship Id="rId5" Type="http://schemas.openxmlformats.org/officeDocument/2006/relationships/hyperlink" Target="https://zapier.com/blog/best-email-parser/#emailparser" TargetMode="External"/><Relationship Id="rId4" Type="http://schemas.openxmlformats.org/officeDocument/2006/relationships/hyperlink" Target="https://zapier.com/blog/best-email-parser/#zapi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0" y="333360"/>
            <a:ext cx="8172000" cy="5814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Ctr="1">
            <a:spAutoFit/>
          </a:bodyPr>
          <a:lstStyle/>
          <a:p>
            <a:pPr algn="ctr">
              <a:lnSpc>
                <a:spcPct val="100000"/>
              </a:lnSpc>
              <a:tabLst>
                <a:tab pos="0" algn="l"/>
              </a:tabLst>
            </a:pPr>
            <a:r>
              <a:rPr lang="en-US" sz="3200" b="1" strike="noStrike" spc="-1">
                <a:solidFill>
                  <a:srgbClr val="FFFFFF"/>
                </a:solidFill>
                <a:latin typeface="Goudy Old Style"/>
                <a:ea typeface="ＭＳ Ｐゴシック"/>
              </a:rPr>
              <a:t>  </a:t>
            </a:r>
            <a:endParaRPr lang="en-IN" sz="3200" b="0" strike="noStrike" spc="-1">
              <a:latin typeface="Arial"/>
            </a:endParaRPr>
          </a:p>
        </p:txBody>
      </p:sp>
      <p:sp>
        <p:nvSpPr>
          <p:cNvPr id="89" name="TextShape 2"/>
          <p:cNvSpPr txBox="1"/>
          <p:nvPr/>
        </p:nvSpPr>
        <p:spPr>
          <a:xfrm>
            <a:off x="0" y="1331650"/>
            <a:ext cx="9144000" cy="5345990"/>
          </a:xfrm>
          <a:prstGeom prst="rect">
            <a:avLst/>
          </a:prstGeom>
          <a:gradFill rotWithShape="0">
            <a:gsLst>
              <a:gs pos="0">
                <a:srgbClr val="EDEDED"/>
              </a:gs>
              <a:gs pos="100000">
                <a:srgbClr val="BCBCBC"/>
              </a:gs>
            </a:gsLst>
            <a:lin ang="5400000"/>
          </a:gradFill>
          <a:ln w="9360">
            <a:solidFill>
              <a:srgbClr val="000000"/>
            </a:solidFill>
            <a:miter/>
          </a:ln>
          <a:effectLst>
            <a:outerShdw dist="20160" dir="5400000">
              <a:srgbClr val="000000">
                <a:alpha val="38000"/>
              </a:srgbClr>
            </a:outerShdw>
          </a:effectLst>
        </p:spPr>
        <p:txBody>
          <a:bodyPr>
            <a:noAutofit/>
          </a:bodyPr>
          <a:lstStyle/>
          <a:p>
            <a:pPr algn="ctr">
              <a:lnSpc>
                <a:spcPct val="100000"/>
              </a:lnSpc>
              <a:spcBef>
                <a:spcPts val="1100"/>
              </a:spcBef>
              <a:tabLst>
                <a:tab pos="0" algn="l"/>
              </a:tabLst>
            </a:pPr>
            <a:r>
              <a:rPr lang="en-US" sz="4400" b="0" strike="noStrike" spc="-1" dirty="0">
                <a:solidFill>
                  <a:srgbClr val="000000"/>
                </a:solidFill>
                <a:latin typeface="Calibri"/>
                <a:ea typeface="ＭＳ Ｐゴシック"/>
              </a:rPr>
              <a:t>          </a:t>
            </a:r>
            <a:r>
              <a:rPr lang="en-IN" sz="3600" b="1" u="sng" dirty="0">
                <a:effectLst/>
                <a:latin typeface="Times New Roman" panose="02020603050405020304" pitchFamily="18" charset="0"/>
                <a:ea typeface="Calibri" panose="020F0502020204030204" pitchFamily="34" charset="0"/>
              </a:rPr>
              <a:t>Email Parser </a:t>
            </a:r>
            <a:r>
              <a:rPr lang="en-IN" sz="3600" b="1" u="sng" dirty="0">
                <a:latin typeface="Times New Roman" panose="02020603050405020304" pitchFamily="18" charset="0"/>
                <a:ea typeface="Calibri" panose="020F0502020204030204" pitchFamily="34" charset="0"/>
              </a:rPr>
              <a:t>A</a:t>
            </a:r>
            <a:r>
              <a:rPr lang="en-IN" sz="3600" b="1" u="sng" dirty="0">
                <a:effectLst/>
                <a:latin typeface="Times New Roman" panose="02020603050405020304" pitchFamily="18" charset="0"/>
                <a:ea typeface="Calibri" panose="020F0502020204030204" pitchFamily="34" charset="0"/>
              </a:rPr>
              <a:t>nd </a:t>
            </a:r>
            <a:r>
              <a:rPr lang="en-IN" sz="3600" b="1" u="sng" dirty="0">
                <a:latin typeface="Times New Roman" panose="02020603050405020304" pitchFamily="18" charset="0"/>
                <a:ea typeface="Calibri" panose="020F0502020204030204" pitchFamily="34" charset="0"/>
              </a:rPr>
              <a:t>S</a:t>
            </a:r>
            <a:r>
              <a:rPr lang="en-IN" sz="3600" b="1" u="sng" dirty="0">
                <a:effectLst/>
                <a:latin typeface="Times New Roman" panose="02020603050405020304" pitchFamily="18" charset="0"/>
                <a:ea typeface="Calibri" panose="020F0502020204030204" pitchFamily="34" charset="0"/>
              </a:rPr>
              <a:t>ummarizer</a:t>
            </a:r>
            <a:r>
              <a:rPr lang="en-US" sz="1800" b="0" strike="noStrike" spc="-1" dirty="0">
                <a:solidFill>
                  <a:srgbClr val="000000"/>
                </a:solidFill>
                <a:latin typeface="Times New Roman"/>
                <a:ea typeface="ＭＳ Ｐゴシック"/>
              </a:rPr>
              <a:t>	</a:t>
            </a:r>
            <a:endParaRPr lang="en-US" sz="1800" b="0" strike="noStrike" spc="-1" dirty="0">
              <a:solidFill>
                <a:srgbClr val="000000"/>
              </a:solidFill>
              <a:latin typeface="Calibri"/>
            </a:endParaRPr>
          </a:p>
          <a:p>
            <a:pPr algn="ctr">
              <a:lnSpc>
                <a:spcPct val="100000"/>
              </a:lnSpc>
              <a:spcBef>
                <a:spcPts val="601"/>
              </a:spcBef>
              <a:tabLst>
                <a:tab pos="0" algn="l"/>
              </a:tabLst>
            </a:pPr>
            <a:r>
              <a:rPr lang="en-US" sz="1800" b="0" strike="noStrike" spc="-1" dirty="0">
                <a:solidFill>
                  <a:srgbClr val="000000"/>
                </a:solidFill>
                <a:latin typeface="Times New Roman"/>
                <a:ea typeface="ＭＳ Ｐゴシック"/>
              </a:rPr>
              <a:t> </a:t>
            </a:r>
            <a:endParaRPr lang="en-US" sz="1800" b="0" strike="noStrike" spc="-1" dirty="0">
              <a:solidFill>
                <a:srgbClr val="000000"/>
              </a:solidFill>
              <a:latin typeface="Calibri"/>
            </a:endParaRPr>
          </a:p>
          <a:p>
            <a:pPr algn="ctr">
              <a:lnSpc>
                <a:spcPct val="100000"/>
              </a:lnSpc>
              <a:spcBef>
                <a:spcPts val="601"/>
              </a:spcBef>
              <a:tabLst>
                <a:tab pos="0" algn="l"/>
              </a:tabLst>
            </a:pPr>
            <a:endParaRPr lang="en-US" sz="1800" b="0" strike="noStrike" spc="-1" dirty="0">
              <a:solidFill>
                <a:srgbClr val="000000"/>
              </a:solidFill>
              <a:latin typeface="Calibri"/>
            </a:endParaRPr>
          </a:p>
          <a:p>
            <a:pPr algn="ctr">
              <a:lnSpc>
                <a:spcPct val="100000"/>
              </a:lnSpc>
              <a:spcBef>
                <a:spcPts val="601"/>
              </a:spcBef>
              <a:tabLst>
                <a:tab pos="0" algn="l"/>
              </a:tabLst>
            </a:pPr>
            <a:endParaRPr lang="en-US" sz="1800" b="0" strike="noStrike" spc="-1" dirty="0">
              <a:solidFill>
                <a:srgbClr val="000000"/>
              </a:solidFill>
              <a:latin typeface="Calibri"/>
            </a:endParaRPr>
          </a:p>
          <a:p>
            <a:pPr algn="ctr">
              <a:spcBef>
                <a:spcPts val="601"/>
              </a:spcBef>
              <a:tabLst>
                <a:tab pos="0" algn="l"/>
              </a:tabLst>
            </a:pPr>
            <a:r>
              <a:rPr lang="en-US" sz="2400" spc="-1" dirty="0">
                <a:solidFill>
                  <a:srgbClr val="000000"/>
                </a:solidFill>
                <a:latin typeface="Times New Roman" panose="02020603050405020304" pitchFamily="18" charset="0"/>
                <a:ea typeface="ＭＳ Ｐゴシック"/>
                <a:cs typeface="Times New Roman" panose="02020603050405020304" pitchFamily="18" charset="0"/>
              </a:rPr>
              <a:t>Guide: </a:t>
            </a:r>
            <a:r>
              <a:rPr lang="en-US" sz="2400" u="sng" spc="-1" dirty="0">
                <a:solidFill>
                  <a:srgbClr val="000000"/>
                </a:solidFill>
                <a:latin typeface="Times New Roman" panose="02020603050405020304" pitchFamily="18" charset="0"/>
                <a:ea typeface="ＭＳ Ｐゴシック"/>
                <a:cs typeface="Times New Roman" panose="02020603050405020304" pitchFamily="18" charset="0"/>
              </a:rPr>
              <a:t>Mr. K Ravi Kumar</a:t>
            </a:r>
          </a:p>
          <a:p>
            <a:pPr algn="ctr">
              <a:lnSpc>
                <a:spcPct val="100000"/>
              </a:lnSpc>
              <a:spcBef>
                <a:spcPts val="601"/>
              </a:spcBef>
              <a:tabLst>
                <a:tab pos="0" algn="l"/>
              </a:tabLst>
            </a:pPr>
            <a:endParaRPr lang="en-US" sz="1800" b="0" strike="noStrike" spc="-1" dirty="0">
              <a:solidFill>
                <a:srgbClr val="000000"/>
              </a:solidFill>
              <a:latin typeface="Calibri"/>
            </a:endParaRPr>
          </a:p>
          <a:p>
            <a:pPr algn="ctr">
              <a:lnSpc>
                <a:spcPct val="100000"/>
              </a:lnSpc>
              <a:spcBef>
                <a:spcPts val="601"/>
              </a:spcBef>
              <a:tabLst>
                <a:tab pos="0" algn="l"/>
              </a:tabLst>
            </a:pPr>
            <a:endParaRPr lang="en-US" sz="1800" b="0" strike="noStrike" spc="-1" dirty="0">
              <a:solidFill>
                <a:srgbClr val="000000"/>
              </a:solidFill>
              <a:latin typeface="Calibri"/>
            </a:endParaRPr>
          </a:p>
          <a:p>
            <a:pPr algn="ctr">
              <a:lnSpc>
                <a:spcPct val="100000"/>
              </a:lnSpc>
              <a:spcBef>
                <a:spcPts val="601"/>
              </a:spcBef>
              <a:tabLst>
                <a:tab pos="0" algn="l"/>
              </a:tabLst>
            </a:pPr>
            <a:r>
              <a:rPr lang="en-US" sz="1800" b="0" strike="noStrike" spc="-1" dirty="0">
                <a:solidFill>
                  <a:srgbClr val="000000"/>
                </a:solidFill>
                <a:latin typeface="Times New Roman"/>
                <a:ea typeface="ＭＳ Ｐゴシック"/>
              </a:rPr>
              <a:t>			</a:t>
            </a:r>
            <a:endParaRPr lang="en-US" sz="1800" b="0" strike="noStrike" spc="-1" dirty="0">
              <a:solidFill>
                <a:srgbClr val="000000"/>
              </a:solidFill>
              <a:latin typeface="Calibri"/>
            </a:endParaRPr>
          </a:p>
          <a:p>
            <a:pPr>
              <a:lnSpc>
                <a:spcPct val="100000"/>
              </a:lnSpc>
              <a:spcBef>
                <a:spcPts val="799"/>
              </a:spcBef>
              <a:tabLst>
                <a:tab pos="0" algn="l"/>
              </a:tabLst>
            </a:pPr>
            <a:r>
              <a:rPr lang="en-US" sz="1800" b="0" strike="noStrike" spc="-1" dirty="0">
                <a:solidFill>
                  <a:srgbClr val="000000"/>
                </a:solidFill>
                <a:latin typeface="Calibri"/>
              </a:rPr>
              <a:t>							</a:t>
            </a:r>
            <a:r>
              <a:rPr lang="en-US" sz="1800" strike="noStrike" spc="-1" dirty="0">
                <a:solidFill>
                  <a:srgbClr val="000000"/>
                </a:solidFill>
                <a:latin typeface="Calibri"/>
              </a:rPr>
              <a:t>Komal Soni 18E51A0565</a:t>
            </a:r>
          </a:p>
          <a:p>
            <a:pPr>
              <a:lnSpc>
                <a:spcPct val="100000"/>
              </a:lnSpc>
              <a:spcBef>
                <a:spcPts val="799"/>
              </a:spcBef>
              <a:tabLst>
                <a:tab pos="0" algn="l"/>
              </a:tabLst>
            </a:pPr>
            <a:r>
              <a:rPr lang="en-US" spc="-1" dirty="0">
                <a:solidFill>
                  <a:srgbClr val="000000"/>
                </a:solidFill>
                <a:latin typeface="Calibri"/>
              </a:rPr>
              <a:t>							M S Laksh 18E51A0571</a:t>
            </a:r>
          </a:p>
          <a:p>
            <a:pPr>
              <a:lnSpc>
                <a:spcPct val="100000"/>
              </a:lnSpc>
              <a:spcBef>
                <a:spcPts val="799"/>
              </a:spcBef>
              <a:tabLst>
                <a:tab pos="0" algn="l"/>
              </a:tabLst>
            </a:pPr>
            <a:r>
              <a:rPr lang="en-US" sz="1800" strike="noStrike" spc="-1" dirty="0">
                <a:solidFill>
                  <a:srgbClr val="000000"/>
                </a:solidFill>
                <a:latin typeface="Calibri"/>
              </a:rPr>
              <a:t>							</a:t>
            </a:r>
            <a:r>
              <a:rPr lang="en-US" spc="-1" dirty="0">
                <a:solidFill>
                  <a:srgbClr val="000000"/>
                </a:solidFill>
                <a:latin typeface="Calibri"/>
              </a:rPr>
              <a:t>Pragya Kumari 18E51A0594</a:t>
            </a:r>
          </a:p>
          <a:p>
            <a:pPr>
              <a:lnSpc>
                <a:spcPct val="100000"/>
              </a:lnSpc>
              <a:spcBef>
                <a:spcPts val="799"/>
              </a:spcBef>
              <a:tabLst>
                <a:tab pos="0" algn="l"/>
              </a:tabLst>
            </a:pPr>
            <a:r>
              <a:rPr lang="en-US" sz="1800" strike="noStrike" spc="-1" dirty="0">
                <a:solidFill>
                  <a:srgbClr val="000000"/>
                </a:solidFill>
                <a:latin typeface="Calibri"/>
              </a:rPr>
              <a:t>							T A Pranav 18E51A05B1</a:t>
            </a:r>
          </a:p>
          <a:p>
            <a:pPr>
              <a:lnSpc>
                <a:spcPct val="100000"/>
              </a:lnSpc>
              <a:spcBef>
                <a:spcPts val="799"/>
              </a:spcBef>
              <a:tabLst>
                <a:tab pos="0" algn="l"/>
              </a:tabLst>
            </a:pPr>
            <a:endParaRPr lang="en-US" sz="1800" b="0" strike="noStrike" spc="-1" dirty="0">
              <a:solidFill>
                <a:srgbClr val="000000"/>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p15="http://schemas.microsoft.com/office/powerpoint/2012/main" xmlns="">
      <p:transition spd="slow" advTm="4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4AE367-9E81-F6A1-356D-6E2E8D11F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06" y="1458580"/>
            <a:ext cx="8663397" cy="4870783"/>
          </a:xfrm>
          <a:prstGeom prst="rect">
            <a:avLst/>
          </a:prstGeom>
        </p:spPr>
      </p:pic>
      <p:sp>
        <p:nvSpPr>
          <p:cNvPr id="4" name="Title 3">
            <a:extLst>
              <a:ext uri="{FF2B5EF4-FFF2-40B4-BE49-F238E27FC236}">
                <a16:creationId xmlns:a16="http://schemas.microsoft.com/office/drawing/2014/main" id="{7FB46A44-EC52-543E-1478-174357A012F5}"/>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RESULTS</a:t>
            </a:r>
            <a:endParaRPr lang="en-IN" sz="3600" dirty="0"/>
          </a:p>
        </p:txBody>
      </p:sp>
    </p:spTree>
    <p:extLst>
      <p:ext uri="{BB962C8B-B14F-4D97-AF65-F5344CB8AC3E}">
        <p14:creationId xmlns:p14="http://schemas.microsoft.com/office/powerpoint/2010/main" val="516225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C2387-CD3C-52DE-06AA-BA0D584052B1}"/>
              </a:ext>
            </a:extLst>
          </p:cNvPr>
          <p:cNvSpPr>
            <a:spLocks noGrp="1"/>
          </p:cNvSpPr>
          <p:nvPr>
            <p:ph type="title"/>
          </p:nvPr>
        </p:nvSpPr>
        <p:spPr>
          <a:xfrm>
            <a:off x="3249227" y="273600"/>
            <a:ext cx="5437212" cy="1144800"/>
          </a:xfrm>
        </p:spPr>
        <p:txBody>
          <a:bodyPr/>
          <a:lstStyle/>
          <a:p>
            <a:r>
              <a:rPr lang="en-US" sz="3600" dirty="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EACCCA1-B463-ADEA-4123-7F97E4B3F32D}"/>
              </a:ext>
            </a:extLst>
          </p:cNvPr>
          <p:cNvSpPr>
            <a:spLocks noGrp="1"/>
          </p:cNvSpPr>
          <p:nvPr>
            <p:ph type="subTitle"/>
          </p:nvPr>
        </p:nvSpPr>
        <p:spPr>
          <a:xfrm>
            <a:off x="171450" y="1585913"/>
            <a:ext cx="8815388" cy="4829175"/>
          </a:xfrm>
        </p:spPr>
        <p:txBody>
          <a:bodyPr/>
          <a:lstStyle/>
          <a:p>
            <a:pPr algn="just">
              <a:lnSpc>
                <a:spcPct val="200000"/>
              </a:lnSpc>
            </a:pPr>
            <a:r>
              <a:rPr lang="en-US" sz="20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n this project we have created an email parser and summarizer. We have used NLP and SMTP implemented in python3 and relevant frameworks. Using NLP email summarization is done .With the help of  streamlit python module we have a created a webpage which hosts the emails in its summarized form. It is used and tested by our teammates, we have found it to be very useful and time saving. Hence this email parser and summarizer creates a deep impact on everyday work life.</a:t>
            </a:r>
          </a:p>
          <a:p>
            <a:pPr algn="just">
              <a:lnSpc>
                <a:spcPct val="200000"/>
              </a:lnSpc>
            </a:pPr>
            <a:r>
              <a:rPr lang="en-US" sz="1600" dirty="0">
                <a:latin typeface="Times New Roman" panose="02020603050405020304" pitchFamily="18" charset="0"/>
                <a:cs typeface="Times New Roman" panose="02020603050405020304" pitchFamily="18" charset="0"/>
              </a:rPr>
              <a:t>With this we have created a system that access all emails for an email account and summarizes email with saves time and effort</a:t>
            </a:r>
            <a:r>
              <a:rPr lang="en-US" sz="1600" dirty="0"/>
              <a:t>.</a:t>
            </a:r>
            <a:endParaRPr lang="en-IN" sz="1600" dirty="0"/>
          </a:p>
        </p:txBody>
      </p:sp>
    </p:spTree>
    <p:extLst>
      <p:ext uri="{BB962C8B-B14F-4D97-AF65-F5344CB8AC3E}">
        <p14:creationId xmlns:p14="http://schemas.microsoft.com/office/powerpoint/2010/main" val="4067219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27B0-8AAE-F3A5-EFAD-F1FB0982D59F}"/>
              </a:ext>
            </a:extLst>
          </p:cNvPr>
          <p:cNvSpPr>
            <a:spLocks noGrp="1"/>
          </p:cNvSpPr>
          <p:nvPr>
            <p:ph type="title"/>
          </p:nvPr>
        </p:nvSpPr>
        <p:spPr/>
        <p:txBody>
          <a:bodyPr/>
          <a:lstStyle/>
          <a:p>
            <a:r>
              <a:rPr lang="en-IN" dirty="0"/>
              <a:t>		</a:t>
            </a:r>
            <a:r>
              <a:rPr lang="en-IN" sz="3600" dirty="0">
                <a:latin typeface="Times New Roman" panose="02020603050405020304" pitchFamily="18" charset="0"/>
                <a:cs typeface="Times New Roman" panose="02020603050405020304" pitchFamily="18" charset="0"/>
              </a:rPr>
              <a:t>FUTURE WORK</a:t>
            </a:r>
            <a:endParaRPr lang="en-IN" dirty="0"/>
          </a:p>
        </p:txBody>
      </p:sp>
      <p:sp>
        <p:nvSpPr>
          <p:cNvPr id="3" name="Subtitle 2">
            <a:extLst>
              <a:ext uri="{FF2B5EF4-FFF2-40B4-BE49-F238E27FC236}">
                <a16:creationId xmlns:a16="http://schemas.microsoft.com/office/drawing/2014/main" id="{AE09935D-AE2E-38D6-5F85-BDD382A9A77A}"/>
              </a:ext>
            </a:extLst>
          </p:cNvPr>
          <p:cNvSpPr>
            <a:spLocks noGrp="1"/>
          </p:cNvSpPr>
          <p:nvPr>
            <p:ph type="subTitle"/>
          </p:nvPr>
        </p:nvSpPr>
        <p:spPr>
          <a:xfrm>
            <a:off x="142875" y="1418400"/>
            <a:ext cx="8886825" cy="5166000"/>
          </a:xfrm>
        </p:spPr>
        <p:txBody>
          <a:bodyPr/>
          <a:lstStyle/>
          <a:p>
            <a:pPr marL="0" indent="0">
              <a:buNone/>
            </a:pPr>
            <a:r>
              <a:rPr lang="en-IN" sz="1600" dirty="0">
                <a:latin typeface="Times New Roman" panose="02020603050405020304" pitchFamily="18" charset="0"/>
                <a:cs typeface="Times New Roman" panose="02020603050405020304" pitchFamily="18" charset="0"/>
              </a:rPr>
              <a:t>The future scope of our project might include:</a:t>
            </a:r>
          </a:p>
          <a:p>
            <a:pPr marL="0" indent="0">
              <a:buNone/>
            </a:pP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Fully developed and deployed web application </a:t>
            </a:r>
          </a:p>
          <a:p>
            <a:r>
              <a:rPr lang="en-IN" sz="1600" dirty="0">
                <a:latin typeface="Times New Roman" panose="02020603050405020304" pitchFamily="18" charset="0"/>
                <a:cs typeface="Times New Roman" panose="02020603050405020304" pitchFamily="18" charset="0"/>
              </a:rPr>
              <a:t>Functional mobile application</a:t>
            </a:r>
            <a:endParaRPr lang="en-IN" sz="12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Additional features inclusions such as filters and search options</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938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41D8-6B6E-D729-99CE-010FFF2D207A}"/>
              </a:ext>
            </a:extLst>
          </p:cNvPr>
          <p:cNvSpPr>
            <a:spLocks noGrp="1"/>
          </p:cNvSpPr>
          <p:nvPr>
            <p:ph type="title"/>
          </p:nvPr>
        </p:nvSpPr>
        <p:spPr>
          <a:xfrm>
            <a:off x="3231472" y="273600"/>
            <a:ext cx="4687410" cy="836109"/>
          </a:xfrm>
        </p:spPr>
        <p:txBody>
          <a:bodyPr/>
          <a:lstStyle/>
          <a:p>
            <a:r>
              <a:rPr lang="en-US" sz="3600" dirty="0">
                <a:latin typeface="Times New Roman" panose="02020603050405020304" pitchFamily="18" charset="0"/>
                <a:cs typeface="Times New Roman" panose="02020603050405020304" pitchFamily="18" charset="0"/>
              </a:rPr>
              <a:t>REFERENCES</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59B33B2-44F1-8212-6F64-82C588FB2795}"/>
              </a:ext>
            </a:extLst>
          </p:cNvPr>
          <p:cNvSpPr>
            <a:spLocks noGrp="1"/>
          </p:cNvSpPr>
          <p:nvPr>
            <p:ph type="subTitle"/>
          </p:nvPr>
        </p:nvSpPr>
        <p:spPr>
          <a:xfrm>
            <a:off x="159799" y="-257452"/>
            <a:ext cx="8984202" cy="8540318"/>
          </a:xfrm>
        </p:spPr>
        <p:txBody>
          <a:bodyPr/>
          <a:lstStyle/>
          <a:p>
            <a:pPr marL="342900" indent="-342900">
              <a:lnSpc>
                <a:spcPct val="150000"/>
              </a:lnSpc>
              <a:buFont typeface="+mj-lt"/>
              <a:buAutoNum type="arabicPeriod"/>
            </a:pPr>
            <a:r>
              <a:rPr lang="en-US" sz="1400" dirty="0">
                <a:solidFill>
                  <a:srgbClr val="00B0F0"/>
                </a:solidFill>
                <a:latin typeface="Times New Roman" panose="02020603050405020304" pitchFamily="18" charset="0"/>
                <a:cs typeface="Times New Roman" panose="02020603050405020304" pitchFamily="18" charset="0"/>
                <a:hlinkClick r:id="rId2"/>
              </a:rPr>
              <a:t>https://www.cs.cmu.edu/~wcohen/postscript/email-2004.pdf</a:t>
            </a:r>
            <a:endParaRPr lang="en-US" sz="1400" dirty="0">
              <a:solidFill>
                <a:srgbClr val="00B0F0"/>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1400" dirty="0">
                <a:solidFill>
                  <a:srgbClr val="00B0F0"/>
                </a:solidFill>
                <a:latin typeface="Times New Roman" panose="02020603050405020304" pitchFamily="18" charset="0"/>
                <a:cs typeface="Times New Roman" panose="02020603050405020304" pitchFamily="18" charset="0"/>
                <a:hlinkClick r:id="rId3"/>
              </a:rPr>
              <a:t>https://zapier.com/blog/best-email-parser/</a:t>
            </a:r>
            <a:endParaRPr lang="en-US" sz="1400" dirty="0">
              <a:solidFill>
                <a:srgbClr val="00B0F0"/>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1400" dirty="0">
                <a:solidFill>
                  <a:schemeClr val="accent1"/>
                </a:solidFill>
                <a:latin typeface="Times New Roman" panose="02020603050405020304" pitchFamily="18" charset="0"/>
                <a:cs typeface="Times New Roman" panose="02020603050405020304" pitchFamily="18" charset="0"/>
                <a:hlinkClick r:id="rId4"/>
              </a:rPr>
              <a:t>https://www.researchgate.net/publication/221333883_Advances_in_Deep_Parsing_of_Scholarly_Paper_Content/link/02bfe5127cf253bdc1000000/download</a:t>
            </a:r>
            <a:endParaRPr lang="en-US" sz="1400" dirty="0">
              <a:solidFill>
                <a:schemeClr val="accent1"/>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1400" dirty="0">
                <a:solidFill>
                  <a:schemeClr val="accent1"/>
                </a:solidFill>
                <a:latin typeface="Times New Roman" panose="02020603050405020304" pitchFamily="18" charset="0"/>
                <a:cs typeface="Times New Roman" panose="02020603050405020304" pitchFamily="18" charset="0"/>
                <a:hlinkClick r:id="rId5"/>
              </a:rPr>
              <a:t>https://www.thinkautomation.com/eli5/what-is-an-email-parser-and-why-do-i-need-one/</a:t>
            </a:r>
            <a:endParaRPr lang="en-US" sz="1400" dirty="0">
              <a:solidFill>
                <a:schemeClr val="accent1"/>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1400" dirty="0">
                <a:solidFill>
                  <a:schemeClr val="accent1"/>
                </a:solidFill>
                <a:latin typeface="Times New Roman" panose="02020603050405020304" pitchFamily="18" charset="0"/>
                <a:cs typeface="Times New Roman" panose="02020603050405020304" pitchFamily="18" charset="0"/>
                <a:hlinkClick r:id="rId6"/>
              </a:rPr>
              <a:t>https://www.researchgate.net/publication/2560392_Exploiting_E-mail_Structure_to_Improve_Summarization</a:t>
            </a:r>
            <a:endParaRPr lang="en-US" sz="1400" dirty="0">
              <a:solidFill>
                <a:schemeClr val="accent1"/>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1400" dirty="0">
                <a:solidFill>
                  <a:schemeClr val="accent1"/>
                </a:solidFill>
                <a:latin typeface="Times New Roman" panose="02020603050405020304" pitchFamily="18" charset="0"/>
                <a:cs typeface="Times New Roman" panose="02020603050405020304" pitchFamily="18" charset="0"/>
                <a:hlinkClick r:id="rId7"/>
              </a:rPr>
              <a:t>https://www.researchgate.net/publication/221023411_Summarizing_email_conversations_with_clue_words</a:t>
            </a:r>
            <a:endParaRPr lang="en-US" sz="1400" dirty="0">
              <a:solidFill>
                <a:schemeClr val="accent1"/>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1400" dirty="0">
                <a:solidFill>
                  <a:schemeClr val="accent1"/>
                </a:solidFill>
                <a:latin typeface="Times New Roman" panose="02020603050405020304" pitchFamily="18" charset="0"/>
                <a:cs typeface="Times New Roman" panose="02020603050405020304" pitchFamily="18" charset="0"/>
                <a:hlinkClick r:id="rId8"/>
              </a:rPr>
              <a:t>https://aclanthology.org/2021.acl-long.537.pdf</a:t>
            </a:r>
            <a:endParaRPr lang="en-US" sz="1400" dirty="0">
              <a:solidFill>
                <a:schemeClr val="accent1"/>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1400" dirty="0">
                <a:solidFill>
                  <a:srgbClr val="00B0F0"/>
                </a:solidFill>
                <a:latin typeface="Times New Roman" panose="02020603050405020304" pitchFamily="18" charset="0"/>
                <a:cs typeface="Times New Roman" panose="02020603050405020304" pitchFamily="18" charset="0"/>
              </a:rPr>
              <a:t>https://ijcsmc.com/docs/papers/February2014/V3I2201488.pdf</a:t>
            </a:r>
          </a:p>
          <a:p>
            <a:pPr marL="342900" indent="-342900">
              <a:lnSpc>
                <a:spcPct val="150000"/>
              </a:lnSpc>
              <a:buFont typeface="+mj-lt"/>
              <a:buAutoNum type="arabicPeriod"/>
            </a:pPr>
            <a:r>
              <a:rPr lang="en-US" sz="1400" dirty="0">
                <a:solidFill>
                  <a:schemeClr val="accent1"/>
                </a:solidFill>
                <a:latin typeface="Times New Roman" panose="02020603050405020304" pitchFamily="18" charset="0"/>
                <a:cs typeface="Times New Roman" panose="02020603050405020304" pitchFamily="18" charset="0"/>
                <a:hlinkClick r:id="rId9"/>
              </a:rPr>
              <a:t>https://arrow.tudublin.ie/cgi/viewcontent.cgi?article=1220&amp;context=scschcomdis</a:t>
            </a:r>
            <a:endParaRPr lang="en-US" sz="1400" dirty="0">
              <a:solidFill>
                <a:schemeClr val="accent1"/>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1400" dirty="0">
                <a:solidFill>
                  <a:schemeClr val="accent1"/>
                </a:solidFill>
                <a:latin typeface="Times New Roman" panose="02020603050405020304" pitchFamily="18" charset="0"/>
                <a:cs typeface="Times New Roman" panose="02020603050405020304" pitchFamily="18" charset="0"/>
                <a:hlinkClick r:id="rId10"/>
              </a:rPr>
              <a:t>https://www.academia.edu/19833687/Auto_Summarization_of_Email_Document_Using_Statistical_Approach</a:t>
            </a:r>
            <a:endParaRPr lang="en-US" sz="1400" dirty="0">
              <a:solidFill>
                <a:schemeClr val="accent1"/>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400" dirty="0">
              <a:solidFill>
                <a:schemeClr val="accent1"/>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400" dirty="0">
              <a:solidFill>
                <a:schemeClr val="accent1"/>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400" dirty="0">
              <a:solidFill>
                <a:schemeClr val="accent1"/>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400" dirty="0">
              <a:solidFill>
                <a:srgbClr val="00B0F0"/>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400" dirty="0">
              <a:solidFill>
                <a:srgbClr val="00B0F0"/>
              </a:solidFill>
              <a:latin typeface="Times New Roman" panose="02020603050405020304" pitchFamily="18" charset="0"/>
              <a:cs typeface="Times New Roman" panose="02020603050405020304" pitchFamily="18" charset="0"/>
            </a:endParaRPr>
          </a:p>
          <a:p>
            <a:endParaRPr lang="en-US" sz="14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7766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2714760" y="3333600"/>
            <a:ext cx="415260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400" b="1" strike="noStrike" spc="-1">
                <a:solidFill>
                  <a:srgbClr val="000000"/>
                </a:solidFill>
                <a:latin typeface="Calibri"/>
              </a:rPr>
              <a:t>Queries?</a:t>
            </a:r>
            <a:endParaRPr lang="en-IN" sz="44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1733400" y="3162240"/>
            <a:ext cx="569556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3600" b="0" strike="noStrike" spc="-1">
                <a:solidFill>
                  <a:srgbClr val="000000"/>
                </a:solidFill>
                <a:latin typeface="Calibri"/>
              </a:rPr>
              <a:t>Thank You</a:t>
            </a:r>
            <a:endParaRPr lang="en-IN" sz="3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185737" y="390617"/>
            <a:ext cx="8229240" cy="905523"/>
          </a:xfrm>
          <a:prstGeom prst="rect">
            <a:avLst/>
          </a:prstGeom>
          <a:noFill/>
          <a:ln>
            <a:noFill/>
          </a:ln>
        </p:spPr>
        <p:txBody>
          <a:bodyPr anchor="ctr" anchorCtr="1">
            <a:noAutofit/>
          </a:bodyPr>
          <a:lstStyle/>
          <a:p>
            <a:pPr algn="ctr">
              <a:lnSpc>
                <a:spcPct val="100000"/>
              </a:lnSpc>
              <a:tabLst>
                <a:tab pos="0" algn="l"/>
              </a:tabLst>
            </a:pPr>
            <a:r>
              <a:rPr lang="en-US" sz="3600" spc="-1" dirty="0">
                <a:solidFill>
                  <a:srgbClr val="000000"/>
                </a:solidFill>
                <a:latin typeface="Times New Roman" panose="02020603050405020304" pitchFamily="18" charset="0"/>
                <a:ea typeface="ＭＳ Ｐゴシック"/>
                <a:cs typeface="Times New Roman" panose="02020603050405020304" pitchFamily="18" charset="0"/>
              </a:rPr>
              <a:t>ABSTRACT</a:t>
            </a:r>
            <a:endParaRPr lang="en-US" sz="36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91" name="TextShape 2"/>
          <p:cNvSpPr txBox="1"/>
          <p:nvPr/>
        </p:nvSpPr>
        <p:spPr>
          <a:xfrm>
            <a:off x="185736" y="1296140"/>
            <a:ext cx="8772527" cy="5347548"/>
          </a:xfrm>
          <a:prstGeom prst="rect">
            <a:avLst/>
          </a:prstGeom>
          <a:noFill/>
          <a:ln>
            <a:noFill/>
          </a:ln>
        </p:spPr>
        <p:txBody>
          <a:bodyPr>
            <a:noAutofit/>
          </a:bodyPr>
          <a:lstStyle/>
          <a:p>
            <a:pPr marL="285750" indent="-285750" algn="just">
              <a:lnSpc>
                <a:spcPct val="200000"/>
              </a:lnSpc>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rPr>
              <a:t>With </a:t>
            </a:r>
            <a:r>
              <a:rPr lang="en-IN" sz="1600" dirty="0">
                <a:latin typeface="Times New Roman" panose="02020603050405020304" pitchFamily="18" charset="0"/>
                <a:ea typeface="Calibri" panose="020F0502020204030204" pitchFamily="34" charset="0"/>
              </a:rPr>
              <a:t>rapid</a:t>
            </a:r>
            <a:r>
              <a:rPr lang="en-IN" sz="1600" dirty="0">
                <a:effectLst/>
                <a:latin typeface="Times New Roman" panose="02020603050405020304" pitchFamily="18" charset="0"/>
                <a:ea typeface="Calibri" panose="020F0502020204030204" pitchFamily="34" charset="0"/>
              </a:rPr>
              <a:t>ly expanding technology and digitization, all kinds of information are being communicated via emails. </a:t>
            </a:r>
            <a:endParaRPr lang="en-IN" sz="1600" dirty="0">
              <a:latin typeface="Times New Roman" panose="02020603050405020304" pitchFamily="18" charset="0"/>
              <a:ea typeface="Calibri" panose="020F0502020204030204" pitchFamily="34" charset="0"/>
            </a:endParaRPr>
          </a:p>
          <a:p>
            <a:pPr marL="285750" indent="-285750" algn="just">
              <a:lnSpc>
                <a:spcPct val="200000"/>
              </a:lnSpc>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rPr>
              <a:t>Emails are massively used for advertisement, meeting schedules, newsletters, banking purposes, and many such reasons. </a:t>
            </a:r>
          </a:p>
          <a:p>
            <a:pPr marL="285750" indent="-285750" algn="just">
              <a:lnSpc>
                <a:spcPct val="200000"/>
              </a:lnSpc>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rPr>
              <a:t>It becomes difficult to go through each mail and read its content, especially for people who have a busy life and cannot spare time reading emails. </a:t>
            </a:r>
          </a:p>
          <a:p>
            <a:pPr marL="285750" indent="-285750" algn="just">
              <a:lnSpc>
                <a:spcPct val="200000"/>
              </a:lnSpc>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rPr>
              <a:t>With this project, we propose to create a system that accesses all emails for an email account and summarizes emails and provides a simple view of summarized emails in order to save time and effort. </a:t>
            </a:r>
          </a:p>
          <a:p>
            <a:pPr marL="285750" indent="-285750" algn="just">
              <a:lnSpc>
                <a:spcPct val="200000"/>
              </a:lnSpc>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rPr>
              <a:t>We </a:t>
            </a:r>
            <a:r>
              <a:rPr lang="en-IN" sz="1600" dirty="0">
                <a:latin typeface="Times New Roman" panose="02020603050405020304" pitchFamily="18" charset="0"/>
                <a:ea typeface="Calibri" panose="020F0502020204030204" pitchFamily="34" charset="0"/>
              </a:rPr>
              <a:t>have</a:t>
            </a:r>
            <a:r>
              <a:rPr lang="en-IN" sz="1600" dirty="0">
                <a:effectLst/>
                <a:latin typeface="Times New Roman" panose="02020603050405020304" pitchFamily="18" charset="0"/>
                <a:ea typeface="Calibri" panose="020F0502020204030204" pitchFamily="34" charset="0"/>
              </a:rPr>
              <a:t> used Natural Language Programming (NLP) for this project </a:t>
            </a:r>
            <a:r>
              <a:rPr lang="en-IN" sz="1600" dirty="0">
                <a:latin typeface="Times New Roman" panose="02020603050405020304" pitchFamily="18" charset="0"/>
                <a:ea typeface="Calibri" panose="020F0502020204030204" pitchFamily="34" charset="0"/>
              </a:rPr>
              <a:t>in order to </a:t>
            </a:r>
            <a:r>
              <a:rPr lang="en-IN" sz="1600" dirty="0">
                <a:effectLst/>
                <a:latin typeface="Times New Roman" panose="02020603050405020304" pitchFamily="18" charset="0"/>
                <a:ea typeface="Calibri" panose="020F0502020204030204" pitchFamily="34" charset="0"/>
              </a:rPr>
              <a:t>summarize emails</a:t>
            </a:r>
            <a:r>
              <a:rPr lang="en-IN" sz="1600" dirty="0">
                <a:latin typeface="Times New Roman" panose="02020603050405020304" pitchFamily="18" charset="0"/>
                <a:ea typeface="Calibri" panose="020F0502020204030204" pitchFamily="34" charset="0"/>
              </a:rPr>
              <a:t> and also created a web page for the same. </a:t>
            </a:r>
            <a:endParaRPr lang="en-US" sz="1600" b="0" strike="noStrike" spc="-1" dirty="0">
              <a:solidFill>
                <a:srgbClr val="000000"/>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p15="http://schemas.microsoft.com/office/powerpoint/2012/main" xmlns="">
      <p:transition spd="slow" advTm="4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47FE-55EB-ABC0-0AC0-C77168573EDB}"/>
              </a:ext>
            </a:extLst>
          </p:cNvPr>
          <p:cNvSpPr>
            <a:spLocks noGrp="1"/>
          </p:cNvSpPr>
          <p:nvPr>
            <p:ph type="title"/>
          </p:nvPr>
        </p:nvSpPr>
        <p:spPr/>
        <p:txBody>
          <a:bodyPr/>
          <a:lstStyle/>
          <a:p>
            <a:r>
              <a:rPr lang="en-US" dirty="0"/>
              <a:t>		</a:t>
            </a:r>
            <a:r>
              <a:rPr lang="en-US" sz="3600"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3E17E91B-ECCF-3FF3-902D-490B4640263E}"/>
              </a:ext>
            </a:extLst>
          </p:cNvPr>
          <p:cNvSpPr>
            <a:spLocks noGrp="1"/>
          </p:cNvSpPr>
          <p:nvPr>
            <p:ph type="body"/>
          </p:nvPr>
        </p:nvSpPr>
        <p:spPr>
          <a:xfrm>
            <a:off x="142874" y="1418400"/>
            <a:ext cx="8843964" cy="5166000"/>
          </a:xfrm>
        </p:spPr>
        <p:txBody>
          <a:bodyPr>
            <a:normAutofit/>
          </a:bodyPr>
          <a:lstStyle/>
          <a:p>
            <a:pPr algn="just"/>
            <a:r>
              <a:rPr lang="en-US" sz="1600" dirty="0">
                <a:latin typeface="Times New Roman" panose="02020603050405020304" pitchFamily="18" charset="0"/>
                <a:cs typeface="Times New Roman" panose="02020603050405020304" pitchFamily="18" charset="0"/>
              </a:rPr>
              <a:t>For parsing and summarization of emails we have used two concept one is NLP(Natural language processing) and other one is SMTP(Simple Mail Transfer Protocol)</a:t>
            </a:r>
          </a:p>
          <a:p>
            <a:pPr algn="just"/>
            <a:endParaRPr lang="en-US" sz="16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SMTP:</a:t>
            </a:r>
          </a:p>
          <a:p>
            <a:pPr algn="just"/>
            <a:r>
              <a:rPr lang="en-US" sz="1600" b="0" i="0" dirty="0">
                <a:solidFill>
                  <a:srgbClr val="000000"/>
                </a:solidFill>
                <a:effectLst/>
                <a:latin typeface="Times New Roman" panose="02020603050405020304" pitchFamily="18" charset="0"/>
                <a:cs typeface="Times New Roman" panose="02020603050405020304" pitchFamily="18" charset="0"/>
              </a:rPr>
              <a:t>SMTP is a set of communication guidelines that allow software to transmit an electronic mail over the internet.</a:t>
            </a:r>
          </a:p>
          <a:p>
            <a:pPr algn="just"/>
            <a:r>
              <a:rPr lang="en-US" sz="1600" b="0" i="0" dirty="0">
                <a:solidFill>
                  <a:srgbClr val="000000"/>
                </a:solidFill>
                <a:effectLst/>
                <a:latin typeface="Times New Roman" panose="02020603050405020304" pitchFamily="18" charset="0"/>
                <a:cs typeface="Times New Roman" panose="02020603050405020304" pitchFamily="18" charset="0"/>
              </a:rPr>
              <a:t>The main purpose of SMTP is used to set up communication rules between servers. The servers have a way of identifying themselves and announcing what kind of communication they are trying to perform. They also have a way of handling the errors such as incorrect email address. For example, if the recipient address is wrong, then receiving server reply with an error message of some kind.</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NLP:</a:t>
            </a:r>
          </a:p>
          <a:p>
            <a:pPr algn="just"/>
            <a:r>
              <a:rPr lang="en-US" sz="1600" i="0" dirty="0">
                <a:effectLst/>
                <a:latin typeface="Times New Roman" panose="02020603050405020304" pitchFamily="18" charset="0"/>
                <a:cs typeface="Times New Roman" panose="02020603050405020304" pitchFamily="18" charset="0"/>
              </a:rPr>
              <a:t>Natural language processing (NLP) is the ability of a computer program to understand human language as it is spoken and written -- referred to as natural language. It is a component of artificial intelligence (</a:t>
            </a:r>
            <a:r>
              <a:rPr lang="en-US" sz="160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AI</a:t>
            </a:r>
            <a:r>
              <a:rPr lang="en-US" sz="1600" i="0" dirty="0">
                <a:effectLst/>
                <a:latin typeface="Times New Roman" panose="02020603050405020304" pitchFamily="18" charset="0"/>
                <a:cs typeface="Times New Roman" panose="02020603050405020304" pitchFamily="18" charset="0"/>
              </a:rPr>
              <a:t>).</a:t>
            </a:r>
          </a:p>
          <a:p>
            <a:pPr algn="just"/>
            <a:r>
              <a:rPr lang="en-IN" sz="1600" b="0" dirty="0">
                <a:solidFill>
                  <a:srgbClr val="111111"/>
                </a:solidFill>
                <a:effectLst/>
                <a:latin typeface="Times New Roman" panose="02020603050405020304" pitchFamily="18" charset="0"/>
                <a:cs typeface="Times New Roman" panose="02020603050405020304" pitchFamily="18" charset="0"/>
              </a:rPr>
              <a:t>Text summarization in NLP is the process of summarizing the information in large texts for quicker consumption.</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992725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457200" y="226440"/>
            <a:ext cx="8229240" cy="1238760"/>
          </a:xfrm>
          <a:prstGeom prst="rect">
            <a:avLst/>
          </a:prstGeom>
          <a:noFill/>
          <a:ln>
            <a:noFill/>
          </a:ln>
        </p:spPr>
        <p:txBody>
          <a:bodyPr lIns="90000" tIns="46800" rIns="90000" bIns="46800" anchor="ctr" anchorCtr="1">
            <a:noAutofit/>
          </a:bodyPr>
          <a:lstStyle/>
          <a:p>
            <a:pPr algn="ctr">
              <a:lnSpc>
                <a:spcPct val="100000"/>
              </a:lnSpc>
              <a:tabLst>
                <a:tab pos="0" algn="l"/>
              </a:tabLst>
            </a:pPr>
            <a:r>
              <a:rPr lang="en-IN" sz="3600" b="0" strike="noStrike" spc="-1" dirty="0">
                <a:solidFill>
                  <a:srgbClr val="000000"/>
                </a:solidFill>
                <a:latin typeface="Times New Roman"/>
                <a:ea typeface="ＭＳ Ｐゴシック"/>
              </a:rPr>
              <a:t>LITERATURE SURVEY</a:t>
            </a:r>
            <a:endParaRPr lang="en-US" sz="3600" b="0" strike="noStrike" spc="-1" dirty="0">
              <a:solidFill>
                <a:srgbClr val="000000"/>
              </a:solidFill>
              <a:latin typeface="Calibri"/>
            </a:endParaRPr>
          </a:p>
        </p:txBody>
      </p:sp>
      <p:sp>
        <p:nvSpPr>
          <p:cNvPr id="95" name="TextShape 2"/>
          <p:cNvSpPr txBox="1"/>
          <p:nvPr/>
        </p:nvSpPr>
        <p:spPr>
          <a:xfrm>
            <a:off x="128588" y="1343025"/>
            <a:ext cx="8815387" cy="5288535"/>
          </a:xfrm>
          <a:prstGeom prst="rect">
            <a:avLst/>
          </a:prstGeom>
          <a:noFill/>
          <a:ln>
            <a:noFill/>
          </a:ln>
        </p:spPr>
        <p:txBody>
          <a:bodyPr lIns="90000" tIns="46800" rIns="90000" bIns="46800">
            <a:noAutofit/>
          </a:bodyPr>
          <a:lstStyle/>
          <a:p>
            <a:pPr algn="just">
              <a:lnSpc>
                <a:spcPct val="200000"/>
              </a:lnSpc>
            </a:pPr>
            <a:r>
              <a:rPr lang="en-US" sz="1600" b="0" i="0" dirty="0">
                <a:effectLst/>
                <a:latin typeface="Times New Roman" panose="02020603050405020304" pitchFamily="18" charset="0"/>
                <a:cs typeface="Times New Roman" panose="02020603050405020304" pitchFamily="18" charset="0"/>
              </a:rPr>
              <a:t>Email parsing isn't simple, we need to look at an email and pull out the exact bits of data </a:t>
            </a:r>
            <a:r>
              <a:rPr lang="en-US" sz="1600" dirty="0">
                <a:latin typeface="Times New Roman" panose="02020603050405020304" pitchFamily="18" charset="0"/>
                <a:cs typeface="Times New Roman" panose="02020603050405020304" pitchFamily="18" charset="0"/>
              </a:rPr>
              <a:t>needed</a:t>
            </a:r>
            <a:r>
              <a:rPr lang="en-US" sz="1600" b="0" i="0" dirty="0">
                <a:effectLst/>
                <a:latin typeface="Times New Roman" panose="02020603050405020304" pitchFamily="18" charset="0"/>
                <a:cs typeface="Times New Roman" panose="02020603050405020304" pitchFamily="18" charset="0"/>
              </a:rPr>
              <a:t>. Many email parsing tools exist in the market few of these tools are:</a:t>
            </a:r>
            <a:endParaRPr lang="en-IN" sz="1600" dirty="0">
              <a:solidFill>
                <a:srgbClr val="0563C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pPr marL="342900" indent="-342900" algn="just">
              <a:lnSpc>
                <a:spcPct val="200000"/>
              </a:lnSpc>
              <a:buFont typeface="Arial" panose="020B0604020202020204" pitchFamily="34" charset="0"/>
              <a:buChar char="•"/>
            </a:pPr>
            <a:r>
              <a:rPr lang="en-IN" sz="1600" b="0" i="0" dirty="0">
                <a:solidFill>
                  <a:srgbClr val="0563C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Mailparser</a:t>
            </a:r>
            <a:r>
              <a:rPr lang="en-IN" sz="1600" b="0" i="0" dirty="0">
                <a:solidFill>
                  <a:srgbClr val="000000"/>
                </a:solidFill>
                <a:effectLst/>
                <a:latin typeface="Times New Roman" panose="02020603050405020304" pitchFamily="18" charset="0"/>
                <a:cs typeface="Times New Roman" panose="02020603050405020304" pitchFamily="18" charset="0"/>
              </a:rPr>
              <a:t> for quickly setting up powerful email parsing rules</a:t>
            </a:r>
          </a:p>
          <a:p>
            <a:pPr marL="342900" indent="-342900" algn="just">
              <a:lnSpc>
                <a:spcPct val="200000"/>
              </a:lnSpc>
              <a:buFont typeface="Arial" panose="020B0604020202020204" pitchFamily="34" charset="0"/>
              <a:buChar char="•"/>
            </a:pPr>
            <a:r>
              <a:rPr lang="en-IN" sz="1600" b="0" i="0" dirty="0">
                <a:solidFill>
                  <a:srgbClr val="000000"/>
                </a:solidFill>
                <a:effectLst/>
                <a:latin typeface="Times New Roman" panose="02020603050405020304" pitchFamily="18" charset="0"/>
                <a:cs typeface="Times New Roman" panose="02020603050405020304" pitchFamily="18" charset="0"/>
                <a:hlinkClick r:id="rId4"/>
              </a:rPr>
              <a:t>Email Parser by Zapier</a:t>
            </a:r>
            <a:r>
              <a:rPr lang="en-IN" sz="1600" b="0" i="0" dirty="0">
                <a:solidFill>
                  <a:srgbClr val="000000"/>
                </a:solidFill>
                <a:effectLst/>
                <a:latin typeface="Times New Roman" panose="02020603050405020304" pitchFamily="18" charset="0"/>
                <a:cs typeface="Times New Roman" panose="02020603050405020304" pitchFamily="18" charset="0"/>
              </a:rPr>
              <a:t> for an entry-level parser for Zapier users</a:t>
            </a:r>
          </a:p>
          <a:p>
            <a:pPr marL="342900" indent="-342900" algn="just">
              <a:lnSpc>
                <a:spcPct val="200000"/>
              </a:lnSpc>
              <a:buFont typeface="Arial" panose="020B0604020202020204" pitchFamily="34" charset="0"/>
              <a:buChar char="•"/>
            </a:pPr>
            <a:r>
              <a:rPr lang="en-IN" sz="1600" b="0" i="0" dirty="0">
                <a:solidFill>
                  <a:srgbClr val="000000"/>
                </a:solidFill>
                <a:effectLst/>
                <a:latin typeface="Times New Roman" panose="02020603050405020304" pitchFamily="18" charset="0"/>
                <a:cs typeface="Times New Roman" panose="02020603050405020304" pitchFamily="18" charset="0"/>
                <a:hlinkClick r:id="rId5"/>
              </a:rPr>
              <a:t>Email Parser</a:t>
            </a:r>
            <a:r>
              <a:rPr lang="en-IN" sz="1600" b="0" i="0" dirty="0">
                <a:solidFill>
                  <a:srgbClr val="000000"/>
                </a:solidFill>
                <a:effectLst/>
                <a:latin typeface="Times New Roman" panose="02020603050405020304" pitchFamily="18" charset="0"/>
                <a:cs typeface="Times New Roman" panose="02020603050405020304" pitchFamily="18" charset="0"/>
              </a:rPr>
              <a:t> for a native Windows email parsing tool </a:t>
            </a:r>
          </a:p>
          <a:p>
            <a:pPr marL="342900" indent="-342900" algn="just">
              <a:lnSpc>
                <a:spcPct val="200000"/>
              </a:lnSpc>
              <a:buFont typeface="Arial" panose="020B0604020202020204" pitchFamily="34" charset="0"/>
              <a:buChar char="•"/>
            </a:pPr>
            <a:r>
              <a:rPr lang="en-IN" sz="1600" b="0" i="0" dirty="0">
                <a:solidFill>
                  <a:srgbClr val="000000"/>
                </a:solidFill>
                <a:effectLst/>
                <a:latin typeface="Times New Roman" panose="02020603050405020304" pitchFamily="18" charset="0"/>
                <a:cs typeface="Times New Roman" panose="02020603050405020304" pitchFamily="18" charset="0"/>
                <a:hlinkClick r:id="rId6"/>
              </a:rPr>
              <a:t>Parseur</a:t>
            </a:r>
            <a:r>
              <a:rPr lang="en-IN" sz="1600" b="0" i="0" dirty="0">
                <a:solidFill>
                  <a:srgbClr val="000000"/>
                </a:solidFill>
                <a:effectLst/>
                <a:latin typeface="Times New Roman" panose="02020603050405020304" pitchFamily="18" charset="0"/>
                <a:cs typeface="Times New Roman" panose="02020603050405020304" pitchFamily="18" charset="0"/>
              </a:rPr>
              <a:t> for parsing email attachments</a:t>
            </a:r>
          </a:p>
          <a:p>
            <a:pPr marL="342900" indent="-342900" algn="just">
              <a:lnSpc>
                <a:spcPct val="200000"/>
              </a:lnSpc>
              <a:buFont typeface="Arial" panose="020B0604020202020204" pitchFamily="34" charset="0"/>
              <a:buChar char="•"/>
            </a:pPr>
            <a:r>
              <a:rPr lang="en-IN" sz="1600" b="0" i="0" dirty="0">
                <a:solidFill>
                  <a:srgbClr val="000000"/>
                </a:solidFill>
                <a:effectLst/>
                <a:latin typeface="Times New Roman" panose="02020603050405020304" pitchFamily="18" charset="0"/>
                <a:cs typeface="Times New Roman" panose="02020603050405020304" pitchFamily="18" charset="0"/>
                <a:hlinkClick r:id="rId7"/>
              </a:rPr>
              <a:t>SigParser</a:t>
            </a:r>
            <a:r>
              <a:rPr lang="en-IN" sz="1600" b="0" i="0" dirty="0">
                <a:solidFill>
                  <a:srgbClr val="000000"/>
                </a:solidFill>
                <a:effectLst/>
                <a:latin typeface="Times New Roman" panose="02020603050405020304" pitchFamily="18" charset="0"/>
                <a:cs typeface="Times New Roman" panose="02020603050405020304" pitchFamily="18" charset="0"/>
              </a:rPr>
              <a:t> for scraping email signatures</a:t>
            </a:r>
          </a:p>
          <a:p>
            <a:pPr algn="just">
              <a:lnSpc>
                <a:spcPct val="250000"/>
              </a:lnSpc>
            </a:pPr>
            <a:r>
              <a:rPr lang="en-US" sz="1600" spc="-1" dirty="0">
                <a:solidFill>
                  <a:srgbClr val="000000"/>
                </a:solidFill>
                <a:latin typeface="Times New Roman" panose="02020603050405020304" pitchFamily="18" charset="0"/>
                <a:cs typeface="Times New Roman" panose="02020603050405020304" pitchFamily="18" charset="0"/>
              </a:rPr>
              <a:t>We plan to provide a email parsing solution along with summarized email body for quick review via a web application.</a:t>
            </a:r>
            <a:endParaRPr lang="en-US" sz="1600" b="0" strike="noStrike" spc="-1" dirty="0">
              <a:solidFill>
                <a:srgbClr val="000000"/>
              </a:solidFill>
              <a:latin typeface="Times New Roman" panose="02020603050405020304" pitchFamily="18" charset="0"/>
              <a:cs typeface="Times New Roman" panose="02020603050405020304" pitchFamily="18" charset="0"/>
            </a:endParaRPr>
          </a:p>
          <a:p>
            <a:pPr algn="l">
              <a:lnSpc>
                <a:spcPct val="200000"/>
              </a:lnSpc>
            </a:pPr>
            <a:endParaRPr lang="en-IN" sz="2200" b="0" i="0" dirty="0">
              <a:solidFill>
                <a:srgbClr val="000000"/>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4000"/>
    </mc:Choice>
    <mc:Fallback xmlns:p15="http://schemas.microsoft.com/office/powerpoint/2012/main" xmlns="">
      <p:transition spd="slow" advTm="4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C8FB-2483-E408-7178-66C17EC20752}"/>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HARDWARE REQUIREMENTS</a:t>
            </a:r>
            <a:endParaRPr lang="en-IN" sz="3600"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FE78F777-A469-1613-059B-B99F30E47E11}"/>
              </a:ext>
            </a:extLst>
          </p:cNvPr>
          <p:cNvSpPr>
            <a:spLocks noGrp="1"/>
          </p:cNvSpPr>
          <p:nvPr>
            <p:ph type="subTitle"/>
          </p:nvPr>
        </p:nvSpPr>
        <p:spPr>
          <a:xfrm>
            <a:off x="142874" y="1418400"/>
            <a:ext cx="9001125" cy="5166000"/>
          </a:xfrm>
        </p:spPr>
        <p:txBody>
          <a:bodyPr/>
          <a:lstStyle/>
          <a:p>
            <a:pPr marL="285750" indent="-285750">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Processor : Any Processor above 500 MHz</a:t>
            </a:r>
          </a:p>
          <a:p>
            <a:pPr marL="285750" indent="-285750">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RAM : 4 GB </a:t>
            </a:r>
          </a:p>
          <a:p>
            <a:pPr marL="285750" indent="-285750">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Hard Disk : 500 GB </a:t>
            </a:r>
          </a:p>
          <a:p>
            <a:pPr marL="285750" indent="-285750">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System : Pentium IV 2.4 GHz</a:t>
            </a:r>
          </a:p>
          <a:p>
            <a:pPr marL="285750" indent="-285750">
              <a:lnSpc>
                <a:spcPct val="2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Any system with above or higher configuration is compatible for this project</a:t>
            </a:r>
            <a:endParaRPr lang="en-IN"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09175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74FD-BBDF-A3B0-0302-2A04A3C2BE8C}"/>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	SOFTWARE REQUIREMENTS</a:t>
            </a:r>
            <a:endParaRPr lang="en-IN" sz="3600"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4E5AB1BD-302E-31FE-BFBE-2AF20AF3BD5E}"/>
              </a:ext>
            </a:extLst>
          </p:cNvPr>
          <p:cNvSpPr>
            <a:spLocks noGrp="1"/>
          </p:cNvSpPr>
          <p:nvPr>
            <p:ph type="subTitle"/>
          </p:nvPr>
        </p:nvSpPr>
        <p:spPr>
          <a:xfrm>
            <a:off x="1343024" y="1418400"/>
            <a:ext cx="7800975" cy="5166000"/>
          </a:xfrm>
        </p:spPr>
        <p:txBody>
          <a:bodyPr/>
          <a:lstStyle/>
          <a:p>
            <a:pPr marL="285750" indent="-285750">
              <a:lnSpc>
                <a:spcPct val="2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Operating system : Windows 7/8/9/10 </a:t>
            </a:r>
          </a:p>
          <a:p>
            <a:pPr marL="285750" indent="-285750">
              <a:lnSpc>
                <a:spcPct val="2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Programming language : Python 3</a:t>
            </a:r>
          </a:p>
          <a:p>
            <a:pPr marL="285750" indent="-285750">
              <a:lnSpc>
                <a:spcPct val="2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IDE : google collab</a:t>
            </a:r>
          </a:p>
          <a:p>
            <a:pPr marL="285750" indent="-285750">
              <a:lnSpc>
                <a:spcPct val="2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Tools : Anaconda</a:t>
            </a:r>
          </a:p>
          <a:p>
            <a:endParaRPr lang="en-IN" dirty="0"/>
          </a:p>
        </p:txBody>
      </p:sp>
    </p:spTree>
    <p:extLst>
      <p:ext uri="{BB962C8B-B14F-4D97-AF65-F5344CB8AC3E}">
        <p14:creationId xmlns:p14="http://schemas.microsoft.com/office/powerpoint/2010/main" val="600878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9332-EA68-BD45-4092-6A0B76444B14}"/>
              </a:ext>
            </a:extLst>
          </p:cNvPr>
          <p:cNvSpPr>
            <a:spLocks noGrp="1"/>
          </p:cNvSpPr>
          <p:nvPr>
            <p:ph type="title"/>
          </p:nvPr>
        </p:nvSpPr>
        <p:spPr>
          <a:xfrm>
            <a:off x="745725" y="202579"/>
            <a:ext cx="11549848" cy="1144800"/>
          </a:xfrm>
        </p:spPr>
        <p:txBody>
          <a:bodyPr/>
          <a:lstStyle/>
          <a:p>
            <a:r>
              <a:rPr lang="en-US" sz="3600" dirty="0">
                <a:latin typeface="Times New Roman" panose="02020603050405020304" pitchFamily="18" charset="0"/>
                <a:cs typeface="Times New Roman" panose="02020603050405020304" pitchFamily="18" charset="0"/>
              </a:rPr>
              <a:t>		MODULES</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55BCE40-3140-6274-63B8-42E9DC0E4E1D}"/>
              </a:ext>
            </a:extLst>
          </p:cNvPr>
          <p:cNvSpPr>
            <a:spLocks noGrp="1"/>
          </p:cNvSpPr>
          <p:nvPr>
            <p:ph type="subTitle"/>
          </p:nvPr>
        </p:nvSpPr>
        <p:spPr>
          <a:xfrm>
            <a:off x="157164" y="-1643063"/>
            <a:ext cx="8843962" cy="8298484"/>
          </a:xfrm>
        </p:spPr>
        <p:txBody>
          <a:bodyPr/>
          <a:lstStyle/>
          <a:p>
            <a:pPr marL="0" indent="0" algn="just">
              <a:lnSpc>
                <a:spcPct val="150000"/>
              </a:lnSpc>
              <a:buNone/>
            </a:pPr>
            <a:r>
              <a:rPr lang="en-US" sz="1600" dirty="0">
                <a:latin typeface="Times New Roman" panose="02020603050405020304" pitchFamily="18" charset="0"/>
                <a:cs typeface="Times New Roman" panose="02020603050405020304" pitchFamily="18" charset="0"/>
              </a:rPr>
              <a:t>1. Hardware Procurement: We have used the appropriate system configuration which is compatible for this project .</a:t>
            </a:r>
          </a:p>
          <a:p>
            <a:pPr marL="0" indent="0" algn="just">
              <a:lnSpc>
                <a:spcPct val="150000"/>
              </a:lnSpc>
              <a:buNone/>
            </a:pPr>
            <a:r>
              <a:rPr lang="en-US" sz="1600" dirty="0">
                <a:latin typeface="Times New Roman" panose="02020603050405020304" pitchFamily="18" charset="0"/>
                <a:cs typeface="Times New Roman" panose="02020603050405020304" pitchFamily="18" charset="0"/>
              </a:rPr>
              <a:t>2. Software Configuration: Used and also installed streamlit and relevant python libraries	</a:t>
            </a:r>
          </a:p>
          <a:p>
            <a:pPr marL="0" indent="0" algn="just">
              <a:lnSpc>
                <a:spcPct val="150000"/>
              </a:lnSpc>
              <a:buNone/>
            </a:pPr>
            <a:r>
              <a:rPr lang="en-US" sz="1600" dirty="0">
                <a:latin typeface="Times New Roman" panose="02020603050405020304" pitchFamily="18" charset="0"/>
                <a:cs typeface="Times New Roman" panose="02020603050405020304" pitchFamily="18" charset="0"/>
              </a:rPr>
              <a:t>3. Coding:- We have used Python3 in our coding module.</a:t>
            </a:r>
          </a:p>
          <a:p>
            <a:pPr marL="0" indent="0" algn="just">
              <a:lnSpc>
                <a:spcPct val="150000"/>
              </a:lnSpc>
              <a:buNone/>
            </a:pPr>
            <a:r>
              <a:rPr lang="en-US" sz="1600" dirty="0">
                <a:latin typeface="Times New Roman" panose="02020603050405020304" pitchFamily="18" charset="0"/>
                <a:cs typeface="Times New Roman" panose="02020603050405020304" pitchFamily="18" charset="0"/>
              </a:rPr>
              <a:t>4. Testing &amp; debugging:- Testing and debugging of code until we got the error free output.</a:t>
            </a:r>
          </a:p>
          <a:p>
            <a:pPr marL="0" indent="0" algn="just">
              <a:lnSpc>
                <a:spcPct val="150000"/>
              </a:lnSpc>
              <a:buNone/>
            </a:pPr>
            <a:r>
              <a:rPr lang="en-US" sz="1600" dirty="0">
                <a:latin typeface="Times New Roman" panose="02020603050405020304" pitchFamily="18" charset="0"/>
                <a:cs typeface="Times New Roman" panose="02020603050405020304" pitchFamily="18" charset="0"/>
              </a:rPr>
              <a:t>5. Deployment :-All the summarized mails are consolidated into a web application.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432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C45F-D9B8-7D9F-5315-1130736F944E}"/>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		METHODOLOGY</a:t>
            </a:r>
            <a:endParaRPr lang="en-IN" sz="3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2088760-115F-CB2D-52A1-6EB7AFF28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9110" y="2158664"/>
            <a:ext cx="2626059" cy="3581550"/>
          </a:xfrm>
          <a:prstGeom prst="rect">
            <a:avLst/>
          </a:prstGeom>
        </p:spPr>
      </p:pic>
      <p:pic>
        <p:nvPicPr>
          <p:cNvPr id="4" name="Picture 3">
            <a:extLst>
              <a:ext uri="{FF2B5EF4-FFF2-40B4-BE49-F238E27FC236}">
                <a16:creationId xmlns:a16="http://schemas.microsoft.com/office/drawing/2014/main" id="{A16934B6-3805-3C3B-AAB8-74D97FDD3E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347" y="2158664"/>
            <a:ext cx="2626059" cy="3447098"/>
          </a:xfrm>
          <a:prstGeom prst="rect">
            <a:avLst/>
          </a:prstGeom>
        </p:spPr>
      </p:pic>
      <p:sp>
        <p:nvSpPr>
          <p:cNvPr id="3" name="Text Placeholder 2">
            <a:extLst>
              <a:ext uri="{FF2B5EF4-FFF2-40B4-BE49-F238E27FC236}">
                <a16:creationId xmlns:a16="http://schemas.microsoft.com/office/drawing/2014/main" id="{A7D3FD32-3738-EA4F-4CEB-B0E3F6BE2C72}"/>
              </a:ext>
            </a:extLst>
          </p:cNvPr>
          <p:cNvSpPr>
            <a:spLocks noGrp="1"/>
          </p:cNvSpPr>
          <p:nvPr>
            <p:ph type="body"/>
          </p:nvPr>
        </p:nvSpPr>
        <p:spPr>
          <a:xfrm>
            <a:off x="457200" y="5915024"/>
            <a:ext cx="4314825" cy="669376"/>
          </a:xfrm>
        </p:spPr>
        <p:txBody>
          <a:bodyPr>
            <a:normAutofit/>
          </a:bodyPr>
          <a:lstStyle/>
          <a:p>
            <a:r>
              <a:rPr lang="en-US" sz="2400" dirty="0">
                <a:latin typeface="Times New Roman" panose="02020603050405020304" pitchFamily="18" charset="0"/>
                <a:cs typeface="Times New Roman" panose="02020603050405020304" pitchFamily="18" charset="0"/>
              </a:rPr>
              <a:t>Email Parsing and Summarization</a:t>
            </a:r>
            <a:endParaRPr lang="en-IN" sz="24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B37E7CB9-AD94-121B-B217-931C68F4A7C3}"/>
              </a:ext>
            </a:extLst>
          </p:cNvPr>
          <p:cNvSpPr>
            <a:spLocks noGrp="1"/>
          </p:cNvSpPr>
          <p:nvPr>
            <p:ph type="body"/>
          </p:nvPr>
        </p:nvSpPr>
        <p:spPr>
          <a:xfrm>
            <a:off x="5369110" y="5915024"/>
            <a:ext cx="3560578" cy="669376"/>
          </a:xfrm>
        </p:spPr>
        <p:txBody>
          <a:bodyPr>
            <a:normAutofit/>
          </a:bodyPr>
          <a:lstStyle/>
          <a:p>
            <a:r>
              <a:rPr lang="en-US" sz="2400" dirty="0">
                <a:latin typeface="Times New Roman" panose="02020603050405020304" pitchFamily="18" charset="0"/>
                <a:cs typeface="Times New Roman" panose="02020603050405020304" pitchFamily="18" charset="0"/>
              </a:rPr>
              <a:t>Summarization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994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5F716-9311-64B8-6315-F681626024A4}"/>
              </a:ext>
            </a:extLst>
          </p:cNvPr>
          <p:cNvSpPr>
            <a:spLocks noGrp="1"/>
          </p:cNvSpPr>
          <p:nvPr>
            <p:ph type="title"/>
          </p:nvPr>
        </p:nvSpPr>
        <p:spPr>
          <a:xfrm>
            <a:off x="3222594" y="273600"/>
            <a:ext cx="5463846" cy="1144800"/>
          </a:xfrm>
        </p:spPr>
        <p:txBody>
          <a:bodyPr/>
          <a:lstStyle/>
          <a:p>
            <a:r>
              <a:rPr lang="en-US" sz="3600" dirty="0">
                <a:latin typeface="Times New Roman" panose="02020603050405020304" pitchFamily="18" charset="0"/>
                <a:cs typeface="Times New Roman" panose="02020603050405020304" pitchFamily="18" charset="0"/>
              </a:rPr>
              <a:t>RESULTS</a:t>
            </a:r>
            <a:endParaRPr lang="en-IN" sz="3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98EB4F2-C9BA-A720-DD04-F7328D047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08" y="1530018"/>
            <a:ext cx="8637984" cy="4856495"/>
          </a:xfrm>
          <a:prstGeom prst="rect">
            <a:avLst/>
          </a:prstGeom>
        </p:spPr>
      </p:pic>
    </p:spTree>
    <p:extLst>
      <p:ext uri="{BB962C8B-B14F-4D97-AF65-F5344CB8AC3E}">
        <p14:creationId xmlns:p14="http://schemas.microsoft.com/office/powerpoint/2010/main" val="2553144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6514</TotalTime>
  <Words>982</Words>
  <Application>Microsoft Office PowerPoint</Application>
  <PresentationFormat>On-screen Show (4:3)</PresentationFormat>
  <Paragraphs>94</Paragraphs>
  <Slides>15</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Goudy Old Style</vt:lpstr>
      <vt:lpstr>Symbol</vt:lpstr>
      <vt:lpstr>Times New Roman</vt:lpstr>
      <vt:lpstr>Wingdings</vt:lpstr>
      <vt:lpstr>Office Theme</vt:lpstr>
      <vt:lpstr>Office Theme</vt:lpstr>
      <vt:lpstr>PowerPoint Presentation</vt:lpstr>
      <vt:lpstr>PowerPoint Presentation</vt:lpstr>
      <vt:lpstr>  INTRODUCTION</vt:lpstr>
      <vt:lpstr>PowerPoint Presentation</vt:lpstr>
      <vt:lpstr>HARDWARE REQUIREMENTS</vt:lpstr>
      <vt:lpstr> SOFTWARE REQUIREMENTS</vt:lpstr>
      <vt:lpstr>  MODULES</vt:lpstr>
      <vt:lpstr>  METHODOLOGY</vt:lpstr>
      <vt:lpstr>RESULTS</vt:lpstr>
      <vt:lpstr>   RESULTS</vt:lpstr>
      <vt:lpstr>CONCLUSION</vt:lpstr>
      <vt:lpstr>  FUTURE WORK</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Surendra</dc:creator>
  <dc:description/>
  <cp:lastModifiedBy>Komal Soni</cp:lastModifiedBy>
  <cp:revision>401</cp:revision>
  <dcterms:created xsi:type="dcterms:W3CDTF">2015-03-23T11:35:47Z</dcterms:created>
  <dcterms:modified xsi:type="dcterms:W3CDTF">2022-07-10T06:11:34Z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7</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ies>
</file>