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Archivo Black" charset="1" panose="020B0A03020202020B04"/>
      <p:regular r:id="rId33"/>
    </p:embeddedFont>
    <p:embeddedFont>
      <p:font typeface="Canva Sans Bold" charset="1" panose="020B0803030501040103"/>
      <p:regular r:id="rId34"/>
    </p:embeddedFont>
    <p:embeddedFont>
      <p:font typeface="Roboto Condensed Bold" charset="1" panose="02000000000000000000"/>
      <p:regular r:id="rId35"/>
    </p:embeddedFont>
    <p:embeddedFont>
      <p:font typeface="Canva Sans" charset="1" panose="020B0503030501040103"/>
      <p:regular r:id="rId36"/>
    </p:embeddedFont>
    <p:embeddedFont>
      <p:font typeface="Roboto" charset="1" panose="02000000000000000000"/>
      <p:regular r:id="rId37"/>
    </p:embeddedFont>
    <p:embeddedFont>
      <p:font typeface="Roboto Condensed" charset="1" panose="02000000000000000000"/>
      <p:regular r:id="rId38"/>
    </p:embeddedFont>
    <p:embeddedFont>
      <p:font typeface="Roboto Bold" charset="1" panose="020000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31989"/>
            <a:ext cx="18288000" cy="12184380"/>
          </a:xfrm>
          <a:custGeom>
            <a:avLst/>
            <a:gdLst/>
            <a:ahLst/>
            <a:cxnLst/>
            <a:rect r="r" b="b" t="t" l="l"/>
            <a:pathLst>
              <a:path h="12184380" w="1828800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7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6404" y="294202"/>
            <a:ext cx="9932519" cy="404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46"/>
              </a:lnSpc>
            </a:pPr>
            <a:r>
              <a:rPr lang="en-US" sz="767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Global </a:t>
            </a:r>
          </a:p>
          <a:p>
            <a:pPr algn="l">
              <a:lnSpc>
                <a:spcPts val="10746"/>
              </a:lnSpc>
            </a:pPr>
            <a:r>
              <a:rPr lang="en-US" sz="767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Restaurant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86941" y="5461764"/>
            <a:ext cx="952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982865" y="3155374"/>
            <a:ext cx="6305135" cy="350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6"/>
              </a:lnSpc>
            </a:pPr>
            <a:r>
              <a:rPr lang="en-US" sz="400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TEAM-5</a:t>
            </a:r>
          </a:p>
          <a:p>
            <a:pPr algn="l" marL="864574" indent="-432287" lvl="1">
              <a:lnSpc>
                <a:spcPts val="5606"/>
              </a:lnSpc>
              <a:buAutoNum type="arabicPeriod" startAt="1"/>
            </a:pPr>
            <a:r>
              <a:rPr lang="en-US" b="true" sz="400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Aishwarya Kasar</a:t>
            </a:r>
          </a:p>
          <a:p>
            <a:pPr algn="l" marL="864574" indent="-432287" lvl="1">
              <a:lnSpc>
                <a:spcPts val="5606"/>
              </a:lnSpc>
              <a:buAutoNum type="arabicPeriod" startAt="1"/>
            </a:pPr>
            <a:r>
              <a:rPr lang="en-US" b="true" sz="400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Gayatri Dandge </a:t>
            </a:r>
          </a:p>
          <a:p>
            <a:pPr algn="l" marL="864574" indent="-432287" lvl="1">
              <a:lnSpc>
                <a:spcPts val="5606"/>
              </a:lnSpc>
              <a:buAutoNum type="arabicPeriod" startAt="1"/>
            </a:pPr>
            <a:r>
              <a:rPr lang="en-US" b="true" sz="400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Komal Gaikwad </a:t>
            </a:r>
          </a:p>
          <a:p>
            <a:pPr algn="l" marL="864574" indent="-432287" lvl="1">
              <a:lnSpc>
                <a:spcPts val="5606"/>
              </a:lnSpc>
              <a:buAutoNum type="arabicPeriod" startAt="1"/>
            </a:pPr>
            <a:r>
              <a:rPr lang="en-US" b="true" sz="400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Shreya Salunke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98505" y="2424191"/>
            <a:ext cx="8673044" cy="7341269"/>
          </a:xfrm>
          <a:custGeom>
            <a:avLst/>
            <a:gdLst/>
            <a:ahLst/>
            <a:cxnLst/>
            <a:rect r="r" b="b" t="t" l="l"/>
            <a:pathLst>
              <a:path h="7341269" w="8673044">
                <a:moveTo>
                  <a:pt x="0" y="0"/>
                </a:moveTo>
                <a:lnTo>
                  <a:pt x="8673044" y="0"/>
                </a:lnTo>
                <a:lnTo>
                  <a:pt x="8673044" y="7341269"/>
                </a:lnTo>
                <a:lnTo>
                  <a:pt x="0" y="7341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62" t="0" r="-3606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952500"/>
            <a:ext cx="182880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Basic statistical measures for numerical column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7051" y="3019742"/>
            <a:ext cx="6356896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 cost of two lies                 between 500 to 1200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Most given Price range is 1.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 restaurants have Average rating between 2 to 3.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 given votes are around 156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08373" y="2615176"/>
            <a:ext cx="10272027" cy="6792378"/>
          </a:xfrm>
          <a:custGeom>
            <a:avLst/>
            <a:gdLst/>
            <a:ahLst/>
            <a:cxnLst/>
            <a:rect r="r" b="b" t="t" l="l"/>
            <a:pathLst>
              <a:path h="6792378" w="10272027">
                <a:moveTo>
                  <a:pt x="0" y="0"/>
                </a:moveTo>
                <a:lnTo>
                  <a:pt x="10272028" y="0"/>
                </a:lnTo>
                <a:lnTo>
                  <a:pt x="10272028" y="6792378"/>
                </a:lnTo>
                <a:lnTo>
                  <a:pt x="0" y="6792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244479"/>
            <a:ext cx="1541674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Distribution of categorical variables (Country Code, City, Cuisines)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3825" y="2700296"/>
            <a:ext cx="6964548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identical number of Count of cities and Count of cuisines demonstrates that each city for that country code contributes at least one unique cuisine.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Country with code 1 have the greatest number of cities 8652, which gives identical 8652 unique cuisines.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60406" y="2333116"/>
            <a:ext cx="9098894" cy="5889339"/>
          </a:xfrm>
          <a:custGeom>
            <a:avLst/>
            <a:gdLst/>
            <a:ahLst/>
            <a:cxnLst/>
            <a:rect r="r" b="b" t="t" l="l"/>
            <a:pathLst>
              <a:path h="5889339" w="9098894">
                <a:moveTo>
                  <a:pt x="0" y="0"/>
                </a:moveTo>
                <a:lnTo>
                  <a:pt x="9098894" y="0"/>
                </a:lnTo>
                <a:lnTo>
                  <a:pt x="9098894" y="5889339"/>
                </a:lnTo>
                <a:lnTo>
                  <a:pt x="0" y="588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267" r="0" b="-426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156373" y="1310766"/>
            <a:ext cx="1541674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Top 3 cuisines and cities with highest restaurant counts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4593" y="3198169"/>
            <a:ext cx="6795180" cy="728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•Diverse Food Culture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•Urban Development 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•Higher Population &amp; Tourism 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•Consumer Preferences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•More regional preferences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New Delhi, Noida, Gurgaon belongs to same Country code 1 having more similar cuisines and  higher number of restaurants count, preferring North Indian Food due to regional preferences.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B780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282832" y="4160325"/>
            <a:ext cx="12398681" cy="1966349"/>
            <a:chOff x="0" y="0"/>
            <a:chExt cx="1384347" cy="2195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4347" cy="219548"/>
            </a:xfrm>
            <a:custGeom>
              <a:avLst/>
              <a:gdLst/>
              <a:ahLst/>
              <a:cxnLst/>
              <a:rect r="r" b="b" t="t" l="l"/>
              <a:pathLst>
                <a:path h="219548" w="1384347">
                  <a:moveTo>
                    <a:pt x="0" y="0"/>
                  </a:moveTo>
                  <a:lnTo>
                    <a:pt x="1181147" y="0"/>
                  </a:lnTo>
                  <a:lnTo>
                    <a:pt x="1384347" y="109774"/>
                  </a:lnTo>
                  <a:lnTo>
                    <a:pt x="1181147" y="219548"/>
                  </a:lnTo>
                  <a:lnTo>
                    <a:pt x="0" y="219548"/>
                  </a:lnTo>
                  <a:lnTo>
                    <a:pt x="203200" y="1097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77800" y="-47625"/>
              <a:ext cx="1130347" cy="26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369459" y="4396441"/>
            <a:ext cx="8997274" cy="1332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13"/>
              </a:lnSpc>
            </a:pPr>
            <a:r>
              <a:rPr lang="en-US" sz="772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Level 1-Task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27629" y="6224405"/>
            <a:ext cx="10839104" cy="102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spc="87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GEOSPATIAL ANALYSIS</a:t>
            </a:r>
          </a:p>
          <a:p>
            <a:pPr algn="ctr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794" y="425450"/>
            <a:ext cx="17029226" cy="6322100"/>
          </a:xfrm>
          <a:custGeom>
            <a:avLst/>
            <a:gdLst/>
            <a:ahLst/>
            <a:cxnLst/>
            <a:rect r="r" b="b" t="t" l="l"/>
            <a:pathLst>
              <a:path h="6322100" w="17029226">
                <a:moveTo>
                  <a:pt x="0" y="0"/>
                </a:moveTo>
                <a:lnTo>
                  <a:pt x="17029226" y="0"/>
                </a:lnTo>
                <a:lnTo>
                  <a:pt x="17029226" y="6322100"/>
                </a:lnTo>
                <a:lnTo>
                  <a:pt x="0" y="6322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452593" y="349250"/>
            <a:ext cx="182880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Restaurant Locations Based on Ratings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00650" y="7025421"/>
            <a:ext cx="16177320" cy="298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map shows the highest and lowest rated restaurants.</a:t>
            </a:r>
          </a:p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country is represented by a unique color.</a:t>
            </a:r>
          </a:p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size of the circle corresponds to the ratings:</a:t>
            </a:r>
          </a:p>
          <a:p>
            <a:pPr algn="l" marL="1468138" indent="-489379" lvl="2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Higher ratings have larger circles.</a:t>
            </a:r>
          </a:p>
          <a:p>
            <a:pPr algn="l" marL="1468138" indent="-489379" lvl="2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Lower ratings have smaller circles.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6082" y="2590243"/>
            <a:ext cx="9503506" cy="5585199"/>
          </a:xfrm>
          <a:custGeom>
            <a:avLst/>
            <a:gdLst/>
            <a:ahLst/>
            <a:cxnLst/>
            <a:rect r="r" b="b" t="t" l="l"/>
            <a:pathLst>
              <a:path h="5585199" w="9503506">
                <a:moveTo>
                  <a:pt x="0" y="0"/>
                </a:moveTo>
                <a:lnTo>
                  <a:pt x="9503506" y="0"/>
                </a:lnTo>
                <a:lnTo>
                  <a:pt x="9503506" y="5585199"/>
                </a:lnTo>
                <a:lnTo>
                  <a:pt x="0" y="5585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37" r="0" b="-113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593775"/>
            <a:ext cx="18288000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Restaurant distribution across countries</a:t>
            </a:r>
          </a:p>
          <a:p>
            <a:pPr algn="ctr">
              <a:lnSpc>
                <a:spcPts val="55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82308" y="2410142"/>
            <a:ext cx="7518112" cy="479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data indicates the number of restaurants in each country.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Country code 1 has the highest number of restaurants.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Country code 216 has a moderate number of restaurants.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remaining countries have fewer than 100 restaurants.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45760" y="1733968"/>
            <a:ext cx="9625728" cy="5785677"/>
          </a:xfrm>
          <a:custGeom>
            <a:avLst/>
            <a:gdLst/>
            <a:ahLst/>
            <a:cxnLst/>
            <a:rect r="r" b="b" t="t" l="l"/>
            <a:pathLst>
              <a:path h="5785677" w="9625728">
                <a:moveTo>
                  <a:pt x="0" y="0"/>
                </a:moveTo>
                <a:lnTo>
                  <a:pt x="9625728" y="0"/>
                </a:lnTo>
                <a:lnTo>
                  <a:pt x="9625728" y="5785677"/>
                </a:lnTo>
                <a:lnTo>
                  <a:pt x="0" y="5785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71698" y="650875"/>
            <a:ext cx="739032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Restaurant distribution across cities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648243"/>
            <a:ext cx="7939825" cy="6188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New Delhi has the highest number of restaurants.</a:t>
            </a:r>
          </a:p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Gurgaon and Noida have 1118 and 1080 restaurants, respectively.</a:t>
            </a:r>
          </a:p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Faridabad has a moderate number of restaurants, with 251 in total.</a:t>
            </a:r>
          </a:p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remaining cities have fewer than 100 restaurants.</a:t>
            </a:r>
          </a:p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are the top 10 cities in India with the highest number of restaurants.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86016" y="270715"/>
          <a:ext cx="7396617" cy="9745571"/>
        </p:xfrm>
        <a:graphic>
          <a:graphicData uri="http://schemas.openxmlformats.org/drawingml/2006/table">
            <a:tbl>
              <a:tblPr/>
              <a:tblGrid>
                <a:gridCol w="3698309"/>
                <a:gridCol w="3698309"/>
              </a:tblGrid>
              <a:tr h="10100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Country code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Average</a:t>
                      </a:r>
                      <a:endParaRPr lang="en-US" sz="1100"/>
                    </a:p>
                    <a:p>
                      <a:pPr algn="l">
                        <a:lnSpc>
                          <a:spcPts val="3468"/>
                        </a:lnSpc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of Aggregate rating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2.523324087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3.658333333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3.763333333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3.575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4.295238095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148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4.2625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4.468181818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4.06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184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3.575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189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4.21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191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3.87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4.3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214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4.233333333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215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4.0875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216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4.00437788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Grand Total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68"/>
                        </a:lnSpc>
                        <a:defRPr/>
                      </a:pPr>
                      <a:r>
                        <a:rPr lang="en-US" sz="2477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2.666370014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8301275" y="143061"/>
            <a:ext cx="849189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Correlations between location and ratings</a:t>
            </a:r>
          </a:p>
          <a:p>
            <a:pPr algn="ctr">
              <a:lnSpc>
                <a:spcPts val="55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053385" y="4171950"/>
            <a:ext cx="533602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Correlation : 0.643171833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108582" y="2013715"/>
            <a:ext cx="9648221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Close to 1 → Strong positive correlation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Close to -1 → Strong negative correlation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Close to 0→ No significant relationship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00727" y="5076825"/>
            <a:ext cx="95177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data shows a strong positive correlation.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B780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282832" y="4160325"/>
            <a:ext cx="12398681" cy="1966349"/>
            <a:chOff x="0" y="0"/>
            <a:chExt cx="1384347" cy="2195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4347" cy="219548"/>
            </a:xfrm>
            <a:custGeom>
              <a:avLst/>
              <a:gdLst/>
              <a:ahLst/>
              <a:cxnLst/>
              <a:rect r="r" b="b" t="t" l="l"/>
              <a:pathLst>
                <a:path h="219548" w="1384347">
                  <a:moveTo>
                    <a:pt x="0" y="0"/>
                  </a:moveTo>
                  <a:lnTo>
                    <a:pt x="1181147" y="0"/>
                  </a:lnTo>
                  <a:lnTo>
                    <a:pt x="1384347" y="109774"/>
                  </a:lnTo>
                  <a:lnTo>
                    <a:pt x="1181147" y="219548"/>
                  </a:lnTo>
                  <a:lnTo>
                    <a:pt x="0" y="219548"/>
                  </a:lnTo>
                  <a:lnTo>
                    <a:pt x="203200" y="1097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77800" y="-47625"/>
              <a:ext cx="1130347" cy="26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369459" y="4396441"/>
            <a:ext cx="8997274" cy="1332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13"/>
              </a:lnSpc>
            </a:pPr>
            <a:r>
              <a:rPr lang="en-US" sz="772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Level 2-Task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9114" y="6336322"/>
            <a:ext cx="9609773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b="true" sz="2899" spc="869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TABLE BOOKING AND ONLINE DELIVERY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7988" y="2759348"/>
            <a:ext cx="5428874" cy="3224844"/>
          </a:xfrm>
          <a:custGeom>
            <a:avLst/>
            <a:gdLst/>
            <a:ahLst/>
            <a:cxnLst/>
            <a:rect r="r" b="b" t="t" l="l"/>
            <a:pathLst>
              <a:path h="3224844" w="5428874">
                <a:moveTo>
                  <a:pt x="0" y="0"/>
                </a:moveTo>
                <a:lnTo>
                  <a:pt x="5428874" y="0"/>
                </a:lnTo>
                <a:lnTo>
                  <a:pt x="5428874" y="3224844"/>
                </a:lnTo>
                <a:lnTo>
                  <a:pt x="0" y="3224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35957" y="2759348"/>
            <a:ext cx="4976819" cy="3224844"/>
          </a:xfrm>
          <a:custGeom>
            <a:avLst/>
            <a:gdLst/>
            <a:ahLst/>
            <a:cxnLst/>
            <a:rect r="r" b="b" t="t" l="l"/>
            <a:pathLst>
              <a:path h="3224844" w="4976819">
                <a:moveTo>
                  <a:pt x="0" y="0"/>
                </a:moveTo>
                <a:lnTo>
                  <a:pt x="4976820" y="0"/>
                </a:lnTo>
                <a:lnTo>
                  <a:pt x="4976820" y="3224844"/>
                </a:lnTo>
                <a:lnTo>
                  <a:pt x="0" y="32248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937" r="0" b="-393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527448"/>
            <a:ext cx="182880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Restaurants offering TABLE BOOKING and ONLINE DELIVERY services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7988" y="6909831"/>
            <a:ext cx="1471809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Here, we can see that yet ther are many restaurants that do not provide table booking service and online delivery services.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B780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282832" y="4160325"/>
            <a:ext cx="12398681" cy="1966349"/>
            <a:chOff x="0" y="0"/>
            <a:chExt cx="1384347" cy="2195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4347" cy="219548"/>
            </a:xfrm>
            <a:custGeom>
              <a:avLst/>
              <a:gdLst/>
              <a:ahLst/>
              <a:cxnLst/>
              <a:rect r="r" b="b" t="t" l="l"/>
              <a:pathLst>
                <a:path h="219548" w="1384347">
                  <a:moveTo>
                    <a:pt x="0" y="0"/>
                  </a:moveTo>
                  <a:lnTo>
                    <a:pt x="1181147" y="0"/>
                  </a:lnTo>
                  <a:lnTo>
                    <a:pt x="1384347" y="109774"/>
                  </a:lnTo>
                  <a:lnTo>
                    <a:pt x="1181147" y="219548"/>
                  </a:lnTo>
                  <a:lnTo>
                    <a:pt x="0" y="219548"/>
                  </a:lnTo>
                  <a:lnTo>
                    <a:pt x="203200" y="1097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77800" y="-47625"/>
              <a:ext cx="1130347" cy="26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369459" y="4396441"/>
            <a:ext cx="8997274" cy="1332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13"/>
              </a:lnSpc>
            </a:pPr>
            <a:r>
              <a:rPr lang="en-US" sz="772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Level 1-Task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33881" y="6439038"/>
            <a:ext cx="10432852" cy="50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 spc="869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 DATA EXPLORATION AND PREPROCESSING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63069" y="2488187"/>
            <a:ext cx="9096231" cy="6501618"/>
          </a:xfrm>
          <a:custGeom>
            <a:avLst/>
            <a:gdLst/>
            <a:ahLst/>
            <a:cxnLst/>
            <a:rect r="r" b="b" t="t" l="l"/>
            <a:pathLst>
              <a:path h="6501618" w="9096231">
                <a:moveTo>
                  <a:pt x="0" y="0"/>
                </a:moveTo>
                <a:lnTo>
                  <a:pt x="9096231" y="0"/>
                </a:lnTo>
                <a:lnTo>
                  <a:pt x="9096231" y="6501618"/>
                </a:lnTo>
                <a:lnTo>
                  <a:pt x="0" y="6501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400576"/>
            <a:ext cx="182880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Impact of Table Booking on Restaurant Ratings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8445" y="3501058"/>
            <a:ext cx="7449026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Restaurants which provide these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services have comparatively higher 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 ratings.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95340" y="2124439"/>
            <a:ext cx="10767700" cy="5666502"/>
          </a:xfrm>
          <a:custGeom>
            <a:avLst/>
            <a:gdLst/>
            <a:ahLst/>
            <a:cxnLst/>
            <a:rect r="r" b="b" t="t" l="l"/>
            <a:pathLst>
              <a:path h="5666502" w="10767700">
                <a:moveTo>
                  <a:pt x="0" y="0"/>
                </a:moveTo>
                <a:lnTo>
                  <a:pt x="10767700" y="0"/>
                </a:lnTo>
                <a:lnTo>
                  <a:pt x="10767700" y="5666502"/>
                </a:lnTo>
                <a:lnTo>
                  <a:pt x="0" y="56665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650875"/>
            <a:ext cx="182880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Online Delivery Availability Across Price Ranges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1025" y="1593334"/>
            <a:ext cx="6355556" cy="778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3" indent="-367031" lvl="1">
              <a:lnSpc>
                <a:spcPts val="4760"/>
              </a:lnSpc>
              <a:buAutoNum type="arabicPeriod" startAt="1"/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 we can see , there are many  restaurants across all the price range that  do not have online  delivery service, these can  lead to :    </a:t>
            </a:r>
          </a:p>
          <a:p>
            <a:pPr algn="l" marL="734063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Revenue loss</a:t>
            </a:r>
          </a:p>
          <a:p>
            <a:pPr algn="l" marL="734063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Impact on growth</a:t>
            </a: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</a:t>
            </a:r>
          </a:p>
          <a:p>
            <a:pPr algn="l" marL="734063" indent="-367031" lvl="1">
              <a:lnSpc>
                <a:spcPts val="4760"/>
              </a:lnSpc>
              <a:buAutoNum type="arabicPeriod" startAt="1"/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As, people prioritize  convenience over price , it is suggest to keep the online services , and keep up with the market trends&amp; technologies.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B780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282832" y="4160325"/>
            <a:ext cx="12398681" cy="1966349"/>
            <a:chOff x="0" y="0"/>
            <a:chExt cx="1384347" cy="2195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4347" cy="219548"/>
            </a:xfrm>
            <a:custGeom>
              <a:avLst/>
              <a:gdLst/>
              <a:ahLst/>
              <a:cxnLst/>
              <a:rect r="r" b="b" t="t" l="l"/>
              <a:pathLst>
                <a:path h="219548" w="1384347">
                  <a:moveTo>
                    <a:pt x="0" y="0"/>
                  </a:moveTo>
                  <a:lnTo>
                    <a:pt x="1181147" y="0"/>
                  </a:lnTo>
                  <a:lnTo>
                    <a:pt x="1384347" y="109774"/>
                  </a:lnTo>
                  <a:lnTo>
                    <a:pt x="1181147" y="219548"/>
                  </a:lnTo>
                  <a:lnTo>
                    <a:pt x="0" y="219548"/>
                  </a:lnTo>
                  <a:lnTo>
                    <a:pt x="203200" y="1097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77800" y="-47625"/>
              <a:ext cx="1130347" cy="26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369459" y="4396441"/>
            <a:ext cx="8997274" cy="1332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13"/>
              </a:lnSpc>
            </a:pPr>
            <a:r>
              <a:rPr lang="en-US" sz="772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Level 2-Task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99692" y="6311712"/>
            <a:ext cx="6364962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b="true" sz="2899" spc="86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PRICE RANGE ANALYSIS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99000" y="2324618"/>
            <a:ext cx="9379643" cy="5637764"/>
          </a:xfrm>
          <a:custGeom>
            <a:avLst/>
            <a:gdLst/>
            <a:ahLst/>
            <a:cxnLst/>
            <a:rect r="r" b="b" t="t" l="l"/>
            <a:pathLst>
              <a:path h="5637764" w="9379643">
                <a:moveTo>
                  <a:pt x="0" y="0"/>
                </a:moveTo>
                <a:lnTo>
                  <a:pt x="9379643" y="0"/>
                </a:lnTo>
                <a:lnTo>
                  <a:pt x="9379643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81645" y="275937"/>
            <a:ext cx="6856516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Most common price range</a:t>
            </a:r>
          </a:p>
          <a:p>
            <a:pPr algn="ctr">
              <a:lnSpc>
                <a:spcPts val="55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95215" y="2295382"/>
            <a:ext cx="7206777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 of price range 1 is more  so we can say that the price 1 is the most common price.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Providing cuisines for cheap rates also helps to boost sales.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 of price range is less for price 4 so  this is a least common price range.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04666" y="2061076"/>
            <a:ext cx="9683334" cy="5820302"/>
          </a:xfrm>
          <a:custGeom>
            <a:avLst/>
            <a:gdLst/>
            <a:ahLst/>
            <a:cxnLst/>
            <a:rect r="r" b="b" t="t" l="l"/>
            <a:pathLst>
              <a:path h="5820302" w="9683334">
                <a:moveTo>
                  <a:pt x="0" y="0"/>
                </a:moveTo>
                <a:lnTo>
                  <a:pt x="9683334" y="0"/>
                </a:lnTo>
                <a:lnTo>
                  <a:pt x="9683334" y="5820302"/>
                </a:lnTo>
                <a:lnTo>
                  <a:pt x="0" y="582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676776"/>
            <a:ext cx="18288000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Average rating per price range</a:t>
            </a:r>
          </a:p>
          <a:p>
            <a:pPr algn="ctr">
              <a:lnSpc>
                <a:spcPts val="55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971499"/>
            <a:ext cx="8435119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Lower price range restaurants have lower ratings, while higher price range restaurants have higher ratings.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High-price restaurants offer quality services and ensure customer satisfaction.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Budget-friendly restaurants do not offer the same level of quality or customer satisfaction, leading to lower ratings.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50354" y="2891901"/>
            <a:ext cx="9933270" cy="6366399"/>
          </a:xfrm>
          <a:custGeom>
            <a:avLst/>
            <a:gdLst/>
            <a:ahLst/>
            <a:cxnLst/>
            <a:rect r="r" b="b" t="t" l="l"/>
            <a:pathLst>
              <a:path h="6366399" w="9933270">
                <a:moveTo>
                  <a:pt x="0" y="0"/>
                </a:moveTo>
                <a:lnTo>
                  <a:pt x="9933270" y="0"/>
                </a:lnTo>
                <a:lnTo>
                  <a:pt x="9933270" y="6366399"/>
                </a:lnTo>
                <a:lnTo>
                  <a:pt x="0" y="6366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48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371189"/>
            <a:ext cx="182880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Color representing highest average rating among price ranges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5026" y="3060474"/>
            <a:ext cx="7285328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Dark Green: 4.5-5.0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Green: 4.0-4.5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Yellow: 3.5-4.0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Orange: 3.0-3.5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Red: 2.0-2.5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White: 0.0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 of Aggregate rating for all price ranges lies between 4.5 to 5.0 specifies </a:t>
            </a:r>
            <a:r>
              <a:rPr lang="en-US" b="true" sz="3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Dark Green</a:t>
            </a: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color.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755929"/>
            <a:ext cx="182880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Abstraction from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13823" y="2675735"/>
            <a:ext cx="16145477" cy="299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India has the highest number of highly rated restaurants, and New Delhi has the most restaurants in India.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Most of the restaurants have average Aggregate rating between 4 to 5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People are yet  not familiar with the use of technologies to provide online services, which can help them boost their business.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B780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100966" y="3942327"/>
            <a:ext cx="5666830" cy="1520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1"/>
              </a:lnSpc>
              <a:spcBef>
                <a:spcPct val="0"/>
              </a:spcBef>
            </a:pPr>
            <a:r>
              <a:rPr lang="en-US" sz="8879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 YOU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3136" y="3114869"/>
            <a:ext cx="18288000" cy="507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Handling  missing values in each column (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mean, median, mode - imputations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dataset becomes more complete and usable for analysis.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Accuracy in decision making (analysis becomes correct ,affect the decision such as customer segmentation,resource allocation)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Customer satisfaction(prevent distruption in analysis)</a:t>
            </a:r>
          </a:p>
          <a:p>
            <a:pPr algn="l">
              <a:lnSpc>
                <a:spcPts val="5099"/>
              </a:lnSpc>
            </a:pPr>
          </a:p>
          <a:p>
            <a:pPr algn="l">
              <a:lnSpc>
                <a:spcPts val="5099"/>
              </a:lnSpc>
            </a:pPr>
          </a:p>
          <a:p>
            <a:pPr algn="ctr">
              <a:lnSpc>
                <a:spcPts val="50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356872" y="546576"/>
            <a:ext cx="15902428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Handle missing values in Data</a:t>
            </a:r>
          </a:p>
          <a:p>
            <a:pPr algn="ctr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36118" y="3140180"/>
            <a:ext cx="9379643" cy="5637764"/>
          </a:xfrm>
          <a:custGeom>
            <a:avLst/>
            <a:gdLst/>
            <a:ahLst/>
            <a:cxnLst/>
            <a:rect r="r" b="b" t="t" l="l"/>
            <a:pathLst>
              <a:path h="5637764" w="9379643">
                <a:moveTo>
                  <a:pt x="0" y="0"/>
                </a:moveTo>
                <a:lnTo>
                  <a:pt x="9379643" y="0"/>
                </a:lnTo>
                <a:lnTo>
                  <a:pt x="9379643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309431"/>
            <a:ext cx="182880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Analyzing Aggregate Rating Distribution &amp; Visualizing Class Imbalances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694969"/>
            <a:ext cx="7736118" cy="443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 we can see that people usually do not prefer rating between  1 to 2.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the dish is not upto their liking they prefer rating 0 to 1  else gives a higher rating comparatively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99319" y="2324618"/>
            <a:ext cx="9379643" cy="5637764"/>
          </a:xfrm>
          <a:custGeom>
            <a:avLst/>
            <a:gdLst/>
            <a:ahLst/>
            <a:cxnLst/>
            <a:rect r="r" b="b" t="t" l="l"/>
            <a:pathLst>
              <a:path h="5637764" w="9379643">
                <a:moveTo>
                  <a:pt x="0" y="0"/>
                </a:moveTo>
                <a:lnTo>
                  <a:pt x="9379642" y="0"/>
                </a:lnTo>
                <a:lnTo>
                  <a:pt x="9379642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556027"/>
            <a:ext cx="1825328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Comparing Cuisine &amp; City Average Ratings: Top 2 Cuisines per City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5155" y="2976994"/>
            <a:ext cx="7482658" cy="315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People prefer eating their traditional dishes more.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can be because of the ingredients ,and the method of cooking ,etc. 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03929" y="2324618"/>
            <a:ext cx="9379643" cy="5637764"/>
          </a:xfrm>
          <a:custGeom>
            <a:avLst/>
            <a:gdLst/>
            <a:ahLst/>
            <a:cxnLst/>
            <a:rect r="r" b="b" t="t" l="l"/>
            <a:pathLst>
              <a:path h="5637764" w="9379643">
                <a:moveTo>
                  <a:pt x="0" y="0"/>
                </a:moveTo>
                <a:lnTo>
                  <a:pt x="9379642" y="0"/>
                </a:lnTo>
                <a:lnTo>
                  <a:pt x="9379642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442242"/>
            <a:ext cx="18288000" cy="1467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3999" b="true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Analysis of cuisine type vs rating relationship</a:t>
            </a:r>
          </a:p>
          <a:p>
            <a:pPr algn="ctr">
              <a:lnSpc>
                <a:spcPts val="59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87320" y="3499213"/>
            <a:ext cx="611660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can say that people usually rate higher to their traditional/country dishes.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79657" y="2324618"/>
            <a:ext cx="9379643" cy="5637764"/>
          </a:xfrm>
          <a:custGeom>
            <a:avLst/>
            <a:gdLst/>
            <a:ahLst/>
            <a:cxnLst/>
            <a:rect r="r" b="b" t="t" l="l"/>
            <a:pathLst>
              <a:path h="5637764" w="9379643">
                <a:moveTo>
                  <a:pt x="0" y="0"/>
                </a:moveTo>
                <a:lnTo>
                  <a:pt x="9379643" y="0"/>
                </a:lnTo>
                <a:lnTo>
                  <a:pt x="9379643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24002"/>
            <a:ext cx="18288000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Most popular cuisines by vote count</a:t>
            </a:r>
          </a:p>
          <a:p>
            <a:pPr algn="ctr">
              <a:lnSpc>
                <a:spcPts val="55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709675"/>
            <a:ext cx="7645852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can say that people  voted for cuisine, they like most or by which they get satisfied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 the cuisine which have more  vote count  that cuisine is most popular cuisine with respect to the vote count.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BE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86741" y="2336482"/>
            <a:ext cx="11301259" cy="5113820"/>
          </a:xfrm>
          <a:custGeom>
            <a:avLst/>
            <a:gdLst/>
            <a:ahLst/>
            <a:cxnLst/>
            <a:rect r="r" b="b" t="t" l="l"/>
            <a:pathLst>
              <a:path h="5113820" w="11301259">
                <a:moveTo>
                  <a:pt x="0" y="0"/>
                </a:moveTo>
                <a:lnTo>
                  <a:pt x="11301259" y="0"/>
                </a:lnTo>
                <a:lnTo>
                  <a:pt x="11301259" y="5113820"/>
                </a:lnTo>
                <a:lnTo>
                  <a:pt x="0" y="5113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98090"/>
            <a:ext cx="18288000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Cuisines with consistently higher ratings</a:t>
            </a:r>
          </a:p>
          <a:p>
            <a:pPr algn="ctr">
              <a:lnSpc>
                <a:spcPts val="55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241232"/>
            <a:ext cx="6594634" cy="507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Here, the cuisine that  has  lower value have consistently higher rating.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Where, cuisine that  has higher value  ,these cuisine do not have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consistent higher ratings.</a:t>
            </a:r>
          </a:p>
          <a:p>
            <a:pPr algn="l">
              <a:lnSpc>
                <a:spcPts val="50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B780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282832" y="4160325"/>
            <a:ext cx="12398681" cy="1966349"/>
            <a:chOff x="0" y="0"/>
            <a:chExt cx="1384347" cy="2195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4347" cy="219548"/>
            </a:xfrm>
            <a:custGeom>
              <a:avLst/>
              <a:gdLst/>
              <a:ahLst/>
              <a:cxnLst/>
              <a:rect r="r" b="b" t="t" l="l"/>
              <a:pathLst>
                <a:path h="219548" w="1384347">
                  <a:moveTo>
                    <a:pt x="0" y="0"/>
                  </a:moveTo>
                  <a:lnTo>
                    <a:pt x="1181147" y="0"/>
                  </a:lnTo>
                  <a:lnTo>
                    <a:pt x="1384347" y="109774"/>
                  </a:lnTo>
                  <a:lnTo>
                    <a:pt x="1181147" y="219548"/>
                  </a:lnTo>
                  <a:lnTo>
                    <a:pt x="0" y="219548"/>
                  </a:lnTo>
                  <a:lnTo>
                    <a:pt x="203200" y="1097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77800" y="-47625"/>
              <a:ext cx="1130347" cy="26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369459" y="4396441"/>
            <a:ext cx="8997274" cy="1332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13"/>
              </a:lnSpc>
            </a:pPr>
            <a:r>
              <a:rPr lang="en-US" sz="772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Level 1-Task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63475" y="6311712"/>
            <a:ext cx="5837397" cy="50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 spc="869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DESCRIPTIVE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DAGd8eAoXcU</dc:identifier>
  <dcterms:modified xsi:type="dcterms:W3CDTF">2011-08-01T06:04:30Z</dcterms:modified>
  <cp:revision>1</cp:revision>
  <dc:title>Data Analysis</dc:title>
</cp:coreProperties>
</file>