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57" r:id="rId4"/>
    <p:sldId id="258" r:id="rId5"/>
    <p:sldId id="264" r:id="rId6"/>
    <p:sldId id="259" r:id="rId7"/>
    <p:sldId id="260" r:id="rId8"/>
    <p:sldId id="261"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10"/>
  </p:normalViewPr>
  <p:slideViewPr>
    <p:cSldViewPr snapToGrid="0" snapToObjects="1">
      <p:cViewPr varScale="1">
        <p:scale>
          <a:sx n="71" d="100"/>
          <a:sy n="71"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40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51797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123852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165271"/>
            <a:ext cx="7477601" cy="24995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Dynamic Login And Landing Page - Android App</a:t>
            </a:r>
            <a:endParaRPr lang="en-US" sz="5249" dirty="0"/>
          </a:p>
        </p:txBody>
      </p:sp>
      <p:sp>
        <p:nvSpPr>
          <p:cNvPr id="6" name="Text 2"/>
          <p:cNvSpPr/>
          <p:nvPr/>
        </p:nvSpPr>
        <p:spPr>
          <a:xfrm>
            <a:off x="6319599" y="4998125"/>
            <a:ext cx="74776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Welcome to introductory presentation on the dynamic login and landing page Android app. Get ready to learn about its features, architecture, challenges, and more!</a:t>
            </a:r>
            <a:endParaRPr lang="en-US" sz="1750" dirty="0"/>
          </a:p>
        </p:txBody>
      </p:sp>
      <p:sp>
        <p:nvSpPr>
          <p:cNvPr id="8" name="TextBox 7">
            <a:extLst>
              <a:ext uri="{FF2B5EF4-FFF2-40B4-BE49-F238E27FC236}">
                <a16:creationId xmlns:a16="http://schemas.microsoft.com/office/drawing/2014/main" id="{1C109E63-6234-D0AD-366C-122CCCF22C7A}"/>
              </a:ext>
            </a:extLst>
          </p:cNvPr>
          <p:cNvSpPr txBox="1"/>
          <p:nvPr/>
        </p:nvSpPr>
        <p:spPr>
          <a:xfrm>
            <a:off x="10241282" y="6752272"/>
            <a:ext cx="4389118" cy="147732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solidFill>
                  <a:schemeClr val="bg1"/>
                </a:solidFill>
              </a:rPr>
              <a:t>NAME :- KOMAL BHARTI &amp; JASHAN VIJ</a:t>
            </a:r>
          </a:p>
          <a:p>
            <a:endParaRPr lang="en-IN" dirty="0">
              <a:solidFill>
                <a:schemeClr val="bg1"/>
              </a:solidFill>
            </a:endParaRPr>
          </a:p>
          <a:p>
            <a:r>
              <a:rPr lang="en-IN" dirty="0">
                <a:solidFill>
                  <a:schemeClr val="bg1"/>
                </a:solidFill>
              </a:rPr>
              <a:t>ROLL NUMBER :- 2110992574 &amp; 2110992564</a:t>
            </a:r>
          </a:p>
          <a:p>
            <a:r>
              <a:rPr lang="en-IN" dirty="0">
                <a:solidFill>
                  <a:schemeClr val="bg1"/>
                </a:solidFill>
              </a:rPr>
              <a:t>CLASS/SEC :- BCA-5A</a:t>
            </a:r>
          </a:p>
          <a:p>
            <a:endParaRPr lang="en-IN" dirty="0">
              <a:solidFill>
                <a:schemeClr val="bg1"/>
              </a:solidFill>
            </a:endParaRPr>
          </a:p>
        </p:txBody>
      </p:sp>
      <p:pic>
        <p:nvPicPr>
          <p:cNvPr id="7" name="Picture 6">
            <a:extLst>
              <a:ext uri="{FF2B5EF4-FFF2-40B4-BE49-F238E27FC236}">
                <a16:creationId xmlns:a16="http://schemas.microsoft.com/office/drawing/2014/main" id="{70855628-39C7-A455-F5B7-FE65DF0E97AE}"/>
              </a:ext>
            </a:extLst>
          </p:cNvPr>
          <p:cNvPicPr>
            <a:picLocks noChangeAspect="1"/>
          </p:cNvPicPr>
          <p:nvPr/>
        </p:nvPicPr>
        <p:blipFill rotWithShape="1">
          <a:blip r:embed="rId5"/>
          <a:srcRect l="10588"/>
          <a:stretch/>
        </p:blipFill>
        <p:spPr>
          <a:xfrm>
            <a:off x="13404028" y="0"/>
            <a:ext cx="1226372" cy="971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en-IN" dirty="0"/>
          </a:p>
        </p:txBody>
      </p:sp>
      <p:sp>
        <p:nvSpPr>
          <p:cNvPr id="4" name="Text 1"/>
          <p:cNvSpPr/>
          <p:nvPr/>
        </p:nvSpPr>
        <p:spPr>
          <a:xfrm>
            <a:off x="3229701" y="194908"/>
            <a:ext cx="7162800" cy="694373"/>
          </a:xfrm>
          <a:prstGeom prst="rect">
            <a:avLst/>
          </a:prstGeom>
          <a:noFill/>
          <a:ln/>
        </p:spPr>
        <p:txBody>
          <a:bodyPr wrap="none" rtlCol="0" anchor="t"/>
          <a:lstStyle/>
          <a:p>
            <a:pPr marL="0" indent="0" algn="ctr">
              <a:lnSpc>
                <a:spcPts val="5468"/>
              </a:lnSpc>
              <a:buNone/>
            </a:pPr>
            <a:r>
              <a:rPr lang="en-US" sz="4374" dirty="0">
                <a:solidFill>
                  <a:srgbClr val="F2F0F4"/>
                </a:solidFill>
                <a:latin typeface="Montserrat" pitchFamily="34" charset="0"/>
                <a:ea typeface="Montserrat" pitchFamily="34" charset="-122"/>
                <a:cs typeface="Montserrat" pitchFamily="34" charset="-120"/>
              </a:rPr>
              <a:t>Abstract</a:t>
            </a:r>
            <a:endParaRPr lang="en-US" sz="4374" dirty="0"/>
          </a:p>
        </p:txBody>
      </p:sp>
      <p:sp>
        <p:nvSpPr>
          <p:cNvPr id="5" name="Text 2">
            <a:extLst>
              <a:ext uri="{FF2B5EF4-FFF2-40B4-BE49-F238E27FC236}">
                <a16:creationId xmlns:a16="http://schemas.microsoft.com/office/drawing/2014/main" id="{DE141153-FC0D-0B78-1D86-BAEDDBC691D9}"/>
              </a:ext>
            </a:extLst>
          </p:cNvPr>
          <p:cNvSpPr/>
          <p:nvPr/>
        </p:nvSpPr>
        <p:spPr>
          <a:xfrm>
            <a:off x="731599" y="1785229"/>
            <a:ext cx="13340001" cy="1066205"/>
          </a:xfrm>
          <a:prstGeom prst="rect">
            <a:avLst/>
          </a:prstGeom>
          <a:noFill/>
          <a:ln/>
        </p:spPr>
        <p:txBody>
          <a:bodyPr wrap="square" rtlCol="0" anchor="t"/>
          <a:lstStyle/>
          <a:p>
            <a:pPr marL="0" indent="0" algn="just">
              <a:lnSpc>
                <a:spcPts val="2799"/>
              </a:lnSpc>
              <a:buNone/>
            </a:pPr>
            <a:endParaRPr lang="en-US" sz="2000" dirty="0">
              <a:solidFill>
                <a:schemeClr val="bg1"/>
              </a:solidFill>
              <a:latin typeface="Heebo" pitchFamily="2" charset="-79"/>
              <a:cs typeface="Heebo" pitchFamily="2" charset="-79"/>
            </a:endParaRPr>
          </a:p>
          <a:p>
            <a:pPr marL="0" indent="0" algn="just">
              <a:lnSpc>
                <a:spcPct val="200000"/>
              </a:lnSpc>
              <a:buNone/>
            </a:pPr>
            <a:r>
              <a:rPr lang="en-US" sz="2000" dirty="0">
                <a:solidFill>
                  <a:schemeClr val="bg1"/>
                </a:solidFill>
                <a:latin typeface="Heebo" pitchFamily="2" charset="-79"/>
                <a:cs typeface="Heebo" pitchFamily="2" charset="-79"/>
              </a:rPr>
              <a:t>Our Android Development Project is a focused initiative leveraging Kotlin and Jetpack Compose for efficient and expressive mobile app creation. Utilizing declarative UI principles, we ensure a concise and engaging user interface. With Kotlin's robust features like null safety and coroutines, our project prioritizes code efficiency and reliability. The component-based architecture enhances code reusability, and seamless integration with Android Studio streamlines the development process. This presentation highlights the advantages of our modern approach to Android app development, emphasizing simplicity, responsiveness, and scalability.</a:t>
            </a:r>
          </a:p>
        </p:txBody>
      </p:sp>
      <p:pic>
        <p:nvPicPr>
          <p:cNvPr id="6" name="Picture 5">
            <a:extLst>
              <a:ext uri="{FF2B5EF4-FFF2-40B4-BE49-F238E27FC236}">
                <a16:creationId xmlns:a16="http://schemas.microsoft.com/office/drawing/2014/main" id="{62CF1205-9319-D772-2547-AED236BE5223}"/>
              </a:ext>
            </a:extLst>
          </p:cNvPr>
          <p:cNvPicPr>
            <a:picLocks noChangeAspect="1"/>
          </p:cNvPicPr>
          <p:nvPr/>
        </p:nvPicPr>
        <p:blipFill rotWithShape="1">
          <a:blip r:embed="rId4"/>
          <a:srcRect l="10588"/>
          <a:stretch/>
        </p:blipFill>
        <p:spPr>
          <a:xfrm>
            <a:off x="13404028" y="0"/>
            <a:ext cx="1226372" cy="971550"/>
          </a:xfrm>
          <a:prstGeom prst="rect">
            <a:avLst/>
          </a:prstGeom>
        </p:spPr>
      </p:pic>
    </p:spTree>
    <p:extLst>
      <p:ext uri="{BB962C8B-B14F-4D97-AF65-F5344CB8AC3E}">
        <p14:creationId xmlns:p14="http://schemas.microsoft.com/office/powerpoint/2010/main" val="400516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50570"/>
            <a:ext cx="82981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 and Background</a:t>
            </a:r>
            <a:endParaRPr lang="en-US" sz="4374" dirty="0"/>
          </a:p>
        </p:txBody>
      </p:sp>
      <p:sp>
        <p:nvSpPr>
          <p:cNvPr id="6" name="Shape 2"/>
          <p:cNvSpPr/>
          <p:nvPr/>
        </p:nvSpPr>
        <p:spPr>
          <a:xfrm>
            <a:off x="4490799" y="1778198"/>
            <a:ext cx="9306401" cy="1752124"/>
          </a:xfrm>
          <a:prstGeom prst="roundRect">
            <a:avLst>
              <a:gd name="adj" fmla="val 5707"/>
            </a:avLst>
          </a:prstGeom>
          <a:solidFill>
            <a:srgbClr val="3C136D"/>
          </a:solidFill>
          <a:ln w="13811">
            <a:solidFill>
              <a:srgbClr val="481782"/>
            </a:solidFill>
            <a:prstDash val="solid"/>
          </a:ln>
        </p:spPr>
      </p:sp>
      <p:sp>
        <p:nvSpPr>
          <p:cNvPr id="7" name="Text 3"/>
          <p:cNvSpPr/>
          <p:nvPr/>
        </p:nvSpPr>
        <p:spPr>
          <a:xfrm>
            <a:off x="4726781" y="2014180"/>
            <a:ext cx="278130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Problem Statement</a:t>
            </a:r>
            <a:endParaRPr lang="en-US" sz="2187" dirty="0"/>
          </a:p>
        </p:txBody>
      </p:sp>
      <p:sp>
        <p:nvSpPr>
          <p:cNvPr id="8" name="Text 4"/>
          <p:cNvSpPr/>
          <p:nvPr/>
        </p:nvSpPr>
        <p:spPr>
          <a:xfrm>
            <a:off x="4726781" y="2583537"/>
            <a:ext cx="8834438"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Explore the need for a dynamic login and landing page in Android app development, addressing user engagement and personalization.</a:t>
            </a:r>
            <a:endParaRPr lang="en-US" sz="1750" dirty="0"/>
          </a:p>
        </p:txBody>
      </p:sp>
      <p:sp>
        <p:nvSpPr>
          <p:cNvPr id="9" name="Shape 5"/>
          <p:cNvSpPr/>
          <p:nvPr/>
        </p:nvSpPr>
        <p:spPr>
          <a:xfrm>
            <a:off x="4490799" y="3752493"/>
            <a:ext cx="9306401" cy="1752124"/>
          </a:xfrm>
          <a:prstGeom prst="roundRect">
            <a:avLst>
              <a:gd name="adj" fmla="val 5707"/>
            </a:avLst>
          </a:prstGeom>
          <a:solidFill>
            <a:srgbClr val="3C136D"/>
          </a:solidFill>
          <a:ln w="13811">
            <a:solidFill>
              <a:srgbClr val="481782"/>
            </a:solidFill>
            <a:prstDash val="solid"/>
          </a:ln>
        </p:spPr>
      </p:sp>
      <p:sp>
        <p:nvSpPr>
          <p:cNvPr id="10" name="Text 6"/>
          <p:cNvSpPr/>
          <p:nvPr/>
        </p:nvSpPr>
        <p:spPr>
          <a:xfrm>
            <a:off x="4726781" y="3988475"/>
            <a:ext cx="231648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Target Audience</a:t>
            </a:r>
            <a:endParaRPr lang="en-US" sz="2187" dirty="0"/>
          </a:p>
        </p:txBody>
      </p:sp>
      <p:sp>
        <p:nvSpPr>
          <p:cNvPr id="11" name="Text 7"/>
          <p:cNvSpPr/>
          <p:nvPr/>
        </p:nvSpPr>
        <p:spPr>
          <a:xfrm>
            <a:off x="4726781" y="4557832"/>
            <a:ext cx="8834438"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Identify the user segments that benefit most from a dynamic login and landing page, such as e-commerce, social media, and online services.</a:t>
            </a:r>
            <a:endParaRPr lang="en-US" sz="1750" dirty="0"/>
          </a:p>
        </p:txBody>
      </p:sp>
      <p:sp>
        <p:nvSpPr>
          <p:cNvPr id="12" name="Shape 8"/>
          <p:cNvSpPr/>
          <p:nvPr/>
        </p:nvSpPr>
        <p:spPr>
          <a:xfrm>
            <a:off x="4490799" y="5726787"/>
            <a:ext cx="9306401" cy="1752124"/>
          </a:xfrm>
          <a:prstGeom prst="roundRect">
            <a:avLst>
              <a:gd name="adj" fmla="val 5707"/>
            </a:avLst>
          </a:prstGeom>
          <a:solidFill>
            <a:srgbClr val="3C136D"/>
          </a:solidFill>
          <a:ln w="13811">
            <a:solidFill>
              <a:srgbClr val="481782"/>
            </a:solidFill>
            <a:prstDash val="solid"/>
          </a:ln>
        </p:spPr>
      </p:sp>
      <p:sp>
        <p:nvSpPr>
          <p:cNvPr id="13" name="Text 9"/>
          <p:cNvSpPr/>
          <p:nvPr/>
        </p:nvSpPr>
        <p:spPr>
          <a:xfrm>
            <a:off x="4726781" y="5962769"/>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Benefits</a:t>
            </a:r>
            <a:endParaRPr lang="en-US" sz="2187" dirty="0"/>
          </a:p>
        </p:txBody>
      </p:sp>
      <p:sp>
        <p:nvSpPr>
          <p:cNvPr id="14" name="Text 10"/>
          <p:cNvSpPr/>
          <p:nvPr/>
        </p:nvSpPr>
        <p:spPr>
          <a:xfrm>
            <a:off x="4726781" y="6532126"/>
            <a:ext cx="8834438"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Highlight the advantages of an interactive and personalized login and landing experience, including increased user satisfaction and retention.</a:t>
            </a:r>
            <a:endParaRPr lang="en-US" sz="1750" dirty="0"/>
          </a:p>
        </p:txBody>
      </p:sp>
      <p:pic>
        <p:nvPicPr>
          <p:cNvPr id="15" name="Picture 14">
            <a:extLst>
              <a:ext uri="{FF2B5EF4-FFF2-40B4-BE49-F238E27FC236}">
                <a16:creationId xmlns:a16="http://schemas.microsoft.com/office/drawing/2014/main" id="{CDF5DD34-19D2-3692-BA1A-572D3835102C}"/>
              </a:ext>
            </a:extLst>
          </p:cNvPr>
          <p:cNvPicPr>
            <a:picLocks noChangeAspect="1"/>
          </p:cNvPicPr>
          <p:nvPr/>
        </p:nvPicPr>
        <p:blipFill rotWithShape="1">
          <a:blip r:embed="rId5"/>
          <a:srcRect l="10588"/>
          <a:stretch/>
        </p:blipFill>
        <p:spPr>
          <a:xfrm>
            <a:off x="13404028" y="0"/>
            <a:ext cx="1226372" cy="971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6" name="Text 3"/>
          <p:cNvSpPr/>
          <p:nvPr/>
        </p:nvSpPr>
        <p:spPr>
          <a:xfrm>
            <a:off x="2226945" y="2902863"/>
            <a:ext cx="121920"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2760107" y="3506867"/>
            <a:ext cx="4444008" cy="1421606"/>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7580948" y="2902863"/>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7" name="Text 1">
            <a:extLst>
              <a:ext uri="{FF2B5EF4-FFF2-40B4-BE49-F238E27FC236}">
                <a16:creationId xmlns:a16="http://schemas.microsoft.com/office/drawing/2014/main" id="{AF652240-501B-8C5F-CC3D-B9DA3FAF25F8}"/>
              </a:ext>
            </a:extLst>
          </p:cNvPr>
          <p:cNvSpPr/>
          <p:nvPr/>
        </p:nvSpPr>
        <p:spPr>
          <a:xfrm>
            <a:off x="273725" y="268722"/>
            <a:ext cx="82981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Language used for the Android Development</a:t>
            </a:r>
            <a:endParaRPr lang="en-US" sz="4374" dirty="0"/>
          </a:p>
        </p:txBody>
      </p:sp>
      <p:sp>
        <p:nvSpPr>
          <p:cNvPr id="18" name="Shape 2">
            <a:extLst>
              <a:ext uri="{FF2B5EF4-FFF2-40B4-BE49-F238E27FC236}">
                <a16:creationId xmlns:a16="http://schemas.microsoft.com/office/drawing/2014/main" id="{A467772F-92BE-390D-A6F1-C5094A7F4B54}"/>
              </a:ext>
            </a:extLst>
          </p:cNvPr>
          <p:cNvSpPr/>
          <p:nvPr/>
        </p:nvSpPr>
        <p:spPr>
          <a:xfrm>
            <a:off x="273725" y="2806898"/>
            <a:ext cx="9306401" cy="1752124"/>
          </a:xfrm>
          <a:prstGeom prst="roundRect">
            <a:avLst>
              <a:gd name="adj" fmla="val 5707"/>
            </a:avLst>
          </a:prstGeom>
          <a:solidFill>
            <a:srgbClr val="3C136D"/>
          </a:solidFill>
          <a:ln w="13811">
            <a:solidFill>
              <a:srgbClr val="481782"/>
            </a:solidFill>
            <a:prstDash val="solid"/>
          </a:ln>
        </p:spPr>
      </p:sp>
      <p:sp>
        <p:nvSpPr>
          <p:cNvPr id="20" name="Text 4">
            <a:extLst>
              <a:ext uri="{FF2B5EF4-FFF2-40B4-BE49-F238E27FC236}">
                <a16:creationId xmlns:a16="http://schemas.microsoft.com/office/drawing/2014/main" id="{11EB2584-42A2-0104-24F1-34E44B1577DF}"/>
              </a:ext>
            </a:extLst>
          </p:cNvPr>
          <p:cNvSpPr/>
          <p:nvPr/>
        </p:nvSpPr>
        <p:spPr>
          <a:xfrm>
            <a:off x="273725" y="3677543"/>
            <a:ext cx="8834438" cy="710803"/>
          </a:xfrm>
          <a:prstGeom prst="rect">
            <a:avLst/>
          </a:prstGeom>
          <a:noFill/>
          <a:ln/>
        </p:spPr>
        <p:txBody>
          <a:bodyPr wrap="square" rtlCol="0" anchor="t"/>
          <a:lstStyle/>
          <a:p>
            <a:pPr marL="0" indent="0">
              <a:lnSpc>
                <a:spcPts val="2799"/>
              </a:lnSpc>
              <a:buNone/>
            </a:pPr>
            <a:r>
              <a:rPr lang="en-US" sz="1750" b="0" i="0" dirty="0">
                <a:solidFill>
                  <a:schemeClr val="bg1"/>
                </a:solidFill>
                <a:effectLst/>
                <a:latin typeface="Heebo" pitchFamily="2" charset="-79"/>
                <a:cs typeface="Heebo" pitchFamily="2" charset="-79"/>
              </a:rPr>
              <a:t>Kotlin offers a concise and expressive syntax, reducing boilerplate code and enhancing readability.</a:t>
            </a:r>
            <a:endParaRPr lang="en-US" sz="1750" dirty="0">
              <a:solidFill>
                <a:schemeClr val="bg1"/>
              </a:solidFill>
              <a:latin typeface="Heebo" pitchFamily="2" charset="-79"/>
              <a:cs typeface="Heebo" pitchFamily="2" charset="-79"/>
            </a:endParaRPr>
          </a:p>
        </p:txBody>
      </p:sp>
      <p:sp>
        <p:nvSpPr>
          <p:cNvPr id="21" name="Text 3">
            <a:extLst>
              <a:ext uri="{FF2B5EF4-FFF2-40B4-BE49-F238E27FC236}">
                <a16:creationId xmlns:a16="http://schemas.microsoft.com/office/drawing/2014/main" id="{A05F70CC-C7BF-07FA-BCD2-A173F527A0E0}"/>
              </a:ext>
            </a:extLst>
          </p:cNvPr>
          <p:cNvSpPr/>
          <p:nvPr/>
        </p:nvSpPr>
        <p:spPr>
          <a:xfrm>
            <a:off x="334625" y="3195518"/>
            <a:ext cx="278130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Concise Syntax:</a:t>
            </a:r>
            <a:endParaRPr lang="en-US" sz="2187" dirty="0"/>
          </a:p>
        </p:txBody>
      </p:sp>
      <p:sp>
        <p:nvSpPr>
          <p:cNvPr id="22" name="Shape 2">
            <a:extLst>
              <a:ext uri="{FF2B5EF4-FFF2-40B4-BE49-F238E27FC236}">
                <a16:creationId xmlns:a16="http://schemas.microsoft.com/office/drawing/2014/main" id="{D88FFB1B-70C0-EF75-227B-9F3B615A9277}"/>
              </a:ext>
            </a:extLst>
          </p:cNvPr>
          <p:cNvSpPr/>
          <p:nvPr/>
        </p:nvSpPr>
        <p:spPr>
          <a:xfrm>
            <a:off x="273725" y="1617641"/>
            <a:ext cx="6012775" cy="707232"/>
          </a:xfrm>
          <a:prstGeom prst="roundRect">
            <a:avLst>
              <a:gd name="adj" fmla="val 5707"/>
            </a:avLst>
          </a:prstGeom>
          <a:solidFill>
            <a:srgbClr val="3C136D"/>
          </a:solidFill>
          <a:ln w="13811">
            <a:solidFill>
              <a:srgbClr val="481782"/>
            </a:solidFill>
            <a:prstDash val="solid"/>
          </a:ln>
        </p:spPr>
      </p:sp>
      <p:sp>
        <p:nvSpPr>
          <p:cNvPr id="24" name="Text 3">
            <a:extLst>
              <a:ext uri="{FF2B5EF4-FFF2-40B4-BE49-F238E27FC236}">
                <a16:creationId xmlns:a16="http://schemas.microsoft.com/office/drawing/2014/main" id="{3C0B9C67-8C05-5578-97D5-3CBD6AD353CE}"/>
              </a:ext>
            </a:extLst>
          </p:cNvPr>
          <p:cNvSpPr/>
          <p:nvPr/>
        </p:nvSpPr>
        <p:spPr>
          <a:xfrm>
            <a:off x="498812" y="1781651"/>
            <a:ext cx="278130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Language used:- Kotlin</a:t>
            </a:r>
            <a:endParaRPr lang="en-US" sz="2187" dirty="0"/>
          </a:p>
        </p:txBody>
      </p:sp>
      <p:sp>
        <p:nvSpPr>
          <p:cNvPr id="25" name="Shape 2">
            <a:extLst>
              <a:ext uri="{FF2B5EF4-FFF2-40B4-BE49-F238E27FC236}">
                <a16:creationId xmlns:a16="http://schemas.microsoft.com/office/drawing/2014/main" id="{507AA40A-7A28-6C9D-1EF9-F1D9382CAA2D}"/>
              </a:ext>
            </a:extLst>
          </p:cNvPr>
          <p:cNvSpPr/>
          <p:nvPr/>
        </p:nvSpPr>
        <p:spPr>
          <a:xfrm>
            <a:off x="273723" y="4815840"/>
            <a:ext cx="9306401" cy="1752124"/>
          </a:xfrm>
          <a:prstGeom prst="roundRect">
            <a:avLst>
              <a:gd name="adj" fmla="val 5707"/>
            </a:avLst>
          </a:prstGeom>
          <a:solidFill>
            <a:srgbClr val="3C136D"/>
          </a:solidFill>
          <a:ln w="13811">
            <a:solidFill>
              <a:srgbClr val="481782"/>
            </a:solidFill>
            <a:prstDash val="solid"/>
          </a:ln>
        </p:spPr>
      </p:sp>
      <p:sp>
        <p:nvSpPr>
          <p:cNvPr id="26" name="Text 3">
            <a:extLst>
              <a:ext uri="{FF2B5EF4-FFF2-40B4-BE49-F238E27FC236}">
                <a16:creationId xmlns:a16="http://schemas.microsoft.com/office/drawing/2014/main" id="{9D8369EE-1774-91E2-28B2-B133E75F505D}"/>
              </a:ext>
            </a:extLst>
          </p:cNvPr>
          <p:cNvSpPr/>
          <p:nvPr/>
        </p:nvSpPr>
        <p:spPr>
          <a:xfrm>
            <a:off x="306764" y="4896684"/>
            <a:ext cx="3165396" cy="532983"/>
          </a:xfrm>
          <a:prstGeom prst="rect">
            <a:avLst/>
          </a:prstGeom>
          <a:noFill/>
          <a:ln/>
        </p:spPr>
        <p:txBody>
          <a:bodyPr wrap="none" rtlCol="0" anchor="t"/>
          <a:lstStyle/>
          <a:p>
            <a:pPr marL="0" indent="0">
              <a:lnSpc>
                <a:spcPts val="2734"/>
              </a:lnSpc>
              <a:buNone/>
            </a:pPr>
            <a:r>
              <a:rPr lang="en-IN" sz="2190" i="0" dirty="0">
                <a:solidFill>
                  <a:schemeClr val="bg1"/>
                </a:solidFill>
                <a:effectLst/>
                <a:latin typeface="Montseratt"/>
              </a:rPr>
              <a:t>Coroutines for Asynchronous Programming</a:t>
            </a:r>
            <a:r>
              <a:rPr lang="en-US" sz="2190" dirty="0">
                <a:solidFill>
                  <a:schemeClr val="bg1"/>
                </a:solidFill>
                <a:latin typeface="Montseratt"/>
                <a:ea typeface="Montserrat" pitchFamily="34" charset="-122"/>
                <a:cs typeface="Montserrat" pitchFamily="34" charset="-120"/>
              </a:rPr>
              <a:t>:</a:t>
            </a:r>
            <a:endParaRPr lang="en-US" sz="2190" dirty="0">
              <a:solidFill>
                <a:schemeClr val="bg1"/>
              </a:solidFill>
              <a:latin typeface="Montseratt"/>
            </a:endParaRPr>
          </a:p>
        </p:txBody>
      </p:sp>
      <p:sp>
        <p:nvSpPr>
          <p:cNvPr id="27" name="Text 4">
            <a:extLst>
              <a:ext uri="{FF2B5EF4-FFF2-40B4-BE49-F238E27FC236}">
                <a16:creationId xmlns:a16="http://schemas.microsoft.com/office/drawing/2014/main" id="{9151759B-C83C-8F95-F1AD-8AE59065B300}"/>
              </a:ext>
            </a:extLst>
          </p:cNvPr>
          <p:cNvSpPr/>
          <p:nvPr/>
        </p:nvSpPr>
        <p:spPr>
          <a:xfrm>
            <a:off x="306764" y="5510511"/>
            <a:ext cx="8834438" cy="710803"/>
          </a:xfrm>
          <a:prstGeom prst="rect">
            <a:avLst/>
          </a:prstGeom>
          <a:noFill/>
          <a:ln/>
        </p:spPr>
        <p:txBody>
          <a:bodyPr wrap="square" rtlCol="0" anchor="t"/>
          <a:lstStyle/>
          <a:p>
            <a:pPr marL="0" indent="0">
              <a:lnSpc>
                <a:spcPts val="2799"/>
              </a:lnSpc>
              <a:buNone/>
            </a:pPr>
            <a:r>
              <a:rPr lang="en-US" sz="1750" b="0" i="0" dirty="0">
                <a:solidFill>
                  <a:schemeClr val="bg1"/>
                </a:solidFill>
                <a:effectLst/>
                <a:latin typeface="Montserrat" panose="00000500000000000000" pitchFamily="2" charset="0"/>
              </a:rPr>
              <a:t>Kotlin's native support for coroutines simplifies asynchronous programming, offering a more readable and efficient way to handle concurrency</a:t>
            </a:r>
            <a:r>
              <a:rPr lang="en-US" sz="1600" b="0" i="0" dirty="0">
                <a:solidFill>
                  <a:schemeClr val="bg1"/>
                </a:solidFill>
                <a:effectLst/>
                <a:latin typeface="Montserrat" panose="00000500000000000000" pitchFamily="2" charset="0"/>
              </a:rPr>
              <a:t>.</a:t>
            </a:r>
            <a:endParaRPr lang="en-US" sz="1750" dirty="0">
              <a:solidFill>
                <a:schemeClr val="bg1"/>
              </a:solidFill>
              <a:latin typeface="Montserrat" panose="00000500000000000000" pitchFamily="2" charset="0"/>
              <a:cs typeface="Heebo" pitchFamily="2" charset="-79"/>
            </a:endParaRPr>
          </a:p>
        </p:txBody>
      </p:sp>
      <p:sp>
        <p:nvSpPr>
          <p:cNvPr id="29" name="Shape 2">
            <a:extLst>
              <a:ext uri="{FF2B5EF4-FFF2-40B4-BE49-F238E27FC236}">
                <a16:creationId xmlns:a16="http://schemas.microsoft.com/office/drawing/2014/main" id="{8A659905-B1E0-6C3F-1BD0-989B3EF4977D}"/>
              </a:ext>
            </a:extLst>
          </p:cNvPr>
          <p:cNvSpPr/>
          <p:nvPr/>
        </p:nvSpPr>
        <p:spPr>
          <a:xfrm>
            <a:off x="273724" y="6833846"/>
            <a:ext cx="9306401" cy="1253074"/>
          </a:xfrm>
          <a:prstGeom prst="roundRect">
            <a:avLst>
              <a:gd name="adj" fmla="val 5707"/>
            </a:avLst>
          </a:prstGeom>
          <a:solidFill>
            <a:srgbClr val="3C136D"/>
          </a:solidFill>
          <a:ln w="13811">
            <a:solidFill>
              <a:srgbClr val="481782"/>
            </a:solidFill>
            <a:prstDash val="solid"/>
          </a:ln>
        </p:spPr>
      </p:sp>
      <p:sp>
        <p:nvSpPr>
          <p:cNvPr id="30" name="Text 3">
            <a:extLst>
              <a:ext uri="{FF2B5EF4-FFF2-40B4-BE49-F238E27FC236}">
                <a16:creationId xmlns:a16="http://schemas.microsoft.com/office/drawing/2014/main" id="{34379633-DD3C-99FD-AD63-855295A6A785}"/>
              </a:ext>
            </a:extLst>
          </p:cNvPr>
          <p:cNvSpPr/>
          <p:nvPr/>
        </p:nvSpPr>
        <p:spPr>
          <a:xfrm>
            <a:off x="273725" y="6876396"/>
            <a:ext cx="278130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Smart Casts and Type Inference :</a:t>
            </a:r>
            <a:endParaRPr lang="en-US" sz="2187" dirty="0"/>
          </a:p>
        </p:txBody>
      </p:sp>
      <p:sp>
        <p:nvSpPr>
          <p:cNvPr id="31" name="Text 4">
            <a:extLst>
              <a:ext uri="{FF2B5EF4-FFF2-40B4-BE49-F238E27FC236}">
                <a16:creationId xmlns:a16="http://schemas.microsoft.com/office/drawing/2014/main" id="{E2B8E95D-7490-C978-DE10-35012A70AC5E}"/>
              </a:ext>
            </a:extLst>
          </p:cNvPr>
          <p:cNvSpPr/>
          <p:nvPr/>
        </p:nvSpPr>
        <p:spPr>
          <a:xfrm>
            <a:off x="334625" y="7299849"/>
            <a:ext cx="8834438" cy="710803"/>
          </a:xfrm>
          <a:prstGeom prst="rect">
            <a:avLst/>
          </a:prstGeom>
          <a:noFill/>
          <a:ln/>
        </p:spPr>
        <p:txBody>
          <a:bodyPr wrap="square" rtlCol="0" anchor="t"/>
          <a:lstStyle/>
          <a:p>
            <a:pPr marL="0" indent="0">
              <a:lnSpc>
                <a:spcPts val="2799"/>
              </a:lnSpc>
              <a:buNone/>
            </a:pPr>
            <a:r>
              <a:rPr lang="en-US" sz="1750" b="0" i="0" dirty="0">
                <a:solidFill>
                  <a:schemeClr val="bg1"/>
                </a:solidFill>
                <a:effectLst/>
                <a:latin typeface="Montseratt"/>
              </a:rPr>
              <a:t>Kotlin's smart casts and type inference capabilities reduce the need for explicit type declarations, resulting in more concise and maintainable code</a:t>
            </a:r>
            <a:r>
              <a:rPr lang="en-US" sz="1600" b="0" i="0" dirty="0">
                <a:solidFill>
                  <a:srgbClr val="374151"/>
                </a:solidFill>
                <a:effectLst/>
                <a:latin typeface="Söhne"/>
              </a:rPr>
              <a:t>.</a:t>
            </a:r>
            <a:endParaRPr lang="en-US" sz="1750" dirty="0">
              <a:solidFill>
                <a:schemeClr val="bg1"/>
              </a:solidFill>
              <a:latin typeface="Montserrat" panose="00000500000000000000" pitchFamily="2" charset="0"/>
              <a:cs typeface="Heebo" pitchFamily="2" charset="-79"/>
            </a:endParaRPr>
          </a:p>
        </p:txBody>
      </p:sp>
      <p:pic>
        <p:nvPicPr>
          <p:cNvPr id="4" name="Picture 3">
            <a:extLst>
              <a:ext uri="{FF2B5EF4-FFF2-40B4-BE49-F238E27FC236}">
                <a16:creationId xmlns:a16="http://schemas.microsoft.com/office/drawing/2014/main" id="{667FF7F1-5F5C-CC19-3020-1F9B697A7BF2}"/>
              </a:ext>
            </a:extLst>
          </p:cNvPr>
          <p:cNvPicPr>
            <a:picLocks noChangeAspect="1"/>
          </p:cNvPicPr>
          <p:nvPr/>
        </p:nvPicPr>
        <p:blipFill rotWithShape="1">
          <a:blip r:embed="rId4"/>
          <a:srcRect l="10588"/>
          <a:stretch/>
        </p:blipFill>
        <p:spPr>
          <a:xfrm>
            <a:off x="13404028" y="0"/>
            <a:ext cx="1226372" cy="971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6" name="Text 3"/>
          <p:cNvSpPr/>
          <p:nvPr/>
        </p:nvSpPr>
        <p:spPr>
          <a:xfrm>
            <a:off x="2226945" y="2902863"/>
            <a:ext cx="121920"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2760107" y="3506867"/>
            <a:ext cx="4444008" cy="1421606"/>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7580948" y="2902863"/>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7" name="Text 1">
            <a:extLst>
              <a:ext uri="{FF2B5EF4-FFF2-40B4-BE49-F238E27FC236}">
                <a16:creationId xmlns:a16="http://schemas.microsoft.com/office/drawing/2014/main" id="{AF652240-501B-8C5F-CC3D-B9DA3FAF25F8}"/>
              </a:ext>
            </a:extLst>
          </p:cNvPr>
          <p:cNvSpPr/>
          <p:nvPr/>
        </p:nvSpPr>
        <p:spPr>
          <a:xfrm>
            <a:off x="273725" y="268722"/>
            <a:ext cx="82981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Android UI Toolkit used:- Jetpack Compose</a:t>
            </a:r>
            <a:endParaRPr lang="en-US" sz="4374" dirty="0"/>
          </a:p>
        </p:txBody>
      </p:sp>
      <p:sp>
        <p:nvSpPr>
          <p:cNvPr id="18" name="Shape 2">
            <a:extLst>
              <a:ext uri="{FF2B5EF4-FFF2-40B4-BE49-F238E27FC236}">
                <a16:creationId xmlns:a16="http://schemas.microsoft.com/office/drawing/2014/main" id="{A467772F-92BE-390D-A6F1-C5094A7F4B54}"/>
              </a:ext>
            </a:extLst>
          </p:cNvPr>
          <p:cNvSpPr/>
          <p:nvPr/>
        </p:nvSpPr>
        <p:spPr>
          <a:xfrm>
            <a:off x="273723" y="2636222"/>
            <a:ext cx="11801044" cy="1752124"/>
          </a:xfrm>
          <a:prstGeom prst="roundRect">
            <a:avLst>
              <a:gd name="adj" fmla="val 5707"/>
            </a:avLst>
          </a:prstGeom>
          <a:solidFill>
            <a:srgbClr val="3C136D"/>
          </a:solidFill>
          <a:ln w="13811">
            <a:solidFill>
              <a:srgbClr val="481782"/>
            </a:solidFill>
            <a:prstDash val="solid"/>
          </a:ln>
        </p:spPr>
      </p:sp>
      <p:sp>
        <p:nvSpPr>
          <p:cNvPr id="21" name="Text 3">
            <a:extLst>
              <a:ext uri="{FF2B5EF4-FFF2-40B4-BE49-F238E27FC236}">
                <a16:creationId xmlns:a16="http://schemas.microsoft.com/office/drawing/2014/main" id="{A05F70CC-C7BF-07FA-BCD2-A173F527A0E0}"/>
              </a:ext>
            </a:extLst>
          </p:cNvPr>
          <p:cNvSpPr/>
          <p:nvPr/>
        </p:nvSpPr>
        <p:spPr>
          <a:xfrm>
            <a:off x="273723" y="2786062"/>
            <a:ext cx="2781300" cy="347186"/>
          </a:xfrm>
          <a:prstGeom prst="rect">
            <a:avLst/>
          </a:prstGeom>
          <a:noFill/>
          <a:ln/>
        </p:spPr>
        <p:txBody>
          <a:bodyPr wrap="none" rtlCol="0" anchor="t"/>
          <a:lstStyle/>
          <a:p>
            <a:pPr marL="0" indent="0" algn="just">
              <a:lnSpc>
                <a:spcPts val="2734"/>
              </a:lnSpc>
              <a:buNone/>
            </a:pPr>
            <a:r>
              <a:rPr lang="en-US" sz="2400" b="0" i="0" dirty="0">
                <a:solidFill>
                  <a:schemeClr val="bg1"/>
                </a:solidFill>
                <a:effectLst/>
                <a:latin typeface="Montserrat" panose="00000500000000000000" pitchFamily="2" charset="0"/>
              </a:rPr>
              <a:t>Jetpack Compose is a modern Android UI toolkit developed by Google for</a:t>
            </a:r>
          </a:p>
          <a:p>
            <a:pPr marL="0" indent="0" algn="just">
              <a:lnSpc>
                <a:spcPts val="2734"/>
              </a:lnSpc>
              <a:buNone/>
            </a:pPr>
            <a:r>
              <a:rPr lang="en-US" sz="2400" b="0" i="0" dirty="0">
                <a:solidFill>
                  <a:schemeClr val="bg1"/>
                </a:solidFill>
                <a:effectLst/>
                <a:latin typeface="Montserrat" panose="00000500000000000000" pitchFamily="2" charset="0"/>
              </a:rPr>
              <a:t> building native Android applications. It is part of the larger Android Jetpack </a:t>
            </a:r>
          </a:p>
          <a:p>
            <a:pPr marL="0" indent="0" algn="just">
              <a:lnSpc>
                <a:spcPts val="2734"/>
              </a:lnSpc>
              <a:buNone/>
            </a:pPr>
            <a:r>
              <a:rPr lang="en-US" sz="2400" b="0" i="0" dirty="0">
                <a:solidFill>
                  <a:schemeClr val="bg1"/>
                </a:solidFill>
                <a:effectLst/>
                <a:latin typeface="Montserrat" panose="00000500000000000000" pitchFamily="2" charset="0"/>
              </a:rPr>
              <a:t>set of libraries and tools, designed to simplify and accelerate Android app </a:t>
            </a:r>
          </a:p>
          <a:p>
            <a:pPr marL="0" indent="0" algn="just">
              <a:lnSpc>
                <a:spcPts val="2734"/>
              </a:lnSpc>
              <a:buNone/>
            </a:pPr>
            <a:r>
              <a:rPr lang="en-US" sz="2400" b="0" i="0" dirty="0">
                <a:solidFill>
                  <a:schemeClr val="bg1"/>
                </a:solidFill>
                <a:effectLst/>
                <a:latin typeface="Montserrat" panose="00000500000000000000" pitchFamily="2" charset="0"/>
              </a:rPr>
              <a:t>development.</a:t>
            </a:r>
            <a:endParaRPr lang="en-US" sz="2187" dirty="0">
              <a:solidFill>
                <a:schemeClr val="bg1"/>
              </a:solidFill>
              <a:latin typeface="Montserrat" panose="00000500000000000000" pitchFamily="2" charset="0"/>
            </a:endParaRPr>
          </a:p>
        </p:txBody>
      </p:sp>
      <p:sp>
        <p:nvSpPr>
          <p:cNvPr id="22" name="Shape 2">
            <a:extLst>
              <a:ext uri="{FF2B5EF4-FFF2-40B4-BE49-F238E27FC236}">
                <a16:creationId xmlns:a16="http://schemas.microsoft.com/office/drawing/2014/main" id="{D88FFB1B-70C0-EF75-227B-9F3B615A9277}"/>
              </a:ext>
            </a:extLst>
          </p:cNvPr>
          <p:cNvSpPr/>
          <p:nvPr/>
        </p:nvSpPr>
        <p:spPr>
          <a:xfrm>
            <a:off x="273725" y="1617641"/>
            <a:ext cx="6012775" cy="707232"/>
          </a:xfrm>
          <a:prstGeom prst="roundRect">
            <a:avLst>
              <a:gd name="adj" fmla="val 5707"/>
            </a:avLst>
          </a:prstGeom>
          <a:solidFill>
            <a:srgbClr val="3C136D"/>
          </a:solidFill>
          <a:ln w="13811">
            <a:solidFill>
              <a:srgbClr val="481782"/>
            </a:solidFill>
            <a:prstDash val="solid"/>
          </a:ln>
        </p:spPr>
      </p:sp>
      <p:sp>
        <p:nvSpPr>
          <p:cNvPr id="24" name="Text 3">
            <a:extLst>
              <a:ext uri="{FF2B5EF4-FFF2-40B4-BE49-F238E27FC236}">
                <a16:creationId xmlns:a16="http://schemas.microsoft.com/office/drawing/2014/main" id="{3C0B9C67-8C05-5578-97D5-3CBD6AD353CE}"/>
              </a:ext>
            </a:extLst>
          </p:cNvPr>
          <p:cNvSpPr/>
          <p:nvPr/>
        </p:nvSpPr>
        <p:spPr>
          <a:xfrm>
            <a:off x="306764" y="1763338"/>
            <a:ext cx="278130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rPr>
              <a:t>Jetpack Compose [Ui Toolkit]</a:t>
            </a:r>
            <a:endParaRPr lang="en-US" sz="2187" dirty="0"/>
          </a:p>
        </p:txBody>
      </p:sp>
      <p:sp>
        <p:nvSpPr>
          <p:cNvPr id="25" name="Shape 2">
            <a:extLst>
              <a:ext uri="{FF2B5EF4-FFF2-40B4-BE49-F238E27FC236}">
                <a16:creationId xmlns:a16="http://schemas.microsoft.com/office/drawing/2014/main" id="{507AA40A-7A28-6C9D-1EF9-F1D9382CAA2D}"/>
              </a:ext>
            </a:extLst>
          </p:cNvPr>
          <p:cNvSpPr/>
          <p:nvPr/>
        </p:nvSpPr>
        <p:spPr>
          <a:xfrm>
            <a:off x="273723" y="4594926"/>
            <a:ext cx="9306402" cy="1967643"/>
          </a:xfrm>
          <a:prstGeom prst="roundRect">
            <a:avLst>
              <a:gd name="adj" fmla="val 5707"/>
            </a:avLst>
          </a:prstGeom>
          <a:solidFill>
            <a:srgbClr val="3C136D"/>
          </a:solidFill>
          <a:ln w="13811">
            <a:solidFill>
              <a:srgbClr val="481782"/>
            </a:solidFill>
            <a:prstDash val="solid"/>
          </a:ln>
        </p:spPr>
      </p:sp>
      <p:sp>
        <p:nvSpPr>
          <p:cNvPr id="26" name="Text 3">
            <a:extLst>
              <a:ext uri="{FF2B5EF4-FFF2-40B4-BE49-F238E27FC236}">
                <a16:creationId xmlns:a16="http://schemas.microsoft.com/office/drawing/2014/main" id="{9D8369EE-1774-91E2-28B2-B133E75F505D}"/>
              </a:ext>
            </a:extLst>
          </p:cNvPr>
          <p:cNvSpPr/>
          <p:nvPr/>
        </p:nvSpPr>
        <p:spPr>
          <a:xfrm>
            <a:off x="306764" y="4896684"/>
            <a:ext cx="3165396" cy="532983"/>
          </a:xfrm>
          <a:prstGeom prst="rect">
            <a:avLst/>
          </a:prstGeom>
          <a:noFill/>
          <a:ln/>
        </p:spPr>
        <p:txBody>
          <a:bodyPr wrap="none" rtlCol="0" anchor="t"/>
          <a:lstStyle/>
          <a:p>
            <a:pPr marL="0" indent="0">
              <a:lnSpc>
                <a:spcPts val="2734"/>
              </a:lnSpc>
              <a:buNone/>
            </a:pPr>
            <a:endParaRPr lang="en-US" sz="2190" dirty="0">
              <a:solidFill>
                <a:schemeClr val="bg1"/>
              </a:solidFill>
              <a:latin typeface="Montseratt"/>
            </a:endParaRPr>
          </a:p>
        </p:txBody>
      </p:sp>
      <p:sp>
        <p:nvSpPr>
          <p:cNvPr id="27" name="Text 4">
            <a:extLst>
              <a:ext uri="{FF2B5EF4-FFF2-40B4-BE49-F238E27FC236}">
                <a16:creationId xmlns:a16="http://schemas.microsoft.com/office/drawing/2014/main" id="{9151759B-C83C-8F95-F1AD-8AE59065B300}"/>
              </a:ext>
            </a:extLst>
          </p:cNvPr>
          <p:cNvSpPr/>
          <p:nvPr/>
        </p:nvSpPr>
        <p:spPr>
          <a:xfrm>
            <a:off x="306764" y="4649338"/>
            <a:ext cx="8834438" cy="710803"/>
          </a:xfrm>
          <a:prstGeom prst="rect">
            <a:avLst/>
          </a:prstGeom>
          <a:noFill/>
          <a:ln/>
        </p:spPr>
        <p:txBody>
          <a:bodyPr wrap="square" rtlCol="0" anchor="t"/>
          <a:lstStyle/>
          <a:p>
            <a:pPr marL="0" indent="0">
              <a:lnSpc>
                <a:spcPts val="2799"/>
              </a:lnSpc>
              <a:buNone/>
            </a:pPr>
            <a:r>
              <a:rPr lang="en-US" sz="1900" b="0" i="0" dirty="0">
                <a:solidFill>
                  <a:schemeClr val="bg1"/>
                </a:solidFill>
                <a:effectLst/>
                <a:latin typeface="Montserrat" panose="00000500000000000000" pitchFamily="2" charset="0"/>
              </a:rPr>
              <a:t>Jetpack Compose allows developers to describe the UI in a declarative manner, meaning you specify what the UI should look like based on the current state, and the framework takes care of updating the UI accordingly. This is in contrast to the traditional imperative approach where you specify how to update the UI.</a:t>
            </a:r>
            <a:endParaRPr lang="en-US" sz="1900" dirty="0">
              <a:solidFill>
                <a:schemeClr val="bg1"/>
              </a:solidFill>
              <a:latin typeface="Montserrat" panose="00000500000000000000" pitchFamily="2" charset="0"/>
              <a:cs typeface="Heebo" pitchFamily="2" charset="-79"/>
            </a:endParaRPr>
          </a:p>
        </p:txBody>
      </p:sp>
      <p:sp>
        <p:nvSpPr>
          <p:cNvPr id="29" name="Shape 2">
            <a:extLst>
              <a:ext uri="{FF2B5EF4-FFF2-40B4-BE49-F238E27FC236}">
                <a16:creationId xmlns:a16="http://schemas.microsoft.com/office/drawing/2014/main" id="{8A659905-B1E0-6C3F-1BD0-989B3EF4977D}"/>
              </a:ext>
            </a:extLst>
          </p:cNvPr>
          <p:cNvSpPr/>
          <p:nvPr/>
        </p:nvSpPr>
        <p:spPr>
          <a:xfrm>
            <a:off x="273724" y="6833846"/>
            <a:ext cx="9306401" cy="1253074"/>
          </a:xfrm>
          <a:prstGeom prst="roundRect">
            <a:avLst>
              <a:gd name="adj" fmla="val 5707"/>
            </a:avLst>
          </a:prstGeom>
          <a:solidFill>
            <a:srgbClr val="3C136D"/>
          </a:solidFill>
          <a:ln w="13811">
            <a:solidFill>
              <a:srgbClr val="481782"/>
            </a:solidFill>
            <a:prstDash val="solid"/>
          </a:ln>
        </p:spPr>
      </p:sp>
      <p:sp>
        <p:nvSpPr>
          <p:cNvPr id="4" name="Text 4">
            <a:extLst>
              <a:ext uri="{FF2B5EF4-FFF2-40B4-BE49-F238E27FC236}">
                <a16:creationId xmlns:a16="http://schemas.microsoft.com/office/drawing/2014/main" id="{FC9D6861-B19A-2FA6-3CCD-873AC7D291A7}"/>
              </a:ext>
            </a:extLst>
          </p:cNvPr>
          <p:cNvSpPr/>
          <p:nvPr/>
        </p:nvSpPr>
        <p:spPr>
          <a:xfrm>
            <a:off x="306764" y="6893708"/>
            <a:ext cx="8834438" cy="710803"/>
          </a:xfrm>
          <a:prstGeom prst="rect">
            <a:avLst/>
          </a:prstGeom>
          <a:noFill/>
          <a:ln/>
        </p:spPr>
        <p:txBody>
          <a:bodyPr wrap="square" rtlCol="0" anchor="t"/>
          <a:lstStyle/>
          <a:p>
            <a:pPr marL="0" indent="0">
              <a:lnSpc>
                <a:spcPts val="2799"/>
              </a:lnSpc>
              <a:buNone/>
            </a:pPr>
            <a:r>
              <a:rPr lang="en-US" sz="2000" b="0" i="0" dirty="0">
                <a:solidFill>
                  <a:schemeClr val="bg1"/>
                </a:solidFill>
                <a:effectLst/>
                <a:latin typeface="Söhne"/>
              </a:rPr>
              <a:t>Jetpack Compose is integrated with Android Studio, providing features such as code completion, navigation, and a real-time preview of the UI while coding.</a:t>
            </a:r>
            <a:endParaRPr lang="en-US" sz="1900" dirty="0">
              <a:solidFill>
                <a:schemeClr val="bg1"/>
              </a:solidFill>
              <a:latin typeface="Montserrat" panose="00000500000000000000" pitchFamily="2" charset="0"/>
              <a:cs typeface="Heebo" pitchFamily="2" charset="-79"/>
            </a:endParaRPr>
          </a:p>
        </p:txBody>
      </p:sp>
      <p:pic>
        <p:nvPicPr>
          <p:cNvPr id="5" name="Picture 4">
            <a:extLst>
              <a:ext uri="{FF2B5EF4-FFF2-40B4-BE49-F238E27FC236}">
                <a16:creationId xmlns:a16="http://schemas.microsoft.com/office/drawing/2014/main" id="{FE25D824-FF7F-AAF4-8ECC-538106B85960}"/>
              </a:ext>
            </a:extLst>
          </p:cNvPr>
          <p:cNvPicPr>
            <a:picLocks noChangeAspect="1"/>
          </p:cNvPicPr>
          <p:nvPr/>
        </p:nvPicPr>
        <p:blipFill rotWithShape="1">
          <a:blip r:embed="rId4"/>
          <a:srcRect l="10588"/>
          <a:stretch/>
        </p:blipFill>
        <p:spPr>
          <a:xfrm>
            <a:off x="13404028" y="0"/>
            <a:ext cx="1226372" cy="971550"/>
          </a:xfrm>
          <a:prstGeom prst="rect">
            <a:avLst/>
          </a:prstGeom>
        </p:spPr>
      </p:pic>
    </p:spTree>
    <p:extLst>
      <p:ext uri="{BB962C8B-B14F-4D97-AF65-F5344CB8AC3E}">
        <p14:creationId xmlns:p14="http://schemas.microsoft.com/office/powerpoint/2010/main" val="29802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62981" y="209214"/>
            <a:ext cx="716280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Demo of the Android App</a:t>
            </a:r>
            <a:endParaRPr lang="en-US" sz="4374" dirty="0"/>
          </a:p>
        </p:txBody>
      </p:sp>
      <p:pic>
        <p:nvPicPr>
          <p:cNvPr id="15" name="Picture 14">
            <a:extLst>
              <a:ext uri="{FF2B5EF4-FFF2-40B4-BE49-F238E27FC236}">
                <a16:creationId xmlns:a16="http://schemas.microsoft.com/office/drawing/2014/main" id="{F926022A-32DD-1FAB-2AB1-6A8A1722C479}"/>
              </a:ext>
            </a:extLst>
          </p:cNvPr>
          <p:cNvPicPr>
            <a:picLocks noChangeAspect="1"/>
          </p:cNvPicPr>
          <p:nvPr/>
        </p:nvPicPr>
        <p:blipFill rotWithShape="1">
          <a:blip r:embed="rId4"/>
          <a:srcRect l="51091" t="8688" r="9667" b="1077"/>
          <a:stretch/>
        </p:blipFill>
        <p:spPr>
          <a:xfrm>
            <a:off x="2543602" y="1215558"/>
            <a:ext cx="3977325" cy="7014041"/>
          </a:xfrm>
          <a:prstGeom prst="rect">
            <a:avLst/>
          </a:prstGeom>
        </p:spPr>
      </p:pic>
      <p:pic>
        <p:nvPicPr>
          <p:cNvPr id="17" name="Picture 16">
            <a:extLst>
              <a:ext uri="{FF2B5EF4-FFF2-40B4-BE49-F238E27FC236}">
                <a16:creationId xmlns:a16="http://schemas.microsoft.com/office/drawing/2014/main" id="{14B3B66D-87F5-98D5-DAE6-5964D9AA6B3E}"/>
              </a:ext>
            </a:extLst>
          </p:cNvPr>
          <p:cNvPicPr>
            <a:picLocks noChangeAspect="1"/>
          </p:cNvPicPr>
          <p:nvPr/>
        </p:nvPicPr>
        <p:blipFill rotWithShape="1">
          <a:blip r:embed="rId5"/>
          <a:srcRect l="54767" t="8889" r="7745" b="5882"/>
          <a:stretch/>
        </p:blipFill>
        <p:spPr>
          <a:xfrm>
            <a:off x="7788536" y="1215559"/>
            <a:ext cx="3722146" cy="7014041"/>
          </a:xfrm>
          <a:prstGeom prst="rect">
            <a:avLst/>
          </a:prstGeom>
        </p:spPr>
      </p:pic>
      <p:pic>
        <p:nvPicPr>
          <p:cNvPr id="5" name="Picture 4">
            <a:extLst>
              <a:ext uri="{FF2B5EF4-FFF2-40B4-BE49-F238E27FC236}">
                <a16:creationId xmlns:a16="http://schemas.microsoft.com/office/drawing/2014/main" id="{DED0751D-DCF3-DDA8-34EA-976D792B1275}"/>
              </a:ext>
            </a:extLst>
          </p:cNvPr>
          <p:cNvPicPr>
            <a:picLocks noChangeAspect="1"/>
          </p:cNvPicPr>
          <p:nvPr/>
        </p:nvPicPr>
        <p:blipFill rotWithShape="1">
          <a:blip r:embed="rId6"/>
          <a:srcRect l="10588"/>
          <a:stretch/>
        </p:blipFill>
        <p:spPr>
          <a:xfrm>
            <a:off x="13404028" y="0"/>
            <a:ext cx="1226372" cy="971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2004417"/>
            <a:ext cx="95173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Technical Details and Architecture</a:t>
            </a:r>
            <a:endParaRPr lang="en-US" sz="4374" dirty="0"/>
          </a:p>
        </p:txBody>
      </p:sp>
      <p:sp>
        <p:nvSpPr>
          <p:cNvPr id="5" name="Text 2"/>
          <p:cNvSpPr/>
          <p:nvPr/>
        </p:nvSpPr>
        <p:spPr>
          <a:xfrm>
            <a:off x="2037993" y="3254216"/>
            <a:ext cx="3156347" cy="832961"/>
          </a:xfrm>
          <a:prstGeom prst="rect">
            <a:avLst/>
          </a:prstGeom>
          <a:noFill/>
          <a:ln/>
        </p:spPr>
        <p:txBody>
          <a:bodyPr wrap="square" rtlCol="0" anchor="t"/>
          <a:lstStyle/>
          <a:p>
            <a:pPr marL="0" indent="0">
              <a:lnSpc>
                <a:spcPts val="3281"/>
              </a:lnSpc>
              <a:buNone/>
            </a:pPr>
            <a:r>
              <a:rPr lang="en-US" sz="2624" dirty="0">
                <a:solidFill>
                  <a:srgbClr val="F2F0F4"/>
                </a:solidFill>
                <a:latin typeface="Montserrat" pitchFamily="34" charset="0"/>
                <a:ea typeface="Montserrat" pitchFamily="34" charset="-122"/>
                <a:cs typeface="Montserrat" pitchFamily="34" charset="-120"/>
              </a:rPr>
              <a:t>Frontend Technologies</a:t>
            </a:r>
            <a:endParaRPr lang="en-US" sz="2624" dirty="0"/>
          </a:p>
        </p:txBody>
      </p:sp>
      <p:sp>
        <p:nvSpPr>
          <p:cNvPr id="6" name="Text 3"/>
          <p:cNvSpPr/>
          <p:nvPr/>
        </p:nvSpPr>
        <p:spPr>
          <a:xfrm>
            <a:off x="2393394" y="4337090"/>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Kotlin</a:t>
            </a:r>
            <a:endParaRPr lang="en-US" sz="1750" dirty="0"/>
          </a:p>
        </p:txBody>
      </p:sp>
      <p:sp>
        <p:nvSpPr>
          <p:cNvPr id="7" name="Text 4"/>
          <p:cNvSpPr/>
          <p:nvPr/>
        </p:nvSpPr>
        <p:spPr>
          <a:xfrm>
            <a:off x="2393394" y="4781312"/>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XML</a:t>
            </a:r>
            <a:endParaRPr lang="en-US" sz="1750" dirty="0"/>
          </a:p>
        </p:txBody>
      </p:sp>
      <p:sp>
        <p:nvSpPr>
          <p:cNvPr id="8" name="Text 5"/>
          <p:cNvSpPr/>
          <p:nvPr/>
        </p:nvSpPr>
        <p:spPr>
          <a:xfrm>
            <a:off x="2393394" y="5225534"/>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Android Studio</a:t>
            </a:r>
            <a:endParaRPr lang="en-US" sz="1750" dirty="0"/>
          </a:p>
        </p:txBody>
      </p:sp>
      <p:sp>
        <p:nvSpPr>
          <p:cNvPr id="9" name="Text 6"/>
          <p:cNvSpPr/>
          <p:nvPr/>
        </p:nvSpPr>
        <p:spPr>
          <a:xfrm>
            <a:off x="5743932" y="3254216"/>
            <a:ext cx="3156347" cy="832961"/>
          </a:xfrm>
          <a:prstGeom prst="rect">
            <a:avLst/>
          </a:prstGeom>
          <a:noFill/>
          <a:ln/>
        </p:spPr>
        <p:txBody>
          <a:bodyPr wrap="square" rtlCol="0" anchor="t"/>
          <a:lstStyle/>
          <a:p>
            <a:pPr marL="0" indent="0">
              <a:lnSpc>
                <a:spcPts val="3281"/>
              </a:lnSpc>
              <a:buNone/>
            </a:pPr>
            <a:r>
              <a:rPr lang="en-US" sz="2624" dirty="0">
                <a:solidFill>
                  <a:srgbClr val="F2F0F4"/>
                </a:solidFill>
                <a:latin typeface="Montserrat" pitchFamily="34" charset="0"/>
                <a:ea typeface="Montserrat" pitchFamily="34" charset="-122"/>
                <a:cs typeface="Montserrat" pitchFamily="34" charset="-120"/>
              </a:rPr>
              <a:t>Backend Technologies</a:t>
            </a:r>
            <a:endParaRPr lang="en-US" sz="2624" dirty="0"/>
          </a:p>
        </p:txBody>
      </p:sp>
      <p:sp>
        <p:nvSpPr>
          <p:cNvPr id="10" name="Text 7"/>
          <p:cNvSpPr/>
          <p:nvPr/>
        </p:nvSpPr>
        <p:spPr>
          <a:xfrm>
            <a:off x="6099334" y="4337090"/>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Java</a:t>
            </a:r>
            <a:endParaRPr lang="en-US" sz="1750" dirty="0"/>
          </a:p>
        </p:txBody>
      </p:sp>
      <p:sp>
        <p:nvSpPr>
          <p:cNvPr id="11" name="Text 8"/>
          <p:cNvSpPr/>
          <p:nvPr/>
        </p:nvSpPr>
        <p:spPr>
          <a:xfrm>
            <a:off x="6099334" y="4781312"/>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RESTful APIs</a:t>
            </a:r>
            <a:endParaRPr lang="en-US" sz="1750" dirty="0"/>
          </a:p>
        </p:txBody>
      </p:sp>
      <p:sp>
        <p:nvSpPr>
          <p:cNvPr id="12" name="Text 9"/>
          <p:cNvSpPr/>
          <p:nvPr/>
        </p:nvSpPr>
        <p:spPr>
          <a:xfrm>
            <a:off x="6099334" y="5225534"/>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Firebase</a:t>
            </a:r>
            <a:endParaRPr lang="en-US" sz="1750" dirty="0"/>
          </a:p>
        </p:txBody>
      </p:sp>
      <p:sp>
        <p:nvSpPr>
          <p:cNvPr id="13" name="Text 10"/>
          <p:cNvSpPr/>
          <p:nvPr/>
        </p:nvSpPr>
        <p:spPr>
          <a:xfrm>
            <a:off x="9449872" y="3254216"/>
            <a:ext cx="2857500" cy="416481"/>
          </a:xfrm>
          <a:prstGeom prst="rect">
            <a:avLst/>
          </a:prstGeom>
          <a:noFill/>
          <a:ln/>
        </p:spPr>
        <p:txBody>
          <a:bodyPr wrap="none" rtlCol="0" anchor="t"/>
          <a:lstStyle/>
          <a:p>
            <a:pPr marL="0" indent="0">
              <a:lnSpc>
                <a:spcPts val="3281"/>
              </a:lnSpc>
              <a:buNone/>
            </a:pPr>
            <a:r>
              <a:rPr lang="en-US" sz="2624" dirty="0">
                <a:solidFill>
                  <a:srgbClr val="F2F0F4"/>
                </a:solidFill>
                <a:latin typeface="Montserrat" pitchFamily="34" charset="0"/>
                <a:ea typeface="Montserrat" pitchFamily="34" charset="-122"/>
                <a:cs typeface="Montserrat" pitchFamily="34" charset="-120"/>
              </a:rPr>
              <a:t>UI Toolkit</a:t>
            </a:r>
            <a:endParaRPr lang="en-US" sz="2624" dirty="0"/>
          </a:p>
        </p:txBody>
      </p:sp>
      <p:sp>
        <p:nvSpPr>
          <p:cNvPr id="14" name="Text 11"/>
          <p:cNvSpPr/>
          <p:nvPr/>
        </p:nvSpPr>
        <p:spPr>
          <a:xfrm>
            <a:off x="9449872" y="3892868"/>
            <a:ext cx="3156347" cy="2132409"/>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Jetpack Compose</a:t>
            </a:r>
            <a:endParaRPr lang="en-US" sz="1750" dirty="0"/>
          </a:p>
        </p:txBody>
      </p:sp>
      <p:pic>
        <p:nvPicPr>
          <p:cNvPr id="15" name="Picture 14">
            <a:extLst>
              <a:ext uri="{FF2B5EF4-FFF2-40B4-BE49-F238E27FC236}">
                <a16:creationId xmlns:a16="http://schemas.microsoft.com/office/drawing/2014/main" id="{E868E965-9A6B-0DFC-FBF6-A0D3748C2C2E}"/>
              </a:ext>
            </a:extLst>
          </p:cNvPr>
          <p:cNvPicPr>
            <a:picLocks noChangeAspect="1"/>
          </p:cNvPicPr>
          <p:nvPr/>
        </p:nvPicPr>
        <p:blipFill rotWithShape="1">
          <a:blip r:embed="rId4"/>
          <a:srcRect l="10588"/>
          <a:stretch/>
        </p:blipFill>
        <p:spPr>
          <a:xfrm>
            <a:off x="13404028" y="0"/>
            <a:ext cx="1226372" cy="971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sp>
      <p:sp>
        <p:nvSpPr>
          <p:cNvPr id="6" name="Text 2"/>
          <p:cNvSpPr/>
          <p:nvPr/>
        </p:nvSpPr>
        <p:spPr>
          <a:xfrm>
            <a:off x="2037993" y="707350"/>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Challenges Faced During Development</a:t>
            </a:r>
            <a:endParaRPr lang="en-US" sz="4374" dirty="0"/>
          </a:p>
        </p:txBody>
      </p:sp>
      <p:sp>
        <p:nvSpPr>
          <p:cNvPr id="7" name="Shape 3"/>
          <p:cNvSpPr/>
          <p:nvPr/>
        </p:nvSpPr>
        <p:spPr>
          <a:xfrm>
            <a:off x="7293054" y="2429351"/>
            <a:ext cx="44410" cy="5092779"/>
          </a:xfrm>
          <a:prstGeom prst="rect">
            <a:avLst/>
          </a:prstGeom>
          <a:solidFill>
            <a:srgbClr val="481782"/>
          </a:solidFill>
          <a:ln/>
        </p:spPr>
      </p:sp>
      <p:sp>
        <p:nvSpPr>
          <p:cNvPr id="8" name="Shape 4"/>
          <p:cNvSpPr/>
          <p:nvPr/>
        </p:nvSpPr>
        <p:spPr>
          <a:xfrm>
            <a:off x="7565172" y="2830651"/>
            <a:ext cx="777597" cy="44410"/>
          </a:xfrm>
          <a:prstGeom prst="rect">
            <a:avLst/>
          </a:prstGeom>
          <a:solidFill>
            <a:srgbClr val="481782"/>
          </a:solidFill>
          <a:ln/>
        </p:spPr>
      </p:sp>
      <p:sp>
        <p:nvSpPr>
          <p:cNvPr id="9" name="Shape 5"/>
          <p:cNvSpPr/>
          <p:nvPr/>
        </p:nvSpPr>
        <p:spPr>
          <a:xfrm>
            <a:off x="7065228" y="2602944"/>
            <a:ext cx="499943" cy="499943"/>
          </a:xfrm>
          <a:prstGeom prst="roundRect">
            <a:avLst>
              <a:gd name="adj" fmla="val 20000"/>
            </a:avLst>
          </a:prstGeom>
          <a:solidFill>
            <a:srgbClr val="3C136D"/>
          </a:solidFill>
          <a:ln w="13811">
            <a:solidFill>
              <a:srgbClr val="481782"/>
            </a:solidFill>
            <a:prstDash val="solid"/>
          </a:ln>
        </p:spPr>
      </p:sp>
      <p:sp>
        <p:nvSpPr>
          <p:cNvPr id="10" name="Text 6"/>
          <p:cNvSpPr/>
          <p:nvPr/>
        </p:nvSpPr>
        <p:spPr>
          <a:xfrm>
            <a:off x="7254180" y="2644616"/>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11" name="Text 7"/>
          <p:cNvSpPr/>
          <p:nvPr/>
        </p:nvSpPr>
        <p:spPr>
          <a:xfrm>
            <a:off x="8537258" y="2651522"/>
            <a:ext cx="260604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Responsive Layout</a:t>
            </a:r>
            <a:endParaRPr lang="en-US" sz="2187" dirty="0"/>
          </a:p>
        </p:txBody>
      </p:sp>
      <p:sp>
        <p:nvSpPr>
          <p:cNvPr id="12" name="Text 8"/>
          <p:cNvSpPr/>
          <p:nvPr/>
        </p:nvSpPr>
        <p:spPr>
          <a:xfrm>
            <a:off x="8537258" y="3220879"/>
            <a:ext cx="4055150"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Explain the challenges encountered while ensuring the login and landing page adapt to different screen sizes and orientations.</a:t>
            </a:r>
            <a:endParaRPr lang="en-US" sz="1750" dirty="0"/>
          </a:p>
        </p:txBody>
      </p:sp>
      <p:sp>
        <p:nvSpPr>
          <p:cNvPr id="13" name="Shape 9"/>
          <p:cNvSpPr/>
          <p:nvPr/>
        </p:nvSpPr>
        <p:spPr>
          <a:xfrm>
            <a:off x="6287631" y="3941505"/>
            <a:ext cx="777597" cy="44410"/>
          </a:xfrm>
          <a:prstGeom prst="rect">
            <a:avLst/>
          </a:prstGeom>
          <a:solidFill>
            <a:srgbClr val="481782"/>
          </a:solidFill>
          <a:ln/>
        </p:spPr>
      </p:sp>
      <p:sp>
        <p:nvSpPr>
          <p:cNvPr id="14" name="Shape 10"/>
          <p:cNvSpPr/>
          <p:nvPr/>
        </p:nvSpPr>
        <p:spPr>
          <a:xfrm>
            <a:off x="7065228" y="3713798"/>
            <a:ext cx="499943" cy="499943"/>
          </a:xfrm>
          <a:prstGeom prst="roundRect">
            <a:avLst>
              <a:gd name="adj" fmla="val 20000"/>
            </a:avLst>
          </a:prstGeom>
          <a:solidFill>
            <a:srgbClr val="3C136D"/>
          </a:solidFill>
          <a:ln w="13811">
            <a:solidFill>
              <a:srgbClr val="481782"/>
            </a:solidFill>
            <a:prstDash val="solid"/>
          </a:ln>
        </p:spPr>
      </p:sp>
      <p:sp>
        <p:nvSpPr>
          <p:cNvPr id="15" name="Text 11"/>
          <p:cNvSpPr/>
          <p:nvPr/>
        </p:nvSpPr>
        <p:spPr>
          <a:xfrm>
            <a:off x="7219890" y="3755469"/>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6" name="Text 12"/>
          <p:cNvSpPr/>
          <p:nvPr/>
        </p:nvSpPr>
        <p:spPr>
          <a:xfrm>
            <a:off x="3052763" y="3762375"/>
            <a:ext cx="3040380" cy="347186"/>
          </a:xfrm>
          <a:prstGeom prst="rect">
            <a:avLst/>
          </a:prstGeom>
          <a:noFill/>
          <a:ln/>
        </p:spPr>
        <p:txBody>
          <a:bodyPr wrap="none" rtlCol="0" anchor="t"/>
          <a:lstStyle/>
          <a:p>
            <a:pPr marL="0" indent="0" algn="r">
              <a:lnSpc>
                <a:spcPts val="2734"/>
              </a:lnSpc>
              <a:buNone/>
            </a:pPr>
            <a:r>
              <a:rPr lang="en-US" sz="2187" dirty="0">
                <a:solidFill>
                  <a:srgbClr val="DCD7E5"/>
                </a:solidFill>
                <a:latin typeface="Montserrat" pitchFamily="34" charset="0"/>
                <a:ea typeface="Montserrat" pitchFamily="34" charset="-122"/>
                <a:cs typeface="Montserrat" pitchFamily="34" charset="-120"/>
              </a:rPr>
              <a:t>Data Synchronization</a:t>
            </a:r>
            <a:endParaRPr lang="en-US" sz="2187" dirty="0"/>
          </a:p>
        </p:txBody>
      </p:sp>
      <p:sp>
        <p:nvSpPr>
          <p:cNvPr id="17" name="Text 13"/>
          <p:cNvSpPr/>
          <p:nvPr/>
        </p:nvSpPr>
        <p:spPr>
          <a:xfrm>
            <a:off x="2037993" y="4331732"/>
            <a:ext cx="4055150" cy="1421606"/>
          </a:xfrm>
          <a:prstGeom prst="rect">
            <a:avLst/>
          </a:prstGeom>
          <a:noFill/>
          <a:ln/>
        </p:spPr>
        <p:txBody>
          <a:bodyPr wrap="square" rtlCol="0" anchor="t"/>
          <a:lstStyle/>
          <a:p>
            <a:pPr marL="0" indent="0" algn="r">
              <a:lnSpc>
                <a:spcPts val="2799"/>
              </a:lnSpc>
              <a:buNone/>
            </a:pPr>
            <a:r>
              <a:rPr lang="en-US" sz="1750" dirty="0">
                <a:solidFill>
                  <a:srgbClr val="DCD7E5"/>
                </a:solidFill>
                <a:latin typeface="Heebo" pitchFamily="34" charset="0"/>
                <a:ea typeface="Heebo" pitchFamily="34" charset="-122"/>
                <a:cs typeface="Heebo" pitchFamily="34" charset="-120"/>
              </a:rPr>
              <a:t>Discuss the complexities of synchronizing user preferences and login data across multiple devices and platforms.</a:t>
            </a:r>
            <a:endParaRPr lang="en-US" sz="1750" dirty="0"/>
          </a:p>
        </p:txBody>
      </p:sp>
      <p:sp>
        <p:nvSpPr>
          <p:cNvPr id="18" name="Shape 14"/>
          <p:cNvSpPr/>
          <p:nvPr/>
        </p:nvSpPr>
        <p:spPr>
          <a:xfrm>
            <a:off x="7565172" y="5488126"/>
            <a:ext cx="777597" cy="44410"/>
          </a:xfrm>
          <a:prstGeom prst="rect">
            <a:avLst/>
          </a:prstGeom>
          <a:solidFill>
            <a:srgbClr val="481782"/>
          </a:solidFill>
          <a:ln/>
        </p:spPr>
      </p:sp>
      <p:sp>
        <p:nvSpPr>
          <p:cNvPr id="19" name="Shape 15"/>
          <p:cNvSpPr/>
          <p:nvPr/>
        </p:nvSpPr>
        <p:spPr>
          <a:xfrm>
            <a:off x="7065228" y="5260419"/>
            <a:ext cx="499943" cy="499943"/>
          </a:xfrm>
          <a:prstGeom prst="roundRect">
            <a:avLst>
              <a:gd name="adj" fmla="val 20000"/>
            </a:avLst>
          </a:prstGeom>
          <a:solidFill>
            <a:srgbClr val="3C136D"/>
          </a:solidFill>
          <a:ln w="13811">
            <a:solidFill>
              <a:srgbClr val="481782"/>
            </a:solidFill>
            <a:prstDash val="solid"/>
          </a:ln>
        </p:spPr>
      </p:sp>
      <p:sp>
        <p:nvSpPr>
          <p:cNvPr id="20" name="Text 16"/>
          <p:cNvSpPr/>
          <p:nvPr/>
        </p:nvSpPr>
        <p:spPr>
          <a:xfrm>
            <a:off x="7219890" y="5302091"/>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21" name="Text 17"/>
          <p:cNvSpPr/>
          <p:nvPr/>
        </p:nvSpPr>
        <p:spPr>
          <a:xfrm>
            <a:off x="8537258" y="5308997"/>
            <a:ext cx="254508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Security Measures</a:t>
            </a:r>
            <a:endParaRPr lang="en-US" sz="2187" dirty="0"/>
          </a:p>
        </p:txBody>
      </p:sp>
      <p:sp>
        <p:nvSpPr>
          <p:cNvPr id="22" name="Text 18"/>
          <p:cNvSpPr/>
          <p:nvPr/>
        </p:nvSpPr>
        <p:spPr>
          <a:xfrm>
            <a:off x="8537258" y="5878354"/>
            <a:ext cx="4055150"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Highlight the security considerations and measures taken to protect user information and prevent unauthorized access.</a:t>
            </a:r>
            <a:endParaRPr lang="en-US" sz="1750" dirty="0"/>
          </a:p>
        </p:txBody>
      </p:sp>
      <p:pic>
        <p:nvPicPr>
          <p:cNvPr id="23" name="Picture 22">
            <a:extLst>
              <a:ext uri="{FF2B5EF4-FFF2-40B4-BE49-F238E27FC236}">
                <a16:creationId xmlns:a16="http://schemas.microsoft.com/office/drawing/2014/main" id="{15392ED5-1B5C-E25C-F5C5-C8318D773E87}"/>
              </a:ext>
            </a:extLst>
          </p:cNvPr>
          <p:cNvPicPr>
            <a:picLocks noChangeAspect="1"/>
          </p:cNvPicPr>
          <p:nvPr/>
        </p:nvPicPr>
        <p:blipFill rotWithShape="1">
          <a:blip r:embed="rId5"/>
          <a:srcRect l="10588"/>
          <a:stretch/>
        </p:blipFill>
        <p:spPr>
          <a:xfrm>
            <a:off x="13404028" y="0"/>
            <a:ext cx="1226372" cy="971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542937"/>
            <a:ext cx="74776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Concluding Remarks and Q&amp;A Session</a:t>
            </a:r>
            <a:endParaRPr lang="en-US" sz="4374" dirty="0"/>
          </a:p>
        </p:txBody>
      </p:sp>
      <p:sp>
        <p:nvSpPr>
          <p:cNvPr id="6" name="Text 2"/>
          <p:cNvSpPr/>
          <p:nvPr/>
        </p:nvSpPr>
        <p:spPr>
          <a:xfrm>
            <a:off x="833199" y="4264938"/>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conclusion, the dynamic login and landing page Android app offers a personalized and engaging user experience. Feel free to ask any questions during the Q&amp;A session!
Email:- kbhati2574.ca21@chitkara.edu.in</a:t>
            </a:r>
            <a:endParaRPr lang="en-US" sz="1750" dirty="0"/>
          </a:p>
        </p:txBody>
      </p:sp>
      <p:pic>
        <p:nvPicPr>
          <p:cNvPr id="8" name="Picture 7">
            <a:extLst>
              <a:ext uri="{FF2B5EF4-FFF2-40B4-BE49-F238E27FC236}">
                <a16:creationId xmlns:a16="http://schemas.microsoft.com/office/drawing/2014/main" id="{C55F5723-75DD-3972-2740-4B8EF5D40A22}"/>
              </a:ext>
            </a:extLst>
          </p:cNvPr>
          <p:cNvPicPr>
            <a:picLocks noChangeAspect="1"/>
          </p:cNvPicPr>
          <p:nvPr/>
        </p:nvPicPr>
        <p:blipFill>
          <a:blip r:embed="rId5"/>
          <a:stretch>
            <a:fillRect/>
          </a:stretch>
        </p:blipFill>
        <p:spPr>
          <a:xfrm>
            <a:off x="13121640" y="7154545"/>
            <a:ext cx="1371600" cy="971550"/>
          </a:xfrm>
          <a:prstGeom prst="rect">
            <a:avLst/>
          </a:prstGeom>
        </p:spPr>
      </p:pic>
      <p:sp>
        <p:nvSpPr>
          <p:cNvPr id="9" name="TextBox 8">
            <a:extLst>
              <a:ext uri="{FF2B5EF4-FFF2-40B4-BE49-F238E27FC236}">
                <a16:creationId xmlns:a16="http://schemas.microsoft.com/office/drawing/2014/main" id="{7B31B2FC-F9CE-9157-9677-ED2DF9A0F05D}"/>
              </a:ext>
            </a:extLst>
          </p:cNvPr>
          <p:cNvSpPr txBox="1"/>
          <p:nvPr/>
        </p:nvSpPr>
        <p:spPr>
          <a:xfrm>
            <a:off x="9225281" y="2602944"/>
            <a:ext cx="5943600" cy="4247317"/>
          </a:xfrm>
          <a:prstGeom prst="rect">
            <a:avLst/>
          </a:prstGeom>
          <a:noFill/>
        </p:spPr>
        <p:txBody>
          <a:bodyPr wrap="square" rtlCol="0">
            <a:spAutoFit/>
          </a:bodyPr>
          <a:lstStyle/>
          <a:p>
            <a:pPr marL="457200" indent="-457200">
              <a:buFont typeface="Arial" panose="020B0604020202020204" pitchFamily="34" charset="0"/>
              <a:buChar char="•"/>
            </a:pPr>
            <a:r>
              <a:rPr lang="en-IN" sz="3000" dirty="0">
                <a:solidFill>
                  <a:schemeClr val="bg1"/>
                </a:solidFill>
                <a:latin typeface="Montserrat" panose="00000500000000000000" pitchFamily="2" charset="0"/>
              </a:rPr>
              <a:t>NAME :- Komal Bharti </a:t>
            </a:r>
          </a:p>
          <a:p>
            <a:r>
              <a:rPr lang="en-IN" sz="3000" dirty="0">
                <a:solidFill>
                  <a:schemeClr val="bg1"/>
                </a:solidFill>
                <a:latin typeface="Montserrat" panose="00000500000000000000" pitchFamily="2" charset="0"/>
              </a:rPr>
              <a:t>&amp; Jashan Vij</a:t>
            </a:r>
          </a:p>
          <a:p>
            <a:endParaRPr lang="en-IN" sz="3000" dirty="0">
              <a:solidFill>
                <a:schemeClr val="bg1"/>
              </a:solidFill>
              <a:latin typeface="Montserrat" panose="00000500000000000000" pitchFamily="2" charset="0"/>
            </a:endParaRPr>
          </a:p>
          <a:p>
            <a:pPr marL="457200" indent="-457200">
              <a:buFont typeface="Arial" panose="020B0604020202020204" pitchFamily="34" charset="0"/>
              <a:buChar char="•"/>
            </a:pPr>
            <a:r>
              <a:rPr lang="en-IN" sz="3000" dirty="0">
                <a:solidFill>
                  <a:schemeClr val="bg1"/>
                </a:solidFill>
                <a:latin typeface="Montserrat" panose="00000500000000000000" pitchFamily="2" charset="0"/>
              </a:rPr>
              <a:t>ROLL:- 2110992574 &amp; 2110992564</a:t>
            </a:r>
          </a:p>
          <a:p>
            <a:endParaRPr lang="en-IN" sz="3000" dirty="0">
              <a:solidFill>
                <a:schemeClr val="bg1"/>
              </a:solidFill>
              <a:latin typeface="Montserrat" panose="00000500000000000000" pitchFamily="2" charset="0"/>
            </a:endParaRPr>
          </a:p>
          <a:p>
            <a:pPr marL="457200" indent="-457200">
              <a:buFont typeface="Arial" panose="020B0604020202020204" pitchFamily="34" charset="0"/>
              <a:buChar char="•"/>
            </a:pPr>
            <a:r>
              <a:rPr lang="en-IN" sz="3000" dirty="0">
                <a:solidFill>
                  <a:schemeClr val="bg1"/>
                </a:solidFill>
                <a:latin typeface="Montserrat" panose="00000500000000000000" pitchFamily="2" charset="0"/>
              </a:rPr>
              <a:t>BATCH:- BCA-2021</a:t>
            </a:r>
          </a:p>
          <a:p>
            <a:endParaRPr lang="en-IN" sz="3000" dirty="0">
              <a:solidFill>
                <a:schemeClr val="bg1"/>
              </a:solidFill>
              <a:latin typeface="Montserrat" panose="00000500000000000000" pitchFamily="2" charset="0"/>
            </a:endParaRPr>
          </a:p>
          <a:p>
            <a:pPr marL="457200" indent="-457200">
              <a:buFont typeface="Arial" panose="020B0604020202020204" pitchFamily="34" charset="0"/>
              <a:buChar char="•"/>
            </a:pPr>
            <a:r>
              <a:rPr lang="en-IN" sz="3000" dirty="0">
                <a:solidFill>
                  <a:schemeClr val="bg1"/>
                </a:solidFill>
                <a:latin typeface="Montserrat" panose="00000500000000000000" pitchFamily="2" charset="0"/>
              </a:rPr>
              <a:t>SEC:- 5A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611</Words>
  <Application>Microsoft Office PowerPoint</Application>
  <PresentationFormat>Custom</PresentationFormat>
  <Paragraphs>73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Heebo</vt:lpstr>
      <vt:lpstr>Montseratt</vt:lpstr>
      <vt:lpstr>Montserrat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Komal Bharti</cp:lastModifiedBy>
  <cp:revision>9</cp:revision>
  <dcterms:created xsi:type="dcterms:W3CDTF">2023-11-27T06:22:26Z</dcterms:created>
  <dcterms:modified xsi:type="dcterms:W3CDTF">2023-12-01T05:56:53Z</dcterms:modified>
</cp:coreProperties>
</file>