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0" r:id="rId4"/>
    <p:sldId id="258" r:id="rId5"/>
    <p:sldId id="259" r:id="rId6"/>
    <p:sldId id="261" r:id="rId7"/>
    <p:sldId id="262" r:id="rId8"/>
    <p:sldId id="263" r:id="rId9"/>
    <p:sldId id="269" r:id="rId10"/>
    <p:sldId id="270" r:id="rId11"/>
    <p:sldId id="264" r:id="rId12"/>
    <p:sldId id="265" r:id="rId13"/>
    <p:sldId id="266" r:id="rId14"/>
    <p:sldId id="267" r:id="rId15"/>
    <p:sldId id="271" r:id="rId16"/>
    <p:sldId id="268"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1A6B0F79-21EC-4D09-9F9C-9388B8615249}" type="datetimeFigureOut">
              <a:rPr lang="en-IN" smtClean="0"/>
              <a:t>08-09-2023</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552FF5AC-2D66-4B96-B115-DD28D4D6D10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87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B0F79-21EC-4D09-9F9C-9388B8615249}"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136966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B0F79-21EC-4D09-9F9C-9388B8615249}"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55026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B0F79-21EC-4D09-9F9C-9388B8615249}"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99439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B0F79-21EC-4D09-9F9C-9388B8615249}"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FF5AC-2D66-4B96-B115-DD28D4D6D10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81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6B0F79-21EC-4D09-9F9C-9388B8615249}"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383214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6B0F79-21EC-4D09-9F9C-9388B8615249}"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223921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6B0F79-21EC-4D09-9F9C-9388B8615249}"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185808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B0F79-21EC-4D09-9F9C-9388B8615249}"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34609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6B0F79-21EC-4D09-9F9C-9388B8615249}"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335034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6B0F79-21EC-4D09-9F9C-9388B8615249}"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FF5AC-2D66-4B96-B115-DD28D4D6D106}" type="slidenum">
              <a:rPr lang="en-IN" smtClean="0"/>
              <a:t>‹#›</a:t>
            </a:fld>
            <a:endParaRPr lang="en-IN"/>
          </a:p>
        </p:txBody>
      </p:sp>
    </p:spTree>
    <p:extLst>
      <p:ext uri="{BB962C8B-B14F-4D97-AF65-F5344CB8AC3E}">
        <p14:creationId xmlns:p14="http://schemas.microsoft.com/office/powerpoint/2010/main" val="132322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A6B0F79-21EC-4D09-9F9C-9388B8615249}" type="datetimeFigureOut">
              <a:rPr lang="en-IN" smtClean="0"/>
              <a:t>08-09-2023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52FF5AC-2D66-4B96-B115-DD28D4D6D106}" type="slidenum">
              <a:rPr lang="en-IN" smtClean="0"/>
              <a:t>‹#›</a:t>
            </a:fld>
            <a:endParaRPr lang="en-IN"/>
          </a:p>
        </p:txBody>
      </p:sp>
    </p:spTree>
    <p:extLst>
      <p:ext uri="{BB962C8B-B14F-4D97-AF65-F5344CB8AC3E}">
        <p14:creationId xmlns:p14="http://schemas.microsoft.com/office/powerpoint/2010/main" val="218849527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Expressjs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82012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41813" y="664310"/>
            <a:ext cx="3238500" cy="46672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34508" y="1546418"/>
            <a:ext cx="3409950" cy="1133475"/>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091658" y="2733326"/>
            <a:ext cx="3352800" cy="72390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1034508" y="4106204"/>
            <a:ext cx="3409950" cy="1009650"/>
          </a:xfrm>
          <a:prstGeom prst="rect">
            <a:avLst/>
          </a:prstGeom>
          <a:noFill/>
          <a:ln>
            <a:noFill/>
          </a:ln>
        </p:spPr>
      </p:pic>
      <p:pic>
        <p:nvPicPr>
          <p:cNvPr id="2" name="Picture 1"/>
          <p:cNvPicPr>
            <a:picLocks noChangeAspect="1"/>
          </p:cNvPicPr>
          <p:nvPr/>
        </p:nvPicPr>
        <p:blipFill>
          <a:blip r:embed="rId6"/>
          <a:stretch>
            <a:fillRect/>
          </a:stretch>
        </p:blipFill>
        <p:spPr>
          <a:xfrm>
            <a:off x="5778888" y="1602522"/>
            <a:ext cx="3733102" cy="695325"/>
          </a:xfrm>
          <a:prstGeom prst="rect">
            <a:avLst/>
          </a:prstGeom>
        </p:spPr>
      </p:pic>
      <p:pic>
        <p:nvPicPr>
          <p:cNvPr id="3" name="Picture 2"/>
          <p:cNvPicPr>
            <a:picLocks noChangeAspect="1"/>
          </p:cNvPicPr>
          <p:nvPr/>
        </p:nvPicPr>
        <p:blipFill>
          <a:blip r:embed="rId7"/>
          <a:stretch>
            <a:fillRect/>
          </a:stretch>
        </p:blipFill>
        <p:spPr>
          <a:xfrm>
            <a:off x="5778888" y="2733674"/>
            <a:ext cx="3733102" cy="895350"/>
          </a:xfrm>
          <a:prstGeom prst="rect">
            <a:avLst/>
          </a:prstGeom>
        </p:spPr>
      </p:pic>
      <p:pic>
        <p:nvPicPr>
          <p:cNvPr id="8" name="Picture 7"/>
          <p:cNvPicPr>
            <a:picLocks noChangeAspect="1"/>
          </p:cNvPicPr>
          <p:nvPr/>
        </p:nvPicPr>
        <p:blipFill>
          <a:blip r:embed="rId8"/>
          <a:stretch>
            <a:fillRect/>
          </a:stretch>
        </p:blipFill>
        <p:spPr>
          <a:xfrm>
            <a:off x="5778888" y="4064851"/>
            <a:ext cx="3733102" cy="847725"/>
          </a:xfrm>
          <a:prstGeom prst="rect">
            <a:avLst/>
          </a:prstGeom>
        </p:spPr>
      </p:pic>
    </p:spTree>
    <p:extLst>
      <p:ext uri="{BB962C8B-B14F-4D97-AF65-F5344CB8AC3E}">
        <p14:creationId xmlns:p14="http://schemas.microsoft.com/office/powerpoint/2010/main" val="2130682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binding</a:t>
            </a:r>
            <a:endParaRPr lang="en-IN" dirty="0"/>
          </a:p>
        </p:txBody>
      </p:sp>
      <p:sp>
        <p:nvSpPr>
          <p:cNvPr id="3" name="Content Placeholder 2"/>
          <p:cNvSpPr>
            <a:spLocks noGrp="1"/>
          </p:cNvSpPr>
          <p:nvPr>
            <p:ph idx="1"/>
          </p:nvPr>
        </p:nvSpPr>
        <p:spPr/>
        <p:txBody>
          <a:bodyPr/>
          <a:lstStyle/>
          <a:p>
            <a:r>
              <a:rPr lang="en-US" dirty="0"/>
              <a:t>We can now define routes, </a:t>
            </a:r>
            <a:r>
              <a:rPr lang="en-US" dirty="0" smtClean="0"/>
              <a:t>but </a:t>
            </a:r>
            <a:r>
              <a:rPr lang="en-US" dirty="0"/>
              <a:t>those are static or fixed</a:t>
            </a:r>
            <a:r>
              <a:rPr lang="en-US" dirty="0" smtClean="0"/>
              <a:t>.</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73195" y="2705100"/>
            <a:ext cx="4206240" cy="1688480"/>
          </a:xfrm>
          <a:prstGeom prst="rect">
            <a:avLst/>
          </a:prstGeom>
          <a:noFill/>
          <a:ln>
            <a:noFill/>
          </a:ln>
        </p:spPr>
      </p:pic>
      <p:pic>
        <p:nvPicPr>
          <p:cNvPr id="5" name="Picture 4"/>
          <p:cNvPicPr>
            <a:picLocks noChangeAspect="1"/>
          </p:cNvPicPr>
          <p:nvPr/>
        </p:nvPicPr>
        <p:blipFill>
          <a:blip r:embed="rId3"/>
          <a:stretch>
            <a:fillRect/>
          </a:stretch>
        </p:blipFill>
        <p:spPr>
          <a:xfrm>
            <a:off x="7246899" y="3135002"/>
            <a:ext cx="3162300" cy="828675"/>
          </a:xfrm>
          <a:prstGeom prst="rect">
            <a:avLst/>
          </a:prstGeom>
        </p:spPr>
      </p:pic>
    </p:spTree>
    <p:extLst>
      <p:ext uri="{BB962C8B-B14F-4D97-AF65-F5344CB8AC3E}">
        <p14:creationId xmlns:p14="http://schemas.microsoft.com/office/powerpoint/2010/main" val="3089604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pic>
        <p:nvPicPr>
          <p:cNvPr id="7" name="Content Placeholder 6"/>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09186" y="2550046"/>
            <a:ext cx="4754563" cy="2100013"/>
          </a:xfrm>
          <a:prstGeom prst="rect">
            <a:avLst/>
          </a:prstGeom>
          <a:noFill/>
          <a:ln>
            <a:noFill/>
          </a:ln>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44788" y="2728704"/>
            <a:ext cx="3514286" cy="1642574"/>
          </a:xfrm>
          <a:prstGeom prst="rect">
            <a:avLst/>
          </a:prstGeom>
          <a:noFill/>
          <a:ln>
            <a:noFill/>
          </a:ln>
        </p:spPr>
      </p:pic>
    </p:spTree>
    <p:extLst>
      <p:ext uri="{BB962C8B-B14F-4D97-AF65-F5344CB8AC3E}">
        <p14:creationId xmlns:p14="http://schemas.microsoft.com/office/powerpoint/2010/main" val="1763478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What are </a:t>
            </a:r>
            <a:r>
              <a:rPr lang="en-IN" dirty="0" smtClean="0"/>
              <a:t>cookies??</a:t>
            </a:r>
            <a:r>
              <a:rPr lang="en-IN" dirty="0"/>
              <a:t/>
            </a:r>
            <a:br>
              <a:rPr lang="en-IN" dirty="0"/>
            </a:br>
            <a:endParaRPr lang="en-IN" dirty="0"/>
          </a:p>
        </p:txBody>
      </p:sp>
      <p:sp>
        <p:nvSpPr>
          <p:cNvPr id="6" name="Content Placeholder 5"/>
          <p:cNvSpPr>
            <a:spLocks noGrp="1"/>
          </p:cNvSpPr>
          <p:nvPr>
            <p:ph idx="1"/>
          </p:nvPr>
        </p:nvSpPr>
        <p:spPr/>
        <p:txBody>
          <a:bodyPr/>
          <a:lstStyle/>
          <a:p>
            <a:pPr algn="just"/>
            <a:r>
              <a:rPr lang="en-US" dirty="0"/>
              <a:t>Cookies are small piece of information i.e. sent from a website and stored in user's web browser when user browses that website. </a:t>
            </a:r>
            <a:endParaRPr lang="en-US" dirty="0" smtClean="0"/>
          </a:p>
          <a:p>
            <a:pPr algn="just"/>
            <a:r>
              <a:rPr lang="en-US" dirty="0" smtClean="0"/>
              <a:t>Every </a:t>
            </a:r>
            <a:r>
              <a:rPr lang="en-US" dirty="0"/>
              <a:t>time the user loads that website back, the browser sends that stored data back to website or server, to recognize user.</a:t>
            </a:r>
            <a:endParaRPr lang="en-IN" dirty="0"/>
          </a:p>
        </p:txBody>
      </p:sp>
      <p:pic>
        <p:nvPicPr>
          <p:cNvPr id="7" name="Picture 6"/>
          <p:cNvPicPr>
            <a:picLocks noChangeAspect="1"/>
          </p:cNvPicPr>
          <p:nvPr/>
        </p:nvPicPr>
        <p:blipFill>
          <a:blip r:embed="rId2"/>
          <a:stretch>
            <a:fillRect/>
          </a:stretch>
        </p:blipFill>
        <p:spPr>
          <a:xfrm>
            <a:off x="2517620" y="3859019"/>
            <a:ext cx="5238750" cy="1771650"/>
          </a:xfrm>
          <a:prstGeom prst="rect">
            <a:avLst/>
          </a:prstGeom>
        </p:spPr>
      </p:pic>
    </p:spTree>
    <p:extLst>
      <p:ext uri="{BB962C8B-B14F-4D97-AF65-F5344CB8AC3E}">
        <p14:creationId xmlns:p14="http://schemas.microsoft.com/office/powerpoint/2010/main" val="2589822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Install </a:t>
            </a:r>
            <a:r>
              <a:rPr lang="en-IN" dirty="0" smtClean="0"/>
              <a:t>cookie</a:t>
            </a:r>
            <a:br>
              <a:rPr lang="en-IN" dirty="0" smtClean="0"/>
            </a:br>
            <a:r>
              <a:rPr lang="en-US" sz="2200" dirty="0"/>
              <a:t>To use cookies with Express, we need the cookie-parser middleware. To install it, use the following code −</a:t>
            </a:r>
            <a:r>
              <a:rPr lang="en-IN" sz="2200" dirty="0"/>
              <a:t/>
            </a:r>
            <a:br>
              <a:rPr lang="en-IN" sz="2200" dirty="0"/>
            </a:br>
            <a:endParaRPr lang="en-IN" sz="2200" dirty="0"/>
          </a:p>
        </p:txBody>
      </p:sp>
      <p:pic>
        <p:nvPicPr>
          <p:cNvPr id="4" name="Content Placeholder 3"/>
          <p:cNvPicPr>
            <a:picLocks noGrp="1" noChangeAspect="1"/>
          </p:cNvPicPr>
          <p:nvPr>
            <p:ph idx="1"/>
          </p:nvPr>
        </p:nvPicPr>
        <p:blipFill>
          <a:blip r:embed="rId2"/>
          <a:stretch>
            <a:fillRect/>
          </a:stretch>
        </p:blipFill>
        <p:spPr>
          <a:xfrm>
            <a:off x="1333035" y="2417816"/>
            <a:ext cx="4343400" cy="459199"/>
          </a:xfrm>
          <a:prstGeom prst="rect">
            <a:avLst/>
          </a:prstGeom>
        </p:spPr>
      </p:pic>
      <p:pic>
        <p:nvPicPr>
          <p:cNvPr id="6" name="Picture 5"/>
          <p:cNvPicPr>
            <a:picLocks noChangeAspect="1"/>
          </p:cNvPicPr>
          <p:nvPr/>
        </p:nvPicPr>
        <p:blipFill>
          <a:blip r:embed="rId3"/>
          <a:stretch>
            <a:fillRect/>
          </a:stretch>
        </p:blipFill>
        <p:spPr>
          <a:xfrm>
            <a:off x="1142999" y="3227117"/>
            <a:ext cx="4533435" cy="2076450"/>
          </a:xfrm>
          <a:prstGeom prst="rect">
            <a:avLst/>
          </a:prstGeom>
        </p:spPr>
      </p:pic>
    </p:spTree>
    <p:extLst>
      <p:ext uri="{BB962C8B-B14F-4D97-AF65-F5344CB8AC3E}">
        <p14:creationId xmlns:p14="http://schemas.microsoft.com/office/powerpoint/2010/main" val="182385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 root</a:t>
            </a:r>
            <a:endParaRPr lang="en-IN" dirty="0"/>
          </a:p>
        </p:txBody>
      </p:sp>
      <p:sp>
        <p:nvSpPr>
          <p:cNvPr id="3" name="Content Placeholder 2"/>
          <p:cNvSpPr>
            <a:spLocks noGrp="1"/>
          </p:cNvSpPr>
          <p:nvPr>
            <p:ph idx="1"/>
          </p:nvPr>
        </p:nvSpPr>
        <p:spPr/>
        <p:txBody>
          <a:bodyPr/>
          <a:lstStyle/>
          <a:p>
            <a:r>
              <a:rPr lang="en-US" dirty="0"/>
              <a:t>Cookie-parser parses Cookie header and populate req.cookies with an object keyed by the cookie names.</a:t>
            </a:r>
            <a:endParaRPr lang="en-IN" dirty="0"/>
          </a:p>
        </p:txBody>
      </p:sp>
      <p:pic>
        <p:nvPicPr>
          <p:cNvPr id="4" name="Picture 3"/>
          <p:cNvPicPr>
            <a:picLocks noChangeAspect="1"/>
          </p:cNvPicPr>
          <p:nvPr/>
        </p:nvPicPr>
        <p:blipFill>
          <a:blip r:embed="rId2"/>
          <a:stretch>
            <a:fillRect/>
          </a:stretch>
        </p:blipFill>
        <p:spPr>
          <a:xfrm>
            <a:off x="1806033" y="3104568"/>
            <a:ext cx="4610100" cy="2515647"/>
          </a:xfrm>
          <a:prstGeom prst="rect">
            <a:avLst/>
          </a:prstGeom>
        </p:spPr>
      </p:pic>
    </p:spTree>
    <p:extLst>
      <p:ext uri="{BB962C8B-B14F-4D97-AF65-F5344CB8AC3E}">
        <p14:creationId xmlns:p14="http://schemas.microsoft.com/office/powerpoint/2010/main" val="267010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6402" y="1056926"/>
            <a:ext cx="8150554" cy="4641347"/>
          </a:xfrm>
          <a:prstGeom prst="rect">
            <a:avLst/>
          </a:prstGeom>
        </p:spPr>
      </p:pic>
    </p:spTree>
    <p:extLst>
      <p:ext uri="{BB962C8B-B14F-4D97-AF65-F5344CB8AC3E}">
        <p14:creationId xmlns:p14="http://schemas.microsoft.com/office/powerpoint/2010/main" val="3848437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70658" y="983746"/>
            <a:ext cx="3348967" cy="942975"/>
          </a:xfrm>
          <a:prstGeom prst="rect">
            <a:avLst/>
          </a:prstGeom>
          <a:noFill/>
          <a:ln>
            <a:noFill/>
          </a:ln>
        </p:spPr>
      </p:pic>
      <p:pic>
        <p:nvPicPr>
          <p:cNvPr id="6" name="Picture 5"/>
          <p:cNvPicPr>
            <a:picLocks noChangeAspect="1"/>
          </p:cNvPicPr>
          <p:nvPr/>
        </p:nvPicPr>
        <p:blipFill>
          <a:blip r:embed="rId3"/>
          <a:stretch>
            <a:fillRect/>
          </a:stretch>
        </p:blipFill>
        <p:spPr>
          <a:xfrm>
            <a:off x="1171575" y="2291691"/>
            <a:ext cx="3448050" cy="981075"/>
          </a:xfrm>
          <a:prstGeom prst="rect">
            <a:avLst/>
          </a:prstGeom>
        </p:spPr>
      </p:pic>
      <p:pic>
        <p:nvPicPr>
          <p:cNvPr id="7" name="Picture 6"/>
          <p:cNvPicPr>
            <a:picLocks noChangeAspect="1"/>
          </p:cNvPicPr>
          <p:nvPr/>
        </p:nvPicPr>
        <p:blipFill>
          <a:blip r:embed="rId4"/>
          <a:stretch>
            <a:fillRect/>
          </a:stretch>
        </p:blipFill>
        <p:spPr>
          <a:xfrm>
            <a:off x="1171575" y="3957405"/>
            <a:ext cx="3867150" cy="1552575"/>
          </a:xfrm>
          <a:prstGeom prst="rect">
            <a:avLst/>
          </a:prstGeom>
        </p:spPr>
      </p:pic>
    </p:spTree>
    <p:extLst>
      <p:ext uri="{BB962C8B-B14F-4D97-AF65-F5344CB8AC3E}">
        <p14:creationId xmlns:p14="http://schemas.microsoft.com/office/powerpoint/2010/main" val="1246258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 in Expressjs</a:t>
            </a:r>
            <a:endParaRPr lang="en-IN" dirty="0"/>
          </a:p>
        </p:txBody>
      </p:sp>
      <p:sp>
        <p:nvSpPr>
          <p:cNvPr id="3" name="Content Placeholder 2"/>
          <p:cNvSpPr>
            <a:spLocks noGrp="1"/>
          </p:cNvSpPr>
          <p:nvPr>
            <p:ph idx="1"/>
          </p:nvPr>
        </p:nvSpPr>
        <p:spPr>
          <a:xfrm>
            <a:off x="1173527" y="2046249"/>
            <a:ext cx="9872871" cy="4038600"/>
          </a:xfrm>
        </p:spPr>
        <p:txBody>
          <a:bodyPr/>
          <a:lstStyle/>
          <a:p>
            <a:pPr marL="45720" indent="0" algn="ctr">
              <a:buNone/>
            </a:pPr>
            <a:r>
              <a:rPr lang="en-US" b="1" dirty="0"/>
              <a:t>Why do we need session?</a:t>
            </a:r>
          </a:p>
          <a:p>
            <a:pPr algn="just"/>
            <a:r>
              <a:rPr lang="en-US" sz="2800" dirty="0"/>
              <a:t>Before we start, we have to ask why do we need session. </a:t>
            </a:r>
            <a:endParaRPr lang="en-US" sz="2800" dirty="0" smtClean="0"/>
          </a:p>
          <a:p>
            <a:pPr algn="just"/>
            <a:r>
              <a:rPr lang="en-US" sz="2800" dirty="0" smtClean="0"/>
              <a:t>The </a:t>
            </a:r>
            <a:r>
              <a:rPr lang="en-US" sz="2800" dirty="0"/>
              <a:t>reason is that HTTP protocol is stateless, which means it cannot keep track of user. </a:t>
            </a:r>
            <a:endParaRPr lang="en-US" sz="2800" dirty="0" smtClean="0"/>
          </a:p>
          <a:p>
            <a:pPr algn="just"/>
            <a:r>
              <a:rPr lang="en-US" sz="2800" dirty="0" smtClean="0"/>
              <a:t>To </a:t>
            </a:r>
            <a:r>
              <a:rPr lang="en-US" sz="2800" dirty="0"/>
              <a:t>solve this problem, the server can create a session for tracking the user, including the data in the requests and responses between the client and server.</a:t>
            </a:r>
            <a:endParaRPr lang="en-IN" sz="2800" dirty="0"/>
          </a:p>
        </p:txBody>
      </p:sp>
    </p:spTree>
    <p:extLst>
      <p:ext uri="{BB962C8B-B14F-4D97-AF65-F5344CB8AC3E}">
        <p14:creationId xmlns:p14="http://schemas.microsoft.com/office/powerpoint/2010/main" val="4008964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698" y="1321420"/>
            <a:ext cx="10420814" cy="4038600"/>
          </a:xfrm>
        </p:spPr>
        <p:txBody>
          <a:bodyPr>
            <a:normAutofit/>
          </a:bodyPr>
          <a:lstStyle/>
          <a:p>
            <a:pPr algn="just"/>
            <a:r>
              <a:rPr lang="en-US" sz="2800" dirty="0"/>
              <a:t>A session comes into action when a client makes a request to the server, </a:t>
            </a:r>
            <a:r>
              <a:rPr lang="en-US" sz="2800" dirty="0" smtClean="0"/>
              <a:t>a </a:t>
            </a:r>
            <a:r>
              <a:rPr lang="en-US" sz="2800" dirty="0"/>
              <a:t>server then creates a session with a unique ID sent to the user as a response as cookies and stored on their browser and the session server created is stored in the </a:t>
            </a:r>
            <a:r>
              <a:rPr lang="en-US" sz="2800" dirty="0" smtClean="0"/>
              <a:t>server.</a:t>
            </a:r>
          </a:p>
          <a:p>
            <a:pPr algn="just"/>
            <a:r>
              <a:rPr lang="en-US" sz="2800" dirty="0" smtClean="0"/>
              <a:t>Next </a:t>
            </a:r>
            <a:r>
              <a:rPr lang="en-US" sz="2800" dirty="0"/>
              <a:t>time when the same user comes, the session unique ID attached to the user will also come and the server knows that this user is the same user as the previous one.</a:t>
            </a:r>
            <a:endParaRPr lang="en-IN" sz="2800" dirty="0"/>
          </a:p>
        </p:txBody>
      </p:sp>
    </p:spTree>
    <p:extLst>
      <p:ext uri="{BB962C8B-B14F-4D97-AF65-F5344CB8AC3E}">
        <p14:creationId xmlns:p14="http://schemas.microsoft.com/office/powerpoint/2010/main" val="103881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Express is a fast, assertive, essential and moderate web framework of Node.js. </a:t>
            </a:r>
            <a:endParaRPr lang="en-US" sz="2400" dirty="0" smtClean="0"/>
          </a:p>
          <a:p>
            <a:r>
              <a:rPr lang="en-US" sz="2400" dirty="0" smtClean="0"/>
              <a:t>You </a:t>
            </a:r>
            <a:r>
              <a:rPr lang="en-US" sz="2400" dirty="0"/>
              <a:t>can assume express as a layer built on the top of the Node.js that helps manage a server and routes. </a:t>
            </a:r>
            <a:endParaRPr lang="en-US" sz="2400" dirty="0" smtClean="0"/>
          </a:p>
          <a:p>
            <a:r>
              <a:rPr lang="en-US" sz="2400" dirty="0" smtClean="0"/>
              <a:t>It </a:t>
            </a:r>
            <a:r>
              <a:rPr lang="en-US" sz="2400" dirty="0"/>
              <a:t>provides a robust set of features to develop web and mobile applications.</a:t>
            </a:r>
            <a:endParaRPr lang="en-IN" sz="2400" dirty="0"/>
          </a:p>
        </p:txBody>
      </p:sp>
    </p:spTree>
    <p:extLst>
      <p:ext uri="{BB962C8B-B14F-4D97-AF65-F5344CB8AC3E}">
        <p14:creationId xmlns:p14="http://schemas.microsoft.com/office/powerpoint/2010/main" val="1146848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express-session Module in Node.js</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1813989" y="2160897"/>
            <a:ext cx="2286000" cy="582303"/>
          </a:xfrm>
          <a:prstGeom prst="rect">
            <a:avLst/>
          </a:prstGeom>
        </p:spPr>
      </p:pic>
    </p:spTree>
    <p:extLst>
      <p:ext uri="{BB962C8B-B14F-4D97-AF65-F5344CB8AC3E}">
        <p14:creationId xmlns:p14="http://schemas.microsoft.com/office/powerpoint/2010/main" val="40925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IN" dirty="0"/>
          </a:p>
        </p:txBody>
      </p:sp>
      <p:pic>
        <p:nvPicPr>
          <p:cNvPr id="4" name="Content Placeholder 3"/>
          <p:cNvPicPr>
            <a:picLocks noGrp="1" noChangeAspect="1"/>
          </p:cNvPicPr>
          <p:nvPr>
            <p:ph idx="1"/>
          </p:nvPr>
        </p:nvPicPr>
        <p:blipFill>
          <a:blip r:embed="rId2"/>
          <a:stretch>
            <a:fillRect/>
          </a:stretch>
        </p:blipFill>
        <p:spPr>
          <a:xfrm>
            <a:off x="1289011" y="2129049"/>
            <a:ext cx="2781300" cy="970989"/>
          </a:xfrm>
          <a:prstGeom prst="rect">
            <a:avLst/>
          </a:prstGeom>
        </p:spPr>
      </p:pic>
      <p:pic>
        <p:nvPicPr>
          <p:cNvPr id="5" name="Picture 4"/>
          <p:cNvPicPr>
            <a:picLocks noChangeAspect="1"/>
          </p:cNvPicPr>
          <p:nvPr/>
        </p:nvPicPr>
        <p:blipFill>
          <a:blip r:embed="rId3"/>
          <a:stretch>
            <a:fillRect/>
          </a:stretch>
        </p:blipFill>
        <p:spPr>
          <a:xfrm>
            <a:off x="1289011" y="3508336"/>
            <a:ext cx="2781300" cy="1141723"/>
          </a:xfrm>
          <a:prstGeom prst="rect">
            <a:avLst/>
          </a:prstGeom>
        </p:spPr>
      </p:pic>
    </p:spTree>
    <p:extLst>
      <p:ext uri="{BB962C8B-B14F-4D97-AF65-F5344CB8AC3E}">
        <p14:creationId xmlns:p14="http://schemas.microsoft.com/office/powerpoint/2010/main" val="3814152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2"/>
          <a:stretch>
            <a:fillRect/>
          </a:stretch>
        </p:blipFill>
        <p:spPr>
          <a:xfrm>
            <a:off x="1097465" y="1066934"/>
            <a:ext cx="3095393" cy="3055802"/>
          </a:xfrm>
          <a:prstGeom prst="rect">
            <a:avLst/>
          </a:prstGeom>
        </p:spPr>
      </p:pic>
      <p:sp>
        <p:nvSpPr>
          <p:cNvPr id="8" name="Content Placeholder 7"/>
          <p:cNvSpPr>
            <a:spLocks noGrp="1"/>
          </p:cNvSpPr>
          <p:nvPr>
            <p:ph sz="half" idx="2"/>
          </p:nvPr>
        </p:nvSpPr>
        <p:spPr>
          <a:xfrm>
            <a:off x="4778296" y="1066934"/>
            <a:ext cx="6071840" cy="5231287"/>
          </a:xfrm>
        </p:spPr>
        <p:txBody>
          <a:bodyPr>
            <a:normAutofit/>
          </a:bodyPr>
          <a:lstStyle/>
          <a:p>
            <a:pPr algn="just"/>
            <a:r>
              <a:rPr lang="en-US" sz="2000" dirty="0"/>
              <a:t>The first line imports Express in our file, we have access to it through the variable Express</a:t>
            </a:r>
            <a:r>
              <a:rPr lang="en-US" sz="2000" dirty="0" smtClean="0"/>
              <a:t>.</a:t>
            </a:r>
          </a:p>
          <a:p>
            <a:pPr algn="just"/>
            <a:r>
              <a:rPr lang="en-US" sz="2000" dirty="0" smtClean="0"/>
              <a:t> </a:t>
            </a:r>
            <a:r>
              <a:rPr lang="en-US" sz="2000" dirty="0"/>
              <a:t>We use it to create an application and assign it to var app</a:t>
            </a:r>
            <a:r>
              <a:rPr lang="en-US" sz="2000" dirty="0" smtClean="0"/>
              <a:t>.</a:t>
            </a:r>
          </a:p>
          <a:p>
            <a:pPr marL="0" indent="0" algn="just">
              <a:buNone/>
            </a:pPr>
            <a:endParaRPr lang="en-US" dirty="0" smtClean="0"/>
          </a:p>
          <a:p>
            <a:pPr marL="0" indent="0" algn="just">
              <a:buNone/>
            </a:pPr>
            <a:endParaRPr lang="en-US" dirty="0"/>
          </a:p>
          <a:p>
            <a:pPr algn="just"/>
            <a:endParaRPr lang="en-US" sz="2000" dirty="0" smtClean="0"/>
          </a:p>
          <a:p>
            <a:pPr algn="just"/>
            <a:r>
              <a:rPr lang="en-US" sz="2000" dirty="0" smtClean="0"/>
              <a:t>This </a:t>
            </a:r>
            <a:r>
              <a:rPr lang="en-US" sz="2000" dirty="0"/>
              <a:t>function takes an object as input and it sends this to the requesting </a:t>
            </a:r>
            <a:r>
              <a:rPr lang="en-US" sz="2000" dirty="0" smtClean="0"/>
              <a:t>client.</a:t>
            </a:r>
            <a:endParaRPr lang="en-IN" sz="2000" dirty="0"/>
          </a:p>
        </p:txBody>
      </p:sp>
      <p:pic>
        <p:nvPicPr>
          <p:cNvPr id="10" name="Picture 9"/>
          <p:cNvPicPr>
            <a:picLocks noChangeAspect="1"/>
          </p:cNvPicPr>
          <p:nvPr/>
        </p:nvPicPr>
        <p:blipFill>
          <a:blip r:embed="rId3"/>
          <a:stretch>
            <a:fillRect/>
          </a:stretch>
        </p:blipFill>
        <p:spPr>
          <a:xfrm>
            <a:off x="5340042" y="2594835"/>
            <a:ext cx="2247900" cy="884162"/>
          </a:xfrm>
          <a:prstGeom prst="rect">
            <a:avLst/>
          </a:prstGeom>
        </p:spPr>
      </p:pic>
    </p:spTree>
    <p:extLst>
      <p:ext uri="{BB962C8B-B14F-4D97-AF65-F5344CB8AC3E}">
        <p14:creationId xmlns:p14="http://schemas.microsoft.com/office/powerpoint/2010/main" val="3324055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Express.js Routing</a:t>
            </a:r>
            <a:br>
              <a:rPr lang="en-IN" dirty="0"/>
            </a:b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It determines </a:t>
            </a:r>
            <a:r>
              <a:rPr lang="en-US" sz="2400" dirty="0">
                <a:latin typeface="Times New Roman" panose="02020603050405020304" pitchFamily="18" charset="0"/>
                <a:cs typeface="Times New Roman" panose="02020603050405020304" pitchFamily="18" charset="0"/>
              </a:rPr>
              <a:t>the specific behavior of an </a:t>
            </a:r>
            <a:r>
              <a:rPr lang="en-US" sz="2400" dirty="0" smtClean="0">
                <a:latin typeface="Times New Roman" panose="02020603050405020304" pitchFamily="18" charset="0"/>
                <a:cs typeface="Times New Roman" panose="02020603050405020304" pitchFamily="18" charset="0"/>
              </a:rPr>
              <a:t>application.</a:t>
            </a:r>
          </a:p>
          <a:p>
            <a:r>
              <a:rPr lang="en-US" sz="2400" dirty="0">
                <a:latin typeface="Times New Roman" panose="02020603050405020304" pitchFamily="18" charset="0"/>
                <a:cs typeface="Times New Roman" panose="02020603050405020304" pitchFamily="18" charset="0"/>
              </a:rPr>
              <a:t>It specifies how an application responds to a client request to a particular route, URI or path and a specific HTTP request method (GET, POST, etc</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can handle different types of HTTP requests.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40728" y="3804733"/>
            <a:ext cx="2585224" cy="722019"/>
          </a:xfrm>
          <a:prstGeom prst="rect">
            <a:avLst/>
          </a:prstGeom>
        </p:spPr>
      </p:pic>
      <p:pic>
        <p:nvPicPr>
          <p:cNvPr id="5" name="Picture 4"/>
          <p:cNvPicPr>
            <a:picLocks noChangeAspect="1"/>
          </p:cNvPicPr>
          <p:nvPr/>
        </p:nvPicPr>
        <p:blipFill>
          <a:blip r:embed="rId3"/>
          <a:stretch>
            <a:fillRect/>
          </a:stretch>
        </p:blipFill>
        <p:spPr>
          <a:xfrm>
            <a:off x="5756236" y="3804733"/>
            <a:ext cx="3911871" cy="517915"/>
          </a:xfrm>
          <a:prstGeom prst="rect">
            <a:avLst/>
          </a:prstGeom>
        </p:spPr>
      </p:pic>
      <p:pic>
        <p:nvPicPr>
          <p:cNvPr id="6" name="Picture 5"/>
          <p:cNvPicPr>
            <a:picLocks noChangeAspect="1"/>
          </p:cNvPicPr>
          <p:nvPr/>
        </p:nvPicPr>
        <p:blipFill>
          <a:blip r:embed="rId4"/>
          <a:stretch>
            <a:fillRect/>
          </a:stretch>
        </p:blipFill>
        <p:spPr>
          <a:xfrm>
            <a:off x="5304496" y="4734621"/>
            <a:ext cx="6543675" cy="852139"/>
          </a:xfrm>
          <a:prstGeom prst="rect">
            <a:avLst/>
          </a:prstGeom>
        </p:spPr>
      </p:pic>
      <p:sp>
        <p:nvSpPr>
          <p:cNvPr id="7" name="Right Arrow 6"/>
          <p:cNvSpPr/>
          <p:nvPr/>
        </p:nvSpPr>
        <p:spPr>
          <a:xfrm>
            <a:off x="4402636" y="404400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9418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stretch>
            <a:fillRect/>
          </a:stretch>
        </p:blipFill>
        <p:spPr>
          <a:xfrm>
            <a:off x="1290172" y="2255432"/>
            <a:ext cx="3095625" cy="2338870"/>
          </a:xfrm>
          <a:prstGeom prst="rect">
            <a:avLst/>
          </a:prstGeom>
        </p:spPr>
      </p:pic>
      <p:sp>
        <p:nvSpPr>
          <p:cNvPr id="6" name="Content Placeholder 5"/>
          <p:cNvSpPr>
            <a:spLocks noGrp="1"/>
          </p:cNvSpPr>
          <p:nvPr>
            <p:ph sz="half" idx="2"/>
          </p:nvPr>
        </p:nvSpPr>
        <p:spPr>
          <a:xfrm>
            <a:off x="4900960" y="1948289"/>
            <a:ext cx="5503127" cy="4351338"/>
          </a:xfrm>
        </p:spPr>
        <p:txBody>
          <a:bodyPr/>
          <a:lstStyle/>
          <a:p>
            <a:pPr algn="just"/>
            <a:r>
              <a:rPr lang="en-US" dirty="0"/>
              <a:t>If we run our application and go to </a:t>
            </a:r>
            <a:r>
              <a:rPr lang="en-US" b="1" dirty="0"/>
              <a:t>localhost:3000/hello</a:t>
            </a:r>
            <a:r>
              <a:rPr lang="en-US" dirty="0"/>
              <a:t>, the server receives a get request at route </a:t>
            </a:r>
            <a:r>
              <a:rPr lang="en-US" b="1" dirty="0"/>
              <a:t>"/hello"</a:t>
            </a:r>
            <a:r>
              <a:rPr lang="en-US" dirty="0"/>
              <a:t>, our Express app executes the </a:t>
            </a:r>
            <a:r>
              <a:rPr lang="en-US" b="1" dirty="0"/>
              <a:t>callback</a:t>
            </a:r>
            <a:r>
              <a:rPr lang="en-US" dirty="0"/>
              <a:t> function attached to this route and sends </a:t>
            </a:r>
            <a:r>
              <a:rPr lang="en-US" b="1" dirty="0"/>
              <a:t>"Hello World!"</a:t>
            </a:r>
            <a:r>
              <a:rPr lang="en-US" dirty="0"/>
              <a:t> as the response.</a:t>
            </a:r>
            <a:endParaRPr lang="en-IN" dirty="0"/>
          </a:p>
        </p:txBody>
      </p:sp>
    </p:spTree>
    <p:extLst>
      <p:ext uri="{BB962C8B-B14F-4D97-AF65-F5344CB8AC3E}">
        <p14:creationId xmlns:p14="http://schemas.microsoft.com/office/powerpoint/2010/main" val="3751756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OUTPUT:</a:t>
            </a:r>
            <a:endParaRPr lang="en-IN" dirty="0"/>
          </a:p>
        </p:txBody>
      </p:sp>
      <p:pic>
        <p:nvPicPr>
          <p:cNvPr id="7" name="Content Placeholder 6"/>
          <p:cNvPicPr>
            <a:picLocks noGrp="1" noChangeAspect="1"/>
          </p:cNvPicPr>
          <p:nvPr>
            <p:ph idx="1"/>
          </p:nvPr>
        </p:nvPicPr>
        <p:blipFill>
          <a:blip r:embed="rId2"/>
          <a:stretch>
            <a:fillRect/>
          </a:stretch>
        </p:blipFill>
        <p:spPr>
          <a:xfrm>
            <a:off x="1320258" y="1690688"/>
            <a:ext cx="3752850" cy="1285875"/>
          </a:xfrm>
          <a:prstGeom prst="rect">
            <a:avLst/>
          </a:prstGeom>
        </p:spPr>
      </p:pic>
      <p:pic>
        <p:nvPicPr>
          <p:cNvPr id="8" name="Picture 7"/>
          <p:cNvPicPr>
            <a:picLocks noChangeAspect="1"/>
          </p:cNvPicPr>
          <p:nvPr/>
        </p:nvPicPr>
        <p:blipFill>
          <a:blip r:embed="rId3"/>
          <a:stretch>
            <a:fillRect/>
          </a:stretch>
        </p:blipFill>
        <p:spPr>
          <a:xfrm>
            <a:off x="6190321" y="1690687"/>
            <a:ext cx="4210050" cy="1587771"/>
          </a:xfrm>
          <a:prstGeom prst="rect">
            <a:avLst/>
          </a:prstGeom>
        </p:spPr>
      </p:pic>
      <p:pic>
        <p:nvPicPr>
          <p:cNvPr id="9" name="Picture 8"/>
          <p:cNvPicPr>
            <a:picLocks noChangeAspect="1"/>
          </p:cNvPicPr>
          <p:nvPr/>
        </p:nvPicPr>
        <p:blipFill>
          <a:blip r:embed="rId4"/>
          <a:stretch>
            <a:fillRect/>
          </a:stretch>
        </p:blipFill>
        <p:spPr>
          <a:xfrm>
            <a:off x="3141159" y="3952953"/>
            <a:ext cx="3270792" cy="1745319"/>
          </a:xfrm>
          <a:prstGeom prst="rect">
            <a:avLst/>
          </a:prstGeom>
        </p:spPr>
      </p:pic>
    </p:spTree>
    <p:extLst>
      <p:ext uri="{BB962C8B-B14F-4D97-AF65-F5344CB8AC3E}">
        <p14:creationId xmlns:p14="http://schemas.microsoft.com/office/powerpoint/2010/main" val="3552891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IN" dirty="0"/>
          </a:p>
        </p:txBody>
      </p:sp>
      <p:pic>
        <p:nvPicPr>
          <p:cNvPr id="4" name="Content Placeholder 3"/>
          <p:cNvPicPr>
            <a:picLocks noGrp="1" noChangeAspect="1"/>
          </p:cNvPicPr>
          <p:nvPr>
            <p:ph idx="1"/>
          </p:nvPr>
        </p:nvPicPr>
        <p:blipFill>
          <a:blip r:embed="rId2"/>
          <a:stretch>
            <a:fillRect/>
          </a:stretch>
        </p:blipFill>
        <p:spPr>
          <a:xfrm>
            <a:off x="1979631" y="1965959"/>
            <a:ext cx="7487753" cy="3788069"/>
          </a:xfrm>
          <a:prstGeom prst="rect">
            <a:avLst/>
          </a:prstGeom>
        </p:spPr>
      </p:pic>
    </p:spTree>
    <p:extLst>
      <p:ext uri="{BB962C8B-B14F-4D97-AF65-F5344CB8AC3E}">
        <p14:creationId xmlns:p14="http://schemas.microsoft.com/office/powerpoint/2010/main" val="220058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6584" y="1789771"/>
            <a:ext cx="6273875" cy="4038600"/>
          </a:xfrm>
          <a:prstGeom prst="rect">
            <a:avLst/>
          </a:prstGeom>
          <a:noFill/>
          <a:ln>
            <a:noFill/>
          </a:ln>
        </p:spPr>
      </p:pic>
    </p:spTree>
    <p:extLst>
      <p:ext uri="{BB962C8B-B14F-4D97-AF65-F5344CB8AC3E}">
        <p14:creationId xmlns:p14="http://schemas.microsoft.com/office/powerpoint/2010/main" val="3194381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339</TotalTime>
  <Words>417</Words>
  <Application>Microsoft Office PowerPoint</Application>
  <PresentationFormat>Widescreen</PresentationFormat>
  <Paragraphs>35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Corbel</vt:lpstr>
      <vt:lpstr>Times New Roman</vt:lpstr>
      <vt:lpstr>Basis</vt:lpstr>
      <vt:lpstr>Expressjs</vt:lpstr>
      <vt:lpstr>PowerPoint Presentation</vt:lpstr>
      <vt:lpstr>Installation</vt:lpstr>
      <vt:lpstr>PowerPoint Presentation</vt:lpstr>
      <vt:lpstr>Express.js Routing </vt:lpstr>
      <vt:lpstr>PowerPoint Presentation</vt:lpstr>
      <vt:lpstr>OUTPUT:</vt:lpstr>
      <vt:lpstr>HTTP Methods</vt:lpstr>
      <vt:lpstr>Get</vt:lpstr>
      <vt:lpstr>PowerPoint Presentation</vt:lpstr>
      <vt:lpstr>URL binding</vt:lpstr>
      <vt:lpstr>PowerPoint Presentation</vt:lpstr>
      <vt:lpstr>What are cookies?? </vt:lpstr>
      <vt:lpstr>Install cookie To use cookies with Express, we need the cookie-parser middleware. To install it, use the following code − </vt:lpstr>
      <vt:lpstr>Define a root</vt:lpstr>
      <vt:lpstr>PowerPoint Presentation</vt:lpstr>
      <vt:lpstr>PowerPoint Presentation</vt:lpstr>
      <vt:lpstr>Sessions in Expressjs</vt:lpstr>
      <vt:lpstr>PowerPoint Presentation</vt:lpstr>
      <vt:lpstr>express-session Module in Node.js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ExpressJs</dc:title>
  <dc:creator>ADMIN</dc:creator>
  <cp:lastModifiedBy>ADMIN</cp:lastModifiedBy>
  <cp:revision>22</cp:revision>
  <dcterms:created xsi:type="dcterms:W3CDTF">2023-09-07T03:51:04Z</dcterms:created>
  <dcterms:modified xsi:type="dcterms:W3CDTF">2023-09-08T04:33:28Z</dcterms:modified>
</cp:coreProperties>
</file>