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7" r:id="rId4"/>
    <p:sldId id="260" r:id="rId5"/>
    <p:sldId id="262" r:id="rId6"/>
    <p:sldId id="281" r:id="rId7"/>
    <p:sldId id="263" r:id="rId8"/>
    <p:sldId id="264" r:id="rId9"/>
    <p:sldId id="268" r:id="rId10"/>
    <p:sldId id="280" r:id="rId11"/>
    <p:sldId id="282" r:id="rId12"/>
    <p:sldId id="265" r:id="rId13"/>
    <p:sldId id="266" r:id="rId14"/>
    <p:sldId id="267" r:id="rId15"/>
    <p:sldId id="283" r:id="rId16"/>
    <p:sldId id="269" r:id="rId17"/>
    <p:sldId id="270" r:id="rId18"/>
    <p:sldId id="271" r:id="rId19"/>
    <p:sldId id="272" r:id="rId20"/>
    <p:sldId id="273" r:id="rId21"/>
    <p:sldId id="274" r:id="rId22"/>
    <p:sldId id="284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4:33:12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24575,'-4'0'0,"-7"0"0,0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4:34:5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24575,'2'0'0,"-1"0"0,1 1 0,0-1 0,0 1 0,-1-1 0,1 1 0,-1 0 0,1 0 0,0-1 0,-1 1 0,1 0 0,-1 0 0,0 1 0,1-1 0,-1 0 0,0 0 0,0 1 0,0-1 0,0 1 0,0-1 0,0 1 0,0-1 0,0 1 0,-1-1 0,1 1 0,0 3 0,3 6 0,-1 0 0,-1 1 0,2 11 0,-3-10 0,77 357 0,-67-327 0,9 47 0,-14-55 0,1 0 0,16 47 0,-22-80 0,0 1 0,0-1 0,0 0 0,1 1 0,-1-1 0,1 0 0,-1 0 0,1 0 0,0 0 0,0-1 0,0 1 0,0 0 0,0-1 0,0 1 0,0-1 0,1 0 0,-1 0 0,0 0 0,1 0 0,-1 0 0,1 0 0,2 0 0,7 1 0,1-1 0,-1 0 0,20-2 0,-14 1 0,660-19 0,252-1 0,-878 20 0,559 27 0,-161 55 0,-97-14 0,-286-61 0,93 0 0,32 2 0,-11 21 0,-179-29 8,0-1-1,0 0 0,0 1 1,0-1-1,-1 0 1,1 0-1,0 0 0,0 0 1,0-1-1,0 1 1,-1 0-1,5-2 0,-6 1-54,0 1 0,1-1 0,-1 0 0,0 1 0,0-1 0,0 0-1,1 0 1,-1 1 0,0-1 0,0 0 0,0 0 0,0 1 0,0-1-1,0 0 1,0 0 0,-1 1 0,1-1 0,0 0 0,0 1 0,-1-1-1,1 0 1,0 0 0,-1 1 0,1-1 0,0 1 0,-1-1 0,1 0-1,-1 1 1,1-1 0,-2 0 0,-14-22-6779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4:34:5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24575,'7'1'0,"1"-1"0,-1 2 0,1-1 0,-1 1 0,0 0 0,0 0 0,1 1 0,-2 0 0,1 1 0,0-1 0,-1 1 0,7 5 0,10 9 0,37 37 0,-53-47 0,110 126 0,-24-25 0,-70-82 0,30 46 0,-39-52 0,-10-15 0,-1 0 0,-1 0 0,1 0 0,-1 0 0,0 0 0,0 0 0,-1 1 0,0-1 0,0 1 0,0-1 0,-1 1 0,0-1 0,0 1 0,-1-1 0,1 1 0,-1-1 0,-1 0 0,-3 10 0,-2 5 0,-1 0 0,-1-1 0,0 0 0,-16 22 0,14-24-151,-1-1-1,-1-1 0,0 0 0,-1-1 1,0 0-1,-1-1 0,-1-1 1,-30 21-1,23-21-6674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4:34:51.705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004" units="cm"/>
      <inkml:brushProperty name="height" value="0.05004" units="cm"/>
      <inkml:brushProperty name="color" value="#E71224"/>
    </inkml:brush>
  </inkml:definitions>
  <inkml:trace contextRef="#ctx0" brushRef="#br0">34 34 24575,'2'0'0,"-1"0"0,1 1 0,0-1 0,0 1 0,-1-1 0,1 1 0,-1 0 0,1 0 0,0-1 0,-1 1 0,1 0 0,-1 0 0,0 1 0,1-1 0,-1 0 0,0 0 0,0 1 0,0-1 0,0 1 0,0-1 0,0 1 0,0-1 0,0 1 0,-1-1 0,1 1 0,0 3 0,3 6 0,-1 0 0,-1 1 0,2 11 0,-3-10 0,77 357 0,-67-327 0,9 47 0,-14-55 0,1 0 0,16 46 0,-22-79 0,0 1 0,0-1 0,0 0 0,1 1 0,-1-1 0,1 0 0,-1 0 0,1 0 0,0 0 0,0-1 0,0 1 0,0 0 0,0-1 0,0 1 0,0-1 0,1 0 0,-1 0 0,0 0 0,1 0 0,-1 0 0,1 0 0,2 0 0,7 1 0,1-1 0,-1 0 0,20-2 0,-14 1 0,660-19 0,251-1 0,-877 20 0,559 27 0,-161 55 0,-98-14 0,-285-61 0,93 0 0,32 2 0,-11 21 0,-179-29 8,0-1-1,0 0 0,0 1 1,0-1-1,-1 0 1,1 0-1,0 0 0,0 0 1,0-1-1,0 1 1,-1 0-1,5-2 0,-6 1-54,0 1 0,1-1 0,-1 0 0,0 1 0,0-1 0,0 0-1,1 0 1,-1 1 0,0-1 0,0 0 0,0 0 0,0 1 0,0-1-1,0 0 1,0 0 0,-1 1 0,1-1 0,0 0 0,0 1 0,-1-1-1,1 0 1,0 0 0,-1 1 0,1-1 0,0 1 0,-1-1 0,1 0-1,-1 1 1,1-1 0,-2 0 0,-14-22-6779</inkml:trace>
  <inkml:trace contextRef="#ctx0" brushRef="#br1" timeOffset="1750">3777 558 24575,'7'1'0,"1"-1"0,-1 2 0,1-1 0,-1 1 0,0 0 0,0 0 0,1 1 0,-2 0 0,1 1 0,0-1 0,-1 1 0,7 5 0,10 9 0,38 37 0,-54-47 0,110 125 0,-24-24 0,-70-82 0,30 46 0,-39-52 0,-10-15 0,-1 0 0,-1 0 0,1 0 0,-1 0 0,0 0 0,0 0 0,-1 1 0,0-1 0,0 1 0,0-1 0,-1 1 0,0-1 0,0 1 0,-1-1 0,1 1 0,-1-1 0,-1 0 0,-3 10 0,-2 5 0,-1 0 0,-1-1 0,0 0 0,-16 22 0,14-24-151,-1-1-1,-1-1 0,0 0 0,-1-1 1,0 0-1,-1-1 0,-1-1 1,-30 21-1,23-21-6674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4040-C125-407C-83A5-E404B36BBCC2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0DCD6-8022-4A6E-936A-B8FC966EC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6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46FB3-3B03-49B1-8636-6830766E15F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49214A-7EC9-48BD-98CF-696029AD8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28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6FB3-3B03-49B1-8636-6830766E15F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214A-7EC9-48BD-98CF-696029AD8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08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46FB3-3B03-49B1-8636-6830766E15F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49214A-7EC9-48BD-98CF-696029AD8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8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6FB3-3B03-49B1-8636-6830766E15F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F49214A-7EC9-48BD-98CF-696029AD8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9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46FB3-3B03-49B1-8636-6830766E15F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49214A-7EC9-48BD-98CF-696029AD8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6FB3-3B03-49B1-8636-6830766E15F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214A-7EC9-48BD-98CF-696029AD8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6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6FB3-3B03-49B1-8636-6830766E15F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214A-7EC9-48BD-98CF-696029AD8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51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6FB3-3B03-49B1-8636-6830766E15F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214A-7EC9-48BD-98CF-696029AD8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8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6FB3-3B03-49B1-8636-6830766E15F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214A-7EC9-48BD-98CF-696029AD8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10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46FB3-3B03-49B1-8636-6830766E15F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49214A-7EC9-48BD-98CF-696029AD8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83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6FB3-3B03-49B1-8636-6830766E15F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214A-7EC9-48BD-98CF-696029AD8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7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846FB3-3B03-49B1-8636-6830766E15F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F49214A-7EC9-48BD-98CF-696029AD83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580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Fragments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8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4471-8E31-3C56-00E5-7F2954D6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ource Sans 3"/>
              </a:rPr>
              <a:t>Dynamic Fragment in Android</a:t>
            </a:r>
            <a:r>
              <a:rPr lang="en-IN" b="1" i="0" dirty="0">
                <a:solidFill>
                  <a:srgbClr val="273239"/>
                </a:solidFill>
                <a:effectLst/>
                <a:latin typeface="Source Sans 3"/>
              </a:rPr>
              <a:t/>
            </a:r>
            <a:br>
              <a:rPr lang="en-IN" b="1" i="0" dirty="0">
                <a:solidFill>
                  <a:srgbClr val="273239"/>
                </a:solidFill>
                <a:effectLst/>
                <a:latin typeface="Source Sans 3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B1D1B-5DB1-703A-AA07-D0BCC8E6D0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Dynamic Fragment is a type of fragment that is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defined in an XML layout file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and called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using FragmentManager class.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FragmentManager class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is responsible for managing fragments.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part of the Activity and its lifecycle depends on the lifecycle of its container activity.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Dynamic Fragments are more responsive and flexible than Static Fragments.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B712F-B685-F049-5FBA-20947886BB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Properties of Dynamic Fragment: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Defined in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Java class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by extending FragmentManager class.</a:t>
            </a:r>
          </a:p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Having a fixed position in the Activity’s layout but its content can be changed.</a:t>
            </a:r>
          </a:p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Can be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added, removed, or replaced at runtime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Created when the Activity is created and destroyed when the activity is destroyed.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0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FBC1-F19A-B4C0-8A17-45D05342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calibri" panose="020F0502020204030204" pitchFamily="34" charset="0"/>
              </a:rPr>
              <a:t>Create A Fragment Class In Android Studio: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8E215-ED9C-B911-3F34-36405302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1" y="1994908"/>
            <a:ext cx="11029616" cy="43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calibri" panose="020F0502020204030204" pitchFamily="34" charset="0"/>
              </a:rPr>
              <a:t>Create A Fragment Class In Android Studio:</a:t>
            </a:r>
            <a:r>
              <a:rPr lang="en-US" b="0" i="0" dirty="0">
                <a:solidFill>
                  <a:srgbClr val="339600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b="0" i="0" dirty="0">
                <a:solidFill>
                  <a:srgbClr val="3396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357DE-2EF4-234E-DE23-AA6770FFB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851" y="2234153"/>
            <a:ext cx="10407191" cy="392169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6E13990-8233-321D-5200-A698A72DEB60}"/>
                  </a:ext>
                </a:extLst>
              </p14:cNvPr>
              <p14:cNvContentPartPr/>
              <p14:nvPr/>
            </p14:nvContentPartPr>
            <p14:xfrm>
              <a:off x="-980647" y="282945"/>
              <a:ext cx="972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6E13990-8233-321D-5200-A698A72DEB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89287" y="273945"/>
                <a:ext cx="273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3607411-9DEF-787A-3506-2B7DED00A691}"/>
              </a:ext>
            </a:extLst>
          </p:cNvPr>
          <p:cNvSpPr txBox="1"/>
          <p:nvPr/>
        </p:nvSpPr>
        <p:spPr>
          <a:xfrm>
            <a:off x="6758633" y="4726979"/>
            <a:ext cx="3403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4D5156"/>
                </a:solidFill>
                <a:effectLst/>
                <a:latin typeface="Google Sans"/>
              </a:rPr>
              <a:t>the specified fragment is instantiated,</a:t>
            </a:r>
            <a:endParaRPr lang="en-IN" sz="16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52A3F4-ACBE-E89E-9B23-1AEC5518B839}"/>
              </a:ext>
            </a:extLst>
          </p:cNvPr>
          <p:cNvGrpSpPr/>
          <p:nvPr/>
        </p:nvGrpSpPr>
        <p:grpSpPr>
          <a:xfrm>
            <a:off x="5354273" y="4590705"/>
            <a:ext cx="1532520" cy="514800"/>
            <a:chOff x="5354273" y="4590705"/>
            <a:chExt cx="153252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536AF9-6012-729E-A87F-F28550CEF0B2}"/>
                    </a:ext>
                  </a:extLst>
                </p14:cNvPr>
                <p14:cNvContentPartPr/>
                <p14:nvPr/>
              </p14:nvContentPartPr>
              <p14:xfrm>
                <a:off x="5354273" y="4590705"/>
                <a:ext cx="1451520" cy="35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536AF9-6012-729E-A87F-F28550CEF0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45633" y="4582065"/>
                  <a:ext cx="14691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7C247D-C62B-EBF5-D599-1F5F865FA17F}"/>
                    </a:ext>
                  </a:extLst>
                </p14:cNvPr>
                <p14:cNvContentPartPr/>
                <p14:nvPr/>
              </p14:nvContentPartPr>
              <p14:xfrm>
                <a:off x="6702473" y="4779345"/>
                <a:ext cx="184320" cy="326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7C247D-C62B-EBF5-D599-1F5F865FA1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93833" y="4770345"/>
                  <a:ext cx="201960" cy="34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06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05940"/>
            <a:ext cx="11029615" cy="4566580"/>
          </a:xfrm>
        </p:spPr>
        <p:txBody>
          <a:bodyPr>
            <a:normAutofit fontScale="25000" lnSpcReduction="20000"/>
          </a:bodyPr>
          <a:lstStyle/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is added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layout,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onCreateView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eventually get called, and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is the view that holds the fragment. </a:t>
            </a:r>
          </a:p>
          <a:p>
            <a:pPr algn="just">
              <a:lnSpc>
                <a:spcPct val="170000"/>
              </a:lnSpc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lets you do things like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parent's layout parameters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style/theme applied to it, etc. </a:t>
            </a:r>
          </a:p>
          <a:p>
            <a:pPr algn="just">
              <a:lnSpc>
                <a:spcPct val="170000"/>
              </a:lnSpc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That's why you pass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when you call inflate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it can apply any necessary attributes while inflating the fragment's layout.</a:t>
            </a:r>
          </a:p>
          <a:p>
            <a:pPr algn="just">
              <a:lnSpc>
                <a:spcPct val="170000"/>
              </a:lnSpc>
            </a:pPr>
            <a:r>
              <a:rPr lang="en-US" sz="6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64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inflate() </a:t>
            </a:r>
            <a:r>
              <a:rPr lang="en-US" sz="6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has three arguments </a:t>
            </a:r>
            <a:r>
              <a:rPr lang="en-US" sz="64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one is the resource layout</a:t>
            </a:r>
            <a:r>
              <a:rPr lang="en-US" sz="6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we want to inflate, second is the </a:t>
            </a:r>
            <a:r>
              <a:rPr lang="en-US" sz="64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ViewGroup to be the parent of the inflated layout</a:t>
            </a:r>
            <a:r>
              <a:rPr lang="en-US" sz="6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70000"/>
              </a:lnSpc>
            </a:pPr>
            <a:r>
              <a:rPr lang="en-US" sz="6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third parameter is a </a:t>
            </a:r>
            <a:r>
              <a:rPr lang="en-US" sz="64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 value indicating </a:t>
            </a:r>
            <a:r>
              <a:rPr lang="en-US" sz="6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 the </a:t>
            </a:r>
            <a:r>
              <a:rPr lang="en-US" sz="64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inflated layout should be attached to the ViewGroup</a:t>
            </a:r>
            <a:r>
              <a:rPr lang="en-US" sz="6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(the second parameter) during inflation.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940618" y="2566035"/>
              <a:ext cx="1531937" cy="51435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8377" y="2553797"/>
                <a:ext cx="1556419" cy="535586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3607411-9DEF-787A-3506-2B7DED00A691}"/>
              </a:ext>
            </a:extLst>
          </p:cNvPr>
          <p:cNvSpPr txBox="1"/>
          <p:nvPr/>
        </p:nvSpPr>
        <p:spPr>
          <a:xfrm>
            <a:off x="6472555" y="2741831"/>
            <a:ext cx="3403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 smtClean="0">
                <a:solidFill>
                  <a:srgbClr val="4D5156"/>
                </a:solidFill>
                <a:effectLst/>
                <a:latin typeface="Google Sans"/>
              </a:rPr>
              <a:t>UI of the fragment is initialized,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787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calibri" panose="020F0502020204030204" pitchFamily="34" charset="0"/>
              </a:rPr>
              <a:t/>
            </a:r>
            <a:br>
              <a:rPr lang="en-US" b="1" i="0" dirty="0">
                <a:effectLst/>
                <a:latin typeface="calibri" panose="020F0502020204030204" pitchFamily="34" charset="0"/>
              </a:rPr>
            </a:br>
            <a:r>
              <a:rPr lang="en-US" b="1" i="0" dirty="0">
                <a:effectLst/>
                <a:latin typeface="calibri" panose="020F0502020204030204" pitchFamily="34" charset="0"/>
              </a:rPr>
              <a:t/>
            </a:r>
            <a:br>
              <a:rPr lang="en-US" b="1" i="0" dirty="0">
                <a:effectLst/>
                <a:latin typeface="calibri" panose="020F0502020204030204" pitchFamily="34" charset="0"/>
              </a:rPr>
            </a:br>
            <a:r>
              <a:rPr lang="en-US" b="1" i="0" dirty="0">
                <a:effectLst/>
                <a:latin typeface="calibri" panose="020F0502020204030204" pitchFamily="34" charset="0"/>
              </a:rPr>
              <a:t>Implementation of Fragment In Android Require Honeycomb (3.0) or Later:</a:t>
            </a:r>
            <a:r>
              <a:rPr lang="en-US" b="0" i="0" dirty="0">
                <a:effectLst/>
                <a:latin typeface="calibri" panose="020F0502020204030204" pitchFamily="34" charset="0"/>
              </a:rPr>
              <a:t/>
            </a:r>
            <a:br>
              <a:rPr lang="en-US" b="0" i="0" dirty="0"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some primary classes related to Fragment’s are: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FragmentActivity: The base class for all activities using compatibility based Fragment (and loader) features.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Fragment: The base class for all Fragment definitions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FragmentManager: The class for interacting with Fragment objects inside an activity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FragmentTransaction: The class for performing an atomic set of Fragment operations such as Replace or Add a Fragment.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2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Fragment Manager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897666" cy="3633047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said before 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key component.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FragmentManager we can discover (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fragment inside our layout using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findFragmentById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findFragmentByTag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operation that are made by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happens inside a “transaction” like in a database operation.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get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FragmentManger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using the Activity method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getFragmentManager()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5664" y="2824722"/>
            <a:ext cx="4010025" cy="20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Android - Shared Preferences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7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844"/>
            <a:ext cx="10515600" cy="3326239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Android provides many ways of </a:t>
            </a:r>
            <a:r>
              <a:rPr lang="en-US" b="1" dirty="0"/>
              <a:t>storing data</a:t>
            </a:r>
            <a:r>
              <a:rPr lang="en-US" dirty="0"/>
              <a:t> of an application. </a:t>
            </a:r>
          </a:p>
          <a:p>
            <a:pPr algn="just"/>
            <a:r>
              <a:rPr lang="en-US" dirty="0"/>
              <a:t>One of this way is called Shared Preferences. </a:t>
            </a:r>
          </a:p>
          <a:p>
            <a:pPr algn="just"/>
            <a:r>
              <a:rPr lang="en-US" dirty="0"/>
              <a:t>Shared Preferences allow you to save and retrieve data in the form of </a:t>
            </a:r>
            <a:r>
              <a:rPr lang="en-US" b="1" dirty="0"/>
              <a:t>key,value</a:t>
            </a:r>
            <a:r>
              <a:rPr lang="en-US" dirty="0"/>
              <a:t> pair.</a:t>
            </a:r>
          </a:p>
          <a:p>
            <a:pPr algn="just"/>
            <a:r>
              <a:rPr lang="en-US" dirty="0"/>
              <a:t>In order to use shared preferences, you have to call a method </a:t>
            </a:r>
            <a:r>
              <a:rPr lang="en-US" b="1" dirty="0"/>
              <a:t>getSharedPreferences() </a:t>
            </a:r>
            <a:r>
              <a:rPr lang="en-US" dirty="0"/>
              <a:t>that returns a SharedPreference instance pointing to the file that contains the values of preferences</a:t>
            </a:r>
          </a:p>
          <a:p>
            <a:pPr algn="just"/>
            <a:r>
              <a:rPr lang="en-US" dirty="0"/>
              <a:t> Android stores Shared Preferences settings as XML file in </a:t>
            </a:r>
            <a:r>
              <a:rPr lang="en-US" b="1" dirty="0"/>
              <a:t>shared_prefs</a:t>
            </a:r>
            <a:r>
              <a:rPr lang="en-US" dirty="0"/>
              <a:t> folder under DATA/data/{application package} directory.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09" y="4616605"/>
            <a:ext cx="9398852" cy="118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488" y="755108"/>
            <a:ext cx="10515600" cy="77260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first parameter is the key and the second parameter is the MODE.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38" y="2230244"/>
            <a:ext cx="927967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10919"/>
          </a:xfrm>
        </p:spPr>
        <p:txBody>
          <a:bodyPr/>
          <a:lstStyle/>
          <a:p>
            <a:r>
              <a:rPr lang="en-US" dirty="0"/>
              <a:t>You can save something in the sharedpreferences by using SharedPreferences.Editor class.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74" y="4255955"/>
            <a:ext cx="2990850" cy="13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Android, Fragment is a </a:t>
            </a:r>
            <a:r>
              <a:rPr lang="en-US" b="1" dirty="0"/>
              <a:t>part of an activity </a:t>
            </a:r>
            <a:r>
              <a:rPr lang="en-US" dirty="0"/>
              <a:t>which enable more modular activity design. </a:t>
            </a:r>
          </a:p>
          <a:p>
            <a:pPr algn="just"/>
            <a:r>
              <a:rPr lang="en-US" dirty="0"/>
              <a:t>It will not be wrong if we say a fragment is a kind of </a:t>
            </a:r>
            <a:r>
              <a:rPr lang="en-US" b="1" dirty="0"/>
              <a:t>sub-activity.</a:t>
            </a:r>
          </a:p>
          <a:p>
            <a:pPr algn="just"/>
            <a:r>
              <a:rPr lang="en-US" dirty="0"/>
              <a:t>It represents a behavior or a portion of user interface in an Activity.</a:t>
            </a:r>
          </a:p>
          <a:p>
            <a:pPr algn="just"/>
            <a:r>
              <a:rPr lang="en-US" dirty="0"/>
              <a:t>We can combine multiple Fragments in Single Activity to build a multi panel UI and </a:t>
            </a:r>
            <a:r>
              <a:rPr lang="en-US" b="1" dirty="0"/>
              <a:t>reuse</a:t>
            </a:r>
            <a:r>
              <a:rPr lang="en-US" dirty="0"/>
              <a:t> a Fragment in multiple Activities.</a:t>
            </a:r>
          </a:p>
          <a:p>
            <a:pPr algn="just"/>
            <a:r>
              <a:rPr lang="en-US" dirty="0"/>
              <a:t> We always need to embed Fragment in an activity and the fragment lifecycle is directly affected by the host activity’s lifecycle.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5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235"/>
            <a:ext cx="10515600" cy="17093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Apart from the putString method , there are methods available in the editor class that allows manipulation of data inside shared preferences. 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58" y="2129767"/>
            <a:ext cx="6211577" cy="4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2635" y="2227263"/>
            <a:ext cx="2339679" cy="363378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4FA46-AA31-459F-F4B8-6E7BA58A5F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13585" y="2227263"/>
            <a:ext cx="2703034" cy="363378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7E8FDC6-B0C3-23C0-0759-C34C64D146C0}"/>
              </a:ext>
            </a:extLst>
          </p:cNvPr>
          <p:cNvSpPr/>
          <p:nvPr/>
        </p:nvSpPr>
        <p:spPr>
          <a:xfrm>
            <a:off x="5297863" y="3770722"/>
            <a:ext cx="188536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7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3E0E4-C3C3-25F0-1775-5E0FAA6D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04" y="1920240"/>
            <a:ext cx="3223967" cy="33877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5C421FA-3B9A-B453-BAFF-43E21F980997}"/>
              </a:ext>
            </a:extLst>
          </p:cNvPr>
          <p:cNvSpPr/>
          <p:nvPr/>
        </p:nvSpPr>
        <p:spPr>
          <a:xfrm>
            <a:off x="4903891" y="2944368"/>
            <a:ext cx="1131217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22038-60CA-185E-92EE-3E6B76A9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94" y="1204942"/>
            <a:ext cx="481584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6C069D-BCDF-F6B8-2AAA-E6DAC134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" y="1951350"/>
            <a:ext cx="4709160" cy="338422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BEF99-DEA7-923A-4953-E1E367D57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521" y="1826567"/>
            <a:ext cx="2703034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Android - ANIMATIONS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6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Android Animation is used to give the UI a rich look and feel. </a:t>
            </a:r>
          </a:p>
          <a:p>
            <a:r>
              <a:rPr lang="en-US" sz="2400" dirty="0"/>
              <a:t>Animations in android apps can be performed through XML or android code</a:t>
            </a:r>
          </a:p>
          <a:p>
            <a:r>
              <a:rPr lang="en-US" sz="2400" dirty="0"/>
              <a:t>Animation in android apps is the process of creating motion and shape change.</a:t>
            </a:r>
          </a:p>
          <a:p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6" y="2228003"/>
            <a:ext cx="5553817" cy="41950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Fade In Animation</a:t>
            </a:r>
          </a:p>
          <a:p>
            <a:r>
              <a:rPr lang="en-US" dirty="0"/>
              <a:t>Fade Out Animation</a:t>
            </a:r>
          </a:p>
          <a:p>
            <a:r>
              <a:rPr lang="en-US" dirty="0"/>
              <a:t>Cross Fading Animation</a:t>
            </a:r>
          </a:p>
          <a:p>
            <a:r>
              <a:rPr lang="en-US" dirty="0"/>
              <a:t>Blink Animation</a:t>
            </a:r>
          </a:p>
          <a:p>
            <a:r>
              <a:rPr lang="en-US" dirty="0"/>
              <a:t>Zoom In Animation</a:t>
            </a:r>
          </a:p>
          <a:p>
            <a:r>
              <a:rPr lang="en-US" dirty="0"/>
              <a:t>Zoom Out Animation</a:t>
            </a:r>
          </a:p>
          <a:p>
            <a:r>
              <a:rPr lang="en-US" dirty="0"/>
              <a:t>Rotate Animation</a:t>
            </a:r>
          </a:p>
          <a:p>
            <a:r>
              <a:rPr lang="en-US" dirty="0"/>
              <a:t>Move Animation</a:t>
            </a:r>
          </a:p>
          <a:p>
            <a:r>
              <a:rPr lang="en-US" dirty="0"/>
              <a:t>Slide Up Animation</a:t>
            </a:r>
          </a:p>
          <a:p>
            <a:r>
              <a:rPr lang="en-US" dirty="0"/>
              <a:t>Slide Down Animation</a:t>
            </a:r>
          </a:p>
          <a:p>
            <a:r>
              <a:rPr lang="en-US" dirty="0"/>
              <a:t>Bounce Animation</a:t>
            </a:r>
          </a:p>
          <a:p>
            <a:r>
              <a:rPr lang="en-US" dirty="0"/>
              <a:t>Sequential Animation</a:t>
            </a:r>
          </a:p>
          <a:p>
            <a:r>
              <a:rPr lang="en-US" dirty="0"/>
              <a:t>Together Animation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4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44" y="1048215"/>
            <a:ext cx="9288966" cy="47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46" y="292486"/>
            <a:ext cx="8363415" cy="54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 of Fragments in Android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Modularity: </a:t>
            </a:r>
            <a:r>
              <a:rPr lang="en-US" dirty="0"/>
              <a:t>If a single activity is </a:t>
            </a:r>
            <a:r>
              <a:rPr lang="en-US" b="1" dirty="0"/>
              <a:t>having too many functional components</a:t>
            </a:r>
            <a:r>
              <a:rPr lang="en-US" dirty="0"/>
              <a:t>, its better to </a:t>
            </a:r>
            <a:r>
              <a:rPr lang="en-US" b="1" dirty="0"/>
              <a:t>divide it into independent fragments, </a:t>
            </a:r>
            <a:r>
              <a:rPr lang="en-US" dirty="0"/>
              <a:t>hence making the code more organized and easier to maintain.</a:t>
            </a:r>
          </a:p>
          <a:p>
            <a:pPr algn="just"/>
            <a:r>
              <a:rPr lang="en-US" b="1" dirty="0"/>
              <a:t>Reusability:</a:t>
            </a:r>
            <a:r>
              <a:rPr lang="en-US" dirty="0"/>
              <a:t> If we define any particular feature in a fragment, then that feature more or less becomes a reusable component which can be easily integrated into any activity.</a:t>
            </a:r>
          </a:p>
          <a:p>
            <a:pPr algn="just"/>
            <a:r>
              <a:rPr lang="en-US" b="1" dirty="0"/>
              <a:t>Adaptability:</a:t>
            </a:r>
            <a:r>
              <a:rPr lang="en-US" dirty="0"/>
              <a:t> If we break UI components of an app screen into fragments, then it becomes easier to change their orientation and placement, based on screen size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7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B4FF7E-353B-881D-2A72-BC9DA25C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3" y="565608"/>
            <a:ext cx="10058400" cy="59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50" y="1349298"/>
            <a:ext cx="10515600" cy="51401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76400" y="209550"/>
            <a:ext cx="10515600" cy="871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sz="9300" b="1" dirty="0">
                <a:solidFill>
                  <a:schemeClr val="tx1"/>
                </a:solidFill>
              </a:rPr>
              <a:t>Fragment Life Cycle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77040"/>
              </p:ext>
            </p:extLst>
          </p:nvPr>
        </p:nvGraphicFramePr>
        <p:xfrm>
          <a:off x="557560" y="663908"/>
          <a:ext cx="10671717" cy="603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686">
                  <a:extLst>
                    <a:ext uri="{9D8B030D-6E8A-4147-A177-3AD203B41FA5}">
                      <a16:colId xmlns:a16="http://schemas.microsoft.com/office/drawing/2014/main" val="1817547885"/>
                    </a:ext>
                  </a:extLst>
                </a:gridCol>
                <a:gridCol w="8775031">
                  <a:extLst>
                    <a:ext uri="{9D8B030D-6E8A-4147-A177-3AD203B41FA5}">
                      <a16:colId xmlns:a16="http://schemas.microsoft.com/office/drawing/2014/main" val="2055110232"/>
                    </a:ext>
                  </a:extLst>
                </a:gridCol>
              </a:tblGrid>
              <a:tr h="46096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onAttach(Activity)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called once, when the fragment is attached to the activity.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96674"/>
                  </a:ext>
                </a:extLst>
              </a:tr>
              <a:tr h="113663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onCreate(Bundle)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calls this method when a fragment is created. This is an important method and you should implement the essential components of the fragment in this method.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81107"/>
                  </a:ext>
                </a:extLst>
              </a:tr>
              <a:tr h="46096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onCreateView()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called when the UI of the fragment has to be initialized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20937"/>
                  </a:ext>
                </a:extLst>
              </a:tr>
              <a:tr h="795642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onActivityCreated()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called when the host activity is created. By this time, we can even access the fragment's view using the </a:t>
                      </a:r>
                      <a:r>
                        <a:rPr lang="en-US" dirty="0"/>
                        <a:t>findViewById()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4689"/>
                  </a:ext>
                </a:extLst>
              </a:tr>
              <a:tr h="79564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onStart()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called when the fragment becomes visible on the device's screen.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77342"/>
                  </a:ext>
                </a:extLst>
              </a:tr>
              <a:tr h="79564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onPause()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called when a fragemnt is no longer interactive and the user is about to leave the fragment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82218"/>
                  </a:ext>
                </a:extLst>
              </a:tr>
              <a:tr h="670544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onStop()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called when the fragment is no longer visible.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219770"/>
                  </a:ext>
                </a:extLst>
              </a:tr>
              <a:tr h="460968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onDestroy()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This is called for the final clean up of fragment's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980405"/>
                  </a:ext>
                </a:extLst>
              </a:tr>
              <a:tr h="46096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onDetach()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 is called just before the fragment is detached from the host activity.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1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24378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Static Fragment is a type of fragment that is defined in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an XML layout file only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part of the Activity and its lifecycle depends on the lifecycle of its container activity.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Properties of Static Fragment: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Defined using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&lt;fragment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&gt; tag in XML layout file.</a:t>
            </a:r>
          </a:p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Having a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fixed position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the Activity’s layout.</a:t>
            </a:r>
          </a:p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Cannot be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removed or replaced at runtime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Created when the Activity is created and destroyed when the activity is destroyed.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491</TotalTime>
  <Words>937</Words>
  <Application>Microsoft Office PowerPoint</Application>
  <PresentationFormat>Widescreen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calibri</vt:lpstr>
      <vt:lpstr>Gill Sans MT</vt:lpstr>
      <vt:lpstr>Google Sans</vt:lpstr>
      <vt:lpstr>Nunito</vt:lpstr>
      <vt:lpstr>Source Sans 3</vt:lpstr>
      <vt:lpstr>Times New Roman</vt:lpstr>
      <vt:lpstr>Wingdings 2</vt:lpstr>
      <vt:lpstr>Dividend</vt:lpstr>
      <vt:lpstr>Fragments </vt:lpstr>
      <vt:lpstr>INTRODUCTION</vt:lpstr>
      <vt:lpstr>PowerPoint Presentation</vt:lpstr>
      <vt:lpstr>PowerPoint Presentation</vt:lpstr>
      <vt:lpstr>Main use of Fragments in Android </vt:lpstr>
      <vt:lpstr>PowerPoint Presentation</vt:lpstr>
      <vt:lpstr>PowerPoint Presentation</vt:lpstr>
      <vt:lpstr>PowerPoint Presentation</vt:lpstr>
      <vt:lpstr>Static fragments</vt:lpstr>
      <vt:lpstr>Dynamic Fragment in Android </vt:lpstr>
      <vt:lpstr>Create A Fragment Class In Android Studio:</vt:lpstr>
      <vt:lpstr>Create A Fragment Class In Android Studio: </vt:lpstr>
      <vt:lpstr>PowerPoint Presentation</vt:lpstr>
      <vt:lpstr>  Implementation of Fragment In Android Require Honeycomb (3.0) or Later: </vt:lpstr>
      <vt:lpstr>Fragment Manager </vt:lpstr>
      <vt:lpstr>Android - Shared Preferences </vt:lpstr>
      <vt:lpstr>INTRODUCTION</vt:lpstr>
      <vt:lpstr>PowerPoint Presentation</vt:lpstr>
      <vt:lpstr>PowerPoint Presentation</vt:lpstr>
      <vt:lpstr>PowerPoint Presentation</vt:lpstr>
      <vt:lpstr>Example:</vt:lpstr>
      <vt:lpstr>PowerPoint Presentation</vt:lpstr>
      <vt:lpstr>PowerPoint Presentation</vt:lpstr>
      <vt:lpstr>Android - ANIMATIONS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 </dc:title>
  <dc:creator>ADMIN</dc:creator>
  <cp:lastModifiedBy>ADMIN</cp:lastModifiedBy>
  <cp:revision>32</cp:revision>
  <dcterms:created xsi:type="dcterms:W3CDTF">2023-12-19T06:33:26Z</dcterms:created>
  <dcterms:modified xsi:type="dcterms:W3CDTF">2023-12-29T07:51:15Z</dcterms:modified>
</cp:coreProperties>
</file>