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4" r:id="rId1"/>
  </p:sldMasterIdLst>
  <p:notesMasterIdLst>
    <p:notesMasterId r:id="rId19"/>
  </p:notesMasterIdLst>
  <p:sldIdLst>
    <p:sldId id="256" r:id="rId2"/>
    <p:sldId id="257" r:id="rId3"/>
    <p:sldId id="265" r:id="rId4"/>
    <p:sldId id="261" r:id="rId5"/>
    <p:sldId id="264" r:id="rId6"/>
    <p:sldId id="268" r:id="rId7"/>
    <p:sldId id="269" r:id="rId8"/>
    <p:sldId id="273" r:id="rId9"/>
    <p:sldId id="276" r:id="rId10"/>
    <p:sldId id="274" r:id="rId11"/>
    <p:sldId id="275" r:id="rId12"/>
    <p:sldId id="277" r:id="rId13"/>
    <p:sldId id="270" r:id="rId14"/>
    <p:sldId id="266" r:id="rId15"/>
    <p:sldId id="271" r:id="rId16"/>
    <p:sldId id="267"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14961-E2AB-406C-BD37-78CA4908D3CD}" type="datetimeFigureOut">
              <a:rPr lang="en-US" smtClean="0"/>
              <a:t>6/15/2024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FC2835-7D82-46E9-BEE4-D6D70B5767DC}" type="slidenum">
              <a:rPr lang="en-US" smtClean="0"/>
              <a:t>‹#›</a:t>
            </a:fld>
            <a:endParaRPr lang="en-US"/>
          </a:p>
        </p:txBody>
      </p:sp>
    </p:spTree>
    <p:extLst>
      <p:ext uri="{BB962C8B-B14F-4D97-AF65-F5344CB8AC3E}">
        <p14:creationId xmlns:p14="http://schemas.microsoft.com/office/powerpoint/2010/main" val="4265235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AFC2835-7D82-46E9-BEE4-D6D70B5767DC}" type="slidenum">
              <a:rPr lang="en-US" smtClean="0"/>
              <a:t>1</a:t>
            </a:fld>
            <a:endParaRPr lang="en-US"/>
          </a:p>
        </p:txBody>
      </p:sp>
    </p:spTree>
    <p:extLst>
      <p:ext uri="{BB962C8B-B14F-4D97-AF65-F5344CB8AC3E}">
        <p14:creationId xmlns:p14="http://schemas.microsoft.com/office/powerpoint/2010/main" val="19595881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3D6188E-7FCB-4375-999B-C3A8ABD4EE96}" type="datetime1">
              <a:rPr lang="en-US" smtClean="0"/>
              <a:t>6/15/2024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2679810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763B16-FBED-4E58-BC5E-AFA1D2EAE155}" type="datetime1">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272413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AE3CBA5-9E48-45FE-A730-381CD4CF1F55}" type="datetime1">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1456647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DDB4305-195A-4E32-92D6-E18A60FD666B}" type="datetime1">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1099021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B0B82D-CFD7-4C22-A093-B1BCEC9C83AE}" type="datetime1">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1368722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8531729-0E32-4AE4-8EDC-78E7C03D3452}" type="datetime1">
              <a:rPr lang="en-US" smtClean="0"/>
              <a:t>6/15/2024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1879610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EBA9102-F0BD-4856-B171-A4309330C9EB}" type="datetime1">
              <a:rPr lang="en-US" smtClean="0"/>
              <a:t>6/15/2024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2884220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F38B9AC-31B3-4141-A298-DCBEFF912FB2}" type="datetime1">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4187869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0EEDC6D-6921-4B36-8697-50513C3BD5D9}" type="datetime1">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2383215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618CF-3BA8-4A4C-B7BD-90D2B13E3C01}" type="datetime1">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1491157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D14786-DBC6-4D86-ADF1-D8708552651B}" type="datetime1">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470203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5BFC57-DC27-44FD-8561-2EA06F209651}" type="datetime1">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3455367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126308-3386-4966-AA3A-9AAE26CAA53B}" type="datetime1">
              <a:rPr lang="en-US" smtClean="0"/>
              <a:t>6/15/2024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121438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DCDE8E-6971-4A21-AF57-E4F5D4002977}" type="datetime1">
              <a:rPr lang="en-US" smtClean="0"/>
              <a:t>6/15/2024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2924955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D8257-4403-45E4-B0CD-74585D1FB01E}" type="datetime1">
              <a:rPr lang="en-US" smtClean="0"/>
              <a:t>6/15/2024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347582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9D91F2-C209-452D-B145-81F0484F80F0}" type="datetime1">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2457426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A2D9CE-BF9F-4BC7-9E84-B107593B3426}" type="datetime1">
              <a:rPr lang="en-US" smtClean="0"/>
              <a:t>6/15/2024</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3607987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3D54FB0-E44F-42B1-8F3F-B5F7153C8BE8}" type="datetime1">
              <a:rPr lang="en-US" smtClean="0"/>
              <a:t>6/15/2024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39F2EF0-97D1-497D-A96E-EC7171116445}" type="slidenum">
              <a:rPr lang="en-US" smtClean="0"/>
              <a:t>‹#›</a:t>
            </a:fld>
            <a:endParaRPr lang="en-US"/>
          </a:p>
        </p:txBody>
      </p:sp>
    </p:spTree>
    <p:extLst>
      <p:ext uri="{BB962C8B-B14F-4D97-AF65-F5344CB8AC3E}">
        <p14:creationId xmlns:p14="http://schemas.microsoft.com/office/powerpoint/2010/main" val="3945736003"/>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 id="2147483891"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ieeexplore.ieee.org/document/9451544" TargetMode="External"/><Relationship Id="rId2" Type="http://schemas.openxmlformats.org/officeDocument/2006/relationships/hyperlink" Target="https://ieeexplore.ieee.org/document/8492777" TargetMode="External"/><Relationship Id="rId1" Type="http://schemas.openxmlformats.org/officeDocument/2006/relationships/slideLayout" Target="../slideLayouts/slideLayout2.xml"/><Relationship Id="rId4" Type="http://schemas.openxmlformats.org/officeDocument/2006/relationships/hyperlink" Target="https://ieeexplore.ieee.org/document/8703316"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irjet.net/archives/V7/i11/IRJET-V7I11204.pdf" TargetMode="External"/><Relationship Id="rId2" Type="http://schemas.openxmlformats.org/officeDocument/2006/relationships/hyperlink" Target="https://ieeexplore.ieee.org/document/9339197" TargetMode="External"/><Relationship Id="rId1" Type="http://schemas.openxmlformats.org/officeDocument/2006/relationships/slideLayout" Target="../slideLayouts/slideLayout2.xml"/><Relationship Id="rId5" Type="http://schemas.openxmlformats.org/officeDocument/2006/relationships/hyperlink" Target="https://ieeexplore.ieee.org/document/8308186" TargetMode="External"/><Relationship Id="rId4" Type="http://schemas.openxmlformats.org/officeDocument/2006/relationships/hyperlink" Target="https://ieeexplore.ieee.org/abstract/document/865051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0606" y="1569059"/>
            <a:ext cx="8282442" cy="1314208"/>
          </a:xfrm>
        </p:spPr>
        <p:txBody>
          <a:bodyPr/>
          <a:lstStyle/>
          <a:p>
            <a:pPr algn="ctr">
              <a:lnSpc>
                <a:spcPct val="150000"/>
              </a:lnSpc>
            </a:pPr>
            <a:r>
              <a:rPr lang="en-US" sz="3200" b="1" dirty="0">
                <a:effectLst/>
                <a:latin typeface="Times New Roman" panose="02020603050405020304" pitchFamily="18" charset="0"/>
                <a:ea typeface="Times New Roman" panose="02020603050405020304" pitchFamily="18" charset="0"/>
              </a:rPr>
              <a:t>Decoding the Layers: Understanding the Architecture of CNN</a:t>
            </a:r>
            <a:endParaRPr lang="en-IN" sz="3200" dirty="0">
              <a:effectLst/>
              <a:latin typeface="Times New Roman" panose="02020603050405020304" pitchFamily="18" charset="0"/>
              <a:ea typeface="Times New Roman" panose="02020603050405020304" pitchFamily="18" charset="0"/>
            </a:endParaRPr>
          </a:p>
        </p:txBody>
      </p:sp>
      <p:sp>
        <p:nvSpPr>
          <p:cNvPr id="3" name="Subtitle 2"/>
          <p:cNvSpPr>
            <a:spLocks noGrp="1"/>
          </p:cNvSpPr>
          <p:nvPr>
            <p:ph type="subTitle" idx="1"/>
          </p:nvPr>
        </p:nvSpPr>
        <p:spPr>
          <a:xfrm>
            <a:off x="1452107" y="3258703"/>
            <a:ext cx="8825658" cy="861420"/>
          </a:xfrm>
        </p:spPr>
        <p:txBody>
          <a:bodyPr>
            <a:no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By</a:t>
            </a:r>
          </a:p>
          <a:p>
            <a:pPr algn="ctr"/>
            <a:r>
              <a:rPr lang="en-US" sz="2000" b="1" dirty="0">
                <a:solidFill>
                  <a:schemeClr val="bg1"/>
                </a:solidFill>
                <a:latin typeface="Times New Roman" panose="02020603050405020304" pitchFamily="18" charset="0"/>
                <a:cs typeface="Times New Roman" panose="02020603050405020304" pitchFamily="18" charset="0"/>
              </a:rPr>
              <a:t>Komal S </a:t>
            </a:r>
            <a:r>
              <a:rPr lang="en-US" sz="2000" b="1" dirty="0" err="1">
                <a:solidFill>
                  <a:schemeClr val="bg1"/>
                </a:solidFill>
                <a:latin typeface="Times New Roman" panose="02020603050405020304" pitchFamily="18" charset="0"/>
                <a:cs typeface="Times New Roman" panose="02020603050405020304" pitchFamily="18" charset="0"/>
              </a:rPr>
              <a:t>kallangoudar</a:t>
            </a:r>
            <a:endParaRPr lang="en-US" sz="2000" b="1" dirty="0">
              <a:solidFill>
                <a:schemeClr val="bg1"/>
              </a:solidFill>
              <a:latin typeface="Times New Roman" panose="02020603050405020304" pitchFamily="18" charset="0"/>
              <a:cs typeface="Times New Roman" panose="02020603050405020304" pitchFamily="18" charset="0"/>
            </a:endParaRPr>
          </a:p>
          <a:p>
            <a:pPr algn="ctr"/>
            <a:r>
              <a:rPr lang="en-US" sz="2000" b="1" dirty="0">
                <a:solidFill>
                  <a:schemeClr val="bg1"/>
                </a:solidFill>
                <a:latin typeface="Times New Roman" panose="02020603050405020304" pitchFamily="18" charset="0"/>
                <a:cs typeface="Times New Roman" panose="02020603050405020304" pitchFamily="18" charset="0"/>
              </a:rPr>
              <a:t>1ms22mc016</a:t>
            </a:r>
          </a:p>
          <a:p>
            <a:pPr algn="ctr"/>
            <a:endParaRPr lang="en-US" sz="2000" b="1" dirty="0">
              <a:solidFill>
                <a:schemeClr val="bg1"/>
              </a:solidFill>
              <a:latin typeface="Times New Roman" panose="02020603050405020304" pitchFamily="18" charset="0"/>
              <a:cs typeface="Times New Roman" panose="02020603050405020304" pitchFamily="18" charset="0"/>
            </a:endParaRPr>
          </a:p>
          <a:p>
            <a:pPr algn="ctr"/>
            <a:r>
              <a:rPr lang="en-US" sz="2000" b="1" dirty="0">
                <a:solidFill>
                  <a:schemeClr val="bg1"/>
                </a:solidFill>
                <a:latin typeface="Times New Roman" panose="02020603050405020304" pitchFamily="18" charset="0"/>
                <a:cs typeface="Times New Roman" panose="02020603050405020304" pitchFamily="18" charset="0"/>
              </a:rPr>
              <a:t>Under the Guidance of</a:t>
            </a:r>
          </a:p>
          <a:p>
            <a:pPr algn="ctr"/>
            <a:r>
              <a:rPr lang="en-US" sz="2000" b="1" dirty="0">
                <a:solidFill>
                  <a:schemeClr val="bg1"/>
                </a:solidFill>
                <a:latin typeface="Times New Roman" panose="02020603050405020304" pitchFamily="18" charset="0"/>
                <a:cs typeface="Times New Roman" panose="02020603050405020304" pitchFamily="18" charset="0"/>
              </a:rPr>
              <a:t>Prof. Abhishek k l</a:t>
            </a:r>
          </a:p>
          <a:p>
            <a:pPr algn="ctr"/>
            <a:r>
              <a:rPr lang="en-US" sz="1400" b="1" dirty="0">
                <a:solidFill>
                  <a:schemeClr val="bg1"/>
                </a:solidFill>
                <a:latin typeface="Times New Roman" panose="02020603050405020304" pitchFamily="18" charset="0"/>
                <a:cs typeface="Times New Roman" panose="02020603050405020304" pitchFamily="18" charset="0"/>
              </a:rPr>
              <a:t>Assistant professor</a:t>
            </a:r>
          </a:p>
          <a:p>
            <a:pPr algn="ct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484227" y="481939"/>
            <a:ext cx="3117390" cy="923330"/>
          </a:xfrm>
          <a:prstGeom prst="rect">
            <a:avLst/>
          </a:prstGeom>
        </p:spPr>
      </p:pic>
      <p:sp>
        <p:nvSpPr>
          <p:cNvPr id="5" name="Text Box 2"/>
          <p:cNvSpPr txBox="1">
            <a:spLocks noChangeArrowheads="1"/>
          </p:cNvSpPr>
          <p:nvPr/>
        </p:nvSpPr>
        <p:spPr bwMode="auto">
          <a:xfrm>
            <a:off x="5110818" y="618412"/>
            <a:ext cx="5500054" cy="923330"/>
          </a:xfrm>
          <a:prstGeom prst="rect">
            <a:avLst/>
          </a:prstGeom>
          <a:noFill/>
          <a:ln w="9525">
            <a:noFill/>
            <a:miter lim="800000"/>
            <a:headEnd/>
            <a:tailEnd/>
          </a:ln>
        </p:spPr>
        <p:txBody>
          <a:bodyPr rot="0" vert="horz" wrap="square" lIns="91440" tIns="45720" rIns="91440" bIns="45720" anchor="t" anchorCtr="0">
            <a:spAutoFit/>
          </a:bodyPr>
          <a:lstStyle/>
          <a:p>
            <a:pPr algn="ctr"/>
            <a:r>
              <a:rPr lang="en-US" b="1" dirty="0">
                <a:solidFill>
                  <a:schemeClr val="bg1"/>
                </a:solidFill>
                <a:effectLst/>
                <a:latin typeface="Times New Roman" panose="02020603050405020304" pitchFamily="18" charset="0"/>
                <a:ea typeface="Times New Roman" panose="02020603050405020304" pitchFamily="18" charset="0"/>
              </a:rPr>
              <a:t>Department </a:t>
            </a:r>
            <a:r>
              <a:rPr lang="en-US" b="1" dirty="0">
                <a:solidFill>
                  <a:schemeClr val="bg1"/>
                </a:solidFill>
                <a:latin typeface="Times New Roman" panose="02020603050405020304" pitchFamily="18" charset="0"/>
                <a:ea typeface="Times New Roman" panose="02020603050405020304" pitchFamily="18" charset="0"/>
              </a:rPr>
              <a:t>of Master of Computer Applications</a:t>
            </a:r>
            <a:endParaRPr lang="en-US" b="1" dirty="0">
              <a:solidFill>
                <a:schemeClr val="bg1"/>
              </a:solidFill>
              <a:effectLst/>
              <a:latin typeface="Times New Roman" panose="02020603050405020304" pitchFamily="18" charset="0"/>
              <a:ea typeface="Times New Roman" panose="02020603050405020304" pitchFamily="18" charset="0"/>
            </a:endParaRPr>
          </a:p>
          <a:p>
            <a:pPr algn="ctr"/>
            <a:r>
              <a:rPr lang="en-US" b="1" dirty="0">
                <a:solidFill>
                  <a:schemeClr val="bg1"/>
                </a:solidFill>
                <a:latin typeface="Times New Roman" panose="02020603050405020304" pitchFamily="18" charset="0"/>
                <a:ea typeface="Times New Roman" panose="02020603050405020304" pitchFamily="18" charset="0"/>
              </a:rPr>
              <a:t>IV Semester</a:t>
            </a:r>
          </a:p>
          <a:p>
            <a:pPr algn="ctr"/>
            <a:r>
              <a:rPr lang="en-US" b="1" dirty="0">
                <a:solidFill>
                  <a:schemeClr val="bg1"/>
                </a:solidFill>
                <a:latin typeface="Times New Roman" panose="02020603050405020304" pitchFamily="18" charset="0"/>
                <a:ea typeface="Times New Roman" panose="02020603050405020304" pitchFamily="18" charset="0"/>
              </a:rPr>
              <a:t>Code:  </a:t>
            </a:r>
            <a:r>
              <a:rPr lang="en-IN" b="1" dirty="0">
                <a:solidFill>
                  <a:schemeClr val="bg1"/>
                </a:solidFill>
                <a:latin typeface="Times New Roman" panose="02020603050405020304" pitchFamily="18" charset="0"/>
                <a:ea typeface="Times New Roman" panose="02020603050405020304" pitchFamily="18" charset="0"/>
              </a:rPr>
              <a:t>MCAS1</a:t>
            </a:r>
            <a:endParaRPr lang="en-US" b="1" dirty="0">
              <a:solidFill>
                <a:schemeClr val="bg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18109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3880-8258-DDF2-5112-D1037AFCEA08}"/>
              </a:ext>
            </a:extLst>
          </p:cNvPr>
          <p:cNvSpPr>
            <a:spLocks noGrp="1"/>
          </p:cNvSpPr>
          <p:nvPr>
            <p:ph type="title"/>
          </p:nvPr>
        </p:nvSpPr>
        <p:spPr/>
        <p:txBody>
          <a:bodyPr/>
          <a:lstStyle/>
          <a:p>
            <a:r>
              <a:rPr lang="en-US" sz="3600" dirty="0">
                <a:effectLst/>
                <a:latin typeface="Times New Roman" panose="02020603050405020304" pitchFamily="18" charset="0"/>
                <a:ea typeface="Calibri" panose="020F0502020204030204" pitchFamily="34" charset="0"/>
                <a:cs typeface="Times New Roman" panose="02020603050405020304" pitchFamily="18" charset="0"/>
              </a:rPr>
              <a:t>Pooling Layers</a:t>
            </a:r>
            <a:endParaRPr lang="en-IN" dirty="0"/>
          </a:p>
        </p:txBody>
      </p:sp>
      <p:sp>
        <p:nvSpPr>
          <p:cNvPr id="3" name="Content Placeholder 2">
            <a:extLst>
              <a:ext uri="{FF2B5EF4-FFF2-40B4-BE49-F238E27FC236}">
                <a16:creationId xmlns:a16="http://schemas.microsoft.com/office/drawing/2014/main" id="{1B9A6C0A-FD06-3FAA-0920-FAB2EF6E4AC8}"/>
              </a:ext>
            </a:extLst>
          </p:cNvPr>
          <p:cNvSpPr>
            <a:spLocks noGrp="1"/>
          </p:cNvSpPr>
          <p:nvPr>
            <p:ph idx="1"/>
          </p:nvPr>
        </p:nvSpPr>
        <p:spPr>
          <a:xfrm>
            <a:off x="634482" y="2603500"/>
            <a:ext cx="6167533" cy="3416300"/>
          </a:xfrm>
        </p:spPr>
        <p:txBody>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Pooling layers are a crucial component in CNNs that serve to </a:t>
            </a:r>
            <a:r>
              <a:rPr lang="en-US" sz="1800" dirty="0" err="1">
                <a:effectLst/>
                <a:latin typeface="Times New Roman" panose="02020603050405020304" pitchFamily="18" charset="0"/>
                <a:ea typeface="Times New Roman" panose="02020603050405020304" pitchFamily="18" charset="0"/>
              </a:rPr>
              <a:t>downsample</a:t>
            </a:r>
            <a:r>
              <a:rPr lang="en-US" sz="1800" dirty="0">
                <a:effectLst/>
                <a:latin typeface="Times New Roman" panose="02020603050405020304" pitchFamily="18" charset="0"/>
                <a:ea typeface="Times New Roman" panose="02020603050405020304" pitchFamily="18" charset="0"/>
              </a:rPr>
              <a:t> the feature maps produced by convolutional layers. They play a vital role in reducing the spatial dimensions of the input while retaining the most important features</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kern="0" dirty="0">
                <a:effectLst/>
                <a:latin typeface="Times New Roman" panose="02020603050405020304" pitchFamily="18" charset="0"/>
                <a:ea typeface="Times New Roman" panose="02020603050405020304" pitchFamily="18" charset="0"/>
              </a:rPr>
              <a:t>Cascading pooling layers in convolutional neural networks is crucial as it serves multiple purposes.</a:t>
            </a:r>
            <a:endParaRPr lang="en-IN" dirty="0"/>
          </a:p>
        </p:txBody>
      </p:sp>
      <p:sp>
        <p:nvSpPr>
          <p:cNvPr id="4" name="Slide Number Placeholder 3">
            <a:extLst>
              <a:ext uri="{FF2B5EF4-FFF2-40B4-BE49-F238E27FC236}">
                <a16:creationId xmlns:a16="http://schemas.microsoft.com/office/drawing/2014/main" id="{02622C2A-5FB0-E3C7-8F43-2B4ECFE58DC4}"/>
              </a:ext>
            </a:extLst>
          </p:cNvPr>
          <p:cNvSpPr>
            <a:spLocks noGrp="1"/>
          </p:cNvSpPr>
          <p:nvPr>
            <p:ph type="sldNum" sz="quarter" idx="12"/>
          </p:nvPr>
        </p:nvSpPr>
        <p:spPr/>
        <p:txBody>
          <a:bodyPr/>
          <a:lstStyle/>
          <a:p>
            <a:fld id="{539F2EF0-97D1-497D-A96E-EC7171116445}" type="slidenum">
              <a:rPr lang="en-US" smtClean="0"/>
              <a:t>10</a:t>
            </a:fld>
            <a:endParaRPr lang="en-US"/>
          </a:p>
        </p:txBody>
      </p:sp>
      <p:pic>
        <p:nvPicPr>
          <p:cNvPr id="12" name="Picture 11">
            <a:extLst>
              <a:ext uri="{FF2B5EF4-FFF2-40B4-BE49-F238E27FC236}">
                <a16:creationId xmlns:a16="http://schemas.microsoft.com/office/drawing/2014/main" id="{64945AAE-C428-D8A9-B5CC-AC9D84307EF4}"/>
              </a:ext>
            </a:extLst>
          </p:cNvPr>
          <p:cNvPicPr>
            <a:picLocks noChangeAspect="1"/>
          </p:cNvPicPr>
          <p:nvPr/>
        </p:nvPicPr>
        <p:blipFill>
          <a:blip r:embed="rId2"/>
          <a:stretch>
            <a:fillRect/>
          </a:stretch>
        </p:blipFill>
        <p:spPr>
          <a:xfrm>
            <a:off x="7130966" y="4078167"/>
            <a:ext cx="4795287" cy="2657846"/>
          </a:xfrm>
          <a:prstGeom prst="rect">
            <a:avLst/>
          </a:prstGeom>
        </p:spPr>
      </p:pic>
      <p:pic>
        <p:nvPicPr>
          <p:cNvPr id="14" name="Picture 13">
            <a:extLst>
              <a:ext uri="{FF2B5EF4-FFF2-40B4-BE49-F238E27FC236}">
                <a16:creationId xmlns:a16="http://schemas.microsoft.com/office/drawing/2014/main" id="{52736326-6CC7-381D-EB61-3895ED5F234A}"/>
              </a:ext>
            </a:extLst>
          </p:cNvPr>
          <p:cNvPicPr>
            <a:picLocks noChangeAspect="1"/>
          </p:cNvPicPr>
          <p:nvPr/>
        </p:nvPicPr>
        <p:blipFill>
          <a:blip r:embed="rId3"/>
          <a:stretch>
            <a:fillRect/>
          </a:stretch>
        </p:blipFill>
        <p:spPr>
          <a:xfrm>
            <a:off x="7130966" y="2206567"/>
            <a:ext cx="4588937" cy="1712290"/>
          </a:xfrm>
          <a:prstGeom prst="rect">
            <a:avLst/>
          </a:prstGeom>
        </p:spPr>
      </p:pic>
    </p:spTree>
    <p:extLst>
      <p:ext uri="{BB962C8B-B14F-4D97-AF65-F5344CB8AC3E}">
        <p14:creationId xmlns:p14="http://schemas.microsoft.com/office/powerpoint/2010/main" val="2256904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66CC-351C-02EF-F2C6-C8BCFFC24349}"/>
              </a:ext>
            </a:extLst>
          </p:cNvPr>
          <p:cNvSpPr>
            <a:spLocks noGrp="1"/>
          </p:cNvSpPr>
          <p:nvPr>
            <p:ph type="title"/>
          </p:nvPr>
        </p:nvSpPr>
        <p:spPr/>
        <p:txBody>
          <a:bodyPr/>
          <a:lstStyle/>
          <a:p>
            <a:r>
              <a:rPr lang="en-US" sz="3600" dirty="0">
                <a:effectLst/>
                <a:latin typeface="Times New Roman" panose="02020603050405020304" pitchFamily="18" charset="0"/>
                <a:ea typeface="Calibri" panose="020F0502020204030204" pitchFamily="34" charset="0"/>
                <a:cs typeface="Times New Roman" panose="02020603050405020304" pitchFamily="18" charset="0"/>
              </a:rPr>
              <a:t>Fully Connected Layers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4B27ED-FB50-84E2-6E5F-A2E73AD50FE0}"/>
                  </a:ext>
                </a:extLst>
              </p:cNvPr>
              <p:cNvSpPr>
                <a:spLocks noGrp="1"/>
              </p:cNvSpPr>
              <p:nvPr>
                <p:ph idx="1"/>
              </p:nvPr>
            </p:nvSpPr>
            <p:spPr>
              <a:xfrm>
                <a:off x="513185" y="2603500"/>
                <a:ext cx="6167534" cy="3890606"/>
              </a:xfrm>
            </p:spPr>
            <p:txBody>
              <a:bodyPr>
                <a:normAutofit fontScale="85000" lnSpcReduction="10000"/>
              </a:bodyPr>
              <a:lstStyle/>
              <a:p>
                <a:pPr>
                  <a:lnSpc>
                    <a:spcPct val="150000"/>
                  </a:lnSpc>
                </a:pPr>
                <a:r>
                  <a:rPr lang="en-US" sz="1900" kern="0" dirty="0">
                    <a:effectLst/>
                    <a:latin typeface="Times New Roman" panose="02020603050405020304" pitchFamily="18" charset="0"/>
                    <a:ea typeface="Times New Roman" panose="02020603050405020304" pitchFamily="18" charset="0"/>
                  </a:rPr>
                  <a:t>Fully connected layers, also known as dense layers, are an essential component of neural networks</a:t>
                </a:r>
              </a:p>
              <a:p>
                <a:pPr>
                  <a:lnSpc>
                    <a:spcPct val="150000"/>
                  </a:lnSpc>
                </a:pPr>
                <a:r>
                  <a:rPr lang="en-US" sz="1900" kern="0" dirty="0">
                    <a:effectLst/>
                    <a:latin typeface="Times New Roman" panose="02020603050405020304" pitchFamily="18" charset="0"/>
                    <a:ea typeface="Times New Roman" panose="02020603050405020304" pitchFamily="18" charset="0"/>
                  </a:rPr>
                  <a:t>Purpose of Fully Connected Layers</a:t>
                </a:r>
                <a:endParaRPr lang="en-US" sz="1900" kern="0" dirty="0">
                  <a:latin typeface="Times New Roman" panose="02020603050405020304" pitchFamily="18" charset="0"/>
                  <a:ea typeface="Times New Roman" panose="02020603050405020304" pitchFamily="18" charset="0"/>
                </a:endParaRPr>
              </a:p>
              <a:p>
                <a:pPr lvl="1">
                  <a:lnSpc>
                    <a:spcPct val="150000"/>
                  </a:lnSpc>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Classification and Regression</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50000"/>
                  </a:lnSpc>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Complex Pattern Recognition</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70000"/>
                  </a:lnSpc>
                </a:pPr>
                <a:r>
                  <a:rPr lang="en-US" sz="1900" kern="0" dirty="0" err="1">
                    <a:effectLst/>
                    <a:latin typeface="Times New Roman" panose="02020603050405020304" pitchFamily="18" charset="0"/>
                    <a:ea typeface="Times New Roman" panose="02020603050405020304" pitchFamily="18" charset="0"/>
                  </a:rPr>
                  <a:t>Softmax</a:t>
                </a:r>
                <a:r>
                  <a:rPr lang="en-US" sz="1900" kern="0" dirty="0">
                    <a:effectLst/>
                    <a:latin typeface="Times New Roman" panose="02020603050405020304" pitchFamily="18" charset="0"/>
                    <a:ea typeface="Times New Roman" panose="02020603050405020304" pitchFamily="18" charset="0"/>
                  </a:rPr>
                  <a:t> is an activation function often used in the output layer of a neural network for multi-class classification problems</a:t>
                </a:r>
              </a:p>
              <a:p>
                <a:pPr marL="0" indent="0" algn="ctr">
                  <a:buNone/>
                </a:pPr>
                <a:r>
                  <a:rPr lang="en-US" sz="1800" b="1" dirty="0" err="1">
                    <a:effectLst/>
                    <a:latin typeface="Times New Roman" panose="02020603050405020304" pitchFamily="18" charset="0"/>
                    <a:ea typeface="Times New Roman" panose="02020603050405020304" pitchFamily="18" charset="0"/>
                  </a:rPr>
                  <a:t>Softmax</a:t>
                </a:r>
                <a:r>
                  <a:rPr lang="en-US" sz="1800" b="1" dirty="0">
                    <a:effectLst/>
                    <a:latin typeface="Times New Roman" panose="02020603050405020304" pitchFamily="18" charset="0"/>
                    <a:ea typeface="Times New Roman" panose="02020603050405020304" pitchFamily="18" charset="0"/>
                  </a:rPr>
                  <a:t>(</a:t>
                </a:r>
                <a14:m>
                  <m:oMath xmlns:m="http://schemas.openxmlformats.org/officeDocument/2006/math">
                    <m:sSub>
                      <m:sSubPr>
                        <m:ctrlPr>
                          <a:rPr lang="en-IN" sz="1800" b="1" i="1">
                            <a:effectLst/>
                            <a:latin typeface="Cambria Math" panose="02040503050406030204" pitchFamily="18" charset="0"/>
                            <a:ea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rPr>
                          <m:t>𝒛</m:t>
                        </m:r>
                      </m:e>
                      <m:sub>
                        <m:r>
                          <a:rPr lang="en-US" sz="1800" b="1" i="1">
                            <a:effectLst/>
                            <a:latin typeface="Cambria Math" panose="02040503050406030204" pitchFamily="18" charset="0"/>
                            <a:ea typeface="Times New Roman" panose="02020603050405020304" pitchFamily="18" charset="0"/>
                          </a:rPr>
                          <m:t>𝒊</m:t>
                        </m:r>
                      </m:sub>
                    </m:sSub>
                  </m:oMath>
                </a14:m>
                <a:r>
                  <a:rPr lang="en-US" sz="1800" b="1" i="1" dirty="0">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rPr>
                        </m:ctrlPr>
                      </m:fPr>
                      <m:num>
                        <m:sSup>
                          <m:sSupPr>
                            <m:ctrlPr>
                              <a:rPr lang="en-IN" sz="1800" b="1" i="1">
                                <a:effectLst/>
                                <a:latin typeface="Cambria Math" panose="02040503050406030204" pitchFamily="18" charset="0"/>
                                <a:ea typeface="Times New Roman" panose="02020603050405020304" pitchFamily="18" charset="0"/>
                              </a:rPr>
                            </m:ctrlPr>
                          </m:sSupPr>
                          <m:e>
                            <m:r>
                              <a:rPr lang="en-US" sz="1800" b="1" i="1">
                                <a:effectLst/>
                                <a:latin typeface="Cambria Math" panose="02040503050406030204" pitchFamily="18" charset="0"/>
                                <a:ea typeface="Times New Roman" panose="02020603050405020304" pitchFamily="18" charset="0"/>
                              </a:rPr>
                              <m:t>𝒆</m:t>
                            </m:r>
                          </m:e>
                          <m:sup>
                            <m:sSub>
                              <m:sSubPr>
                                <m:ctrlPr>
                                  <a:rPr lang="en-IN" sz="1800" b="1" i="1">
                                    <a:effectLst/>
                                    <a:latin typeface="Cambria Math" panose="02040503050406030204" pitchFamily="18" charset="0"/>
                                    <a:ea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rPr>
                                  <m:t>𝒛</m:t>
                                </m:r>
                              </m:e>
                              <m:sub>
                                <m:r>
                                  <a:rPr lang="en-US" sz="1800" b="1" i="1">
                                    <a:effectLst/>
                                    <a:latin typeface="Cambria Math" panose="02040503050406030204" pitchFamily="18" charset="0"/>
                                    <a:ea typeface="Times New Roman" panose="02020603050405020304" pitchFamily="18" charset="0"/>
                                  </a:rPr>
                                  <m:t>𝒊</m:t>
                                </m:r>
                              </m:sub>
                            </m:sSub>
                          </m:sup>
                        </m:sSup>
                      </m:num>
                      <m:den>
                        <m:nary>
                          <m:naryPr>
                            <m:chr m:val="∑"/>
                            <m:limLoc m:val="undOvr"/>
                            <m:ctrlPr>
                              <a:rPr lang="en-IN" sz="1800" b="1" i="1">
                                <a:effectLst/>
                                <a:latin typeface="Cambria Math" panose="02040503050406030204" pitchFamily="18" charset="0"/>
                                <a:ea typeface="Times New Roman" panose="02020603050405020304" pitchFamily="18" charset="0"/>
                              </a:rPr>
                            </m:ctrlPr>
                          </m:naryPr>
                          <m:sub>
                            <m:r>
                              <a:rPr lang="en-US" sz="1800" b="1" i="1">
                                <a:effectLst/>
                                <a:latin typeface="Cambria Math" panose="02040503050406030204" pitchFamily="18" charset="0"/>
                                <a:ea typeface="Times New Roman" panose="02020603050405020304" pitchFamily="18" charset="0"/>
                              </a:rPr>
                              <m:t>𝒋</m:t>
                            </m:r>
                            <m:r>
                              <a:rPr lang="en-US" sz="1800" b="1" i="1">
                                <a:effectLst/>
                                <a:latin typeface="Cambria Math" panose="02040503050406030204" pitchFamily="18" charset="0"/>
                                <a:ea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rPr>
                              <m:t>𝟏</m:t>
                            </m:r>
                          </m:sub>
                          <m:sup>
                            <m:r>
                              <a:rPr lang="en-US" sz="1800" b="1" i="1">
                                <a:effectLst/>
                                <a:latin typeface="Cambria Math" panose="02040503050406030204" pitchFamily="18" charset="0"/>
                                <a:ea typeface="Times New Roman" panose="02020603050405020304" pitchFamily="18" charset="0"/>
                              </a:rPr>
                              <m:t>𝒏</m:t>
                            </m:r>
                          </m:sup>
                          <m:e>
                            <m:sSup>
                              <m:sSupPr>
                                <m:ctrlPr>
                                  <a:rPr lang="en-IN" sz="1800" b="1" i="1">
                                    <a:effectLst/>
                                    <a:latin typeface="Cambria Math" panose="02040503050406030204" pitchFamily="18" charset="0"/>
                                    <a:ea typeface="Times New Roman" panose="02020603050405020304" pitchFamily="18" charset="0"/>
                                  </a:rPr>
                                </m:ctrlPr>
                              </m:sSupPr>
                              <m:e>
                                <m:r>
                                  <a:rPr lang="en-US" sz="1800" b="1" i="1">
                                    <a:effectLst/>
                                    <a:latin typeface="Cambria Math" panose="02040503050406030204" pitchFamily="18" charset="0"/>
                                    <a:ea typeface="Times New Roman" panose="02020603050405020304" pitchFamily="18" charset="0"/>
                                  </a:rPr>
                                  <m:t>𝒆</m:t>
                                </m:r>
                              </m:e>
                              <m:sup>
                                <m:sSub>
                                  <m:sSubPr>
                                    <m:ctrlPr>
                                      <a:rPr lang="en-IN" sz="1800" b="1" i="1">
                                        <a:effectLst/>
                                        <a:latin typeface="Cambria Math" panose="02040503050406030204" pitchFamily="18" charset="0"/>
                                        <a:ea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rPr>
                                      <m:t>𝒛</m:t>
                                    </m:r>
                                  </m:e>
                                  <m:sub>
                                    <m:r>
                                      <a:rPr lang="en-US" sz="1800" b="1" i="1">
                                        <a:effectLst/>
                                        <a:latin typeface="Cambria Math" panose="02040503050406030204" pitchFamily="18" charset="0"/>
                                        <a:ea typeface="Times New Roman" panose="02020603050405020304" pitchFamily="18" charset="0"/>
                                      </a:rPr>
                                      <m:t>𝒊</m:t>
                                    </m:r>
                                  </m:sub>
                                </m:sSub>
                              </m:sup>
                            </m:sSup>
                          </m:e>
                        </m:nary>
                      </m:den>
                    </m:f>
                  </m:oMath>
                </a14:m>
                <a:endParaRPr lang="en-IN" sz="1800" dirty="0">
                  <a:effectLst/>
                  <a:latin typeface="Times New Roman" panose="02020603050405020304" pitchFamily="18" charset="0"/>
                  <a:ea typeface="Times New Roman" panose="02020603050405020304" pitchFamily="18" charset="0"/>
                </a:endParaRPr>
              </a:p>
              <a:p>
                <a:pPr algn="ctr"/>
                <a:endParaRPr lang="en-IN" dirty="0"/>
              </a:p>
            </p:txBody>
          </p:sp>
        </mc:Choice>
        <mc:Fallback xmlns="">
          <p:sp>
            <p:nvSpPr>
              <p:cNvPr id="3" name="Content Placeholder 2">
                <a:extLst>
                  <a:ext uri="{FF2B5EF4-FFF2-40B4-BE49-F238E27FC236}">
                    <a16:creationId xmlns:a16="http://schemas.microsoft.com/office/drawing/2014/main" id="{824B27ED-FB50-84E2-6E5F-A2E73AD50FE0}"/>
                  </a:ext>
                </a:extLst>
              </p:cNvPr>
              <p:cNvSpPr>
                <a:spLocks noGrp="1" noRot="1" noChangeAspect="1" noMove="1" noResize="1" noEditPoints="1" noAdjustHandles="1" noChangeArrowheads="1" noChangeShapeType="1" noTextEdit="1"/>
              </p:cNvSpPr>
              <p:nvPr>
                <p:ph idx="1"/>
              </p:nvPr>
            </p:nvSpPr>
            <p:spPr>
              <a:xfrm>
                <a:off x="513185" y="2603500"/>
                <a:ext cx="6167534" cy="3890606"/>
              </a:xfrm>
              <a:blipFill>
                <a:blip r:embed="rId2"/>
                <a:stretch>
                  <a:fillRect l="-99" b="-1881"/>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8604CEAC-86C7-1872-EBF9-24F72DAD9672}"/>
              </a:ext>
            </a:extLst>
          </p:cNvPr>
          <p:cNvSpPr>
            <a:spLocks noGrp="1"/>
          </p:cNvSpPr>
          <p:nvPr>
            <p:ph type="sldNum" sz="quarter" idx="12"/>
          </p:nvPr>
        </p:nvSpPr>
        <p:spPr/>
        <p:txBody>
          <a:bodyPr/>
          <a:lstStyle/>
          <a:p>
            <a:fld id="{539F2EF0-97D1-497D-A96E-EC7171116445}" type="slidenum">
              <a:rPr lang="en-US" smtClean="0"/>
              <a:t>11</a:t>
            </a:fld>
            <a:endParaRPr lang="en-US"/>
          </a:p>
        </p:txBody>
      </p:sp>
      <p:pic>
        <p:nvPicPr>
          <p:cNvPr id="6" name="Picture 5">
            <a:extLst>
              <a:ext uri="{FF2B5EF4-FFF2-40B4-BE49-F238E27FC236}">
                <a16:creationId xmlns:a16="http://schemas.microsoft.com/office/drawing/2014/main" id="{F8E3A4B1-628C-67DA-3383-33E0774AD9AD}"/>
              </a:ext>
            </a:extLst>
          </p:cNvPr>
          <p:cNvPicPr>
            <a:picLocks noChangeAspect="1"/>
          </p:cNvPicPr>
          <p:nvPr/>
        </p:nvPicPr>
        <p:blipFill>
          <a:blip r:embed="rId3"/>
          <a:stretch>
            <a:fillRect/>
          </a:stretch>
        </p:blipFill>
        <p:spPr>
          <a:xfrm>
            <a:off x="6680719" y="1327150"/>
            <a:ext cx="4708402" cy="3290006"/>
          </a:xfrm>
          <a:prstGeom prst="rect">
            <a:avLst/>
          </a:prstGeom>
        </p:spPr>
      </p:pic>
      <p:pic>
        <p:nvPicPr>
          <p:cNvPr id="12" name="Picture 11">
            <a:extLst>
              <a:ext uri="{FF2B5EF4-FFF2-40B4-BE49-F238E27FC236}">
                <a16:creationId xmlns:a16="http://schemas.microsoft.com/office/drawing/2014/main" id="{4249AE44-1D9E-4A3C-B51E-E9AEFBE8C1C3}"/>
              </a:ext>
            </a:extLst>
          </p:cNvPr>
          <p:cNvPicPr>
            <a:picLocks noChangeAspect="1"/>
          </p:cNvPicPr>
          <p:nvPr/>
        </p:nvPicPr>
        <p:blipFill>
          <a:blip r:embed="rId4"/>
          <a:stretch>
            <a:fillRect/>
          </a:stretch>
        </p:blipFill>
        <p:spPr>
          <a:xfrm>
            <a:off x="7564925" y="4795935"/>
            <a:ext cx="3286577" cy="1856792"/>
          </a:xfrm>
          <a:prstGeom prst="rect">
            <a:avLst/>
          </a:prstGeom>
        </p:spPr>
      </p:pic>
    </p:spTree>
    <p:extLst>
      <p:ext uri="{BB962C8B-B14F-4D97-AF65-F5344CB8AC3E}">
        <p14:creationId xmlns:p14="http://schemas.microsoft.com/office/powerpoint/2010/main" val="2254202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8D49-ADA1-EE8B-0603-155D48EB9A13}"/>
              </a:ext>
            </a:extLst>
          </p:cNvPr>
          <p:cNvSpPr>
            <a:spLocks noGrp="1"/>
          </p:cNvSpPr>
          <p:nvPr>
            <p:ph type="title"/>
          </p:nvPr>
        </p:nvSpPr>
        <p:spPr/>
        <p:txBody>
          <a:bodyPr/>
          <a:lstStyle/>
          <a:p>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Fully Connected layer Cascading</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08D4A3-F6E1-A742-56C6-85EB194697FC}"/>
              </a:ext>
            </a:extLst>
          </p:cNvPr>
          <p:cNvSpPr>
            <a:spLocks noGrp="1"/>
          </p:cNvSpPr>
          <p:nvPr>
            <p:ph idx="1"/>
          </p:nvPr>
        </p:nvSpPr>
        <p:spPr>
          <a:xfrm>
            <a:off x="1154955" y="2603500"/>
            <a:ext cx="5180532" cy="3416300"/>
          </a:xfrm>
        </p:spPr>
        <p:txBody>
          <a:bodyPr/>
          <a:lstStyle/>
          <a:p>
            <a:pPr>
              <a:lnSpc>
                <a:spcPct val="150000"/>
              </a:lnSpc>
            </a:pPr>
            <a:r>
              <a:rPr lang="en-US" dirty="0">
                <a:latin typeface="Times New Roman" panose="02020603050405020304" pitchFamily="18" charset="0"/>
                <a:cs typeface="Times New Roman" panose="02020603050405020304" pitchFamily="18" charset="0"/>
              </a:rPr>
              <a:t>Increasing Probability of Correct Classification</a:t>
            </a:r>
          </a:p>
          <a:p>
            <a:pPr>
              <a:lnSpc>
                <a:spcPct val="150000"/>
              </a:lnSpc>
            </a:pPr>
            <a:r>
              <a:rPr lang="en-IN" dirty="0">
                <a:latin typeface="Times New Roman" panose="02020603050405020304" pitchFamily="18" charset="0"/>
                <a:cs typeface="Times New Roman" panose="02020603050405020304" pitchFamily="18" charset="0"/>
              </a:rPr>
              <a:t>Enhancing Classification Accuracy </a:t>
            </a:r>
            <a:r>
              <a:rPr lang="en-US" kern="0" dirty="0">
                <a:latin typeface="Times New Roman" panose="02020603050405020304" pitchFamily="18" charset="0"/>
                <a:cs typeface="Times New Roman" panose="02020603050405020304" pitchFamily="18" charset="0"/>
              </a:rPr>
              <a:t>Apply different filters for input vector to get output map.</a:t>
            </a:r>
          </a:p>
          <a:p>
            <a:pPr>
              <a:lnSpc>
                <a:spcPct val="150000"/>
              </a:lnSpc>
            </a:pPr>
            <a:r>
              <a:rPr lang="en-IN" dirty="0">
                <a:latin typeface="Times New Roman" panose="02020603050405020304" pitchFamily="18" charset="0"/>
                <a:cs typeface="Times New Roman" panose="02020603050405020304" pitchFamily="18" charset="0"/>
              </a:rPr>
              <a:t>Optimization through Backpropagation</a:t>
            </a:r>
          </a:p>
        </p:txBody>
      </p:sp>
      <p:sp>
        <p:nvSpPr>
          <p:cNvPr id="4" name="Slide Number Placeholder 3">
            <a:extLst>
              <a:ext uri="{FF2B5EF4-FFF2-40B4-BE49-F238E27FC236}">
                <a16:creationId xmlns:a16="http://schemas.microsoft.com/office/drawing/2014/main" id="{FC4AD976-D0FA-F836-3899-E906348B0137}"/>
              </a:ext>
            </a:extLst>
          </p:cNvPr>
          <p:cNvSpPr>
            <a:spLocks noGrp="1"/>
          </p:cNvSpPr>
          <p:nvPr>
            <p:ph type="sldNum" sz="quarter" idx="12"/>
          </p:nvPr>
        </p:nvSpPr>
        <p:spPr/>
        <p:txBody>
          <a:bodyPr/>
          <a:lstStyle/>
          <a:p>
            <a:fld id="{539F2EF0-97D1-497D-A96E-EC7171116445}" type="slidenum">
              <a:rPr lang="en-US" smtClean="0"/>
              <a:t>12</a:t>
            </a:fld>
            <a:endParaRPr lang="en-US"/>
          </a:p>
        </p:txBody>
      </p:sp>
      <p:pic>
        <p:nvPicPr>
          <p:cNvPr id="6" name="Picture 5">
            <a:extLst>
              <a:ext uri="{FF2B5EF4-FFF2-40B4-BE49-F238E27FC236}">
                <a16:creationId xmlns:a16="http://schemas.microsoft.com/office/drawing/2014/main" id="{C51D63DF-50DC-CCE9-B35C-345B72C21F34}"/>
              </a:ext>
            </a:extLst>
          </p:cNvPr>
          <p:cNvPicPr>
            <a:picLocks noChangeAspect="1"/>
          </p:cNvPicPr>
          <p:nvPr/>
        </p:nvPicPr>
        <p:blipFill>
          <a:blip r:embed="rId2"/>
          <a:stretch>
            <a:fillRect/>
          </a:stretch>
        </p:blipFill>
        <p:spPr>
          <a:xfrm>
            <a:off x="6652727" y="2655940"/>
            <a:ext cx="5064325" cy="3363860"/>
          </a:xfrm>
          <a:prstGeom prst="rect">
            <a:avLst/>
          </a:prstGeom>
        </p:spPr>
      </p:pic>
    </p:spTree>
    <p:extLst>
      <p:ext uri="{BB962C8B-B14F-4D97-AF65-F5344CB8AC3E}">
        <p14:creationId xmlns:p14="http://schemas.microsoft.com/office/powerpoint/2010/main" val="649483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C8D44-0AFA-47DC-89C9-9F4946A0083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 </a:t>
            </a:r>
            <a:endParaRPr lang="en-IN" dirty="0"/>
          </a:p>
        </p:txBody>
      </p:sp>
      <p:sp>
        <p:nvSpPr>
          <p:cNvPr id="3" name="Content Placeholder 2">
            <a:extLst>
              <a:ext uri="{FF2B5EF4-FFF2-40B4-BE49-F238E27FC236}">
                <a16:creationId xmlns:a16="http://schemas.microsoft.com/office/drawing/2014/main" id="{34D6EADA-239C-4BDB-8D56-AFECB4DB2A8D}"/>
              </a:ext>
            </a:extLst>
          </p:cNvPr>
          <p:cNvSpPr>
            <a:spLocks noGrp="1"/>
          </p:cNvSpPr>
          <p:nvPr>
            <p:ph idx="1"/>
          </p:nvPr>
        </p:nvSpPr>
        <p:spPr>
          <a:xfrm>
            <a:off x="1154955" y="2603500"/>
            <a:ext cx="4677560" cy="3416300"/>
          </a:xfrm>
        </p:spPr>
        <p:txBody>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Cascade Convolutional Layers</a:t>
            </a: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Hierarchical Feature Extraction</a:t>
            </a:r>
            <a:endParaRPr lang="en-US" kern="0" dirty="0">
              <a:latin typeface="Times New Roman" panose="02020603050405020304" pitchFamily="18" charset="0"/>
              <a:cs typeface="Times New Roman" panose="02020603050405020304" pitchFamily="18" charset="0"/>
            </a:endParaRPr>
          </a:p>
          <a:p>
            <a:pPr algn="just">
              <a:lnSpc>
                <a:spcPct val="150000"/>
              </a:lnSpc>
            </a:pPr>
            <a:r>
              <a:rPr lang="en-US" sz="1800" dirty="0">
                <a:solidFill>
                  <a:srgbClr val="05192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Complexity Management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800" kern="0" dirty="0">
                <a:solidFill>
                  <a:srgbClr val="05192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Improved Learning and Performance</a:t>
            </a:r>
            <a:endPar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CAFE0BF-157C-4A6F-938F-955AA9D48AF4}"/>
              </a:ext>
            </a:extLst>
          </p:cNvPr>
          <p:cNvSpPr>
            <a:spLocks noGrp="1"/>
          </p:cNvSpPr>
          <p:nvPr>
            <p:ph type="sldNum" sz="quarter" idx="12"/>
          </p:nvPr>
        </p:nvSpPr>
        <p:spPr/>
        <p:txBody>
          <a:bodyPr/>
          <a:lstStyle/>
          <a:p>
            <a:fld id="{539F2EF0-97D1-497D-A96E-EC7171116445}" type="slidenum">
              <a:rPr lang="en-US" smtClean="0"/>
              <a:t>13</a:t>
            </a:fld>
            <a:endParaRPr lang="en-US"/>
          </a:p>
        </p:txBody>
      </p:sp>
      <p:pic>
        <p:nvPicPr>
          <p:cNvPr id="7" name="Picture 6">
            <a:extLst>
              <a:ext uri="{FF2B5EF4-FFF2-40B4-BE49-F238E27FC236}">
                <a16:creationId xmlns:a16="http://schemas.microsoft.com/office/drawing/2014/main" id="{C32200CA-67DF-58E5-6D15-095E085874D3}"/>
              </a:ext>
            </a:extLst>
          </p:cNvPr>
          <p:cNvPicPr>
            <a:picLocks noChangeAspect="1"/>
          </p:cNvPicPr>
          <p:nvPr/>
        </p:nvPicPr>
        <p:blipFill>
          <a:blip r:embed="rId2"/>
          <a:stretch>
            <a:fillRect/>
          </a:stretch>
        </p:blipFill>
        <p:spPr>
          <a:xfrm>
            <a:off x="6096000" y="1680632"/>
            <a:ext cx="5738441" cy="4689995"/>
          </a:xfrm>
          <a:prstGeom prst="rect">
            <a:avLst/>
          </a:prstGeom>
        </p:spPr>
      </p:pic>
    </p:spTree>
    <p:extLst>
      <p:ext uri="{BB962C8B-B14F-4D97-AF65-F5344CB8AC3E}">
        <p14:creationId xmlns:p14="http://schemas.microsoft.com/office/powerpoint/2010/main" val="2373148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C8D44-0AFA-47DC-89C9-9F4946A0083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34D6EADA-239C-4BDB-8D56-AFECB4DB2A8D}"/>
              </a:ext>
            </a:extLst>
          </p:cNvPr>
          <p:cNvSpPr>
            <a:spLocks noGrp="1"/>
          </p:cNvSpPr>
          <p:nvPr>
            <p:ph idx="1"/>
          </p:nvPr>
        </p:nvSpPr>
        <p:spPr/>
        <p:txBody>
          <a:bodyPr/>
          <a:lstStyle/>
          <a:p>
            <a:pPr algn="just">
              <a:lnSpc>
                <a:spcPct val="150000"/>
              </a:lnSpc>
            </a:pPr>
            <a:r>
              <a:rPr lang="en-US" dirty="0">
                <a:latin typeface="Times New Roman" panose="02020603050405020304" pitchFamily="18" charset="0"/>
                <a:cs typeface="Times New Roman" panose="02020603050405020304" pitchFamily="18" charset="0"/>
              </a:rPr>
              <a:t>Complete CNN </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Architecture</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Feature Extraction through Convolutional Layers</a:t>
            </a:r>
          </a:p>
          <a:p>
            <a:pPr algn="just">
              <a:lnSpc>
                <a:spcPct val="150000"/>
              </a:lnSpc>
            </a:pPr>
            <a:r>
              <a:rPr lang="en-US" dirty="0">
                <a:latin typeface="Times New Roman" panose="02020603050405020304" pitchFamily="18" charset="0"/>
                <a:cs typeface="Times New Roman" panose="02020603050405020304" pitchFamily="18" charset="0"/>
              </a:rPr>
              <a:t>Dimensionality Reduction with Pooling Layers</a:t>
            </a:r>
          </a:p>
          <a:p>
            <a:pPr algn="just">
              <a:lnSpc>
                <a:spcPct val="150000"/>
              </a:lnSpc>
            </a:pPr>
            <a:r>
              <a:rPr lang="en-IN" dirty="0">
                <a:latin typeface="Times New Roman" panose="02020603050405020304" pitchFamily="18" charset="0"/>
                <a:cs typeface="Times New Roman" panose="02020603050405020304" pitchFamily="18" charset="0"/>
              </a:rPr>
              <a:t>Hierarchical Feature Representation</a:t>
            </a:r>
          </a:p>
          <a:p>
            <a:pPr algn="just">
              <a:lnSpc>
                <a:spcPct val="150000"/>
              </a:lnSpc>
            </a:pPr>
            <a:r>
              <a:rPr lang="en-IN" dirty="0">
                <a:latin typeface="Times New Roman" panose="02020603050405020304" pitchFamily="18" charset="0"/>
                <a:cs typeface="Times New Roman" panose="02020603050405020304" pitchFamily="18" charset="0"/>
              </a:rPr>
              <a:t>Effective and Accurate Image Classification</a:t>
            </a:r>
          </a:p>
        </p:txBody>
      </p:sp>
      <p:sp>
        <p:nvSpPr>
          <p:cNvPr id="4" name="Slide Number Placeholder 3">
            <a:extLst>
              <a:ext uri="{FF2B5EF4-FFF2-40B4-BE49-F238E27FC236}">
                <a16:creationId xmlns:a16="http://schemas.microsoft.com/office/drawing/2014/main" id="{7CAFE0BF-157C-4A6F-938F-955AA9D48AF4}"/>
              </a:ext>
            </a:extLst>
          </p:cNvPr>
          <p:cNvSpPr>
            <a:spLocks noGrp="1"/>
          </p:cNvSpPr>
          <p:nvPr>
            <p:ph type="sldNum" sz="quarter" idx="12"/>
          </p:nvPr>
        </p:nvSpPr>
        <p:spPr/>
        <p:txBody>
          <a:bodyPr/>
          <a:lstStyle/>
          <a:p>
            <a:fld id="{539F2EF0-97D1-497D-A96E-EC7171116445}" type="slidenum">
              <a:rPr lang="en-US" smtClean="0"/>
              <a:t>14</a:t>
            </a:fld>
            <a:endParaRPr lang="en-US"/>
          </a:p>
        </p:txBody>
      </p:sp>
      <p:pic>
        <p:nvPicPr>
          <p:cNvPr id="7" name="Picture 6">
            <a:extLst>
              <a:ext uri="{FF2B5EF4-FFF2-40B4-BE49-F238E27FC236}">
                <a16:creationId xmlns:a16="http://schemas.microsoft.com/office/drawing/2014/main" id="{5A10D43F-5D9F-34DE-5C3F-15D3F5FE9368}"/>
              </a:ext>
            </a:extLst>
          </p:cNvPr>
          <p:cNvPicPr>
            <a:picLocks noChangeAspect="1"/>
          </p:cNvPicPr>
          <p:nvPr/>
        </p:nvPicPr>
        <p:blipFill>
          <a:blip r:embed="rId2"/>
          <a:stretch>
            <a:fillRect/>
          </a:stretch>
        </p:blipFill>
        <p:spPr>
          <a:xfrm>
            <a:off x="6359486" y="2603500"/>
            <a:ext cx="5285118" cy="3517382"/>
          </a:xfrm>
          <a:prstGeom prst="rect">
            <a:avLst/>
          </a:prstGeom>
        </p:spPr>
      </p:pic>
    </p:spTree>
    <p:extLst>
      <p:ext uri="{BB962C8B-B14F-4D97-AF65-F5344CB8AC3E}">
        <p14:creationId xmlns:p14="http://schemas.microsoft.com/office/powerpoint/2010/main" val="488767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C8D44-0AFA-47DC-89C9-9F4946A0083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Work</a:t>
            </a:r>
            <a:endParaRPr lang="en-IN" dirty="0"/>
          </a:p>
        </p:txBody>
      </p:sp>
      <p:sp>
        <p:nvSpPr>
          <p:cNvPr id="3" name="Content Placeholder 2">
            <a:extLst>
              <a:ext uri="{FF2B5EF4-FFF2-40B4-BE49-F238E27FC236}">
                <a16:creationId xmlns:a16="http://schemas.microsoft.com/office/drawing/2014/main" id="{34D6EADA-239C-4BDB-8D56-AFECB4DB2A8D}"/>
              </a:ext>
            </a:extLst>
          </p:cNvPr>
          <p:cNvSpPr>
            <a:spLocks noGrp="1"/>
          </p:cNvSpPr>
          <p:nvPr>
            <p:ph idx="1"/>
          </p:nvPr>
        </p:nvSpPr>
        <p:spPr/>
        <p:txBody>
          <a:bodyPr/>
          <a:lstStyle/>
          <a:p>
            <a:pPr algn="just">
              <a:lnSpc>
                <a:spcPct val="150000"/>
              </a:lnSpc>
            </a:pPr>
            <a:r>
              <a:rPr lang="en-IN" dirty="0">
                <a:latin typeface="Times New Roman" panose="02020603050405020304" pitchFamily="18" charset="0"/>
                <a:cs typeface="Times New Roman" panose="02020603050405020304" pitchFamily="18" charset="0"/>
              </a:rPr>
              <a:t>Optimization Techniques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50000"/>
              </a:lnSpc>
            </a:pPr>
            <a:r>
              <a:rPr lang="en-IN" dirty="0">
                <a:latin typeface="Times New Roman" panose="02020603050405020304" pitchFamily="18" charset="0"/>
                <a:cs typeface="Times New Roman" panose="02020603050405020304" pitchFamily="18" charset="0"/>
              </a:rPr>
              <a:t>Advanced CNN Architectures</a:t>
            </a:r>
            <a:endParaRPr lang="en-US" kern="0"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Transfer Learning</a:t>
            </a:r>
            <a:endParaRPr lang="en-US" kern="0"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Cross-Domain Applications</a:t>
            </a:r>
          </a:p>
        </p:txBody>
      </p:sp>
      <p:sp>
        <p:nvSpPr>
          <p:cNvPr id="4" name="Slide Number Placeholder 3">
            <a:extLst>
              <a:ext uri="{FF2B5EF4-FFF2-40B4-BE49-F238E27FC236}">
                <a16:creationId xmlns:a16="http://schemas.microsoft.com/office/drawing/2014/main" id="{7CAFE0BF-157C-4A6F-938F-955AA9D48AF4}"/>
              </a:ext>
            </a:extLst>
          </p:cNvPr>
          <p:cNvSpPr>
            <a:spLocks noGrp="1"/>
          </p:cNvSpPr>
          <p:nvPr>
            <p:ph type="sldNum" sz="quarter" idx="12"/>
          </p:nvPr>
        </p:nvSpPr>
        <p:spPr/>
        <p:txBody>
          <a:bodyPr/>
          <a:lstStyle/>
          <a:p>
            <a:fld id="{539F2EF0-97D1-497D-A96E-EC7171116445}" type="slidenum">
              <a:rPr lang="en-US" smtClean="0"/>
              <a:t>15</a:t>
            </a:fld>
            <a:endParaRPr lang="en-US"/>
          </a:p>
        </p:txBody>
      </p:sp>
    </p:spTree>
    <p:extLst>
      <p:ext uri="{BB962C8B-B14F-4D97-AF65-F5344CB8AC3E}">
        <p14:creationId xmlns:p14="http://schemas.microsoft.com/office/powerpoint/2010/main" val="3223161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DE7AF-42B3-4B75-9B78-49251A486CF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54E6615C-25A0-48C4-B97E-9CFF7A7C33BD}"/>
              </a:ext>
            </a:extLst>
          </p:cNvPr>
          <p:cNvSpPr>
            <a:spLocks noGrp="1"/>
          </p:cNvSpPr>
          <p:nvPr>
            <p:ph idx="1"/>
          </p:nvPr>
        </p:nvSpPr>
        <p:spPr>
          <a:xfrm>
            <a:off x="1154953" y="2603500"/>
            <a:ext cx="10349691" cy="3416300"/>
          </a:xfrm>
        </p:spPr>
        <p:txBody>
          <a:bodyPr>
            <a:noAutofit/>
          </a:bodyPr>
          <a:lstStyle/>
          <a:p>
            <a:pPr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Shaukat Hayat, She Kun,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Zuo</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Tengtao</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Yue Yu,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Tianyi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Tu,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Yantong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Du worked on A Deep Learning Framework Using Convolutional Neural Network for Multi-class Object Recognition paper released in 2018 3rd IEEE International Conference on Image, Vision and Computing </a:t>
            </a:r>
            <a:r>
              <a:rPr lang="en-US" sz="16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https://ieeexplore.ieee.org/document/8492777</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Zewen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Li,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FanLiu,Wenjie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Shouheng,Peng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Jun Zhou worked on  A Survey of Convolutional Neural Networks: Analysis, Applications, and Prospects paper released in IEEE TRANSACTIONS ON NEURAL NETWORKS AND LEARNING SYSTEMS, VOL. 33, NO. 12, DECEMBER 2022 </a:t>
            </a:r>
            <a:r>
              <a:rPr lang="en-US" sz="16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https://ieeexplore.ieee.org/document/9451544</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Rahul Chauhan, Kamal Kumar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Ghanshala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R.C Joshi worked on  Convolutional Neural Network (CNN) for Image Detection and Recognition paper released in  2018 First International Conference on Secure Cyber Computing and Communication (ICSCCC) </a:t>
            </a:r>
            <a:r>
              <a:rPr lang="en-US" sz="16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https://ieeexplore.ieee.org/document/8703316</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Prasoon Bharat Mishra1, Abdul Malik2,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M.Safa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Saranaya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G4,Arun D5 worked on Enhanced Object Detection with Deep Convolutional Neural Networks for Vehicle Detection paper released in  2022 International Conference on Power, Energy, Control and Transmission Systems (ICPECTS) https://ieeexplore.ieee.org/document/10047323</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02ABCDA-549C-42EE-8C9C-8A862253034E}"/>
              </a:ext>
            </a:extLst>
          </p:cNvPr>
          <p:cNvSpPr>
            <a:spLocks noGrp="1"/>
          </p:cNvSpPr>
          <p:nvPr>
            <p:ph type="sldNum" sz="quarter" idx="12"/>
          </p:nvPr>
        </p:nvSpPr>
        <p:spPr/>
        <p:txBody>
          <a:bodyPr/>
          <a:lstStyle/>
          <a:p>
            <a:fld id="{539F2EF0-97D1-497D-A96E-EC7171116445}" type="slidenum">
              <a:rPr lang="en-US" smtClean="0"/>
              <a:t>16</a:t>
            </a:fld>
            <a:endParaRPr lang="en-US"/>
          </a:p>
        </p:txBody>
      </p:sp>
    </p:spTree>
    <p:extLst>
      <p:ext uri="{BB962C8B-B14F-4D97-AF65-F5344CB8AC3E}">
        <p14:creationId xmlns:p14="http://schemas.microsoft.com/office/powerpoint/2010/main" val="694049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DE7AF-42B3-4B75-9B78-49251A486CF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54E6615C-25A0-48C4-B97E-9CFF7A7C33BD}"/>
              </a:ext>
            </a:extLst>
          </p:cNvPr>
          <p:cNvSpPr>
            <a:spLocks noGrp="1"/>
          </p:cNvSpPr>
          <p:nvPr>
            <p:ph idx="1"/>
          </p:nvPr>
        </p:nvSpPr>
        <p:spPr>
          <a:xfrm>
            <a:off x="1154953" y="2603499"/>
            <a:ext cx="10349691" cy="3657341"/>
          </a:xfrm>
        </p:spPr>
        <p:txBody>
          <a:bodyPr>
            <a:noAutofit/>
          </a:bodyPr>
          <a:lstStyle/>
          <a:p>
            <a:pPr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Xin Hu, Hua Ouyang and Yang Yin worked on Image Recognition based on Convolution Neural Network paper released in 2020 IEEE 9th Joint International Information Technology and Artificial Intelligence Conference (ITAIC) </a:t>
            </a:r>
            <a:r>
              <a:rPr lang="en-US" sz="16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https://ieeexplore.ieee.org/document/9339197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Prof.  Sujata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Bhairnallykar</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Aniket Prajapati, Anurag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Rajbhar</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Sahil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Mujawar</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worked on Convolutional Neural Network (CNN) for Image Detection paper released in International Research Journal of Engineering and Technology (IRJET) 2020 </a:t>
            </a:r>
            <a:r>
              <a:rPr lang="en-US" sz="16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https://www.irjet.net/archives/V7/i11/IRJET-V7I11204.pdf</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Reagan L. Galvez, Ryan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Rhay</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P.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Vicerra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Elmer P.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Dadios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Argel A.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Bandala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Jose Martin Z.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Maningo</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worked on Object Detection Using Convolutional Neural Networks Proceedings of TENCON 2018 - 2018 IEEE Region 10 Conference (Jeju, Korea, 28-31 October 2018) </a:t>
            </a:r>
            <a:r>
              <a:rPr lang="en-US" sz="16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https://ieeexplore.ieee.org/abstract/document/8650517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Saad ALBAWI,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Tareq</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Abed MOHAMMED and Saad AL-ZAWI worked on Understanding of a Convolutional Neural Network paper released in ICET2017, Antalya, Turkey </a:t>
            </a:r>
            <a:r>
              <a:rPr lang="en-US" sz="16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https://ieeexplore.ieee.org/document/8308186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02ABCDA-549C-42EE-8C9C-8A862253034E}"/>
              </a:ext>
            </a:extLst>
          </p:cNvPr>
          <p:cNvSpPr>
            <a:spLocks noGrp="1"/>
          </p:cNvSpPr>
          <p:nvPr>
            <p:ph type="sldNum" sz="quarter" idx="12"/>
          </p:nvPr>
        </p:nvSpPr>
        <p:spPr/>
        <p:txBody>
          <a:bodyPr/>
          <a:lstStyle/>
          <a:p>
            <a:fld id="{539F2EF0-97D1-497D-A96E-EC7171116445}" type="slidenum">
              <a:rPr lang="en-US" smtClean="0"/>
              <a:t>17</a:t>
            </a:fld>
            <a:endParaRPr lang="en-US"/>
          </a:p>
        </p:txBody>
      </p:sp>
    </p:spTree>
    <p:extLst>
      <p:ext uri="{BB962C8B-B14F-4D97-AF65-F5344CB8AC3E}">
        <p14:creationId xmlns:p14="http://schemas.microsoft.com/office/powerpoint/2010/main" val="2219149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Agenda</a:t>
            </a:r>
          </a:p>
        </p:txBody>
      </p:sp>
      <p:sp>
        <p:nvSpPr>
          <p:cNvPr id="3" name="Content Placeholder 2"/>
          <p:cNvSpPr>
            <a:spLocks noGrp="1"/>
          </p:cNvSpPr>
          <p:nvPr>
            <p:ph idx="1"/>
          </p:nvPr>
        </p:nvSpPr>
        <p:spPr>
          <a:xfrm>
            <a:off x="781465" y="2217134"/>
            <a:ext cx="8825659" cy="3416300"/>
          </a:xfrm>
        </p:spPr>
        <p:txBody>
          <a:bodyPr>
            <a:noAutofit/>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Literature Review</a:t>
            </a:r>
          </a:p>
          <a:p>
            <a:r>
              <a:rPr lang="en-US" dirty="0">
                <a:latin typeface="Times New Roman" panose="02020603050405020304" pitchFamily="18" charset="0"/>
                <a:cs typeface="Times New Roman" panose="02020603050405020304" pitchFamily="18" charset="0"/>
              </a:rPr>
              <a:t>Research Gap Analysis</a:t>
            </a:r>
          </a:p>
          <a:p>
            <a:r>
              <a:rPr lang="en-US" dirty="0">
                <a:latin typeface="Times New Roman" panose="02020603050405020304" pitchFamily="18" charset="0"/>
                <a:cs typeface="Times New Roman" panose="02020603050405020304" pitchFamily="18" charset="0"/>
              </a:rPr>
              <a:t>Social Impact</a:t>
            </a:r>
          </a:p>
          <a:p>
            <a:r>
              <a:rPr lang="en-US" dirty="0">
                <a:latin typeface="Times New Roman" panose="02020603050405020304" pitchFamily="18" charset="0"/>
                <a:cs typeface="Times New Roman" panose="02020603050405020304" pitchFamily="18" charset="0"/>
              </a:rPr>
              <a:t>Implementation </a:t>
            </a:r>
          </a:p>
          <a:p>
            <a:r>
              <a:rPr lang="en-US" dirty="0">
                <a:latin typeface="Times New Roman" panose="02020603050405020304" pitchFamily="18" charset="0"/>
                <a:cs typeface="Times New Roman" panose="02020603050405020304" pitchFamily="18" charset="0"/>
              </a:rPr>
              <a:t>Results </a:t>
            </a:r>
          </a:p>
          <a:p>
            <a:r>
              <a:rPr lang="en-US"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Future Work</a:t>
            </a:r>
          </a:p>
          <a:p>
            <a:r>
              <a:rPr lang="en-US" dirty="0">
                <a:latin typeface="Times New Roman" panose="02020603050405020304" pitchFamily="18" charset="0"/>
                <a:cs typeface="Times New Roman" panose="02020603050405020304" pitchFamily="18" charset="0"/>
              </a:rPr>
              <a:t>References</a:t>
            </a:r>
          </a:p>
          <a:p>
            <a:endParaRPr lang="en-US"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39F2EF0-97D1-497D-A96E-EC7171116445}" type="slidenum">
              <a:rPr lang="en-US" smtClean="0"/>
              <a:t>2</a:t>
            </a:fld>
            <a:endParaRPr lang="en-US"/>
          </a:p>
        </p:txBody>
      </p:sp>
    </p:spTree>
    <p:extLst>
      <p:ext uri="{BB962C8B-B14F-4D97-AF65-F5344CB8AC3E}">
        <p14:creationId xmlns:p14="http://schemas.microsoft.com/office/powerpoint/2010/main" val="200970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17967-9EB0-47BE-A759-4573C5AE605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5FB0F461-0E49-4039-83B7-A74A809AB527}"/>
              </a:ext>
            </a:extLst>
          </p:cNvPr>
          <p:cNvSpPr>
            <a:spLocks noGrp="1"/>
          </p:cNvSpPr>
          <p:nvPr>
            <p:ph idx="1"/>
          </p:nvPr>
        </p:nvSpPr>
        <p:spPr/>
        <p:txBody>
          <a:bodyPr/>
          <a:lstStyle/>
          <a:p>
            <a:pPr>
              <a:lnSpc>
                <a:spcPct val="150000"/>
              </a:lnSpc>
            </a:pPr>
            <a:r>
              <a:rPr lang="en-US" kern="0" dirty="0">
                <a:effectLst/>
                <a:latin typeface="Times New Roman" panose="02020603050405020304" pitchFamily="18" charset="0"/>
                <a:ea typeface="Times New Roman" panose="02020603050405020304" pitchFamily="18" charset="0"/>
              </a:rPr>
              <a:t>What is CNN?</a:t>
            </a:r>
          </a:p>
          <a:p>
            <a:pPr>
              <a:lnSpc>
                <a:spcPct val="150000"/>
              </a:lnSpc>
            </a:pPr>
            <a:r>
              <a:rPr lang="en-US" kern="0" dirty="0">
                <a:effectLst/>
                <a:latin typeface="Times New Roman" panose="02020603050405020304" pitchFamily="18" charset="0"/>
                <a:ea typeface="Times New Roman" panose="02020603050405020304" pitchFamily="18" charset="0"/>
              </a:rPr>
              <a:t>Most significant architectures of CNN </a:t>
            </a:r>
          </a:p>
          <a:p>
            <a:pPr lvl="1">
              <a:lnSpc>
                <a:spcPct val="150000"/>
              </a:lnSpc>
            </a:pPr>
            <a:r>
              <a:rPr lang="en-US" sz="1800" kern="0" dirty="0">
                <a:latin typeface="Times New Roman" panose="02020603050405020304" pitchFamily="18" charset="0"/>
                <a:ea typeface="Times New Roman" panose="02020603050405020304" pitchFamily="18" charset="0"/>
              </a:rPr>
              <a:t>YOLO – You Look only once</a:t>
            </a:r>
          </a:p>
          <a:p>
            <a:pPr lvl="1">
              <a:lnSpc>
                <a:spcPct val="150000"/>
              </a:lnSpc>
            </a:pPr>
            <a:r>
              <a:rPr lang="en-US" sz="1800" kern="0" dirty="0">
                <a:effectLst/>
                <a:latin typeface="Times New Roman" panose="02020603050405020304" pitchFamily="18" charset="0"/>
                <a:ea typeface="Times New Roman" panose="02020603050405020304" pitchFamily="18" charset="0"/>
              </a:rPr>
              <a:t>R-CNN - Region-based Convolutional Neural Network</a:t>
            </a:r>
          </a:p>
          <a:p>
            <a:pPr>
              <a:lnSpc>
                <a:spcPct val="150000"/>
              </a:lnSpc>
            </a:pPr>
            <a:r>
              <a:rPr lang="en-US" kern="0" dirty="0">
                <a:effectLst/>
                <a:latin typeface="Times New Roman" panose="02020603050405020304" pitchFamily="18" charset="0"/>
                <a:ea typeface="Times New Roman" panose="02020603050405020304" pitchFamily="18" charset="0"/>
              </a:rPr>
              <a:t>Main objective of the seminar is to “</a:t>
            </a:r>
            <a:r>
              <a:rPr lang="en-US" kern="0" dirty="0">
                <a:latin typeface="Times New Roman" panose="02020603050405020304" pitchFamily="18" charset="0"/>
                <a:ea typeface="Times New Roman" panose="02020603050405020304" pitchFamily="18" charset="0"/>
              </a:rPr>
              <a:t>Explain the </a:t>
            </a:r>
            <a:r>
              <a:rPr lang="en-US" kern="0" dirty="0">
                <a:effectLst/>
                <a:latin typeface="Times New Roman" panose="02020603050405020304" pitchFamily="18" charset="0"/>
                <a:ea typeface="Times New Roman" panose="02020603050405020304" pitchFamily="18" charset="0"/>
              </a:rPr>
              <a:t>CNN architecture specifically designed for object detection”</a:t>
            </a:r>
          </a:p>
          <a:p>
            <a:endParaRPr lang="en-IN" dirty="0"/>
          </a:p>
        </p:txBody>
      </p:sp>
      <p:sp>
        <p:nvSpPr>
          <p:cNvPr id="4" name="Slide Number Placeholder 3">
            <a:extLst>
              <a:ext uri="{FF2B5EF4-FFF2-40B4-BE49-F238E27FC236}">
                <a16:creationId xmlns:a16="http://schemas.microsoft.com/office/drawing/2014/main" id="{A83D05E7-0113-4EAD-8937-E11F32989C26}"/>
              </a:ext>
            </a:extLst>
          </p:cNvPr>
          <p:cNvSpPr>
            <a:spLocks noGrp="1"/>
          </p:cNvSpPr>
          <p:nvPr>
            <p:ph type="sldNum" sz="quarter" idx="12"/>
          </p:nvPr>
        </p:nvSpPr>
        <p:spPr/>
        <p:txBody>
          <a:bodyPr/>
          <a:lstStyle/>
          <a:p>
            <a:fld id="{539F2EF0-97D1-497D-A96E-EC7171116445}" type="slidenum">
              <a:rPr lang="en-US" smtClean="0"/>
              <a:t>3</a:t>
            </a:fld>
            <a:endParaRPr lang="en-US"/>
          </a:p>
        </p:txBody>
      </p:sp>
    </p:spTree>
    <p:extLst>
      <p:ext uri="{BB962C8B-B14F-4D97-AF65-F5344CB8AC3E}">
        <p14:creationId xmlns:p14="http://schemas.microsoft.com/office/powerpoint/2010/main" val="4099707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Literature Review</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1154954" y="2603500"/>
            <a:ext cx="10592287" cy="3416300"/>
          </a:xfrm>
        </p:spPr>
        <p:txBody>
          <a:bodyPr>
            <a:normAutofit/>
          </a:bodyPr>
          <a:lstStyle/>
          <a:p>
            <a:pPr>
              <a:lnSpc>
                <a:spcPct val="150000"/>
              </a:lnSpc>
            </a:pPr>
            <a:r>
              <a:rPr lang="en-IN" dirty="0">
                <a:latin typeface="Times New Roman" panose="02020603050405020304" pitchFamily="18" charset="0"/>
                <a:cs typeface="Times New Roman" panose="02020603050405020304" pitchFamily="18" charset="0"/>
              </a:rPr>
              <a:t>Improved Accuracy and Efficiency</a:t>
            </a:r>
          </a:p>
          <a:p>
            <a:pPr>
              <a:lnSpc>
                <a:spcPct val="150000"/>
              </a:lnSpc>
            </a:pPr>
            <a:r>
              <a:rPr lang="en-IN" dirty="0">
                <a:latin typeface="Times New Roman" panose="02020603050405020304" pitchFamily="18" charset="0"/>
                <a:cs typeface="Times New Roman" panose="02020603050405020304" pitchFamily="18" charset="0"/>
              </a:rPr>
              <a:t>Key Components of CNNs</a:t>
            </a:r>
          </a:p>
          <a:p>
            <a:pPr lvl="1">
              <a:lnSpc>
                <a:spcPct val="150000"/>
              </a:lnSpc>
            </a:pPr>
            <a:r>
              <a:rPr lang="en-US" sz="1800" dirty="0">
                <a:latin typeface="Times New Roman" panose="02020603050405020304" pitchFamily="18" charset="0"/>
                <a:cs typeface="Times New Roman" panose="02020603050405020304" pitchFamily="18" charset="0"/>
              </a:rPr>
              <a:t>Comprise convolutional, non-linearity, pooling, and fully connected layers, essential for reducing parameters and enhancing feature extraction</a:t>
            </a:r>
            <a:endParaRPr lang="en-IN" sz="1800"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Pattern Recognition Capabilities</a:t>
            </a:r>
          </a:p>
        </p:txBody>
      </p:sp>
      <p:sp>
        <p:nvSpPr>
          <p:cNvPr id="5" name="Slide Number Placeholder 4"/>
          <p:cNvSpPr>
            <a:spLocks noGrp="1"/>
          </p:cNvSpPr>
          <p:nvPr>
            <p:ph type="sldNum" sz="quarter" idx="12"/>
          </p:nvPr>
        </p:nvSpPr>
        <p:spPr/>
        <p:txBody>
          <a:bodyPr/>
          <a:lstStyle/>
          <a:p>
            <a:fld id="{539F2EF0-97D1-497D-A96E-EC7171116445}" type="slidenum">
              <a:rPr lang="en-US" smtClean="0"/>
              <a:t>4</a:t>
            </a:fld>
            <a:endParaRPr lang="en-US"/>
          </a:p>
        </p:txBody>
      </p:sp>
    </p:spTree>
    <p:extLst>
      <p:ext uri="{BB962C8B-B14F-4D97-AF65-F5344CB8AC3E}">
        <p14:creationId xmlns:p14="http://schemas.microsoft.com/office/powerpoint/2010/main" val="1005226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Research Gap Analysis</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lstStyle/>
          <a:p>
            <a:pPr>
              <a:lnSpc>
                <a:spcPct val="150000"/>
              </a:lnSpc>
            </a:pPr>
            <a:r>
              <a:rPr lang="en-IN" dirty="0">
                <a:latin typeface="Times New Roman" panose="02020603050405020304" pitchFamily="18" charset="0"/>
                <a:cs typeface="Times New Roman" panose="02020603050405020304" pitchFamily="18" charset="0"/>
              </a:rPr>
              <a:t>Combining Extracted Features</a:t>
            </a:r>
          </a:p>
          <a:p>
            <a:pPr>
              <a:lnSpc>
                <a:spcPct val="150000"/>
              </a:lnSpc>
            </a:pPr>
            <a:r>
              <a:rPr lang="en-US" dirty="0">
                <a:latin typeface="Times New Roman" panose="02020603050405020304" pitchFamily="18" charset="0"/>
                <a:cs typeface="Times New Roman" panose="02020603050405020304" pitchFamily="18" charset="0"/>
              </a:rPr>
              <a:t>Increasing Probability of Correct Classification</a:t>
            </a:r>
          </a:p>
          <a:p>
            <a:pPr>
              <a:lnSpc>
                <a:spcPct val="150000"/>
              </a:lnSpc>
            </a:pPr>
            <a:r>
              <a:rPr lang="en-IN" dirty="0">
                <a:latin typeface="Times New Roman" panose="02020603050405020304" pitchFamily="18" charset="0"/>
                <a:cs typeface="Times New Roman" panose="02020603050405020304" pitchFamily="18" charset="0"/>
              </a:rPr>
              <a:t>Final Decision Making</a:t>
            </a:r>
          </a:p>
          <a:p>
            <a:pPr>
              <a:lnSpc>
                <a:spcPct val="150000"/>
              </a:lnSpc>
            </a:pPr>
            <a:r>
              <a:rPr lang="en-IN" dirty="0">
                <a:latin typeface="Times New Roman" panose="02020603050405020304" pitchFamily="18" charset="0"/>
                <a:cs typeface="Times New Roman" panose="02020603050405020304" pitchFamily="18" charset="0"/>
              </a:rPr>
              <a:t>Optimization through Backpropagation</a:t>
            </a:r>
          </a:p>
          <a:p>
            <a:pPr marL="0" indent="0">
              <a:buNone/>
            </a:pPr>
            <a:endParaRPr lang="en-IN" dirty="0"/>
          </a:p>
        </p:txBody>
      </p:sp>
      <p:sp>
        <p:nvSpPr>
          <p:cNvPr id="5" name="Slide Number Placeholder 4"/>
          <p:cNvSpPr>
            <a:spLocks noGrp="1"/>
          </p:cNvSpPr>
          <p:nvPr>
            <p:ph type="sldNum" sz="quarter" idx="12"/>
          </p:nvPr>
        </p:nvSpPr>
        <p:spPr/>
        <p:txBody>
          <a:bodyPr/>
          <a:lstStyle/>
          <a:p>
            <a:fld id="{539F2EF0-97D1-497D-A96E-EC7171116445}" type="slidenum">
              <a:rPr lang="en-US" smtClean="0"/>
              <a:t>5</a:t>
            </a:fld>
            <a:endParaRPr lang="en-US"/>
          </a:p>
        </p:txBody>
      </p:sp>
    </p:spTree>
    <p:extLst>
      <p:ext uri="{BB962C8B-B14F-4D97-AF65-F5344CB8AC3E}">
        <p14:creationId xmlns:p14="http://schemas.microsoft.com/office/powerpoint/2010/main" val="860800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C8D44-0AFA-47DC-89C9-9F4946A0083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Social Impact</a:t>
            </a:r>
            <a:endParaRPr lang="en-IN" dirty="0"/>
          </a:p>
        </p:txBody>
      </p:sp>
      <p:sp>
        <p:nvSpPr>
          <p:cNvPr id="3" name="Content Placeholder 2">
            <a:extLst>
              <a:ext uri="{FF2B5EF4-FFF2-40B4-BE49-F238E27FC236}">
                <a16:creationId xmlns:a16="http://schemas.microsoft.com/office/drawing/2014/main" id="{34D6EADA-239C-4BDB-8D56-AFECB4DB2A8D}"/>
              </a:ext>
            </a:extLst>
          </p:cNvPr>
          <p:cNvSpPr>
            <a:spLocks noGrp="1"/>
          </p:cNvSpPr>
          <p:nvPr>
            <p:ph idx="1"/>
          </p:nvPr>
        </p:nvSpPr>
        <p:spPr/>
        <p:txBody>
          <a:bodyPr/>
          <a:lstStyle/>
          <a:p>
            <a:pPr>
              <a:lnSpc>
                <a:spcPct val="150000"/>
              </a:lnSpc>
            </a:pPr>
            <a:r>
              <a:rPr lang="en-US" sz="1800" kern="0" dirty="0">
                <a:effectLst/>
                <a:latin typeface="Times New Roman" panose="02020603050405020304" pitchFamily="18" charset="0"/>
                <a:ea typeface="Times New Roman" panose="02020603050405020304" pitchFamily="18" charset="0"/>
              </a:rPr>
              <a:t>The advancements in CNN for real-time object detection have significant contributions to society across various domains</a:t>
            </a:r>
          </a:p>
          <a:p>
            <a:pPr lvl="1">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Improved Safety and Operational Efficiency in Autonomous Vehicles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Improved Security and Surveillance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Advancements in Healthcare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Smart Cities and IoT Applications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IN" dirty="0"/>
          </a:p>
        </p:txBody>
      </p:sp>
      <p:sp>
        <p:nvSpPr>
          <p:cNvPr id="4" name="Slide Number Placeholder 3">
            <a:extLst>
              <a:ext uri="{FF2B5EF4-FFF2-40B4-BE49-F238E27FC236}">
                <a16:creationId xmlns:a16="http://schemas.microsoft.com/office/drawing/2014/main" id="{7CAFE0BF-157C-4A6F-938F-955AA9D48AF4}"/>
              </a:ext>
            </a:extLst>
          </p:cNvPr>
          <p:cNvSpPr>
            <a:spLocks noGrp="1"/>
          </p:cNvSpPr>
          <p:nvPr>
            <p:ph type="sldNum" sz="quarter" idx="12"/>
          </p:nvPr>
        </p:nvSpPr>
        <p:spPr/>
        <p:txBody>
          <a:bodyPr/>
          <a:lstStyle/>
          <a:p>
            <a:fld id="{539F2EF0-97D1-497D-A96E-EC7171116445}" type="slidenum">
              <a:rPr lang="en-US" smtClean="0"/>
              <a:t>6</a:t>
            </a:fld>
            <a:endParaRPr lang="en-US"/>
          </a:p>
        </p:txBody>
      </p:sp>
    </p:spTree>
    <p:extLst>
      <p:ext uri="{BB962C8B-B14F-4D97-AF65-F5344CB8AC3E}">
        <p14:creationId xmlns:p14="http://schemas.microsoft.com/office/powerpoint/2010/main" val="1572793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C8D44-0AFA-47DC-89C9-9F4946A0083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Implementation  </a:t>
            </a:r>
            <a:endParaRPr lang="en-IN" dirty="0"/>
          </a:p>
        </p:txBody>
      </p:sp>
      <p:sp>
        <p:nvSpPr>
          <p:cNvPr id="3" name="Content Placeholder 2">
            <a:extLst>
              <a:ext uri="{FF2B5EF4-FFF2-40B4-BE49-F238E27FC236}">
                <a16:creationId xmlns:a16="http://schemas.microsoft.com/office/drawing/2014/main" id="{34D6EADA-239C-4BDB-8D56-AFECB4DB2A8D}"/>
              </a:ext>
            </a:extLst>
          </p:cNvPr>
          <p:cNvSpPr>
            <a:spLocks noGrp="1"/>
          </p:cNvSpPr>
          <p:nvPr>
            <p:ph idx="1"/>
          </p:nvPr>
        </p:nvSpPr>
        <p:spPr>
          <a:xfrm>
            <a:off x="1154954" y="2603500"/>
            <a:ext cx="4645382" cy="3554704"/>
          </a:xfrm>
        </p:spPr>
        <p:txBody>
          <a:bodyPr/>
          <a:lstStyle/>
          <a:p>
            <a:pPr>
              <a:lnSpc>
                <a:spcPct val="150000"/>
              </a:lnSpc>
            </a:pPr>
            <a:r>
              <a:rPr lang="en-US" dirty="0">
                <a:latin typeface="Times New Roman" panose="02020603050405020304" pitchFamily="18" charset="0"/>
                <a:ea typeface="Times New Roman" panose="02020603050405020304" pitchFamily="18" charset="0"/>
              </a:rPr>
              <a:t>G</a:t>
            </a:r>
            <a:r>
              <a:rPr lang="en-US" dirty="0">
                <a:effectLst/>
                <a:latin typeface="Times New Roman" panose="02020603050405020304" pitchFamily="18" charset="0"/>
                <a:ea typeface="Times New Roman" panose="02020603050405020304" pitchFamily="18" charset="0"/>
              </a:rPr>
              <a:t>eneral types of layers found in CNN</a:t>
            </a:r>
          </a:p>
          <a:p>
            <a:pPr lvl="1">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Convolutional Layers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lvl="1">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Pooling Layers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lvl="1">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Fully Connected Layers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IN"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7CAFE0BF-157C-4A6F-938F-955AA9D48AF4}"/>
              </a:ext>
            </a:extLst>
          </p:cNvPr>
          <p:cNvSpPr>
            <a:spLocks noGrp="1"/>
          </p:cNvSpPr>
          <p:nvPr>
            <p:ph type="sldNum" sz="quarter" idx="12"/>
          </p:nvPr>
        </p:nvSpPr>
        <p:spPr/>
        <p:txBody>
          <a:bodyPr/>
          <a:lstStyle/>
          <a:p>
            <a:fld id="{539F2EF0-97D1-497D-A96E-EC7171116445}" type="slidenum">
              <a:rPr lang="en-US" smtClean="0"/>
              <a:t>7</a:t>
            </a:fld>
            <a:endParaRPr lang="en-US"/>
          </a:p>
        </p:txBody>
      </p:sp>
      <p:pic>
        <p:nvPicPr>
          <p:cNvPr id="5" name="Content Placeholder 6">
            <a:extLst>
              <a:ext uri="{FF2B5EF4-FFF2-40B4-BE49-F238E27FC236}">
                <a16:creationId xmlns:a16="http://schemas.microsoft.com/office/drawing/2014/main" id="{4C28BD90-ADCC-1BF6-CA9F-AB32EF840B70}"/>
              </a:ext>
            </a:extLst>
          </p:cNvPr>
          <p:cNvPicPr>
            <a:picLocks noChangeAspect="1"/>
          </p:cNvPicPr>
          <p:nvPr/>
        </p:nvPicPr>
        <p:blipFill>
          <a:blip r:embed="rId2"/>
          <a:stretch>
            <a:fillRect/>
          </a:stretch>
        </p:blipFill>
        <p:spPr>
          <a:xfrm>
            <a:off x="5800336" y="973668"/>
            <a:ext cx="5733230" cy="4971013"/>
          </a:xfrm>
          <a:prstGeom prst="rect">
            <a:avLst/>
          </a:prstGeom>
        </p:spPr>
      </p:pic>
      <p:sp>
        <p:nvSpPr>
          <p:cNvPr id="7" name="Content Placeholder 2">
            <a:extLst>
              <a:ext uri="{FF2B5EF4-FFF2-40B4-BE49-F238E27FC236}">
                <a16:creationId xmlns:a16="http://schemas.microsoft.com/office/drawing/2014/main" id="{CFEBE170-10EF-617D-BCEC-6D7A872C3CF6}"/>
              </a:ext>
            </a:extLst>
          </p:cNvPr>
          <p:cNvSpPr txBox="1">
            <a:spLocks/>
          </p:cNvSpPr>
          <p:nvPr/>
        </p:nvSpPr>
        <p:spPr>
          <a:xfrm>
            <a:off x="7211451" y="5890378"/>
            <a:ext cx="4322115" cy="4372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457200" lvl="1" indent="0">
              <a:buNone/>
            </a:pPr>
            <a:r>
              <a:rPr lang="en-IN" sz="1200" b="1" dirty="0">
                <a:latin typeface="Times New Roman" panose="02020603050405020304" pitchFamily="18" charset="0"/>
                <a:ea typeface="Times New Roman" panose="02020603050405020304" pitchFamily="18" charset="0"/>
              </a:rPr>
              <a:t>Figure 1: CNN </a:t>
            </a:r>
            <a:r>
              <a:rPr lang="en-US" sz="1200" b="1" dirty="0">
                <a:solidFill>
                  <a:srgbClr val="05192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Architecture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buNone/>
            </a:pPr>
            <a:endParaRPr lang="en-IN" b="1" dirty="0">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003703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BA2F-7413-E5E8-5A02-8441CF10F394}"/>
              </a:ext>
            </a:extLst>
          </p:cNvPr>
          <p:cNvSpPr>
            <a:spLocks noGrp="1"/>
          </p:cNvSpPr>
          <p:nvPr>
            <p:ph type="title"/>
          </p:nvPr>
        </p:nvSpPr>
        <p:spPr/>
        <p:txBody>
          <a:bodyPr/>
          <a:lstStyle/>
          <a:p>
            <a:r>
              <a:rPr lang="en-US" b="1" dirty="0">
                <a:effectLst/>
                <a:latin typeface="Times New Roman" panose="02020603050405020304" pitchFamily="18" charset="0"/>
                <a:ea typeface="Times New Roman" panose="02020603050405020304" pitchFamily="18" charset="0"/>
              </a:rPr>
              <a:t>Convolutional Layers</a:t>
            </a:r>
            <a:endParaRPr lang="en-IN" sz="6000" dirty="0"/>
          </a:p>
        </p:txBody>
      </p:sp>
      <p:sp>
        <p:nvSpPr>
          <p:cNvPr id="4" name="Slide Number Placeholder 3">
            <a:extLst>
              <a:ext uri="{FF2B5EF4-FFF2-40B4-BE49-F238E27FC236}">
                <a16:creationId xmlns:a16="http://schemas.microsoft.com/office/drawing/2014/main" id="{E3AAEF39-B123-8152-DBF7-552C24EB1CF8}"/>
              </a:ext>
            </a:extLst>
          </p:cNvPr>
          <p:cNvSpPr>
            <a:spLocks noGrp="1"/>
          </p:cNvSpPr>
          <p:nvPr>
            <p:ph type="sldNum" sz="quarter" idx="12"/>
          </p:nvPr>
        </p:nvSpPr>
        <p:spPr/>
        <p:txBody>
          <a:bodyPr/>
          <a:lstStyle/>
          <a:p>
            <a:fld id="{539F2EF0-97D1-497D-A96E-EC7171116445}" type="slidenum">
              <a:rPr lang="en-US" smtClean="0"/>
              <a:t>8</a:t>
            </a:fld>
            <a:endParaRPr lang="en-US"/>
          </a:p>
        </p:txBody>
      </p:sp>
      <p:sp>
        <p:nvSpPr>
          <p:cNvPr id="15" name="Content Placeholder 14">
            <a:extLst>
              <a:ext uri="{FF2B5EF4-FFF2-40B4-BE49-F238E27FC236}">
                <a16:creationId xmlns:a16="http://schemas.microsoft.com/office/drawing/2014/main" id="{F1C53004-04AC-63C1-05ED-6BE2E9278A89}"/>
              </a:ext>
            </a:extLst>
          </p:cNvPr>
          <p:cNvSpPr>
            <a:spLocks noGrp="1"/>
          </p:cNvSpPr>
          <p:nvPr>
            <p:ph idx="1"/>
          </p:nvPr>
        </p:nvSpPr>
        <p:spPr>
          <a:xfrm>
            <a:off x="354563" y="2603500"/>
            <a:ext cx="6326155" cy="3452068"/>
          </a:xfrm>
        </p:spPr>
        <p:txBody>
          <a:bodyPr>
            <a:normAutofit/>
          </a:bodyPr>
          <a:lstStyle/>
          <a:p>
            <a:pPr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Convolution is a mathematical operation where a filter slides over the input data to produce an output. This process involves the dot product of the filter and the sub-regions of the input.</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can calculate the size of output map using the formula</a:t>
            </a:r>
          </a:p>
          <a:p>
            <a:pPr marL="0" indent="0" algn="ctr">
              <a:lnSpc>
                <a:spcPct val="150000"/>
              </a:lnSpc>
              <a:buNone/>
            </a:pPr>
            <a:r>
              <a:rPr lang="en-US" b="1" i="1" dirty="0">
                <a:latin typeface="Times New Roman" panose="02020603050405020304" pitchFamily="18" charset="0"/>
                <a:ea typeface="Calibri" panose="020F0502020204030204" pitchFamily="34" charset="0"/>
                <a:cs typeface="Times New Roman" panose="02020603050405020304" pitchFamily="18" charset="0"/>
              </a:rPr>
              <a:t>(</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(W-F+2P)/S)+1</a:t>
            </a:r>
          </a:p>
          <a:p>
            <a:pPr algn="just">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W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size of Feature Vector,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Size of filter,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Padding size,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amount of slide of filter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nSpc>
                <a:spcPct val="150000"/>
              </a:lnSpc>
              <a:spcAft>
                <a:spcPts val="800"/>
              </a:spcAft>
              <a:buNone/>
            </a:pP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ctr">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31" name="Picture 30">
            <a:extLst>
              <a:ext uri="{FF2B5EF4-FFF2-40B4-BE49-F238E27FC236}">
                <a16:creationId xmlns:a16="http://schemas.microsoft.com/office/drawing/2014/main" id="{2CD8DC94-06F4-1769-B9B4-3152F6C4B722}"/>
              </a:ext>
            </a:extLst>
          </p:cNvPr>
          <p:cNvPicPr>
            <a:picLocks noChangeAspect="1"/>
          </p:cNvPicPr>
          <p:nvPr/>
        </p:nvPicPr>
        <p:blipFill>
          <a:blip r:embed="rId2"/>
          <a:stretch>
            <a:fillRect/>
          </a:stretch>
        </p:blipFill>
        <p:spPr>
          <a:xfrm>
            <a:off x="6928539" y="1419974"/>
            <a:ext cx="5040052" cy="2270955"/>
          </a:xfrm>
          <a:prstGeom prst="rect">
            <a:avLst/>
          </a:prstGeom>
        </p:spPr>
      </p:pic>
      <p:pic>
        <p:nvPicPr>
          <p:cNvPr id="33" name="Picture 32">
            <a:extLst>
              <a:ext uri="{FF2B5EF4-FFF2-40B4-BE49-F238E27FC236}">
                <a16:creationId xmlns:a16="http://schemas.microsoft.com/office/drawing/2014/main" id="{E878AE38-ADE2-EE5F-470E-95CE1932C8AE}"/>
              </a:ext>
            </a:extLst>
          </p:cNvPr>
          <p:cNvPicPr>
            <a:picLocks noChangeAspect="1"/>
          </p:cNvPicPr>
          <p:nvPr/>
        </p:nvPicPr>
        <p:blipFill>
          <a:blip r:embed="rId3"/>
          <a:stretch>
            <a:fillRect/>
          </a:stretch>
        </p:blipFill>
        <p:spPr>
          <a:xfrm>
            <a:off x="6969967" y="3690929"/>
            <a:ext cx="4867470" cy="2971128"/>
          </a:xfrm>
          <a:prstGeom prst="rect">
            <a:avLst/>
          </a:prstGeom>
        </p:spPr>
      </p:pic>
    </p:spTree>
    <p:extLst>
      <p:ext uri="{BB962C8B-B14F-4D97-AF65-F5344CB8AC3E}">
        <p14:creationId xmlns:p14="http://schemas.microsoft.com/office/powerpoint/2010/main" val="3776923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A99D9-69A7-A170-E3EC-7426CE296590}"/>
              </a:ext>
            </a:extLst>
          </p:cNvPr>
          <p:cNvSpPr>
            <a:spLocks noGrp="1"/>
          </p:cNvSpPr>
          <p:nvPr>
            <p:ph type="title"/>
          </p:nvPr>
        </p:nvSpPr>
        <p:spPr/>
        <p:txBody>
          <a:bodyPr/>
          <a:lstStyle/>
          <a:p>
            <a:r>
              <a:rPr lang="en-US" sz="3600" b="1" dirty="0">
                <a:effectLst/>
                <a:latin typeface="Times New Roman" panose="02020603050405020304" pitchFamily="18" charset="0"/>
                <a:ea typeface="Times New Roman" panose="02020603050405020304" pitchFamily="18" charset="0"/>
              </a:rPr>
              <a:t>Convolutional Layers </a:t>
            </a:r>
            <a:endParaRPr lang="en-IN" dirty="0"/>
          </a:p>
        </p:txBody>
      </p:sp>
      <p:sp>
        <p:nvSpPr>
          <p:cNvPr id="3" name="Content Placeholder 2">
            <a:extLst>
              <a:ext uri="{FF2B5EF4-FFF2-40B4-BE49-F238E27FC236}">
                <a16:creationId xmlns:a16="http://schemas.microsoft.com/office/drawing/2014/main" id="{456A8F3F-1215-9548-6470-8EB7ADBA03E1}"/>
              </a:ext>
            </a:extLst>
          </p:cNvPr>
          <p:cNvSpPr>
            <a:spLocks noGrp="1"/>
          </p:cNvSpPr>
          <p:nvPr>
            <p:ph idx="1"/>
          </p:nvPr>
        </p:nvSpPr>
        <p:spPr>
          <a:xfrm>
            <a:off x="1154955" y="2603500"/>
            <a:ext cx="5208524" cy="3416300"/>
          </a:xfrm>
        </p:spPr>
        <p:txBody>
          <a:bodyPr/>
          <a:lstStyle/>
          <a:p>
            <a:pPr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 layer Convolution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Each layer in a CNN contributes to hierarchical feature learning</a:t>
            </a:r>
          </a:p>
          <a:p>
            <a:pPr algn="just">
              <a:lnSpc>
                <a:spcPct val="150000"/>
              </a:lnSpc>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More layers increase the model's capacity and complexity</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E47EFA4-9B34-7EB5-CA33-6836B794CA76}"/>
              </a:ext>
            </a:extLst>
          </p:cNvPr>
          <p:cNvSpPr>
            <a:spLocks noGrp="1"/>
          </p:cNvSpPr>
          <p:nvPr>
            <p:ph type="sldNum" sz="quarter" idx="12"/>
          </p:nvPr>
        </p:nvSpPr>
        <p:spPr/>
        <p:txBody>
          <a:bodyPr/>
          <a:lstStyle/>
          <a:p>
            <a:fld id="{539F2EF0-97D1-497D-A96E-EC7171116445}" type="slidenum">
              <a:rPr lang="en-US" smtClean="0"/>
              <a:t>9</a:t>
            </a:fld>
            <a:endParaRPr lang="en-US"/>
          </a:p>
        </p:txBody>
      </p:sp>
      <p:pic>
        <p:nvPicPr>
          <p:cNvPr id="8" name="Picture 7">
            <a:extLst>
              <a:ext uri="{FF2B5EF4-FFF2-40B4-BE49-F238E27FC236}">
                <a16:creationId xmlns:a16="http://schemas.microsoft.com/office/drawing/2014/main" id="{ABEAC3D3-6ABF-A88A-7856-D3E39CF3460E}"/>
              </a:ext>
            </a:extLst>
          </p:cNvPr>
          <p:cNvPicPr>
            <a:picLocks noChangeAspect="1"/>
          </p:cNvPicPr>
          <p:nvPr/>
        </p:nvPicPr>
        <p:blipFill>
          <a:blip r:embed="rId2"/>
          <a:stretch>
            <a:fillRect/>
          </a:stretch>
        </p:blipFill>
        <p:spPr>
          <a:xfrm>
            <a:off x="6829187" y="2337772"/>
            <a:ext cx="4753438" cy="3682028"/>
          </a:xfrm>
          <a:prstGeom prst="rect">
            <a:avLst/>
          </a:prstGeom>
        </p:spPr>
      </p:pic>
    </p:spTree>
    <p:extLst>
      <p:ext uri="{BB962C8B-B14F-4D97-AF65-F5344CB8AC3E}">
        <p14:creationId xmlns:p14="http://schemas.microsoft.com/office/powerpoint/2010/main" val="1939984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1438</TotalTime>
  <Words>939</Words>
  <Application>Microsoft Office PowerPoint</Application>
  <PresentationFormat>Widescreen</PresentationFormat>
  <Paragraphs>117</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Cambria Math</vt:lpstr>
      <vt:lpstr>Century Gothic</vt:lpstr>
      <vt:lpstr>Times New Roman</vt:lpstr>
      <vt:lpstr>Wingdings 3</vt:lpstr>
      <vt:lpstr>Ion Boardroom</vt:lpstr>
      <vt:lpstr>Decoding the Layers: Understanding the Architecture of CNN</vt:lpstr>
      <vt:lpstr>Agenda</vt:lpstr>
      <vt:lpstr>Introduction</vt:lpstr>
      <vt:lpstr> Literature Review </vt:lpstr>
      <vt:lpstr> Research Gap Analysis </vt:lpstr>
      <vt:lpstr>Social Impact</vt:lpstr>
      <vt:lpstr>Implementation  </vt:lpstr>
      <vt:lpstr>Convolutional Layers</vt:lpstr>
      <vt:lpstr>Convolutional Layers </vt:lpstr>
      <vt:lpstr>Pooling Layers</vt:lpstr>
      <vt:lpstr>Fully Connected Layers</vt:lpstr>
      <vt:lpstr>Fully Connected layer Cascading</vt:lpstr>
      <vt:lpstr>Results </vt:lpstr>
      <vt:lpstr>Conclusion</vt:lpstr>
      <vt:lpstr>Future Work</vt:lpstr>
      <vt:lpstr>References</vt:lpstr>
      <vt:lpstr>References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&lt;Seminar Title&gt;</dc:title>
  <dc:creator>PARKAVI</dc:creator>
  <cp:lastModifiedBy>ASUS</cp:lastModifiedBy>
  <cp:revision>32</cp:revision>
  <dcterms:created xsi:type="dcterms:W3CDTF">2020-01-02T13:40:50Z</dcterms:created>
  <dcterms:modified xsi:type="dcterms:W3CDTF">2024-06-15T05:44:07Z</dcterms:modified>
</cp:coreProperties>
</file>