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3" r:id="rId6"/>
    <p:sldId id="288" r:id="rId7"/>
    <p:sldId id="271" r:id="rId8"/>
    <p:sldId id="265" r:id="rId9"/>
    <p:sldId id="289" r:id="rId10"/>
    <p:sldId id="281" r:id="rId11"/>
    <p:sldId id="287" r:id="rId12"/>
    <p:sldId id="266" r:id="rId13"/>
    <p:sldId id="267" r:id="rId14"/>
    <p:sldId id="268" r:id="rId15"/>
    <p:sldId id="269" r:id="rId16"/>
    <p:sldId id="270" r:id="rId17"/>
    <p:sldId id="283" r:id="rId18"/>
    <p:sldId id="282" r:id="rId19"/>
    <p:sldId id="278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2042C2"/>
    <a:srgbClr val="344529"/>
    <a:srgbClr val="2B3922"/>
    <a:srgbClr val="2E3722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DDE7F-101F-4713-A142-82557FDEC279}" v="20" dt="2020-03-01T10:09:33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sya/capital-bikeshare-trip-dat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capitalbikeshare.com/system-dat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dirty="0">
                <a:solidFill>
                  <a:srgbClr val="0070C0"/>
                </a:solidFill>
              </a:rPr>
              <a:t>BIKE RENTAL DEMAND PREDICTION AND ANALYSIS</a:t>
            </a:r>
            <a:endParaRPr lang="en-US" sz="2700" dirty="0">
              <a:solidFill>
                <a:srgbClr val="0070C0"/>
              </a:solidFill>
            </a:endParaRPr>
          </a:p>
        </p:txBody>
      </p:sp>
      <p:pic>
        <p:nvPicPr>
          <p:cNvPr id="8" name="Picture 7" descr="A bicycle parked on the side of a building&#10;&#10;Description automatically generated">
            <a:extLst>
              <a:ext uri="{FF2B5EF4-FFF2-40B4-BE49-F238E27FC236}">
                <a16:creationId xmlns:a16="http://schemas.microsoft.com/office/drawing/2014/main" id="{F22CCD5F-F237-4E5C-8567-C66015DAB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5" r="15414" b="1"/>
          <a:stretch/>
        </p:blipFill>
        <p:spPr>
          <a:xfrm>
            <a:off x="685800" y="609600"/>
            <a:ext cx="6858000" cy="5334000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770094"/>
            <a:ext cx="2456498" cy="2514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u="sng" dirty="0"/>
              <a:t>Project Team</a:t>
            </a:r>
          </a:p>
          <a:p>
            <a:pPr>
              <a:spcAft>
                <a:spcPts val="600"/>
              </a:spcAft>
            </a:pPr>
            <a:r>
              <a:rPr lang="en-US" dirty="0"/>
              <a:t>Rakhi Jha - 89347</a:t>
            </a:r>
          </a:p>
          <a:p>
            <a:pPr>
              <a:spcAft>
                <a:spcPts val="600"/>
              </a:spcAft>
            </a:pPr>
            <a:r>
              <a:rPr lang="en-US" dirty="0"/>
              <a:t>Neeru Jain - 94745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Komal</a:t>
            </a:r>
            <a:r>
              <a:rPr lang="en-US" dirty="0"/>
              <a:t> Joshi - 94950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0E4650-CE01-4E15-8519-04E791B7F626}"/>
              </a:ext>
            </a:extLst>
          </p:cNvPr>
          <p:cNvSpPr/>
          <p:nvPr/>
        </p:nvSpPr>
        <p:spPr>
          <a:xfrm>
            <a:off x="550507" y="544857"/>
            <a:ext cx="110754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Univariate Analysis: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72144-594E-974D-9568-C6F0A5AFD068}"/>
              </a:ext>
            </a:extLst>
          </p:cNvPr>
          <p:cNvSpPr txBox="1"/>
          <p:nvPr/>
        </p:nvSpPr>
        <p:spPr>
          <a:xfrm>
            <a:off x="8872040" y="1546347"/>
            <a:ext cx="2753903" cy="18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/>
              <a:t>This histogram shows the station wise distribution of trips.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38BFD3-2113-402B-B94B-9056EB13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338262"/>
            <a:ext cx="6229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0E4650-CE01-4E15-8519-04E791B7F626}"/>
              </a:ext>
            </a:extLst>
          </p:cNvPr>
          <p:cNvSpPr/>
          <p:nvPr/>
        </p:nvSpPr>
        <p:spPr>
          <a:xfrm>
            <a:off x="1067108" y="617470"/>
            <a:ext cx="100577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Univariate Analysis: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E709E-AAA1-FD40-A08F-6BC85D4D6D3C}"/>
              </a:ext>
            </a:extLst>
          </p:cNvPr>
          <p:cNvSpPr txBox="1"/>
          <p:nvPr/>
        </p:nvSpPr>
        <p:spPr>
          <a:xfrm>
            <a:off x="7893424" y="1417309"/>
            <a:ext cx="3707122" cy="1666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Season wise distribution of the trips.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DE0BF-E097-47C1-8495-359E6B00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52" y="1544955"/>
            <a:ext cx="7334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0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0E4650-CE01-4E15-8519-04E791B7F626}"/>
              </a:ext>
            </a:extLst>
          </p:cNvPr>
          <p:cNvSpPr/>
          <p:nvPr/>
        </p:nvSpPr>
        <p:spPr>
          <a:xfrm>
            <a:off x="823516" y="525708"/>
            <a:ext cx="10671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Bi-Variate Analysis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Stack-Bar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723E59-A2A3-4FBE-AB5C-583928BC2574}"/>
              </a:ext>
            </a:extLst>
          </p:cNvPr>
          <p:cNvSpPr txBox="1">
            <a:spLocks/>
          </p:cNvSpPr>
          <p:nvPr/>
        </p:nvSpPr>
        <p:spPr>
          <a:xfrm>
            <a:off x="7545826" y="1324919"/>
            <a:ext cx="4178087" cy="1840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box plot shows the distribution of trips between Non-member and member users.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19457A-B0DB-4490-998E-438C4E2D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16" y="1526222"/>
            <a:ext cx="63055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1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98" y="1468744"/>
            <a:ext cx="3946474" cy="104585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explains the relationship between two variables.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E4650-CE01-4E15-8519-04E791B7F626}"/>
              </a:ext>
            </a:extLst>
          </p:cNvPr>
          <p:cNvSpPr/>
          <p:nvPr/>
        </p:nvSpPr>
        <p:spPr>
          <a:xfrm>
            <a:off x="1152079" y="640136"/>
            <a:ext cx="7963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Bi-Variate Analysis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Heat-Map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8D174-F895-4F5B-91A1-CA1592A8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468744"/>
            <a:ext cx="6948781" cy="44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7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86" y="608573"/>
            <a:ext cx="10464330" cy="80431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85C92-74B6-1A49-A734-AF1667361A5A}"/>
              </a:ext>
            </a:extLst>
          </p:cNvPr>
          <p:cNvSpPr txBox="1"/>
          <p:nvPr/>
        </p:nvSpPr>
        <p:spPr>
          <a:xfrm>
            <a:off x="8996082" y="1412892"/>
            <a:ext cx="2377934" cy="170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to show the distribution of trip by days.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4D41B-699F-4768-9E41-39BA4468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1362744"/>
            <a:ext cx="6549617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42" y="774961"/>
            <a:ext cx="7758502" cy="80431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 Based on By hour: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F9D224-575B-475B-A8DA-9BF8ACFD0225}"/>
              </a:ext>
            </a:extLst>
          </p:cNvPr>
          <p:cNvSpPr/>
          <p:nvPr/>
        </p:nvSpPr>
        <p:spPr>
          <a:xfrm>
            <a:off x="7132353" y="1724612"/>
            <a:ext cx="4572000" cy="872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to show the distribution of trip by hours in the day.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922D3-5613-48EE-BF70-E35DECF4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2" y="1579280"/>
            <a:ext cx="6301611" cy="47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6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177282"/>
            <a:ext cx="7769108" cy="644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954" y="644880"/>
            <a:ext cx="3144774" cy="1138379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n-US" sz="3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Analysis, Data Cleaning: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1CD4F-C4B9-4112-A85C-4FD84827FA87}"/>
              </a:ext>
            </a:extLst>
          </p:cNvPr>
          <p:cNvSpPr/>
          <p:nvPr/>
        </p:nvSpPr>
        <p:spPr>
          <a:xfrm>
            <a:off x="8300827" y="2181730"/>
            <a:ext cx="3331029" cy="3365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cleaned the data to identified the missing values.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performed the transformation as the data variables given in the dataset were ‘string’ datatype. So, we converted them to Float and Integer Types.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004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745" y="484094"/>
            <a:ext cx="7111114" cy="85974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3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 and Model Training: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C9E428D-3E0F-44A9-9CC4-5E5C172A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141" y="1502229"/>
            <a:ext cx="10822048" cy="4777273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more about data like its dimension, feature relevancy.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univariate/multi-variate plots to observe the distribution, scale, relationships (correlation) of attributes in data.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missing/null values in the dataset.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looked for data types of attributes (numerical/categorical), data inconsistencies (capitalization errors, spacing and other structural errors), remove unwanted outliers, handling missing data (removing, imputing).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for training and testing the model: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and Decision Tree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Train split,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model perform well across various metrics? (robustness)  - Yes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 solve the original business problem? (win) - Yes</a:t>
            </a:r>
          </a:p>
        </p:txBody>
      </p:sp>
    </p:spTree>
    <p:extLst>
      <p:ext uri="{BB962C8B-B14F-4D97-AF65-F5344CB8AC3E}">
        <p14:creationId xmlns:p14="http://schemas.microsoft.com/office/powerpoint/2010/main" val="234072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93" y="517718"/>
            <a:ext cx="10570279" cy="80431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data frame for Building Training Data: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3DE7B-3601-4212-B64C-F22B5E7D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3" y="1322037"/>
            <a:ext cx="10214623" cy="49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490" y="401647"/>
            <a:ext cx="7098890" cy="80550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Null values in Dataset</a:t>
            </a:r>
          </a:p>
        </p:txBody>
      </p:sp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2DC012EA-643C-4AB4-944C-99E392F13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584215" y="1406012"/>
            <a:ext cx="3980022" cy="464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390C4-AC68-0342-A941-42784131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48" y="1492249"/>
            <a:ext cx="5159877" cy="456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448" y="505440"/>
            <a:ext cx="5861134" cy="81298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sz="3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643905" y="662609"/>
            <a:ext cx="3980022" cy="54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2629" y="1419608"/>
            <a:ext cx="6845466" cy="4729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forecast bike rental demand of Bike sharing program in Washington, DC based on historical usage patterns in relation with Season, Time, Stations and other data. 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these Bike Sharing systems, people rent a bike from one location and return it to a different or same place on need basis. People can rent a bike through membership (mostly regular users/members) or on demand basis (mostly casual users).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controlled by a network of automated kiosk across the city.</a:t>
            </a:r>
          </a:p>
          <a:p>
            <a:pPr marL="0" indent="0" algn="just" fontAlgn="base">
              <a:lnSpc>
                <a:spcPct val="200000"/>
              </a:lnSpc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1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0" y="293352"/>
            <a:ext cx="8799870" cy="80431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Group-by the Independent Variables: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CD6ED449-5682-8341-997E-CD71F7B45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373562"/>
            <a:ext cx="2652253" cy="61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2F447E-F6E6-4A4E-8AE5-F22B8BEA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79" y="995680"/>
            <a:ext cx="7927209" cy="53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636" y="393440"/>
            <a:ext cx="8023123" cy="73711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 the Target Variable as Rider Count:</a:t>
            </a:r>
          </a:p>
        </p:txBody>
      </p:sp>
      <p:pic>
        <p:nvPicPr>
          <p:cNvPr id="7" name="Picture 6" descr="abstract image">
            <a:extLst>
              <a:ext uri="{FF2B5EF4-FFF2-40B4-BE49-F238E27FC236}">
                <a16:creationId xmlns:a16="http://schemas.microsoft.com/office/drawing/2014/main" id="{C02022B5-C9DC-4ABE-B7FF-91387E0D2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667599" y="1368338"/>
            <a:ext cx="3092637" cy="448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FF755F-C426-4501-9FC5-64D01E62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45" y="1368338"/>
            <a:ext cx="6708775" cy="448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13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08" y="438877"/>
            <a:ext cx="10480585" cy="80431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Data Types to fit Training Data attributes for Modelling: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C4DA7-9536-47B0-AB33-5444CA85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1177882"/>
            <a:ext cx="9688777" cy="51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1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39" y="669368"/>
            <a:ext cx="7018542" cy="6853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data Splitting:</a:t>
            </a:r>
          </a:p>
        </p:txBody>
      </p:sp>
      <p:pic>
        <p:nvPicPr>
          <p:cNvPr id="7" name="Picture 6" descr="abstract image">
            <a:extLst>
              <a:ext uri="{FF2B5EF4-FFF2-40B4-BE49-F238E27FC236}">
                <a16:creationId xmlns:a16="http://schemas.microsoft.com/office/drawing/2014/main" id="{377D2803-CF61-4419-95B8-FB524EDBD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724607" y="1354673"/>
            <a:ext cx="3478885" cy="424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76C9C4-74F1-49A9-9C07-B2F107649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60" y="1354672"/>
            <a:ext cx="7429500" cy="42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0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92" y="598741"/>
            <a:ext cx="7403690" cy="80431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Check on Testing Data:</a:t>
            </a:r>
          </a:p>
        </p:txBody>
      </p:sp>
      <p:pic>
        <p:nvPicPr>
          <p:cNvPr id="7" name="Picture 6" descr="abstract image">
            <a:extLst>
              <a:ext uri="{FF2B5EF4-FFF2-40B4-BE49-F238E27FC236}">
                <a16:creationId xmlns:a16="http://schemas.microsoft.com/office/drawing/2014/main" id="{377D2803-CF61-4419-95B8-FB524EDBD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511402" y="1558336"/>
            <a:ext cx="3478885" cy="424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FDABAF-8DBF-4CF6-82A5-EEE4EB4F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88" y="1558336"/>
            <a:ext cx="7478023" cy="46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177282"/>
            <a:ext cx="7769108" cy="644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963" y="2429772"/>
            <a:ext cx="3144774" cy="253411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just"/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hlinkClick r:id="rId3"/>
              </a:rPr>
              <a:t>https://data.world/sya/capital-bikeshare-trip-data</a:t>
            </a:r>
            <a:br>
              <a:rPr lang="en-US" sz="2400" u="sng" dirty="0"/>
            </a:br>
            <a:br>
              <a:rPr lang="en-US" sz="2400" u="sng" dirty="0"/>
            </a:br>
            <a:r>
              <a:rPr lang="en-US" sz="2400" u="sng" dirty="0">
                <a:hlinkClick r:id="rId4"/>
              </a:rPr>
              <a:t>https://www.capitalbikeshare.com/system-data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76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BE20E-AB92-9948-834B-476D90B6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320842"/>
            <a:ext cx="11421979" cy="6096000"/>
          </a:xfrm>
          <a:gradFill>
            <a:gsLst>
              <a:gs pos="48026">
                <a:srgbClr val="0070C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sz="9600" dirty="0">
                <a:latin typeface="American Typewriter" panose="02090604020004020304" pitchFamily="18" charset="77"/>
              </a:rPr>
              <a:t>		</a:t>
            </a:r>
            <a:r>
              <a:rPr lang="en-US" sz="9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421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4" y="559228"/>
            <a:ext cx="5861134" cy="81298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Hypothesis/ Trend Analysis:</a:t>
            </a:r>
            <a:endParaRPr lang="en-US" sz="3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643905" y="822313"/>
            <a:ext cx="3980022" cy="52332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2629" y="1326167"/>
            <a:ext cx="6845466" cy="4729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fontAlgn="base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trend There must be high demand during office timings. Early morning and late evening can have different trend (cyclist) and low demand during 10:00 pm to 4:00 am.</a:t>
            </a:r>
          </a:p>
          <a:p>
            <a:pPr algn="just" fontAlgn="base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Trend: Registered users demand more bike on weekdays as compared to weekend or holiday.</a:t>
            </a:r>
          </a:p>
          <a:p>
            <a:pPr algn="just" fontAlgn="base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Rain: The demand of bikes will be lower on a rainy day as compared to a sunny day. Similarly, higher humidity will cause to lower the demand and vice versa.</a:t>
            </a:r>
          </a:p>
          <a:p>
            <a:pPr algn="just" fontAlgn="base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Temperature: The temperature may have the positive correlation with bike rental.</a:t>
            </a:r>
          </a:p>
          <a:p>
            <a:pPr algn="just" fontAlgn="base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Pollution: If the pollution level in a city starts soaring, people may start using Bike (it may be influenced by government / company policies or increased awareness).</a:t>
            </a:r>
          </a:p>
          <a:p>
            <a:pPr algn="just" fontAlgn="base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 Total demand should have higher contribution of registered user as compared to casual because registered user base would increase over time.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Traffic: It can be positively correlated with Bike demand. Higher traffic may force people to use bike as compared to other road transport medium like car, taxi etc.</a:t>
            </a:r>
          </a:p>
        </p:txBody>
      </p:sp>
    </p:spTree>
    <p:extLst>
      <p:ext uri="{BB962C8B-B14F-4D97-AF65-F5344CB8AC3E}">
        <p14:creationId xmlns:p14="http://schemas.microsoft.com/office/powerpoint/2010/main" val="33348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661" y="860778"/>
            <a:ext cx="5197152" cy="59977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3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C9E428D-3E0F-44A9-9CC4-5E5C172A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0732" y="940774"/>
            <a:ext cx="6278317" cy="4040156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general approach to solve this kind of problem, we identified those variables(Independent Variables and dependent Variables) which can help in solving a business problem and add value to the business.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Accordingly, we research and found out what can be the factors responsible/required to achieve the result. </a:t>
            </a:r>
          </a:p>
        </p:txBody>
      </p:sp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5F0F506-4B71-4819-8538-3252C8301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853234" y="1460554"/>
            <a:ext cx="3690774" cy="3936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26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507" y="690867"/>
            <a:ext cx="7032544" cy="59977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3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Preparation: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C9E428D-3E0F-44A9-9CC4-5E5C172A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8954" y="2308777"/>
            <a:ext cx="6763510" cy="1844051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performed the deeper data analysis to identify the patterns &amp; trends. This dataset shows hourly rental data of 12 months. 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has 12 attributes and 3 million observations. We have 4 separate Quarter files.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concatenated 4 quarter files to analyze the data.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followed the below steps to achieve as part of Data Exploration and Variable Identification:</a:t>
            </a:r>
          </a:p>
        </p:txBody>
      </p:sp>
      <p:pic>
        <p:nvPicPr>
          <p:cNvPr id="7" name="Picture 6" descr="abstract image">
            <a:extLst>
              <a:ext uri="{FF2B5EF4-FFF2-40B4-BE49-F238E27FC236}">
                <a16:creationId xmlns:a16="http://schemas.microsoft.com/office/drawing/2014/main" id="{B5F1D9EC-8C71-44ED-8FBA-898D30862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604415" y="843046"/>
            <a:ext cx="3980022" cy="5113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45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650526"/>
            <a:ext cx="10352957" cy="59977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and Dependent Variables/Target Variables 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4437" y="1721409"/>
            <a:ext cx="7090081" cy="4422197"/>
          </a:xfrm>
          <a:prstGeom prst="rect">
            <a:avLst/>
          </a:prstGeo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-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&amp; End Date &amp; Hour in “mm/dd/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format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Four categories-&gt; 1 = Spring, 2 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Summer, 3= fall, 4 = Winter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days of the week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&amp; End Stations names &amp; numbers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Numbers: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number.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Dependent-Variables/Target Variable 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Registered User: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Type - Member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User: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Type - Casual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rentals (registered +casual):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of counts of both Member &amp; casual users.</a:t>
            </a:r>
          </a:p>
        </p:txBody>
      </p:sp>
      <p:pic>
        <p:nvPicPr>
          <p:cNvPr id="7" name="Picture 6" descr="abstract image">
            <a:extLst>
              <a:ext uri="{FF2B5EF4-FFF2-40B4-BE49-F238E27FC236}">
                <a16:creationId xmlns:a16="http://schemas.microsoft.com/office/drawing/2014/main" id="{B5F1D9EC-8C71-44ED-8FBA-898D30862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517482" y="1721409"/>
            <a:ext cx="3980022" cy="4245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58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177282"/>
            <a:ext cx="7769108" cy="644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955" y="353541"/>
            <a:ext cx="3144774" cy="113837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just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CC53E8-1299-42A2-B37B-107A6EAE46C9}"/>
              </a:ext>
            </a:extLst>
          </p:cNvPr>
          <p:cNvSpPr txBox="1">
            <a:spLocks/>
          </p:cNvSpPr>
          <p:nvPr/>
        </p:nvSpPr>
        <p:spPr>
          <a:xfrm>
            <a:off x="8393955" y="3398769"/>
            <a:ext cx="3144774" cy="19673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742950" indent="-742950" algn="just">
              <a:lnSpc>
                <a:spcPct val="320000"/>
              </a:lnSpc>
              <a:buFont typeface="Wingdings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</a:p>
          <a:p>
            <a:pPr marL="742950" indent="-742950" algn="just">
              <a:lnSpc>
                <a:spcPct val="320000"/>
              </a:lnSpc>
              <a:buFont typeface="Wingdings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 marL="742950" indent="-742950" algn="just">
              <a:lnSpc>
                <a:spcPct val="320000"/>
              </a:lnSpc>
              <a:buFont typeface="Wingdings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</a:p>
          <a:p>
            <a:pPr marL="742950" indent="-742950" algn="just">
              <a:lnSpc>
                <a:spcPct val="320000"/>
              </a:lnSpc>
              <a:buFont typeface="Wingdings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Stack-Bar</a:t>
            </a:r>
          </a:p>
        </p:txBody>
      </p:sp>
    </p:spTree>
    <p:extLst>
      <p:ext uri="{BB962C8B-B14F-4D97-AF65-F5344CB8AC3E}">
        <p14:creationId xmlns:p14="http://schemas.microsoft.com/office/powerpoint/2010/main" val="110540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177282"/>
            <a:ext cx="7769108" cy="644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955" y="806245"/>
            <a:ext cx="2737341" cy="1138379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just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for Plots -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CC53E8-1299-42A2-B37B-107A6EAE46C9}"/>
              </a:ext>
            </a:extLst>
          </p:cNvPr>
          <p:cNvSpPr txBox="1">
            <a:spLocks/>
          </p:cNvSpPr>
          <p:nvPr/>
        </p:nvSpPr>
        <p:spPr>
          <a:xfrm>
            <a:off x="8525557" y="3801892"/>
            <a:ext cx="3144774" cy="113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285750" indent="-28575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Sci-kit learn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9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49C032-9386-4CDE-99BC-B51C3432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39" y="1457915"/>
            <a:ext cx="6879145" cy="477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B73FC8-4A91-4F3B-8A7E-A0F85851E3C6}"/>
              </a:ext>
            </a:extLst>
          </p:cNvPr>
          <p:cNvSpPr/>
          <p:nvPr/>
        </p:nvSpPr>
        <p:spPr>
          <a:xfrm>
            <a:off x="895284" y="622025"/>
            <a:ext cx="107213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Univariate Analysis: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US" sz="3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EA6B8-4C44-D446-8DEF-C35E7C806C5F}"/>
              </a:ext>
            </a:extLst>
          </p:cNvPr>
          <p:cNvSpPr txBox="1"/>
          <p:nvPr/>
        </p:nvSpPr>
        <p:spPr>
          <a:xfrm flipH="1">
            <a:off x="8078154" y="1328394"/>
            <a:ext cx="3309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explored variables one by one to understand the distribution of each category.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histogram shows the distribution of trips in a week.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5546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Widescreen</PresentationFormat>
  <Paragraphs>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American Typewriter</vt:lpstr>
      <vt:lpstr>Arial</vt:lpstr>
      <vt:lpstr>Century Gothic</vt:lpstr>
      <vt:lpstr>Garamond</vt:lpstr>
      <vt:lpstr>Times New Roman</vt:lpstr>
      <vt:lpstr>Wingdings</vt:lpstr>
      <vt:lpstr>SavonVTI</vt:lpstr>
      <vt:lpstr>BIKE RENTAL DEMAND PREDICTION AND ANALYSIS</vt:lpstr>
      <vt:lpstr>PROJECT DESCRIPTION</vt:lpstr>
      <vt:lpstr>Hypothesis/ Trend Analysis:</vt:lpstr>
      <vt:lpstr>Business Understanding:</vt:lpstr>
      <vt:lpstr>Data Exploration &amp; Preparation:</vt:lpstr>
      <vt:lpstr>Independent and Dependent Variables/Target Variables </vt:lpstr>
      <vt:lpstr>Plotting</vt:lpstr>
      <vt:lpstr>Libraries used for Plots -</vt:lpstr>
      <vt:lpstr>PowerPoint Presentation</vt:lpstr>
      <vt:lpstr>PowerPoint Presentation</vt:lpstr>
      <vt:lpstr>PowerPoint Presentation</vt:lpstr>
      <vt:lpstr>PowerPoint Presentation</vt:lpstr>
      <vt:lpstr>This explains the relationship between two variables. </vt:lpstr>
      <vt:lpstr>Univariate Analysis</vt:lpstr>
      <vt:lpstr>Univariate Analysis: Plotting  Based on By hour:</vt:lpstr>
      <vt:lpstr>Data Analysis, Data Cleaning:</vt:lpstr>
      <vt:lpstr>Algorithm Selection and Model Training:</vt:lpstr>
      <vt:lpstr>Creating the data frame for Building Training Data:</vt:lpstr>
      <vt:lpstr>Checking the Null values in Dataset</vt:lpstr>
      <vt:lpstr>Group-by the Independent Variables:</vt:lpstr>
      <vt:lpstr>Rename the Target Variable as Rider Count:</vt:lpstr>
      <vt:lpstr>Changing Data Types to fit Training Data attributes for Modelling:</vt:lpstr>
      <vt:lpstr>Train and Test data Splitting:</vt:lpstr>
      <vt:lpstr>Model Accuracy Check on Testing Data:</vt:lpstr>
      <vt:lpstr>References:   https://data.world/sya/capital-bikeshare-trip-data  https://www.capitalbikeshare.com/system-data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2020-02-29T02:24:56Z</dcterms:created>
  <dcterms:modified xsi:type="dcterms:W3CDTF">2020-03-01T10:09:55Z</dcterms:modified>
</cp:coreProperties>
</file>