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4" roundtripDataSignature="AMtx7mh9Th/2bnY933xGFMNS10ymaS6E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d96a87d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96a87d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d96a87d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d96a87d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d96a87d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d96a87d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g8d96a87d6d_0_6"/>
          <p:cNvSpPr txBox="1"/>
          <p:nvPr>
            <p:ph type="title"/>
          </p:nvPr>
        </p:nvSpPr>
        <p:spPr>
          <a:xfrm>
            <a:off x="0" y="443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Objective:</a:t>
            </a:r>
            <a:endParaRPr sz="2400"/>
          </a:p>
        </p:txBody>
      </p:sp>
      <p:sp>
        <p:nvSpPr>
          <p:cNvPr id="55" name="Google Shape;55;g8d96a87d6d_0_6"/>
          <p:cNvSpPr txBox="1"/>
          <p:nvPr>
            <p:ph idx="1" type="body"/>
          </p:nvPr>
        </p:nvSpPr>
        <p:spPr>
          <a:xfrm>
            <a:off x="0" y="908175"/>
            <a:ext cx="8520600" cy="2062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500">
                <a:solidFill>
                  <a:srgbClr val="111111"/>
                </a:solidFill>
                <a:highlight>
                  <a:srgbClr val="FFFFFF"/>
                </a:highlight>
                <a:latin typeface="Times New Roman"/>
                <a:ea typeface="Times New Roman"/>
                <a:cs typeface="Times New Roman"/>
                <a:sym typeface="Times New Roman"/>
              </a:rPr>
              <a:t> After the measuring sentiment analysis, the graphical representation has been provided on the data. The data we have collected on twitter are based on two specified hashtag keywords, which are (“COVID-19, coronavirus”)</a:t>
            </a:r>
            <a:endParaRPr sz="1500">
              <a:solidFill>
                <a:srgbClr val="111111"/>
              </a:solidFill>
              <a:highlight>
                <a:srgbClr val="FFFFFF"/>
              </a:highlight>
              <a:latin typeface="Times New Roman"/>
              <a:ea typeface="Times New Roman"/>
              <a:cs typeface="Times New Roman"/>
              <a:sym typeface="Times New Roman"/>
            </a:endParaRPr>
          </a:p>
          <a:p>
            <a:pPr indent="457200" lvl="0" marL="0" rtl="0" algn="l">
              <a:lnSpc>
                <a:spcPct val="100000"/>
              </a:lnSpc>
              <a:spcBef>
                <a:spcPts val="1500"/>
              </a:spcBef>
              <a:spcAft>
                <a:spcPts val="0"/>
              </a:spcAft>
              <a:buClr>
                <a:schemeClr val="dk1"/>
              </a:buClr>
              <a:buSzPts val="1100"/>
              <a:buFont typeface="Arial"/>
              <a:buNone/>
            </a:pPr>
            <a:r>
              <a:rPr i="1" lang="en" sz="1500">
                <a:solidFill>
                  <a:srgbClr val="333333"/>
                </a:solidFill>
                <a:latin typeface="Times New Roman"/>
                <a:ea typeface="Times New Roman"/>
                <a:cs typeface="Times New Roman"/>
                <a:sym typeface="Times New Roman"/>
              </a:rPr>
              <a:t>1. Get to know people’s sentiment towards the epidemic</a:t>
            </a:r>
            <a:endParaRPr i="1" sz="1500">
              <a:solidFill>
                <a:srgbClr val="333333"/>
              </a:solidFill>
              <a:latin typeface="Times New Roman"/>
              <a:ea typeface="Times New Roman"/>
              <a:cs typeface="Times New Roman"/>
              <a:sym typeface="Times New Roman"/>
            </a:endParaRPr>
          </a:p>
          <a:p>
            <a:pPr indent="457200" lvl="0" marL="0" rtl="0" algn="l">
              <a:lnSpc>
                <a:spcPct val="100000"/>
              </a:lnSpc>
              <a:spcBef>
                <a:spcPts val="1500"/>
              </a:spcBef>
              <a:spcAft>
                <a:spcPts val="750"/>
              </a:spcAft>
              <a:buClr>
                <a:schemeClr val="dk1"/>
              </a:buClr>
              <a:buSzPts val="1100"/>
              <a:buFont typeface="Arial"/>
              <a:buNone/>
            </a:pPr>
            <a:r>
              <a:rPr i="1" lang="en" sz="1500">
                <a:solidFill>
                  <a:srgbClr val="333333"/>
                </a:solidFill>
                <a:latin typeface="Times New Roman"/>
                <a:ea typeface="Times New Roman"/>
                <a:cs typeface="Times New Roman"/>
                <a:sym typeface="Times New Roman"/>
              </a:rPr>
              <a:t>2. Understand the sentiments of people on govt. decision to extend the lockdown</a:t>
            </a:r>
            <a:endParaRPr sz="1500">
              <a:latin typeface="Times New Roman"/>
              <a:ea typeface="Times New Roman"/>
              <a:cs typeface="Times New Roman"/>
              <a:sym typeface="Times New Roman"/>
            </a:endParaRPr>
          </a:p>
        </p:txBody>
      </p:sp>
      <p:sp>
        <p:nvSpPr>
          <p:cNvPr id="56" name="Google Shape;56;g8d96a87d6d_0_6"/>
          <p:cNvSpPr txBox="1"/>
          <p:nvPr/>
        </p:nvSpPr>
        <p:spPr>
          <a:xfrm>
            <a:off x="0" y="0"/>
            <a:ext cx="85206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Covid 19 Twitter Sentiment Analysis</a:t>
            </a:r>
            <a:endParaRPr b="1" sz="1900"/>
          </a:p>
        </p:txBody>
      </p:sp>
      <p:sp>
        <p:nvSpPr>
          <p:cNvPr id="57" name="Google Shape;57;g8d96a87d6d_0_6"/>
          <p:cNvSpPr txBox="1"/>
          <p:nvPr/>
        </p:nvSpPr>
        <p:spPr>
          <a:xfrm>
            <a:off x="102900" y="2893225"/>
            <a:ext cx="8314800" cy="21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rPr>
              <a:t>Experimental Investigation:</a:t>
            </a:r>
            <a:endParaRPr sz="2000">
              <a:solidFill>
                <a:schemeClr val="dk1"/>
              </a:solidFill>
            </a:endParaRPr>
          </a:p>
          <a:p>
            <a:pPr indent="0" lvl="0" marL="0" rtl="0" algn="l">
              <a:lnSpc>
                <a:spcPct val="115000"/>
              </a:lnSpc>
              <a:spcBef>
                <a:spcPts val="1000"/>
              </a:spcBef>
              <a:spcAft>
                <a:spcPts val="1000"/>
              </a:spcAft>
              <a:buClr>
                <a:schemeClr val="dk1"/>
              </a:buClr>
              <a:buSzPts val="1100"/>
              <a:buFont typeface="Arial"/>
              <a:buNone/>
            </a:pPr>
            <a:r>
              <a:rPr lang="en" sz="1500">
                <a:solidFill>
                  <a:schemeClr val="dk1"/>
                </a:solidFill>
                <a:latin typeface="Times New Roman"/>
                <a:ea typeface="Times New Roman"/>
                <a:cs typeface="Times New Roman"/>
                <a:sym typeface="Times New Roman"/>
              </a:rPr>
              <a:t>We tried data augmentation by exploding the tweets of very long size to get uniform size input, then we used bidirectional LSTM layers after embedding layer instead of conventional RNN model as they have problem (vanishing and exploding gradient).By using bidirectional LSTM model can understand pattern and sequence after and before a particular word because in english a choice of words and there order both affect the meaning of sentence .it can be in passive,active voice and may convey different meaning in both</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
          <p:cNvSpPr txBox="1"/>
          <p:nvPr>
            <p:ph idx="1" type="body"/>
          </p:nvPr>
        </p:nvSpPr>
        <p:spPr>
          <a:xfrm>
            <a:off x="0" y="0"/>
            <a:ext cx="8520600" cy="5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a:solidFill>
                  <a:srgbClr val="000000"/>
                </a:solidFill>
              </a:rPr>
              <a:t>Some Glimpses of Dashboard</a:t>
            </a:r>
            <a:endParaRPr b="1">
              <a:solidFill>
                <a:srgbClr val="000000"/>
              </a:solidFill>
            </a:endParaRPr>
          </a:p>
        </p:txBody>
      </p:sp>
      <p:pic>
        <p:nvPicPr>
          <p:cNvPr id="63" name="Google Shape;63;p1"/>
          <p:cNvPicPr preferRelativeResize="0"/>
          <p:nvPr/>
        </p:nvPicPr>
        <p:blipFill rotWithShape="1">
          <a:blip r:embed="rId3">
            <a:alphaModFix/>
          </a:blip>
          <a:srcRect b="0" l="0" r="0" t="0"/>
          <a:stretch/>
        </p:blipFill>
        <p:spPr>
          <a:xfrm>
            <a:off x="0" y="848675"/>
            <a:ext cx="9144000" cy="429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2"/>
          <p:cNvSpPr txBox="1"/>
          <p:nvPr>
            <p:ph idx="1" type="body"/>
          </p:nvPr>
        </p:nvSpPr>
        <p:spPr>
          <a:xfrm>
            <a:off x="311700" y="200925"/>
            <a:ext cx="8520600" cy="43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69" name="Google Shape;69;p2"/>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3"/>
          <p:cNvSpPr txBox="1"/>
          <p:nvPr>
            <p:ph idx="1" type="body"/>
          </p:nvPr>
        </p:nvSpPr>
        <p:spPr>
          <a:xfrm>
            <a:off x="311700" y="452075"/>
            <a:ext cx="8520600" cy="411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5" name="Google Shape;75;p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4"/>
          <p:cNvSpPr txBox="1"/>
          <p:nvPr>
            <p:ph idx="1" type="body"/>
          </p:nvPr>
        </p:nvSpPr>
        <p:spPr>
          <a:xfrm>
            <a:off x="311700" y="462100"/>
            <a:ext cx="8520600" cy="41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1" name="Google Shape;81;p4"/>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g8d96a87d6d_0_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g8d96a87d6d_0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8" name="Google Shape;88;g8d96a87d6d_0_0"/>
          <p:cNvPicPr preferRelativeResize="0"/>
          <p:nvPr/>
        </p:nvPicPr>
        <p:blipFill>
          <a:blip r:embed="rId3">
            <a:alphaModFix/>
          </a:blip>
          <a:stretch>
            <a:fillRect/>
          </a:stretch>
        </p:blipFill>
        <p:spPr>
          <a:xfrm>
            <a:off x="311700" y="887248"/>
            <a:ext cx="8823476" cy="4099100"/>
          </a:xfrm>
          <a:prstGeom prst="rect">
            <a:avLst/>
          </a:prstGeom>
          <a:noFill/>
          <a:ln>
            <a:noFill/>
          </a:ln>
        </p:spPr>
      </p:pic>
      <p:sp>
        <p:nvSpPr>
          <p:cNvPr id="89" name="Google Shape;89;g8d96a87d6d_0_0"/>
          <p:cNvSpPr txBox="1"/>
          <p:nvPr/>
        </p:nvSpPr>
        <p:spPr>
          <a:xfrm>
            <a:off x="316800" y="90000"/>
            <a:ext cx="52722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Working</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6"/>
          <p:cNvPicPr preferRelativeResize="0"/>
          <p:nvPr/>
        </p:nvPicPr>
        <p:blipFill rotWithShape="1">
          <a:blip r:embed="rId3">
            <a:alphaModFix/>
          </a:blip>
          <a:srcRect b="0" l="0" r="0" t="0"/>
          <a:stretch/>
        </p:blipFill>
        <p:spPr>
          <a:xfrm>
            <a:off x="152400" y="152400"/>
            <a:ext cx="8593776"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g8d96a87d6d_0_14"/>
          <p:cNvSpPr txBox="1"/>
          <p:nvPr/>
        </p:nvSpPr>
        <p:spPr>
          <a:xfrm>
            <a:off x="252475" y="115725"/>
            <a:ext cx="7334700" cy="3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 Future scope of work</a:t>
            </a:r>
            <a:endParaRPr b="1" sz="2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1. We will use twaarc to extract tweets and show dynamic plots on our dashboard.</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2. We will increase the perfection of our model by refining it as it has accuracy but its loss value can further be decreased with proper training.</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3. We will increase region wise timeline analysis of how sentiment are changing with time in a particular region</a:t>
            </a:r>
            <a:endParaRPr sz="2000">
              <a:latin typeface="Times New Roman"/>
              <a:ea typeface="Times New Roman"/>
              <a:cs typeface="Times New Roman"/>
              <a:sym typeface="Times New Roman"/>
            </a:endParaRPr>
          </a:p>
        </p:txBody>
      </p:sp>
      <p:sp>
        <p:nvSpPr>
          <p:cNvPr id="100" name="Google Shape;100;g8d96a87d6d_0_14"/>
          <p:cNvSpPr txBox="1"/>
          <p:nvPr/>
        </p:nvSpPr>
        <p:spPr>
          <a:xfrm>
            <a:off x="355375" y="4243400"/>
            <a:ext cx="83583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Team Name: Helix Dynamics</a:t>
            </a:r>
            <a:endParaRPr/>
          </a:p>
          <a:p>
            <a:pPr indent="0" lvl="0" marL="0" rtl="0" algn="l">
              <a:spcBef>
                <a:spcPts val="0"/>
              </a:spcBef>
              <a:spcAft>
                <a:spcPts val="0"/>
              </a:spcAft>
              <a:buNone/>
            </a:pPr>
            <a:r>
              <a:rPr lang="en"/>
              <a:t>Team Leader : Komal Pal</a:t>
            </a:r>
            <a:endParaRPr/>
          </a:p>
          <a:p>
            <a:pPr indent="0" lvl="0" marL="0" rtl="0" algn="l">
              <a:spcBef>
                <a:spcPts val="0"/>
              </a:spcBef>
              <a:spcAft>
                <a:spcPts val="0"/>
              </a:spcAft>
              <a:buNone/>
            </a:pPr>
            <a:r>
              <a:rPr lang="en"/>
              <a:t>Team Member: Akash , Udisha, Aditya</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