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5"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p:scale>
          <a:sx n="75" d="100"/>
          <a:sy n="75" d="100"/>
        </p:scale>
        <p:origin x="284" y="32"/>
      </p:cViewPr>
      <p:guideLst>
        <p:guide orient="horz" pos="2341"/>
        <p:guide pos="3659"/>
      </p:guideLst>
    </p:cSldViewPr>
  </p:slideViewPr>
  <p:outlineViewPr>
    <p:cViewPr>
      <p:scale>
        <a:sx n="33" d="100"/>
        <a:sy n="33" d="100"/>
      </p:scale>
      <p:origin x="0" y="0"/>
    </p:cViewPr>
  </p:outlineViewPr>
  <p:notesTextViewPr>
    <p:cViewPr>
      <p:scale>
        <a:sx n="3" d="2"/>
        <a:sy n="3" d="2"/>
      </p:scale>
      <p:origin x="0" y="-16"/>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t>06/11/2022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t>06/11/2022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4111" name="think-cell Slide" r:id="rId6" imgW="12700" imgH="12700" progId="">
                  <p:embed/>
                </p:oleObj>
              </mc:Choice>
              <mc:Fallback>
                <p:oleObj name="think-cell Slide" r:id="rId6" imgW="12700" imgH="12700" progId="">
                  <p:embed/>
                  <p:pic>
                    <p:nvPicPr>
                      <p:cNvPr id="0"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55" name="think-cell Slide" r:id="rId4" imgW="12700" imgH="12700" progId="TCLayout.ActiveDocument.1">
                  <p:embed/>
                </p:oleObj>
              </mc:Choice>
              <mc:Fallback>
                <p:oleObj name="think-cell Slide" r:id="rId4" imgW="12700" imgH="12700" progId="TCLayout.ActiveDocument.1">
                  <p:embed/>
                  <p:pic>
                    <p:nvPicPr>
                      <p:cNvPr id="0"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79" name="think-cell Slide" r:id="rId4" imgW="12700" imgH="12700" progId="TCLayout.ActiveDocument.1">
                  <p:embed/>
                </p:oleObj>
              </mc:Choice>
              <mc:Fallback>
                <p:oleObj name="think-cell Slide" r:id="rId4" imgW="12700" imgH="12700" progId="TCLayout.ActiveDocument.1">
                  <p:embed/>
                  <p:pic>
                    <p:nvPicPr>
                      <p:cNvPr id="0"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303" name="think-cell Slide" r:id="rId4" imgW="12700" imgH="12700" progId="TCLayout.ActiveDocument.1">
                  <p:embed/>
                </p:oleObj>
              </mc:Choice>
              <mc:Fallback>
                <p:oleObj name="think-cell Slide" r:id="rId4" imgW="12700" imgH="12700" progId="TCLayout.ActiveDocument.1">
                  <p:embed/>
                  <p:pic>
                    <p:nvPicPr>
                      <p:cNvPr id="0"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5135" name="think-cell Slide" r:id="rId7" imgW="12700" imgH="12700" progId="">
                  <p:embed/>
                </p:oleObj>
              </mc:Choice>
              <mc:Fallback>
                <p:oleObj name="think-cell Slide" r:id="rId7" imgW="12700" imgH="12700" progId="">
                  <p:embed/>
                  <p:pic>
                    <p:nvPicPr>
                      <p:cNvPr id="0"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9471" name="think-cell Slide" r:id="rId4" imgW="12700" imgH="12700" progId="TCLayout.ActiveDocument.1">
                  <p:embed/>
                </p:oleObj>
              </mc:Choice>
              <mc:Fallback>
                <p:oleObj name="think-cell Slide" r:id="rId4" imgW="12700" imgH="12700" progId="TCLayout.ActiveDocument.1">
                  <p:embed/>
                  <p:pic>
                    <p:nvPicPr>
                      <p:cNvPr id="0"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0495" name="think-cell Slide" r:id="rId4" imgW="12700" imgH="12700" progId="TCLayout.ActiveDocument.1">
                  <p:embed/>
                </p:oleObj>
              </mc:Choice>
              <mc:Fallback>
                <p:oleObj name="think-cell Slide" r:id="rId4" imgW="12700" imgH="12700" progId="TCLayout.ActiveDocument.1">
                  <p:embed/>
                  <p:pic>
                    <p:nvPicPr>
                      <p:cNvPr id="0"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519" name="think-cell Slide" r:id="rId4" imgW="12700" imgH="12700" progId="TCLayout.ActiveDocument.1">
                  <p:embed/>
                </p:oleObj>
              </mc:Choice>
              <mc:Fallback>
                <p:oleObj name="think-cell Slide" r:id="rId4" imgW="12700" imgH="12700" progId="TCLayout.ActiveDocument.1">
                  <p:embed/>
                  <p:pic>
                    <p:nvPicPr>
                      <p:cNvPr id="0"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59" name="think-cell Slide" r:id="rId7" imgW="12700" imgH="12700" progId="">
                  <p:embed/>
                </p:oleObj>
              </mc:Choice>
              <mc:Fallback>
                <p:oleObj name="think-cell Slide" r:id="rId7" imgW="12700" imgH="12700" progId="">
                  <p:embed/>
                  <p:pic>
                    <p:nvPicPr>
                      <p:cNvPr id="0"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183" name="think-cell Slide" r:id="rId9" imgW="12700" imgH="12700" progId="">
                  <p:embed/>
                </p:oleObj>
              </mc:Choice>
              <mc:Fallback>
                <p:oleObj name="think-cell Slide" r:id="rId9" imgW="12700" imgH="12700" progId="">
                  <p:embed/>
                  <p:pic>
                    <p:nvPicPr>
                      <p:cNvPr id="0"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8207" name="think-cell Slide" r:id="rId5" imgW="12700" imgH="12700" progId="">
                  <p:embed/>
                </p:oleObj>
              </mc:Choice>
              <mc:Fallback>
                <p:oleObj name="think-cell Slide" r:id="rId5" imgW="12700" imgH="12700" progId="">
                  <p:embed/>
                  <p:pic>
                    <p:nvPicPr>
                      <p:cNvPr id="0"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9231" name="think-cell Slide" r:id="rId4" imgW="12700" imgH="12700" progId="">
                  <p:embed/>
                </p:oleObj>
              </mc:Choice>
              <mc:Fallback>
                <p:oleObj name="think-cell Slide" r:id="rId4" imgW="12700" imgH="12700" progId="">
                  <p:embed/>
                  <p:pic>
                    <p:nvPicPr>
                      <p:cNvPr id="0"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t>11/6/2022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3087" name="think-cell Slide" r:id="rId25" imgW="12700" imgH="12700" progId="">
                  <p:embed/>
                </p:oleObj>
              </mc:Choice>
              <mc:Fallback>
                <p:oleObj name="think-cell Slide" r:id="rId25" imgW="12700" imgH="12700" progId="">
                  <p:embed/>
                  <p:pic>
                    <p:nvPicPr>
                      <p:cNvPr id="0"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4"/>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47" name="think-cell Slide" r:id="rId14" imgW="12700" imgH="12700" progId="TCLayout.ActiveDocument.1">
                  <p:embed/>
                </p:oleObj>
              </mc:Choice>
              <mc:Fallback>
                <p:oleObj name="think-cell Slide" r:id="rId14" imgW="12700" imgH="12700" progId="TCLayout.ActiveDocument.1">
                  <p:embed/>
                  <p:pic>
                    <p:nvPicPr>
                      <p:cNvPr id="0"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aubins.raj@capgemini.com"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5" Type="http://schemas.openxmlformats.org/officeDocument/2006/relationships/image" Target="../media/image15.jpe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1849225812"/>
              </p:ext>
            </p:extLst>
          </p:nvPr>
        </p:nvGraphicFramePr>
        <p:xfrm>
          <a:off x="9242029" y="1143001"/>
          <a:ext cx="2949971" cy="5078408"/>
        </p:xfrm>
        <a:graphic>
          <a:graphicData uri="http://schemas.openxmlformats.org/drawingml/2006/table">
            <a:tbl>
              <a:tblPr firstRow="1" bandRow="1">
                <a:tableStyleId>{0E3FDE45-AF77-4B5C-9715-49D594BDF05E}</a:tableStyleId>
              </a:tblPr>
              <a:tblGrid>
                <a:gridCol w="730711">
                  <a:extLst>
                    <a:ext uri="{9D8B030D-6E8A-4147-A177-3AD203B41FA5}">
                      <a16:colId xmlns:a16="http://schemas.microsoft.com/office/drawing/2014/main" val="20000"/>
                    </a:ext>
                  </a:extLst>
                </a:gridCol>
                <a:gridCol w="2219260">
                  <a:extLst>
                    <a:ext uri="{9D8B030D-6E8A-4147-A177-3AD203B41FA5}">
                      <a16:colId xmlns:a16="http://schemas.microsoft.com/office/drawing/2014/main" val="20001"/>
                    </a:ext>
                  </a:extLst>
                </a:gridCol>
              </a:tblGrid>
              <a:tr h="476919">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700" b="0" u="none" strike="noStrike" kern="1200" cap="none" spc="0" normalizeH="0" baseline="0" noProof="0" dirty="0">
                          <a:ln>
                            <a:noFill/>
                          </a:ln>
                          <a:effectLst/>
                          <a:uLnTx/>
                          <a:uFillTx/>
                        </a:rPr>
                        <a:t>Java Basics, OOPS, Generics, Collections, Arrays, Loops, Lambda Exp, Stream API</a:t>
                      </a:r>
                    </a:p>
                    <a:p>
                      <a:r>
                        <a:rPr kumimoji="0" lang="en-US" sz="700" b="0" u="none" strike="noStrike" kern="1200" cap="none" spc="0" normalizeH="0" baseline="0" dirty="0">
                          <a:ln>
                            <a:noFill/>
                          </a:ln>
                          <a:effectLst/>
                          <a:uLnTx/>
                          <a:uFillTx/>
                        </a:rPr>
                        <a:t>Junit, Mockito</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0"/>
                  </a:ext>
                </a:extLst>
              </a:tr>
              <a:tr h="359991">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Autowire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1"/>
                  </a:ext>
                </a:extLst>
              </a:tr>
              <a:tr h="604098">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700" dirty="0"/>
                        <a:t>REST controllers, Implementation of GET, POST, PUT &amp; DELETE, Bean Validation &amp; Exception Handling, Testing Services, Controller &amp; Repository layer</a:t>
                      </a:r>
                      <a:endParaRPr lang="en-US" sz="700" dirty="0">
                        <a:solidFill>
                          <a:schemeClr val="tx1"/>
                        </a:solidFill>
                      </a:endParaRPr>
                    </a:p>
                  </a:txBody>
                  <a:tcPr/>
                </a:tc>
                <a:extLst>
                  <a:ext uri="{0D108BD9-81ED-4DB2-BD59-A6C34878D82A}">
                    <a16:rowId xmlns:a16="http://schemas.microsoft.com/office/drawing/2014/main" val="10002"/>
                  </a:ext>
                </a:extLst>
              </a:tr>
              <a:tr h="476919">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700" dirty="0"/>
                        <a:t>Implement DAO layer using spring Data repositories, Transaction Management</a:t>
                      </a:r>
                      <a:endParaRPr lang="en-US" sz="700" dirty="0">
                        <a:solidFill>
                          <a:schemeClr val="tx1"/>
                        </a:solidFill>
                      </a:endParaRPr>
                    </a:p>
                  </a:txBody>
                  <a:tcPr/>
                </a:tc>
                <a:extLst>
                  <a:ext uri="{0D108BD9-81ED-4DB2-BD59-A6C34878D82A}">
                    <a16:rowId xmlns:a16="http://schemas.microsoft.com/office/drawing/2014/main" val="10003"/>
                  </a:ext>
                </a:extLst>
              </a:tr>
              <a:tr h="621801">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Messaging Service, Sync/Async comms, Swagger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4"/>
                  </a:ext>
                </a:extLst>
              </a:tr>
              <a:tr h="47691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Netflix Ribbon, Feign Client, Netflix Hystrix &amp; Config Server</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5"/>
                  </a:ext>
                </a:extLst>
              </a:tr>
              <a:tr h="351572">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Hooks, Event handling </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6"/>
                  </a:ext>
                </a:extLst>
              </a:tr>
              <a:tr h="47691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SQL</a:t>
                      </a:r>
                    </a:p>
                  </a:txBody>
                  <a:tcPr/>
                </a:tc>
                <a:extLst>
                  <a:ext uri="{0D108BD9-81ED-4DB2-BD59-A6C34878D82A}">
                    <a16:rowId xmlns:a16="http://schemas.microsoft.com/office/drawing/2014/main" val="10007"/>
                  </a:ext>
                </a:extLst>
              </a:tr>
              <a:tr h="47691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a:t>
                      </a:r>
                    </a:p>
                  </a:txBody>
                  <a:tcPr/>
                </a:tc>
                <a:extLst>
                  <a:ext uri="{0D108BD9-81ED-4DB2-BD59-A6C34878D82A}">
                    <a16:rowId xmlns:a16="http://schemas.microsoft.com/office/drawing/2014/main" val="10008"/>
                  </a:ext>
                </a:extLst>
              </a:tr>
              <a:tr h="279432">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10009"/>
                  </a:ext>
                </a:extLst>
              </a:tr>
              <a:tr h="47691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10010"/>
                  </a:ext>
                </a:extLst>
              </a:tr>
            </a:tbl>
          </a:graphicData>
        </a:graphic>
      </p:graphicFrame>
      <p:sp>
        <p:nvSpPr>
          <p:cNvPr id="7170" name="Text Placeholder 18"/>
          <p:cNvSpPr>
            <a:spLocks noGrp="1"/>
          </p:cNvSpPr>
          <p:nvPr>
            <p:ph type="body" sz="quarter" idx="36"/>
          </p:nvPr>
        </p:nvSpPr>
        <p:spPr>
          <a:xfrm>
            <a:off x="4837113" y="3033714"/>
            <a:ext cx="4008437" cy="2757486"/>
          </a:xfrm>
        </p:spPr>
        <p:txBody>
          <a:bodyPr/>
          <a:lstStyle/>
          <a:p>
            <a:pPr eaLnBrk="1" hangingPunct="1">
              <a:lnSpc>
                <a:spcPct val="114000"/>
              </a:lnSpc>
            </a:pPr>
            <a:r>
              <a:rPr lang="en-IN" altLang="en-US" sz="1050" b="1" dirty="0"/>
              <a:t>Deals and Coupon Finder</a:t>
            </a:r>
            <a:r>
              <a:rPr lang="en-US" altLang="en-US" sz="1050" b="1" dirty="0"/>
              <a:t> Application</a:t>
            </a:r>
          </a:p>
          <a:p>
            <a:pPr>
              <a:lnSpc>
                <a:spcPct val="114000"/>
              </a:lnSpc>
            </a:pPr>
            <a:r>
              <a:rPr lang="en-IN" altLang="en-US" sz="1050" dirty="0"/>
              <a:t>Completed end to end case study of Deals and coupons finder Application along with JWT authentication, Logger, Mongo, Eureka, PI Gateway and payment testing using Razorpay, </a:t>
            </a:r>
            <a:r>
              <a:rPr lang="en-US" altLang="en-US" sz="1050" dirty="0"/>
              <a:t>Material-UI and React used for user interface. </a:t>
            </a:r>
            <a:r>
              <a:rPr lang="en-IN" altLang="nl-NL" sz="1050" b="1" dirty="0"/>
              <a:t> </a:t>
            </a:r>
          </a:p>
          <a:p>
            <a:pPr eaLnBrk="1" hangingPunct="1">
              <a:lnSpc>
                <a:spcPct val="114000"/>
              </a:lnSpc>
            </a:pPr>
            <a:r>
              <a:rPr lang="en-US" sz="1050" b="1" dirty="0"/>
              <a:t>Data Structures and Algorithms Self paced Course(</a:t>
            </a:r>
            <a:r>
              <a:rPr lang="en-US" sz="1050" b="1" dirty="0" err="1"/>
              <a:t>GeeksforGeeks</a:t>
            </a:r>
            <a:r>
              <a:rPr lang="en-US" sz="1050" b="1" dirty="0"/>
              <a:t>) (2020) </a:t>
            </a:r>
          </a:p>
          <a:p>
            <a:pPr eaLnBrk="1" hangingPunct="1">
              <a:lnSpc>
                <a:spcPct val="114000"/>
              </a:lnSpc>
            </a:pPr>
            <a:r>
              <a:rPr lang="en-IN" altLang="nl-NL" sz="1050" b="1" dirty="0"/>
              <a:t>Completed ” Agile Software Development“ course at Coursera.</a:t>
            </a:r>
          </a:p>
          <a:p>
            <a:pPr>
              <a:lnSpc>
                <a:spcPct val="114000"/>
              </a:lnSpc>
            </a:pPr>
            <a:r>
              <a:rPr lang="en-IN" altLang="nl-NL" sz="1050" b="1" dirty="0"/>
              <a:t>Completed “AWS CCP Certification”.</a:t>
            </a:r>
          </a:p>
          <a:p>
            <a:pPr eaLnBrk="1" hangingPunct="1">
              <a:lnSpc>
                <a:spcPct val="114000"/>
              </a:lnSpc>
            </a:pPr>
            <a:endParaRPr lang="en-IN" altLang="nl-NL" sz="1050" b="1" dirty="0"/>
          </a:p>
          <a:p>
            <a:pPr eaLnBrk="1" hangingPunct="1">
              <a:lnSpc>
                <a:spcPct val="114000"/>
              </a:lnSpc>
            </a:pPr>
            <a:r>
              <a:rPr lang="en-IN" altLang="nl-NL" b="1" dirty="0"/>
              <a:t> </a:t>
            </a:r>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p:cNvSpPr>
            <a:spLocks noGrp="1"/>
          </p:cNvSpPr>
          <p:nvPr>
            <p:ph type="body" sz="quarter" idx="43"/>
          </p:nvPr>
        </p:nvSpPr>
        <p:spPr>
          <a:xfrm>
            <a:off x="3649663" y="1353344"/>
            <a:ext cx="2374900" cy="295275"/>
          </a:xfrm>
        </p:spPr>
        <p:txBody>
          <a:bodyPr/>
          <a:lstStyle/>
          <a:p>
            <a:pPr eaLnBrk="1" hangingPunct="1"/>
            <a:r>
              <a:rPr lang="nl-NL" altLang="nl-NL" dirty="0"/>
              <a:t>Benguluru</a:t>
            </a:r>
          </a:p>
          <a:p>
            <a:pPr eaLnBrk="1" hangingPunct="1"/>
            <a:endParaRPr lang="nl-NL" altLang="nl-NL" dirty="0"/>
          </a:p>
        </p:txBody>
      </p:sp>
      <p:sp>
        <p:nvSpPr>
          <p:cNvPr id="7173" name="Text Placeholder 24"/>
          <p:cNvSpPr>
            <a:spLocks noGrp="1"/>
          </p:cNvSpPr>
          <p:nvPr>
            <p:ph type="body" sz="quarter" idx="47"/>
          </p:nvPr>
        </p:nvSpPr>
        <p:spPr>
          <a:xfrm>
            <a:off x="3273425" y="1511300"/>
            <a:ext cx="2373313" cy="325438"/>
          </a:xfrm>
        </p:spPr>
        <p:txBody>
          <a:bodyPr/>
          <a:lstStyle/>
          <a:p>
            <a:pPr eaLnBrk="1" hangingPunct="1"/>
            <a:r>
              <a:rPr lang="en-IN" altLang="nl-NL" u="sng" dirty="0">
                <a:solidFill>
                  <a:schemeClr val="accent2">
                    <a:lumMod val="60000"/>
                    <a:lumOff val="40000"/>
                  </a:schemeClr>
                </a:solidFill>
              </a:rPr>
              <a:t>komalbarnwal2016</a:t>
            </a:r>
            <a:r>
              <a:rPr lang="nl-NL" altLang="nl-NL" u="sng" dirty="0">
                <a:solidFill>
                  <a:schemeClr val="accent2">
                    <a:lumMod val="60000"/>
                    <a:lumOff val="40000"/>
                  </a:schemeClr>
                </a:solidFill>
                <a:hlinkClick r:id="rId3"/>
              </a:rPr>
              <a:t>@</a:t>
            </a:r>
            <a:r>
              <a:rPr lang="en-IN" altLang="nl-NL" u="sng" dirty="0">
                <a:solidFill>
                  <a:schemeClr val="accent2">
                    <a:lumMod val="60000"/>
                    <a:lumOff val="40000"/>
                  </a:schemeClr>
                </a:solidFill>
                <a:hlinkClick r:id="rId3"/>
              </a:rPr>
              <a:t>g</a:t>
            </a:r>
            <a:r>
              <a:rPr lang="nl-NL" altLang="nl-NL" u="sng" dirty="0">
                <a:solidFill>
                  <a:schemeClr val="accent2">
                    <a:lumMod val="60000"/>
                    <a:lumOff val="40000"/>
                  </a:schemeClr>
                </a:solidFill>
                <a:hlinkClick r:id="rId3"/>
              </a:rPr>
              <a:t>mail.com</a:t>
            </a:r>
            <a:r>
              <a:rPr lang="nl-NL" altLang="nl-NL" dirty="0">
                <a:solidFill>
                  <a:schemeClr val="accent2">
                    <a:lumMod val="60000"/>
                    <a:lumOff val="40000"/>
                  </a:schemeClr>
                </a:solidFill>
              </a:rPr>
              <a:t> </a:t>
            </a:r>
          </a:p>
        </p:txBody>
      </p:sp>
      <p:sp>
        <p:nvSpPr>
          <p:cNvPr id="7174" name="Text Placeholder 25"/>
          <p:cNvSpPr>
            <a:spLocks noGrp="1"/>
          </p:cNvSpPr>
          <p:nvPr>
            <p:ph type="body" sz="quarter" idx="48"/>
          </p:nvPr>
        </p:nvSpPr>
        <p:spPr>
          <a:xfrm>
            <a:off x="3348038" y="1770063"/>
            <a:ext cx="2382837" cy="330200"/>
          </a:xfrm>
        </p:spPr>
        <p:txBody>
          <a:bodyPr/>
          <a:lstStyle/>
          <a:p>
            <a:pPr eaLnBrk="1" hangingPunct="1"/>
            <a:r>
              <a:rPr lang="nl-NL" altLang="nl-NL" dirty="0"/>
              <a:t>+91 </a:t>
            </a:r>
            <a:r>
              <a:rPr lang="en-IN" altLang="nl-NL" dirty="0"/>
              <a:t>8340570639</a:t>
            </a:r>
          </a:p>
        </p:txBody>
      </p:sp>
      <p:sp>
        <p:nvSpPr>
          <p:cNvPr id="7175" name="Text Placeholder 26"/>
          <p:cNvSpPr>
            <a:spLocks noGrp="1"/>
          </p:cNvSpPr>
          <p:nvPr>
            <p:ph type="body" sz="quarter" idx="50"/>
          </p:nvPr>
        </p:nvSpPr>
        <p:spPr>
          <a:xfrm>
            <a:off x="438150" y="2672557"/>
            <a:ext cx="4057650" cy="2509043"/>
          </a:xfrm>
        </p:spPr>
        <p:txBody>
          <a:bodyPr/>
          <a:lstStyle/>
          <a:p>
            <a:endParaRPr lang="en-US" altLang="en-US" sz="1100" b="1" dirty="0"/>
          </a:p>
          <a:p>
            <a:r>
              <a:rPr lang="en-US" altLang="en-US" sz="1100" b="1" dirty="0"/>
              <a:t>Full Stack Developer</a:t>
            </a:r>
          </a:p>
          <a:p>
            <a:pPr marL="171450" indent="-171450">
              <a:buFont typeface="Arial" panose="020B0604020202020204" pitchFamily="34" charset="0"/>
              <a:buChar char="•"/>
            </a:pPr>
            <a:r>
              <a:rPr lang="en-US" sz="1050" dirty="0"/>
              <a:t>Hands on experience in developing web pages using </a:t>
            </a:r>
            <a:r>
              <a:rPr lang="en-US" sz="1050" b="1" dirty="0"/>
              <a:t>HTML5, CSS3, Object Oriented Java script, ES6 &amp; Typescript, JSON</a:t>
            </a:r>
            <a:r>
              <a:rPr lang="en-US" sz="1050" dirty="0"/>
              <a:t>.</a:t>
            </a:r>
          </a:p>
          <a:p>
            <a:pPr marL="171450" indent="-171450">
              <a:buFont typeface="Arial" panose="020B0604020202020204" pitchFamily="34" charset="0"/>
              <a:buChar char="•"/>
            </a:pPr>
            <a:r>
              <a:rPr lang="en-US" sz="1050" dirty="0"/>
              <a:t>Hands on experience in creating </a:t>
            </a:r>
            <a:r>
              <a:rPr lang="en-US" sz="1050" b="1" dirty="0"/>
              <a:t>microservices</a:t>
            </a:r>
            <a:r>
              <a:rPr lang="en-US" sz="1050" dirty="0"/>
              <a:t> with </a:t>
            </a:r>
            <a:r>
              <a:rPr lang="en-US" sz="1050" b="1" dirty="0" err="1"/>
              <a:t>Springboot</a:t>
            </a:r>
            <a:r>
              <a:rPr lang="en-US" sz="1050" b="1" dirty="0"/>
              <a:t>, Spring Cloud API Gateway,</a:t>
            </a:r>
            <a:r>
              <a:rPr lang="en-US" sz="1050" dirty="0"/>
              <a:t> Eureka server, Rest Template , load balancing.</a:t>
            </a:r>
          </a:p>
          <a:p>
            <a:pPr marL="171450" indent="-171450">
              <a:buFont typeface="Arial" panose="020B0604020202020204" pitchFamily="34" charset="0"/>
              <a:buChar char="•"/>
            </a:pPr>
            <a:r>
              <a:rPr lang="en-US" sz="1050" b="0" i="0" u="none" strike="noStrike" dirty="0">
                <a:solidFill>
                  <a:srgbClr val="000000"/>
                </a:solidFill>
                <a:effectLst/>
                <a:latin typeface="Verdana" panose="020B0604030504040204" pitchFamily="34" charset="0"/>
              </a:rPr>
              <a:t>Implemented </a:t>
            </a:r>
            <a:r>
              <a:rPr lang="en-US" sz="1050" b="1" i="0" u="none" strike="noStrike" dirty="0">
                <a:solidFill>
                  <a:srgbClr val="000000"/>
                </a:solidFill>
                <a:effectLst/>
                <a:latin typeface="Verdana" panose="020B0604030504040204" pitchFamily="34" charset="0"/>
              </a:rPr>
              <a:t>spring Boot</a:t>
            </a:r>
            <a:r>
              <a:rPr lang="en-US" sz="1050" b="0" i="0" u="none" strike="noStrike" dirty="0">
                <a:solidFill>
                  <a:srgbClr val="000000"/>
                </a:solidFill>
                <a:effectLst/>
                <a:latin typeface="Verdana" panose="020B0604030504040204" pitchFamily="34" charset="0"/>
              </a:rPr>
              <a:t> and </a:t>
            </a:r>
            <a:r>
              <a:rPr lang="en-US" sz="1050" b="1" i="0" u="none" strike="noStrike" dirty="0">
                <a:solidFill>
                  <a:srgbClr val="000000"/>
                </a:solidFill>
                <a:effectLst/>
                <a:latin typeface="Verdana" panose="020B0604030504040204" pitchFamily="34" charset="0"/>
              </a:rPr>
              <a:t>MongoDB </a:t>
            </a:r>
            <a:r>
              <a:rPr lang="en-US" sz="1050" b="0" i="0" u="none" strike="noStrike" dirty="0">
                <a:solidFill>
                  <a:srgbClr val="000000"/>
                </a:solidFill>
                <a:effectLst/>
                <a:latin typeface="Verdana" panose="020B0604030504040204" pitchFamily="34" charset="0"/>
              </a:rPr>
              <a:t>in case study and upskilling knowledge continuously.</a:t>
            </a:r>
            <a:endParaRPr lang="en-US" altLang="en-US" sz="1050" dirty="0"/>
          </a:p>
          <a:p>
            <a:pPr marL="171450" indent="-171450">
              <a:buFont typeface="Arial" panose="020B0604020202020204" pitchFamily="34" charset="0"/>
              <a:buChar char="•"/>
            </a:pPr>
            <a:r>
              <a:rPr lang="en-US" altLang="en-US" sz="1050" dirty="0"/>
              <a:t>Proficient </a:t>
            </a:r>
            <a:r>
              <a:rPr lang="en-US" altLang="en-US" sz="1050" b="1" dirty="0"/>
              <a:t>React developer</a:t>
            </a:r>
            <a:r>
              <a:rPr lang="en-US" altLang="en-US" sz="1050" dirty="0"/>
              <a:t> with working knowledge on </a:t>
            </a:r>
            <a:r>
              <a:rPr lang="en-US" altLang="en-US" sz="1050" b="1" dirty="0"/>
              <a:t>ReactJS</a:t>
            </a:r>
            <a:r>
              <a:rPr lang="en-US" altLang="en-US" sz="1050" dirty="0"/>
              <a:t>(Hooks).</a:t>
            </a:r>
          </a:p>
          <a:p>
            <a:pPr marL="171450" indent="-171450">
              <a:buFont typeface="Arial" panose="020B0604020202020204" pitchFamily="34" charset="0"/>
              <a:buChar char="•"/>
            </a:pPr>
            <a:r>
              <a:rPr lang="en-US" sz="1050" dirty="0"/>
              <a:t>Experience in creating documentation with swagger and in </a:t>
            </a:r>
            <a:r>
              <a:rPr lang="en-US" sz="1050" b="1" dirty="0"/>
              <a:t>unit testing using Junit, Mockito</a:t>
            </a:r>
            <a:r>
              <a:rPr lang="en-IN" altLang="en-US" sz="1050" b="1" dirty="0"/>
              <a:t>.</a:t>
            </a:r>
            <a:endParaRPr lang="en-US" sz="1050" b="1" dirty="0"/>
          </a:p>
          <a:p>
            <a:br>
              <a:rPr lang="en-US" altLang="nl-NL" sz="1050" dirty="0"/>
            </a:br>
            <a:endParaRPr lang="en-US" altLang="nl-NL" sz="1050" dirty="0"/>
          </a:p>
        </p:txBody>
      </p:sp>
      <p:sp>
        <p:nvSpPr>
          <p:cNvPr id="7178" name="Text Placeholder 1"/>
          <p:cNvSpPr>
            <a:spLocks noGrp="1"/>
          </p:cNvSpPr>
          <p:nvPr>
            <p:ph type="body" sz="quarter" idx="41"/>
          </p:nvPr>
        </p:nvSpPr>
        <p:spPr>
          <a:xfrm>
            <a:off x="2468563" y="290513"/>
            <a:ext cx="6223000" cy="306387"/>
          </a:xfrm>
        </p:spPr>
        <p:txBody>
          <a:bodyPr/>
          <a:lstStyle/>
          <a:p>
            <a:r>
              <a:rPr lang="en-IN" altLang="en-US" dirty="0"/>
              <a:t>Komal Barnwal</a:t>
            </a:r>
          </a:p>
        </p:txBody>
      </p:sp>
      <p:pic>
        <p:nvPicPr>
          <p:cNvPr id="7182" name="Picture 4" descr="Free icon download | Linkedi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499417" y="547041"/>
            <a:ext cx="2424112" cy="443198"/>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Computer Science : 2018 - 2022</a:t>
            </a:r>
          </a:p>
        </p:txBody>
      </p:sp>
      <p:sp>
        <p:nvSpPr>
          <p:cNvPr id="6" name="Rectangle 5"/>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pic>
        <p:nvPicPr>
          <p:cNvPr id="7" name="Picture Placeholder 6" descr="IMG20210603191732"/>
          <p:cNvPicPr>
            <a:picLocks noGrp="1" noChangeAspect="1"/>
          </p:cNvPicPr>
          <p:nvPr>
            <p:ph type="pic" sz="quarter" idx="46"/>
          </p:nvPr>
        </p:nvPicPr>
        <p:blipFill rotWithShape="1">
          <a:blip r:embed="rId5"/>
          <a:srcRect l="8382" r="11095" b="17357"/>
          <a:stretch/>
        </p:blipFill>
        <p:spPr>
          <a:xfrm>
            <a:off x="665904" y="290830"/>
            <a:ext cx="1437811" cy="1938655"/>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3F2D984F0DC8B4F81A100EEA18D209A" ma:contentTypeVersion="12" ma:contentTypeDescription="Create a new document." ma:contentTypeScope="" ma:versionID="c8b7a84c3ffa203a33e73c9a0eacaf0c">
  <xsd:schema xmlns:xsd="http://www.w3.org/2001/XMLSchema" xmlns:xs="http://www.w3.org/2001/XMLSchema" xmlns:p="http://schemas.microsoft.com/office/2006/metadata/properties" xmlns:ns2="e0ffb6ef-0000-48aa-9041-fb29fcb198e5" xmlns:ns3="900c2a09-0d28-449b-b8ad-3e76d664ec44" targetNamespace="http://schemas.microsoft.com/office/2006/metadata/properties" ma:root="true" ma:fieldsID="9f1229bde29e73ea29286fbdda2b4ab6" ns2:_="" ns3:_="">
    <xsd:import namespace="e0ffb6ef-0000-48aa-9041-fb29fcb198e5"/>
    <xsd:import namespace="900c2a09-0d28-449b-b8ad-3e76d664ec4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ffb6ef-0000-48aa-9041-fb29fcb198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00c2a09-0d28-449b-b8ad-3e76d664ec4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bdfe5ddd-bb25-4adb-93a2-938a30b22837}" ma:internalName="TaxCatchAll" ma:showField="CatchAllData" ma:web="900c2a09-0d28-449b-b8ad-3e76d664ec44">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0ffb6ef-0000-48aa-9041-fb29fcb198e5">
      <Terms xmlns="http://schemas.microsoft.com/office/infopath/2007/PartnerControls"/>
    </lcf76f155ced4ddcb4097134ff3c332f>
    <TaxCatchAll xmlns="900c2a09-0d28-449b-b8ad-3e76d664ec44" xsi:nil="true"/>
  </documentManagement>
</p:properties>
</file>

<file path=customXml/itemProps1.xml><?xml version="1.0" encoding="utf-8"?>
<ds:datastoreItem xmlns:ds="http://schemas.openxmlformats.org/officeDocument/2006/customXml" ds:itemID="{D1800FA7-4638-4C71-9389-27351D0A11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0ffb6ef-0000-48aa-9041-fb29fcb198e5"/>
    <ds:schemaRef ds:uri="900c2a09-0d28-449b-b8ad-3e76d664ec4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77583F3-7609-4F55-9587-686F60C78BBA}">
  <ds:schemaRefs>
    <ds:schemaRef ds:uri="http://schemas.microsoft.com/sharepoint/v3/contenttype/forms"/>
  </ds:schemaRefs>
</ds:datastoreItem>
</file>

<file path=customXml/itemProps3.xml><?xml version="1.0" encoding="utf-8"?>
<ds:datastoreItem xmlns:ds="http://schemas.openxmlformats.org/officeDocument/2006/customXml" ds:itemID="{D6838A76-CD27-4B5C-9ECA-ACE750623417}">
  <ds:schemaRefs>
    <ds:schemaRef ds:uri="http://schemas.microsoft.com/office/2006/metadata/properties"/>
    <ds:schemaRef ds:uri="http://schemas.microsoft.com/office/infopath/2007/PartnerControls"/>
    <ds:schemaRef ds:uri="e0ffb6ef-0000-48aa-9041-fb29fcb198e5"/>
    <ds:schemaRef ds:uri="900c2a09-0d28-449b-b8ad-3e76d664ec44"/>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1246</TotalTime>
  <Words>339</Words>
  <Application>Microsoft Office PowerPoint</Application>
  <PresentationFormat>Widescreen</PresentationFormat>
  <Paragraphs>62</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Barnwal, Komal</cp:lastModifiedBy>
  <cp:revision>113</cp:revision>
  <dcterms:created xsi:type="dcterms:W3CDTF">2020-09-22T06:24:00Z</dcterms:created>
  <dcterms:modified xsi:type="dcterms:W3CDTF">2022-11-07T06:26:34Z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0x010100C3F2D984F0DC8B4F81A100EEA18D209A</vt:lpwstr>
  </property>
  <property fmtid="{D5CDD505-2E9C-101B-9397-08002B2CF9AE}" pid="3" name="KSOProductBuildVer">
    <vt:lpwstr>1033-11.2.0.8942</vt:lpwstr>
  </property>
</Properties>
</file>