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ndran, Komal" initials="CK" lastIdx="1" clrIdx="0">
    <p:extLst>
      <p:ext uri="{19B8F6BF-5375-455C-9EA6-DF929625EA0E}">
        <p15:presenceInfo xmlns:p15="http://schemas.microsoft.com/office/powerpoint/2012/main" userId="S::Komal.Chandran@AB-Inbev.com::38447c72-fc4d-4d5e-9eea-e171fd4395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C6605E"/>
    <a:srgbClr val="0099C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108" d="100"/>
          <a:sy n="108" d="100"/>
        </p:scale>
        <p:origin x="171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65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1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6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9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005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7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6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8E2FD-9505-4119-A284-D2080F981C1F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6AFED-C9C5-450E-9E94-1A262CE9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212143&amp;picture=analysis-of-success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614F1C-2D93-42D0-B229-768199449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552316" y="0"/>
            <a:ext cx="35916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person, hand&#10;&#10;Description automatically generated">
            <a:extLst>
              <a:ext uri="{FF2B5EF4-FFF2-40B4-BE49-F238E27FC236}">
                <a16:creationId xmlns:a16="http://schemas.microsoft.com/office/drawing/2014/main" id="{68F2C9DA-B804-4A8C-A095-42C2F3E328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063" r="21934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35B91F7-1B63-4EB6-A9F2-E0B98CF3D0EF}"/>
              </a:ext>
            </a:extLst>
          </p:cNvPr>
          <p:cNvSpPr/>
          <p:nvPr/>
        </p:nvSpPr>
        <p:spPr>
          <a:xfrm>
            <a:off x="2743200" y="2590800"/>
            <a:ext cx="38862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i="1" cap="none" spc="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Insights from the Analysis</a:t>
            </a:r>
            <a:endParaRPr lang="en-US" sz="5400" b="0" cap="none" spc="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0988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0D38AB15-E888-4AA8-B5AD-2062B18E7B15}"/>
              </a:ext>
            </a:extLst>
          </p:cNvPr>
          <p:cNvSpPr/>
          <p:nvPr/>
        </p:nvSpPr>
        <p:spPr>
          <a:xfrm flipH="1">
            <a:off x="76200" y="1828800"/>
            <a:ext cx="3124200" cy="2438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i="1" u="sng" dirty="0">
                <a:solidFill>
                  <a:schemeClr val="tx1"/>
                </a:solidFill>
              </a:rPr>
              <a:t>Bar Chart:</a:t>
            </a:r>
          </a:p>
          <a:p>
            <a:pPr algn="ctr"/>
            <a:endParaRPr lang="en-US" i="1" u="sng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Top 10 Themes v/s Investment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                Raised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6DFE4F-C6C0-4D37-A1D1-A4FE9BE2CE86}"/>
              </a:ext>
            </a:extLst>
          </p:cNvPr>
          <p:cNvGrpSpPr/>
          <p:nvPr/>
        </p:nvGrpSpPr>
        <p:grpSpPr>
          <a:xfrm>
            <a:off x="228600" y="228600"/>
            <a:ext cx="8839200" cy="6553200"/>
            <a:chOff x="76200" y="228600"/>
            <a:chExt cx="8839200" cy="6553200"/>
          </a:xfrm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05F2F749-91C7-4CA1-8AED-FB5299D63E46}"/>
                </a:ext>
              </a:extLst>
            </p:cNvPr>
            <p:cNvSpPr/>
            <p:nvPr/>
          </p:nvSpPr>
          <p:spPr>
            <a:xfrm>
              <a:off x="152400" y="1066800"/>
              <a:ext cx="1947909" cy="685800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effectLst>
                    <a:glow rad="101600">
                      <a:schemeClr val="tx2">
                        <a:lumMod val="60000"/>
                        <a:lumOff val="40000"/>
                        <a:alpha val="60000"/>
                      </a:schemeClr>
                    </a:glow>
                  </a:effectLst>
                </a:rPr>
                <a:t>KPI – 1</a:t>
              </a:r>
            </a:p>
            <a:p>
              <a:pPr algn="ctr"/>
              <a:r>
                <a:rPr lang="en-US" sz="1400" dirty="0">
                  <a:effectLst>
                    <a:glow rad="101600">
                      <a:schemeClr val="tx2">
                        <a:lumMod val="60000"/>
                        <a:lumOff val="40000"/>
                        <a:alpha val="60000"/>
                      </a:schemeClr>
                    </a:glow>
                  </a:effectLst>
                </a:rPr>
                <a:t>No of Start Ups</a:t>
              </a:r>
            </a:p>
          </p:txBody>
        </p:sp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73A7A565-0955-4D53-A93B-5FA2AADA653D}"/>
                </a:ext>
              </a:extLst>
            </p:cNvPr>
            <p:cNvSpPr/>
            <p:nvPr/>
          </p:nvSpPr>
          <p:spPr>
            <a:xfrm>
              <a:off x="1752600" y="228600"/>
              <a:ext cx="5181600" cy="685800"/>
            </a:xfrm>
            <a:prstGeom prst="flowChartAlternateProcess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  <a:alpha val="35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vert="horz" lIns="91440" tIns="45720" rIns="91440" bIns="45720" rtlCol="0" anchor="b">
              <a:normAutofit lnSpcReduction="10000"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  <a:spcAft>
                  <a:spcPts val="600"/>
                </a:spcAft>
              </a:pPr>
              <a:r>
                <a:rPr lang="en-US" sz="4000" i="1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          </a:t>
              </a:r>
              <a:r>
                <a:rPr lang="en-US" sz="4000" i="1" u="sng" kern="1200" dirty="0">
                  <a:solidFill>
                    <a:schemeClr val="tx1"/>
                  </a:solidFill>
                  <a:latin typeface="+mj-lt"/>
                  <a:ea typeface="+mj-ea"/>
                  <a:cs typeface="+mj-cs"/>
                </a:rPr>
                <a:t>Data Insights</a:t>
              </a:r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0F8E9716-6DB8-4947-858D-F857CA72B6C8}"/>
                </a:ext>
              </a:extLst>
            </p:cNvPr>
            <p:cNvSpPr/>
            <p:nvPr/>
          </p:nvSpPr>
          <p:spPr>
            <a:xfrm>
              <a:off x="2362200" y="1066800"/>
              <a:ext cx="2003714" cy="685800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effectLst>
                    <a:glow rad="101600">
                      <a:schemeClr val="tx2">
                        <a:lumMod val="60000"/>
                        <a:lumOff val="40000"/>
                        <a:alpha val="60000"/>
                      </a:schemeClr>
                    </a:glow>
                  </a:effectLst>
                </a:rPr>
                <a:t>KPI – 2</a:t>
              </a:r>
            </a:p>
            <a:p>
              <a:pPr algn="ctr"/>
              <a:r>
                <a:rPr lang="en-US" sz="1400" dirty="0">
                  <a:effectLst>
                    <a:glow rad="101600">
                      <a:schemeClr val="tx2">
                        <a:lumMod val="60000"/>
                        <a:lumOff val="40000"/>
                        <a:alpha val="60000"/>
                      </a:schemeClr>
                    </a:glow>
                  </a:effectLst>
                </a:rPr>
                <a:t> Tier 1 Investments</a:t>
              </a:r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56577B90-0663-47DA-8574-4E72B3657344}"/>
                </a:ext>
              </a:extLst>
            </p:cNvPr>
            <p:cNvSpPr/>
            <p:nvPr/>
          </p:nvSpPr>
          <p:spPr>
            <a:xfrm>
              <a:off x="4724400" y="1066800"/>
              <a:ext cx="1926648" cy="671004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effectLst>
                    <a:glow rad="101600">
                      <a:schemeClr val="tx2">
                        <a:lumMod val="60000"/>
                        <a:lumOff val="40000"/>
                        <a:alpha val="60000"/>
                      </a:schemeClr>
                    </a:glow>
                  </a:effectLst>
                </a:rPr>
                <a:t>KPI – 3</a:t>
              </a:r>
            </a:p>
            <a:p>
              <a:pPr algn="ctr"/>
              <a:r>
                <a:rPr lang="en-US" sz="1400" dirty="0">
                  <a:effectLst>
                    <a:glow rad="101600">
                      <a:schemeClr val="tx2">
                        <a:lumMod val="60000"/>
                        <a:lumOff val="40000"/>
                        <a:alpha val="60000"/>
                      </a:schemeClr>
                    </a:glow>
                  </a:effectLst>
                </a:rPr>
                <a:t>Investments at levels</a:t>
              </a:r>
            </a:p>
          </p:txBody>
        </p: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65B1BD16-DC23-4C79-A61E-A34DA9CA952A}"/>
                </a:ext>
              </a:extLst>
            </p:cNvPr>
            <p:cNvSpPr/>
            <p:nvPr/>
          </p:nvSpPr>
          <p:spPr>
            <a:xfrm>
              <a:off x="6934200" y="1066800"/>
              <a:ext cx="1849582" cy="685800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5">
                    <a:lumMod val="67000"/>
                  </a:schemeClr>
                </a:gs>
                <a:gs pos="48000">
                  <a:schemeClr val="accent5">
                    <a:lumMod val="97000"/>
                    <a:lumOff val="300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effectLst>
                    <a:glow rad="101600">
                      <a:schemeClr val="tx2">
                        <a:lumMod val="60000"/>
                        <a:lumOff val="40000"/>
                        <a:alpha val="60000"/>
                      </a:schemeClr>
                    </a:glow>
                  </a:effectLst>
                </a:rPr>
                <a:t>KPI – 4</a:t>
              </a:r>
            </a:p>
            <a:p>
              <a:pPr algn="ctr"/>
              <a:r>
                <a:rPr lang="en-US" sz="1400" dirty="0">
                  <a:effectLst>
                    <a:glow rad="101600">
                      <a:schemeClr val="tx2">
                        <a:lumMod val="60000"/>
                        <a:lumOff val="40000"/>
                        <a:alpha val="60000"/>
                      </a:schemeClr>
                    </a:glow>
                  </a:effectLst>
                </a:rPr>
                <a:t>No of Countries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8B1BEABB-2597-47BC-BA58-1D69B8500D72}"/>
                </a:ext>
              </a:extLst>
            </p:cNvPr>
            <p:cNvSpPr/>
            <p:nvPr/>
          </p:nvSpPr>
          <p:spPr>
            <a:xfrm flipH="1">
              <a:off x="76200" y="4343400"/>
              <a:ext cx="3124200" cy="2438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u="sng" dirty="0">
                  <a:solidFill>
                    <a:schemeClr val="tx1"/>
                  </a:solidFill>
                </a:rPr>
                <a:t>Bubble Chart:</a:t>
              </a:r>
            </a:p>
            <a:p>
              <a:pPr algn="ctr"/>
              <a:endParaRPr lang="en-US" i="1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     Count of Start ups by  stages </a:t>
              </a:r>
            </a:p>
          </p:txBody>
        </p:sp>
        <p:sp>
          <p:nvSpPr>
            <p:cNvPr id="11" name="Rounded Rectangle 9">
              <a:extLst>
                <a:ext uri="{FF2B5EF4-FFF2-40B4-BE49-F238E27FC236}">
                  <a16:creationId xmlns:a16="http://schemas.microsoft.com/office/drawing/2014/main" id="{BF9C7D07-FD53-4E82-8938-451296DE385F}"/>
                </a:ext>
              </a:extLst>
            </p:cNvPr>
            <p:cNvSpPr/>
            <p:nvPr/>
          </p:nvSpPr>
          <p:spPr>
            <a:xfrm flipH="1">
              <a:off x="3276600" y="1828800"/>
              <a:ext cx="3124200" cy="2438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u="sng" dirty="0">
                  <a:solidFill>
                    <a:schemeClr val="tx1"/>
                  </a:solidFill>
                </a:rPr>
                <a:t>Stacked Bar Chart:</a:t>
              </a:r>
            </a:p>
            <a:p>
              <a:pPr algn="ctr"/>
              <a:endParaRPr lang="en-US" i="1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Top 5 Countries funding v/s Fund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                raised per deal</a:t>
              </a:r>
            </a:p>
          </p:txBody>
        </p:sp>
        <p:sp>
          <p:nvSpPr>
            <p:cNvPr id="12" name="Rounded Rectangle 5">
              <a:extLst>
                <a:ext uri="{FF2B5EF4-FFF2-40B4-BE49-F238E27FC236}">
                  <a16:creationId xmlns:a16="http://schemas.microsoft.com/office/drawing/2014/main" id="{2A754FBA-D55D-4534-AB10-EFF5D942E92E}"/>
                </a:ext>
              </a:extLst>
            </p:cNvPr>
            <p:cNvSpPr/>
            <p:nvPr/>
          </p:nvSpPr>
          <p:spPr>
            <a:xfrm flipH="1">
              <a:off x="6553200" y="2057400"/>
              <a:ext cx="1143000" cy="66675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85000"/>
                  <a:lumOff val="15000"/>
                  <a:alpha val="96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Filters/Legends</a:t>
              </a:r>
            </a:p>
          </p:txBody>
        </p:sp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750CC4C4-B200-41B7-A50E-92C9FF30ED7C}"/>
                </a:ext>
              </a:extLst>
            </p:cNvPr>
            <p:cNvSpPr/>
            <p:nvPr/>
          </p:nvSpPr>
          <p:spPr>
            <a:xfrm flipH="1">
              <a:off x="3276600" y="4343400"/>
              <a:ext cx="3124200" cy="24384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u="sng" dirty="0">
                  <a:solidFill>
                    <a:schemeClr val="tx1"/>
                  </a:solidFill>
                </a:rPr>
                <a:t>Vertical Stacked Bar Chart:</a:t>
              </a:r>
            </a:p>
            <a:p>
              <a:pPr algn="ctr"/>
              <a:endParaRPr lang="en-US" i="1" u="sng" dirty="0">
                <a:solidFill>
                  <a:schemeClr val="tx1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     Border Themes v/s count of     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  Startup with Total investment</a:t>
              </a:r>
            </a:p>
            <a:p>
              <a:r>
                <a:rPr lang="en-US" sz="1400" dirty="0">
                  <a:solidFill>
                    <a:schemeClr val="tx1"/>
                  </a:solidFill>
                </a:rPr>
                <a:t>                  raised till date. </a:t>
              </a:r>
            </a:p>
          </p:txBody>
        </p:sp>
        <p:sp>
          <p:nvSpPr>
            <p:cNvPr id="14" name="Rounded Rectangle 9">
              <a:extLst>
                <a:ext uri="{FF2B5EF4-FFF2-40B4-BE49-F238E27FC236}">
                  <a16:creationId xmlns:a16="http://schemas.microsoft.com/office/drawing/2014/main" id="{77A00A88-A212-4ADA-9745-588A026CA947}"/>
                </a:ext>
              </a:extLst>
            </p:cNvPr>
            <p:cNvSpPr/>
            <p:nvPr/>
          </p:nvSpPr>
          <p:spPr>
            <a:xfrm flipH="1">
              <a:off x="6629400" y="2895600"/>
              <a:ext cx="2286000" cy="3810000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i="1" u="sng" dirty="0">
                  <a:solidFill>
                    <a:schemeClr val="tx1"/>
                  </a:solidFill>
                </a:rPr>
                <a:t>Solution:</a:t>
              </a:r>
              <a:r>
                <a:rPr lang="en-US" dirty="0"/>
                <a:t> 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 </a:t>
              </a:r>
              <a:r>
                <a:rPr lang="en-US" sz="1400" dirty="0">
                  <a:solidFill>
                    <a:schemeClr val="tx1"/>
                  </a:solidFill>
                </a:rPr>
                <a:t>Insights driven from the visualization's</a:t>
              </a:r>
              <a:endParaRPr lang="en-US" i="1" u="sng" dirty="0">
                <a:solidFill>
                  <a:schemeClr val="tx1"/>
                </a:solidFill>
              </a:endParaRPr>
            </a:p>
            <a:p>
              <a:pPr algn="ctr"/>
              <a:endParaRPr lang="en-US" i="1" u="sng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5">
              <a:extLst>
                <a:ext uri="{FF2B5EF4-FFF2-40B4-BE49-F238E27FC236}">
                  <a16:creationId xmlns:a16="http://schemas.microsoft.com/office/drawing/2014/main" id="{71B64838-30D9-499F-A4E8-FB1CDAFA7ED5}"/>
                </a:ext>
              </a:extLst>
            </p:cNvPr>
            <p:cNvSpPr/>
            <p:nvPr/>
          </p:nvSpPr>
          <p:spPr>
            <a:xfrm flipH="1">
              <a:off x="7772400" y="2057400"/>
              <a:ext cx="1143000" cy="666750"/>
            </a:xfrm>
            <a:prstGeom prst="roundRect">
              <a:avLst/>
            </a:pr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19050">
              <a:solidFill>
                <a:schemeClr val="tx1">
                  <a:lumMod val="85000"/>
                  <a:lumOff val="15000"/>
                  <a:alpha val="96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Filters/Legends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434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86">
            <a:extLst>
              <a:ext uri="{FF2B5EF4-FFF2-40B4-BE49-F238E27FC236}">
                <a16:creationId xmlns:a16="http://schemas.microsoft.com/office/drawing/2014/main" id="{FBE42956-7714-4B88-B946-1AAD087DD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Freeform 6">
            <a:extLst>
              <a:ext uri="{FF2B5EF4-FFF2-40B4-BE49-F238E27FC236}">
                <a16:creationId xmlns:a16="http://schemas.microsoft.com/office/drawing/2014/main" id="{5102A839-7455-460E-9186-3C46533A3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664368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B6432E5-D2D8-4E50-8FBE-7126A3F9C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3997" cy="6858000"/>
          </a:xfrm>
          <a:prstGeom prst="rect">
            <a:avLst/>
          </a:pr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rtlCol="0" anchor="ctr"/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C7EA77-650B-4E92-B370-12E71C4099C5}"/>
              </a:ext>
            </a:extLst>
          </p:cNvPr>
          <p:cNvSpPr/>
          <p:nvPr/>
        </p:nvSpPr>
        <p:spPr>
          <a:xfrm>
            <a:off x="838200" y="381000"/>
            <a:ext cx="81534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Estimates for Building and Developing the POC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589E4E-8EAC-4227-810C-5E8F35788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814393"/>
              </p:ext>
            </p:extLst>
          </p:nvPr>
        </p:nvGraphicFramePr>
        <p:xfrm>
          <a:off x="838200" y="1219200"/>
          <a:ext cx="8059520" cy="4114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572">
                  <a:extLst>
                    <a:ext uri="{9D8B030D-6E8A-4147-A177-3AD203B41FA5}">
                      <a16:colId xmlns:a16="http://schemas.microsoft.com/office/drawing/2014/main" val="4197410832"/>
                    </a:ext>
                  </a:extLst>
                </a:gridCol>
                <a:gridCol w="1601190">
                  <a:extLst>
                    <a:ext uri="{9D8B030D-6E8A-4147-A177-3AD203B41FA5}">
                      <a16:colId xmlns:a16="http://schemas.microsoft.com/office/drawing/2014/main" val="3915961738"/>
                    </a:ext>
                  </a:extLst>
                </a:gridCol>
                <a:gridCol w="2858148">
                  <a:extLst>
                    <a:ext uri="{9D8B030D-6E8A-4147-A177-3AD203B41FA5}">
                      <a16:colId xmlns:a16="http://schemas.microsoft.com/office/drawing/2014/main" val="1099895486"/>
                    </a:ext>
                  </a:extLst>
                </a:gridCol>
                <a:gridCol w="1219555">
                  <a:extLst>
                    <a:ext uri="{9D8B030D-6E8A-4147-A177-3AD203B41FA5}">
                      <a16:colId xmlns:a16="http://schemas.microsoft.com/office/drawing/2014/main" val="681886379"/>
                    </a:ext>
                  </a:extLst>
                </a:gridCol>
                <a:gridCol w="900046">
                  <a:extLst>
                    <a:ext uri="{9D8B030D-6E8A-4147-A177-3AD203B41FA5}">
                      <a16:colId xmlns:a16="http://schemas.microsoft.com/office/drawing/2014/main" val="3422743927"/>
                    </a:ext>
                  </a:extLst>
                </a:gridCol>
                <a:gridCol w="1116009">
                  <a:extLst>
                    <a:ext uri="{9D8B030D-6E8A-4147-A177-3AD203B41FA5}">
                      <a16:colId xmlns:a16="http://schemas.microsoft.com/office/drawing/2014/main" val="453130154"/>
                    </a:ext>
                  </a:extLst>
                </a:gridCol>
              </a:tblGrid>
              <a:tr h="62447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#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Line Item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Rate/HR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Time Spent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Amount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extLst>
                  <a:ext uri="{0D108BD9-81ED-4DB2-BD59-A6C34878D82A}">
                    <a16:rowId xmlns:a16="http://schemas.microsoft.com/office/drawing/2014/main" val="2463252054"/>
                  </a:ext>
                </a:extLst>
              </a:tr>
              <a:tr h="320839">
                <a:tc rowSpan="6"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 rowSpan="6"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Analysis and Design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Data understanding and cleaning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2000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4000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extLst>
                  <a:ext uri="{0D108BD9-81ED-4DB2-BD59-A6C34878D82A}">
                    <a16:rowId xmlns:a16="http://schemas.microsoft.com/office/drawing/2014/main" val="654392767"/>
                  </a:ext>
                </a:extLst>
              </a:tr>
              <a:tr h="32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Creating KPI and target parameters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extLst>
                  <a:ext uri="{0D108BD9-81ED-4DB2-BD59-A6C34878D82A}">
                    <a16:rowId xmlns:a16="http://schemas.microsoft.com/office/drawing/2014/main" val="2353121855"/>
                  </a:ext>
                </a:extLst>
              </a:tr>
              <a:tr h="32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Creating wireframe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2000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extLst>
                  <a:ext uri="{0D108BD9-81ED-4DB2-BD59-A6C34878D82A}">
                    <a16:rowId xmlns:a16="http://schemas.microsoft.com/office/drawing/2014/main" val="2249178839"/>
                  </a:ext>
                </a:extLst>
              </a:tr>
              <a:tr h="32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Development of sheets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500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1500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extLst>
                  <a:ext uri="{0D108BD9-81ED-4DB2-BD59-A6C34878D82A}">
                    <a16:rowId xmlns:a16="http://schemas.microsoft.com/office/drawing/2014/main" val="557050768"/>
                  </a:ext>
                </a:extLst>
              </a:tr>
              <a:tr h="32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Calculation &amp; observations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1500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3000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extLst>
                  <a:ext uri="{0D108BD9-81ED-4DB2-BD59-A6C34878D82A}">
                    <a16:rowId xmlns:a16="http://schemas.microsoft.com/office/drawing/2014/main" val="2932714797"/>
                  </a:ext>
                </a:extLst>
              </a:tr>
              <a:tr h="32083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Finding Insights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extLst>
                  <a:ext uri="{0D108BD9-81ED-4DB2-BD59-A6C34878D82A}">
                    <a16:rowId xmlns:a16="http://schemas.microsoft.com/office/drawing/2014/main" val="363503872"/>
                  </a:ext>
                </a:extLst>
              </a:tr>
              <a:tr h="5810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Dashboard Development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Development of dashboard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800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800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extLst>
                  <a:ext uri="{0D108BD9-81ED-4DB2-BD59-A6C34878D82A}">
                    <a16:rowId xmlns:a16="http://schemas.microsoft.com/office/drawing/2014/main" val="2678735258"/>
                  </a:ext>
                </a:extLst>
              </a:tr>
              <a:tr h="320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Story Development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Creating story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500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500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extLst>
                  <a:ext uri="{0D108BD9-81ED-4DB2-BD59-A6C34878D82A}">
                    <a16:rowId xmlns:a16="http://schemas.microsoft.com/office/drawing/2014/main" val="2123915661"/>
                  </a:ext>
                </a:extLst>
              </a:tr>
              <a:tr h="32083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Solution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300" u="none" strike="noStrike">
                          <a:effectLst/>
                        </a:rPr>
                        <a:t>Final presentation &amp; conclusion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1000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>
                          <a:effectLst/>
                        </a:rPr>
                        <a:t>2000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extLst>
                  <a:ext uri="{0D108BD9-81ED-4DB2-BD59-A6C34878D82A}">
                    <a16:rowId xmlns:a16="http://schemas.microsoft.com/office/drawing/2014/main" val="1080646877"/>
                  </a:ext>
                </a:extLst>
              </a:tr>
              <a:tr h="342527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>
                          <a:effectLst/>
                        </a:rPr>
                        <a:t>Total: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u="none" strike="noStrike" dirty="0">
                          <a:effectLst/>
                        </a:rPr>
                        <a:t>15800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68" marR="6468" marT="6468" marB="0" anchor="ctr"/>
                </a:tc>
                <a:extLst>
                  <a:ext uri="{0D108BD9-81ED-4DB2-BD59-A6C34878D82A}">
                    <a16:rowId xmlns:a16="http://schemas.microsoft.com/office/drawing/2014/main" val="3219029302"/>
                  </a:ext>
                </a:extLst>
              </a:tr>
            </a:tbl>
          </a:graphicData>
        </a:graphic>
      </p:graphicFrame>
      <p:sp>
        <p:nvSpPr>
          <p:cNvPr id="427" name="Rectangle: Rounded Corners 426">
            <a:extLst>
              <a:ext uri="{FF2B5EF4-FFF2-40B4-BE49-F238E27FC236}">
                <a16:creationId xmlns:a16="http://schemas.microsoft.com/office/drawing/2014/main" id="{EB2A9F8F-9DD8-4E69-A874-6AFC9C91301D}"/>
              </a:ext>
            </a:extLst>
          </p:cNvPr>
          <p:cNvSpPr/>
          <p:nvPr/>
        </p:nvSpPr>
        <p:spPr>
          <a:xfrm>
            <a:off x="3429000" y="5791200"/>
            <a:ext cx="2971800" cy="62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i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3203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198</Words>
  <Application>Microsoft Office PowerPoint</Application>
  <PresentationFormat>On-screen Show (4:3)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Chandran, Komal</cp:lastModifiedBy>
  <cp:revision>30</cp:revision>
  <dcterms:created xsi:type="dcterms:W3CDTF">2021-05-19T10:24:17Z</dcterms:created>
  <dcterms:modified xsi:type="dcterms:W3CDTF">2021-05-19T19:53:26Z</dcterms:modified>
</cp:coreProperties>
</file>