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8900-3F26-4AB6-FD22-C3EFC6C2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1CDCA-59F1-C0B9-0B32-344DCEE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BA3-7215-037B-A6D7-B6BC9836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1E2C-3173-461D-2E27-DAAE52BD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251A-CD8C-42E3-5A46-E6F8146E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EDE4-FF3E-C21F-4807-83D64017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3788E-FBC6-2874-0CD8-5573BC85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B3D6-A530-981E-AF59-C2DCEC7B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3CC7-C476-783B-432D-052361B7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1D53-153B-4C2B-4E4B-F2603FB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B55F7-900F-6931-6313-CB605E337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AEC45-DC5D-5121-9D59-435D9DEEA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0235-A6E5-6916-ADC8-E83A90CC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8F889-B003-338F-EE07-EBD44759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A348-9182-2522-4DF5-E85BB707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2FCF-2CB9-6105-E7A6-4AF05D39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166B-B15B-1D4C-1856-C561802F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9487-DB39-3453-C803-7592A9E8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ECB8-5EB0-92DF-756B-1836D190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6E1F-4014-CFEC-818D-A3E3B51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9947-CF3C-5973-09E2-9BFB37A2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74B9-586D-AAA6-2C67-32E97D46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7A64-1D97-504D-07F0-DC9D3A9B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1AFE-66D7-2BC5-3E2A-ADC7F4CE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CEB-C147-3D16-8FDA-CE9EB3BA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66D0-1B72-F07A-7C8F-CA4A4B28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D987-762A-FA60-4CD6-1413F925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430D3-97B8-C199-0EBC-846A2FF7D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46E5-3374-9C70-D628-70B06FFA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6ED62-4D8B-9461-6A8E-1F722E83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42B5-5DF3-E8C7-F263-3E6E0A14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27C8-012A-DD4A-18D2-F8211224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22817-4C19-362A-C772-4FF1F7DE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9A7E2-DB58-CEE8-679B-03A3E95C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EA4D-717F-523A-F307-25D73871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0AC7D-7840-9D12-F750-9971949BC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6CDA0-6590-2FDC-F3A4-A3F229B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6414A-D011-F270-7368-F9495163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C7523-EE53-966F-2166-BACBCB8E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5E1F-37B2-3F37-7945-0BA0E2B0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D7952-BC74-DE53-CED6-EB31AE21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69822-7222-A383-2FA4-34112E60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84F8-E814-0EEF-C46B-D793DCBE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3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88EB-FA13-0882-5EAC-13B2EB8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7062D-36C7-3E04-F1BB-29AEA11F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D5473-CCF6-F63C-17F0-8D56E703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E58-E90C-D030-6034-F3565703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3DAD-F429-F421-670D-729D69A2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1E23E-35EC-3BFD-F8F2-505DC0CC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D6247-5A85-65F6-5C82-A585396D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4E1AF-0363-3D34-16D3-5F0CAC5B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BDC1B-5EEB-2360-D1D0-C2F5747A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BE55-87A2-4AAF-929C-8E8DC307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70FB2-FCDA-9F34-C2A6-A5D69BDF9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5658-9BCF-3B3D-7FD2-9B187855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C4A65-590F-4877-51A8-744885E5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FE06-3D23-7712-FE76-604ED386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9A6A-C709-75A6-AA81-57A9DD56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1B6D9-E3EC-8145-805D-A8F32C33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7256-8144-390D-7E9A-5695957D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6815-ED34-0825-138D-922D6EAF4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C0AD-8914-4102-B370-02BA27B9F24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D64E-BB5D-F0EF-AF45-69F651326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ADC2-9D22-4990-A7DA-60D05E33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FEBD-289C-4490-AD35-695E72B5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9.png"/><Relationship Id="rId17" Type="http://schemas.openxmlformats.org/officeDocument/2006/relationships/image" Target="../media/image7.png"/><Relationship Id="rId2" Type="http://schemas.openxmlformats.org/officeDocument/2006/relationships/tags" Target="../tags/tag9.xml"/><Relationship Id="rId16" Type="http://schemas.openxmlformats.org/officeDocument/2006/relationships/image" Target="../media/image13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8.png"/><Relationship Id="rId5" Type="http://schemas.openxmlformats.org/officeDocument/2006/relationships/tags" Target="../tags/tag1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5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9.png"/><Relationship Id="rId5" Type="http://schemas.openxmlformats.org/officeDocument/2006/relationships/tags" Target="../tags/tag21.xml"/><Relationship Id="rId10" Type="http://schemas.openxmlformats.org/officeDocument/2006/relationships/image" Target="../media/image18.png"/><Relationship Id="rId4" Type="http://schemas.openxmlformats.org/officeDocument/2006/relationships/tags" Target="../tags/tag20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tags" Target="../tags/tag25.xml"/><Relationship Id="rId21" Type="http://schemas.openxmlformats.org/officeDocument/2006/relationships/image" Target="../media/image28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tags" Target="../tags/tag2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1.png"/><Relationship Id="rId5" Type="http://schemas.openxmlformats.org/officeDocument/2006/relationships/tags" Target="../tags/tag27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tags" Target="../tags/tag32.xml"/><Relationship Id="rId19" Type="http://schemas.openxmlformats.org/officeDocument/2006/relationships/image" Target="../media/image26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ePPh340sU&amp;t=329s" TargetMode="External"/><Relationship Id="rId2" Type="http://schemas.openxmlformats.org/officeDocument/2006/relationships/hyperlink" Target="https://www.cs.purdue.edu/homes/dgleich/publications/Gleich%202015%20-%20prbeyond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4D77AAF-C200-17BF-599A-084C8802FB1B}"/>
              </a:ext>
            </a:extLst>
          </p:cNvPr>
          <p:cNvSpPr/>
          <p:nvPr/>
        </p:nvSpPr>
        <p:spPr>
          <a:xfrm>
            <a:off x="827965" y="1881091"/>
            <a:ext cx="10536071" cy="104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NimbusRomNo9L-Regu"/>
                <a:cs typeface="Arial" panose="020B0604020202020204" pitchFamily="34" charset="0"/>
              </a:rPr>
              <a:t>PageRank Convergence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250C1-5CE1-F5A7-273B-9A6E922DCDF5}"/>
              </a:ext>
            </a:extLst>
          </p:cNvPr>
          <p:cNvSpPr/>
          <p:nvPr/>
        </p:nvSpPr>
        <p:spPr>
          <a:xfrm>
            <a:off x="4176513" y="3429000"/>
            <a:ext cx="354180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latin typeface="Arial"/>
                <a:cs typeface="Arial"/>
              </a:rPr>
              <a:t>  Komal Krishna Mogilipalepu</a:t>
            </a:r>
            <a:endParaRPr lang="en-US" sz="186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FD51B-6E58-46F6-12CA-FDAF21D1859D}"/>
              </a:ext>
            </a:extLst>
          </p:cNvPr>
          <p:cNvSpPr/>
          <p:nvPr/>
        </p:nvSpPr>
        <p:spPr>
          <a:xfrm>
            <a:off x="-1" y="0"/>
            <a:ext cx="12192001" cy="870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PageRank Formulation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0BF66-438C-7DF0-CC6A-EB3F2D6A2E07}"/>
              </a:ext>
            </a:extLst>
          </p:cNvPr>
          <p:cNvSpPr txBox="1"/>
          <p:nvPr/>
        </p:nvSpPr>
        <p:spPr>
          <a:xfrm>
            <a:off x="181571" y="4317459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Dead 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C9061-5F9B-3EBF-6797-7D70BC02ADB5}"/>
              </a:ext>
            </a:extLst>
          </p:cNvPr>
          <p:cNvSpPr txBox="1"/>
          <p:nvPr/>
        </p:nvSpPr>
        <p:spPr>
          <a:xfrm>
            <a:off x="537580" y="4774628"/>
            <a:ext cx="471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 no outgoing links from a node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B4169-6A81-E4E9-97F1-3D215149AD3C}"/>
              </a:ext>
            </a:extLst>
          </p:cNvPr>
          <p:cNvSpPr txBox="1"/>
          <p:nvPr/>
        </p:nvSpPr>
        <p:spPr>
          <a:xfrm>
            <a:off x="5382619" y="432759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Spider traps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78F90-2DBE-6F2E-DA92-DBD81BA503A5}"/>
              </a:ext>
            </a:extLst>
          </p:cNvPr>
          <p:cNvSpPr txBox="1"/>
          <p:nvPr/>
        </p:nvSpPr>
        <p:spPr>
          <a:xfrm>
            <a:off x="5673733" y="4748819"/>
            <a:ext cx="633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 periodic graph. Starting from a node we can visit the same node in a fixed time interval.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EC2D2-3A4D-2447-FA16-5F2B019D2451}"/>
              </a:ext>
            </a:extLst>
          </p:cNvPr>
          <p:cNvSpPr txBox="1"/>
          <p:nvPr/>
        </p:nvSpPr>
        <p:spPr>
          <a:xfrm>
            <a:off x="0" y="1101590"/>
            <a:ext cx="123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Web is considered as a directed graph with nodes as the pages and edges as the links. </a:t>
            </a:r>
          </a:p>
        </p:txBody>
      </p:sp>
      <p:pic>
        <p:nvPicPr>
          <p:cNvPr id="46" name="Picture 45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X}_{ij}$&#10;&#10;\end{document}" title="IguanaTex Bitmap Display">
            <a:extLst>
              <a:ext uri="{FF2B5EF4-FFF2-40B4-BE49-F238E27FC236}">
                <a16:creationId xmlns:a16="http://schemas.microsoft.com/office/drawing/2014/main" id="{5DCDF2D0-DB82-0F83-DAA0-9E05D94928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5" y="2514546"/>
            <a:ext cx="433371" cy="298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51D03-8AF4-0EBF-CACA-85592E52F427}"/>
              </a:ext>
            </a:extLst>
          </p:cNvPr>
          <p:cNvSpPr txBox="1"/>
          <p:nvPr/>
        </p:nvSpPr>
        <p:spPr>
          <a:xfrm>
            <a:off x="862609" y="2368924"/>
            <a:ext cx="558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 Transition probability from node    to      </a:t>
            </a:r>
          </a:p>
        </p:txBody>
      </p:sp>
      <p:pic>
        <p:nvPicPr>
          <p:cNvPr id="48" name="Picture 47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j$&#10;&#10;\end{document}" title="IguanaTex Bitmap Display">
            <a:extLst>
              <a:ext uri="{FF2B5EF4-FFF2-40B4-BE49-F238E27FC236}">
                <a16:creationId xmlns:a16="http://schemas.microsoft.com/office/drawing/2014/main" id="{20B2A71E-BCCA-6173-3F4D-DAEADCF476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96" y="2521527"/>
            <a:ext cx="126171" cy="261486"/>
          </a:xfrm>
          <a:prstGeom prst="rect">
            <a:avLst/>
          </a:prstGeom>
        </p:spPr>
      </p:pic>
      <p:pic>
        <p:nvPicPr>
          <p:cNvPr id="50" name="Picture 49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i$&#10;&#10;\end{document}" title="IguanaTex Bitmap Display">
            <a:extLst>
              <a:ext uri="{FF2B5EF4-FFF2-40B4-BE49-F238E27FC236}">
                <a16:creationId xmlns:a16="http://schemas.microsoft.com/office/drawing/2014/main" id="{80B3D4F5-D0DB-AC80-CFD1-9BA5565CBD0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26" y="2550202"/>
            <a:ext cx="82286" cy="2029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A857AF-551B-6C83-FE00-34FE6274BB8C}"/>
              </a:ext>
            </a:extLst>
          </p:cNvPr>
          <p:cNvSpPr txBox="1"/>
          <p:nvPr/>
        </p:nvSpPr>
        <p:spPr>
          <a:xfrm>
            <a:off x="-1" y="1744533"/>
            <a:ext cx="1134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Connections between the nodes are modelled as a probability transition matrix </a:t>
            </a:r>
          </a:p>
        </p:txBody>
      </p:sp>
      <p:pic>
        <p:nvPicPr>
          <p:cNvPr id="21" name="Picture 20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X}.$&#10;&#10;\end{document}" title="IguanaTex Bitmap Display">
            <a:extLst>
              <a:ext uri="{FF2B5EF4-FFF2-40B4-BE49-F238E27FC236}">
                <a16:creationId xmlns:a16="http://schemas.microsoft.com/office/drawing/2014/main" id="{A831C8A2-44D9-10F1-C858-93BC0BCB24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824" y="1935971"/>
            <a:ext cx="234514" cy="156343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k)}$&#10;&#10;\end{document}" title="IguanaTex Bitmap Display">
            <a:extLst>
              <a:ext uri="{FF2B5EF4-FFF2-40B4-BE49-F238E27FC236}">
                <a16:creationId xmlns:a16="http://schemas.microsoft.com/office/drawing/2014/main" id="{41F1C889-0EF2-ED49-2C4B-3FF5CB6B24B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6" y="2910930"/>
            <a:ext cx="482743" cy="32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F7DEE9-1CF7-DF87-F34F-8EE5F1AA60CC}"/>
              </a:ext>
            </a:extLst>
          </p:cNvPr>
          <p:cNvSpPr txBox="1"/>
          <p:nvPr/>
        </p:nvSpPr>
        <p:spPr>
          <a:xfrm>
            <a:off x="899637" y="2830589"/>
            <a:ext cx="99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 distribution vector on the nodes which is same as the rank of the page </a:t>
            </a:r>
          </a:p>
        </p:txBody>
      </p:sp>
      <p:pic>
        <p:nvPicPr>
          <p:cNvPr id="40" name="Picture 39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k+1)} = \mathbf{X}\mathbf{p}^{(k)}$&#10;&#10;\end{document}" title="IguanaTex Bitmap Display">
            <a:extLst>
              <a:ext uri="{FF2B5EF4-FFF2-40B4-BE49-F238E27FC236}">
                <a16:creationId xmlns:a16="http://schemas.microsoft.com/office/drawing/2014/main" id="{0F935701-16BB-5EE8-CA54-EDEBFE876B9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26" y="3457182"/>
            <a:ext cx="1993143" cy="3273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1B88B-87E7-F4B5-A2DC-938E500BAC94}"/>
              </a:ext>
            </a:extLst>
          </p:cNvPr>
          <p:cNvSpPr txBox="1"/>
          <p:nvPr/>
        </p:nvSpPr>
        <p:spPr>
          <a:xfrm>
            <a:off x="68438" y="3865929"/>
            <a:ext cx="196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FFE9FE-D152-9D28-0461-B77F022A1123}"/>
              </a:ext>
            </a:extLst>
          </p:cNvPr>
          <p:cNvSpPr txBox="1"/>
          <p:nvPr/>
        </p:nvSpPr>
        <p:spPr>
          <a:xfrm>
            <a:off x="68437" y="5601528"/>
            <a:ext cx="155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9AE0F8-B58E-9529-0DC7-5D4EAF8EF40B}"/>
              </a:ext>
            </a:extLst>
          </p:cNvPr>
          <p:cNvSpPr txBox="1"/>
          <p:nvPr/>
        </p:nvSpPr>
        <p:spPr>
          <a:xfrm>
            <a:off x="1660556" y="5601528"/>
            <a:ext cx="925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 teleportation - makes the Markov chain aperiodic and irreducible </a:t>
            </a:r>
          </a:p>
        </p:txBody>
      </p:sp>
      <p:pic>
        <p:nvPicPr>
          <p:cNvPr id="42" name="Picture 41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k+1)} = (\beta\mathbf{M}+(1-\beta)\mathbf{t}\mathbf{e}^{T})\mathbf{p}^{(k)}$&#10;&#10;\end{document}" title="IguanaTex Bitmap Display">
            <a:extLst>
              <a:ext uri="{FF2B5EF4-FFF2-40B4-BE49-F238E27FC236}">
                <a16:creationId xmlns:a16="http://schemas.microsoft.com/office/drawing/2014/main" id="{F8E1214E-A256-6418-19A4-B69E79652A3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60" y="6245822"/>
            <a:ext cx="42880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7A4AC-66F9-BAB4-04A6-A9394A873B46}"/>
              </a:ext>
            </a:extLst>
          </p:cNvPr>
          <p:cNvSpPr txBox="1"/>
          <p:nvPr/>
        </p:nvSpPr>
        <p:spPr>
          <a:xfrm>
            <a:off x="239443" y="1313673"/>
            <a:ext cx="1109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stochastic, aperiodic, and irreducible Markov chain has a stationary distribution.</a:t>
            </a:r>
          </a:p>
        </p:txBody>
      </p:sp>
      <p:pic>
        <p:nvPicPr>
          <p:cNvPr id="6" name="Picture 5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$\mathbf{p} = (\beta\mathbf{M}+(1-\beta)\mathbf{t}\mathbf{e}^{T})\mathbf{p}$$&#10;&#10;\end{document}" title="IguanaTex Bitmap Display">
            <a:extLst>
              <a:ext uri="{FF2B5EF4-FFF2-40B4-BE49-F238E27FC236}">
                <a16:creationId xmlns:a16="http://schemas.microsoft.com/office/drawing/2014/main" id="{D71481D1-C3FE-A67F-7A77-D0F13A29C0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56" y="2141825"/>
            <a:ext cx="3331657" cy="347429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(\mathbf{I}-\beta\mathbf{M})\mathbf{p} = (1-\beta)\mathbf{t}$&#10;&#10;\end{document}" title="IguanaTex Bitmap Display">
            <a:extLst>
              <a:ext uri="{FF2B5EF4-FFF2-40B4-BE49-F238E27FC236}">
                <a16:creationId xmlns:a16="http://schemas.microsoft.com/office/drawing/2014/main" id="{51EDA169-F20E-EA7C-EB37-CDA3211F03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15" y="3755010"/>
            <a:ext cx="2892800" cy="30537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(\mathbf{I}-\beta\mathbf{M})$&#10;&#10;\end{document}" title="IguanaTex Bitmap Display">
            <a:extLst>
              <a:ext uri="{FF2B5EF4-FFF2-40B4-BE49-F238E27FC236}">
                <a16:creationId xmlns:a16="http://schemas.microsoft.com/office/drawing/2014/main" id="{F8EEF1C9-FCE6-4458-83F9-C8EE68FDF8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4" y="4239117"/>
            <a:ext cx="1199543" cy="305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15D6BA-6ABF-005D-E799-63514A34A9FF}"/>
              </a:ext>
            </a:extLst>
          </p:cNvPr>
          <p:cNvSpPr txBox="1"/>
          <p:nvPr/>
        </p:nvSpPr>
        <p:spPr>
          <a:xfrm>
            <a:off x="1987907" y="4126021"/>
            <a:ext cx="410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 strictly diagonally dominant </a:t>
            </a:r>
          </a:p>
        </p:txBody>
      </p:sp>
      <p:pic>
        <p:nvPicPr>
          <p:cNvPr id="15" name="Picture 14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implies invertible$&#10;&#10;\end{document}" title="IguanaTex Bitmap Display">
            <a:extLst>
              <a:ext uri="{FF2B5EF4-FFF2-40B4-BE49-F238E27FC236}">
                <a16:creationId xmlns:a16="http://schemas.microsoft.com/office/drawing/2014/main" id="{CFB5B371-E4B9-A932-57F9-3EDAD48AB6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47138"/>
            <a:ext cx="1945600" cy="219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0D0F0B-254F-9928-D9B8-4EC8C0CF6ABC}"/>
              </a:ext>
            </a:extLst>
          </p:cNvPr>
          <p:cNvSpPr txBox="1"/>
          <p:nvPr/>
        </p:nvSpPr>
        <p:spPr>
          <a:xfrm>
            <a:off x="586685" y="2679792"/>
            <a:ext cx="1109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-here, stationary distribution     is an eigen vector corresponding to an eigen value 1 of the matrix</a:t>
            </a:r>
          </a:p>
        </p:txBody>
      </p:sp>
      <p:pic>
        <p:nvPicPr>
          <p:cNvPr id="5" name="Picture 4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$&#10;&#10;\end{document}" title="IguanaTex Bitmap Display">
            <a:extLst>
              <a:ext uri="{FF2B5EF4-FFF2-40B4-BE49-F238E27FC236}">
                <a16:creationId xmlns:a16="http://schemas.microsoft.com/office/drawing/2014/main" id="{5F9701FE-8F90-C439-4BF4-D19BDCBBB66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72" y="2855024"/>
            <a:ext cx="171886" cy="195657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(\beta\mathbf{M}+(1-\beta)\mathbf{t}\mathbf{e}^{T})$&#10;&#10;\end{document}" title="IguanaTex Bitmap Display">
            <a:extLst>
              <a:ext uri="{FF2B5EF4-FFF2-40B4-BE49-F238E27FC236}">
                <a16:creationId xmlns:a16="http://schemas.microsoft.com/office/drawing/2014/main" id="{E3644E78-6BA3-DE6D-6040-CFD87458CC6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29" y="3127122"/>
            <a:ext cx="2499657" cy="330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C9C124-DFC6-7ED6-39A7-0F361FA1CCE1}"/>
              </a:ext>
            </a:extLst>
          </p:cNvPr>
          <p:cNvSpPr txBox="1"/>
          <p:nvPr/>
        </p:nvSpPr>
        <p:spPr>
          <a:xfrm>
            <a:off x="239443" y="4781866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Iterative approach:</a:t>
            </a:r>
          </a:p>
        </p:txBody>
      </p:sp>
      <p:pic>
        <p:nvPicPr>
          <p:cNvPr id="11" name="Picture 10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k+1)} = (\beta\mathbf{M}+(1-\beta)\mathbf{t}\mathbf{e}^{T})\mathbf{p}^{(k)}$&#10;&#10;\end{document}" title="IguanaTex Bitmap Display">
            <a:extLst>
              <a:ext uri="{FF2B5EF4-FFF2-40B4-BE49-F238E27FC236}">
                <a16:creationId xmlns:a16="http://schemas.microsoft.com/office/drawing/2014/main" id="{860AD920-EE93-7CE5-E1DF-ECA04F8FB64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55" y="4839898"/>
            <a:ext cx="4288000" cy="34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A808DE-9D50-3FE6-E298-E8436B59E10B}"/>
              </a:ext>
            </a:extLst>
          </p:cNvPr>
          <p:cNvSpPr txBox="1"/>
          <p:nvPr/>
        </p:nvSpPr>
        <p:spPr>
          <a:xfrm>
            <a:off x="8041600" y="474125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pic>
        <p:nvPicPr>
          <p:cNvPr id="20" name="Picture 19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0)} = \mathbf{t} \text{ or } \mathbf{p}^{(0)} = \mathbf{0}$&#10;&#10;\end{document}" title="IguanaTex Bitmap Display">
            <a:extLst>
              <a:ext uri="{FF2B5EF4-FFF2-40B4-BE49-F238E27FC236}">
                <a16:creationId xmlns:a16="http://schemas.microsoft.com/office/drawing/2014/main" id="{EE3942BB-F5AC-3DAF-01D8-9317C561A79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720" y="4808426"/>
            <a:ext cx="2607543" cy="3273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6F5F9A-CBA0-C4E4-0223-E1A43244AAE4}"/>
              </a:ext>
            </a:extLst>
          </p:cNvPr>
          <p:cNvSpPr txBox="1"/>
          <p:nvPr/>
        </p:nvSpPr>
        <p:spPr>
          <a:xfrm>
            <a:off x="239443" y="547771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Error:</a:t>
            </a:r>
          </a:p>
        </p:txBody>
      </p:sp>
      <p:pic>
        <p:nvPicPr>
          <p:cNvPr id="22" name="Picture 21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-\mathbf{p}^{(k+1)} = \beta\mathbf{M}(\mathbf{p}-\mathbf{p}^{(k)})$&#10;&#10;\end{document}" title="IguanaTex Bitmap Display">
            <a:extLst>
              <a:ext uri="{FF2B5EF4-FFF2-40B4-BE49-F238E27FC236}">
                <a16:creationId xmlns:a16="http://schemas.microsoft.com/office/drawing/2014/main" id="{7FE21D36-058A-3F26-BACB-5CDDD957C7D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22" y="5535744"/>
            <a:ext cx="3622400" cy="345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866DFD6-9872-7357-9119-C5297E3088A9}"/>
              </a:ext>
            </a:extLst>
          </p:cNvPr>
          <p:cNvSpPr/>
          <p:nvPr/>
        </p:nvSpPr>
        <p:spPr>
          <a:xfrm>
            <a:off x="-1" y="0"/>
            <a:ext cx="12192001" cy="870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11444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70C16-376C-F738-7E11-B1D5D45EE481}"/>
              </a:ext>
            </a:extLst>
          </p:cNvPr>
          <p:cNvSpPr txBox="1"/>
          <p:nvPr/>
        </p:nvSpPr>
        <p:spPr>
          <a:xfrm>
            <a:off x="239443" y="1169379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If                then </a:t>
            </a:r>
          </a:p>
        </p:txBody>
      </p:sp>
      <p:pic>
        <p:nvPicPr>
          <p:cNvPr id="5" name="Picture 4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||\mathbf{p}-\mathbf{p}^{(k)}||_{1} = \beta^{k}||\mathbf{M}^{k}(\mathbf{p}-\mathbf{t})||_{1}\leq||\mathbf{p}-\mathbf{t}||_{1}\beta^{k}\leq2\beta^{k}$&#10;&#10;\end{document}" title="IguanaTex Bitmap Display">
            <a:extLst>
              <a:ext uri="{FF2B5EF4-FFF2-40B4-BE49-F238E27FC236}">
                <a16:creationId xmlns:a16="http://schemas.microsoft.com/office/drawing/2014/main" id="{39C2B32C-15B9-0781-2D12-8E1AFB654D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10" y="1234359"/>
            <a:ext cx="6950399" cy="345600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0)} = \mathbf{t}$&#10;&#10;\end{document}" title="IguanaTex Bitmap Display">
            <a:extLst>
              <a:ext uri="{FF2B5EF4-FFF2-40B4-BE49-F238E27FC236}">
                <a16:creationId xmlns:a16="http://schemas.microsoft.com/office/drawing/2014/main" id="{B34D2251-9E36-2C06-80D7-C584C653D6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8" y="1220195"/>
            <a:ext cx="1031314" cy="327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9CCC79-B87C-6813-1FA4-6F040C001202}"/>
              </a:ext>
            </a:extLst>
          </p:cNvPr>
          <p:cNvSpPr txBox="1"/>
          <p:nvPr/>
        </p:nvSpPr>
        <p:spPr>
          <a:xfrm>
            <a:off x="870381" y="2157108"/>
            <a:ext cx="6672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product of stochastic matrices are stochastic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triangle inequality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 any real value: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5BD1A-2A03-04A8-F1D7-3AFB7246509A}"/>
              </a:ext>
            </a:extLst>
          </p:cNvPr>
          <p:cNvSpPr txBox="1"/>
          <p:nvPr/>
        </p:nvSpPr>
        <p:spPr>
          <a:xfrm>
            <a:off x="502156" y="1703437"/>
            <a:ext cx="498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Proof: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uses the following ideas</a:t>
            </a:r>
          </a:p>
        </p:txBody>
      </p:sp>
      <p:pic>
        <p:nvPicPr>
          <p:cNvPr id="9" name="Picture 8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|x-y|\leq|x|+|y|$&#10;&#10;\end{document}" title="IguanaTex Bitmap Display">
            <a:extLst>
              <a:ext uri="{FF2B5EF4-FFF2-40B4-BE49-F238E27FC236}">
                <a16:creationId xmlns:a16="http://schemas.microsoft.com/office/drawing/2014/main" id="{449A067D-7A7B-C93D-2902-F603F8859F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41" y="2993349"/>
            <a:ext cx="2249143" cy="30537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07B698-6EBE-E79D-67ED-1066FD711BDD}"/>
              </a:ext>
            </a:extLst>
          </p:cNvPr>
          <p:cNvGrpSpPr/>
          <p:nvPr/>
        </p:nvGrpSpPr>
        <p:grpSpPr>
          <a:xfrm>
            <a:off x="239443" y="3438462"/>
            <a:ext cx="8067693" cy="461665"/>
            <a:chOff x="332042" y="741115"/>
            <a:chExt cx="8067693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38C755-08AC-7E8A-005D-A31719C180FB}"/>
                </a:ext>
              </a:extLst>
            </p:cNvPr>
            <p:cNvSpPr txBox="1"/>
            <p:nvPr/>
          </p:nvSpPr>
          <p:spPr>
            <a:xfrm>
              <a:off x="332042" y="741115"/>
              <a:ext cx="2686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sz="2400" dirty="0">
                  <a:latin typeface="Arial" panose="020B0604020202020204" pitchFamily="34" charset="0"/>
                  <a:cs typeface="Arial" panose="020B0604020202020204" pitchFamily="34" charset="0"/>
                </a:rPr>
                <a:t>If                then </a:t>
              </a:r>
            </a:p>
          </p:txBody>
        </p:sp>
        <p:pic>
          <p:nvPicPr>
            <p:cNvPr id="12" name="Picture 11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||\mathbf{p}-\mathbf{p}^{(k)}||_{1} = \beta^{k}$&#10;&#10;\end{document}" title="IguanaTex Bitmap Display">
              <a:extLst>
                <a:ext uri="{FF2B5EF4-FFF2-40B4-BE49-F238E27FC236}">
                  <a16:creationId xmlns:a16="http://schemas.microsoft.com/office/drawing/2014/main" id="{D6A1AE5A-2066-C9DB-243C-E8B5A0D3680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593" y="796795"/>
              <a:ext cx="2249142" cy="345600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0)} = \mathbf{0}$&#10;&#10;\end{document}" title="IguanaTex Bitmap Display">
              <a:extLst>
                <a:ext uri="{FF2B5EF4-FFF2-40B4-BE49-F238E27FC236}">
                  <a16:creationId xmlns:a16="http://schemas.microsoft.com/office/drawing/2014/main" id="{65D5AAE6-A755-0851-1D9A-418F944D133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097" y="791931"/>
              <a:ext cx="1075200" cy="327314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-\mathbf{p}^{(k)} \geq 0 \quad\forall k$&#10;&#10;\end{document}" title="IguanaTex Bitmap Display">
              <a:extLst>
                <a:ext uri="{FF2B5EF4-FFF2-40B4-BE49-F238E27FC236}">
                  <a16:creationId xmlns:a16="http://schemas.microsoft.com/office/drawing/2014/main" id="{0CEAD507-ABA0-B29F-B110-BFA2BD0E350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850" y="819753"/>
              <a:ext cx="2271086" cy="32731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F600A6-D7AE-630C-BAC9-A789340E3E61}"/>
                </a:ext>
              </a:extLst>
            </p:cNvPr>
            <p:cNvSpPr txBox="1"/>
            <p:nvPr/>
          </p:nvSpPr>
          <p:spPr>
            <a:xfrm>
              <a:off x="5338339" y="74111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818801D-5860-81C9-E53C-E199D01E464C}"/>
              </a:ext>
            </a:extLst>
          </p:cNvPr>
          <p:cNvSpPr/>
          <p:nvPr/>
        </p:nvSpPr>
        <p:spPr>
          <a:xfrm>
            <a:off x="-1" y="0"/>
            <a:ext cx="12192001" cy="870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Convergence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A59E9-C29F-8032-A86F-495A1C352750}"/>
              </a:ext>
            </a:extLst>
          </p:cNvPr>
          <p:cNvSpPr txBox="1"/>
          <p:nvPr/>
        </p:nvSpPr>
        <p:spPr>
          <a:xfrm>
            <a:off x="239443" y="4273304"/>
            <a:ext cx="11740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Remark: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shows that zero initialization giving less error compared to random initialization, however practical experience suggests that random initialization results in faster convergence.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1F594-3485-174D-F743-2F3E5C9A43E7}"/>
              </a:ext>
            </a:extLst>
          </p:cNvPr>
          <p:cNvSpPr txBox="1"/>
          <p:nvPr/>
        </p:nvSpPr>
        <p:spPr>
          <a:xfrm>
            <a:off x="502157" y="5556899"/>
            <a:ext cx="1022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 it could be confirmed by computing the error by bounding it by residual. </a:t>
            </a:r>
          </a:p>
        </p:txBody>
      </p:sp>
    </p:spTree>
    <p:extLst>
      <p:ext uri="{BB962C8B-B14F-4D97-AF65-F5344CB8AC3E}">
        <p14:creationId xmlns:p14="http://schemas.microsoft.com/office/powerpoint/2010/main" val="418454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BA0A70-E487-D942-DDD6-C61DBDDF2506}"/>
              </a:ext>
            </a:extLst>
          </p:cNvPr>
          <p:cNvSpPr/>
          <p:nvPr/>
        </p:nvSpPr>
        <p:spPr>
          <a:xfrm>
            <a:off x="-1" y="0"/>
            <a:ext cx="12192001" cy="870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pseudo-PageRank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C8B72-242C-FCFA-D26D-39B41566F55B}"/>
              </a:ext>
            </a:extLst>
          </p:cNvPr>
          <p:cNvSpPr txBox="1"/>
          <p:nvPr/>
        </p:nvSpPr>
        <p:spPr>
          <a:xfrm>
            <a:off x="239443" y="1313673"/>
            <a:ext cx="1109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Let      be a column-substochastic matrix with               and                     element-wise.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Let     be a nonnegative vector, and let                  be a teleportation parameter. </a:t>
            </a:r>
          </a:p>
        </p:txBody>
      </p:sp>
      <p:pic>
        <p:nvPicPr>
          <p:cNvPr id="29" name="Picture 28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\bar{M}}$&#10;&#10;\end{document}" title="IguanaTex Bitmap Display">
            <a:extLst>
              <a:ext uri="{FF2B5EF4-FFF2-40B4-BE49-F238E27FC236}">
                <a16:creationId xmlns:a16="http://schemas.microsoft.com/office/drawing/2014/main" id="{96837BF4-02DB-736B-7826-3553DC509F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65" y="1425042"/>
            <a:ext cx="309028" cy="25782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\bar{M}}_{ij}\geq 0$&#10;&#10;\end{document}" title="IguanaTex Bitmap Display">
            <a:extLst>
              <a:ext uri="{FF2B5EF4-FFF2-40B4-BE49-F238E27FC236}">
                <a16:creationId xmlns:a16="http://schemas.microsoft.com/office/drawing/2014/main" id="{33AD7527-71ED-B95D-EA8A-216BBF0F5F3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35" y="1413469"/>
            <a:ext cx="1080685" cy="34742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e}^{T}\mathbf{\bar{M}}\leq\mathbf{e}^{T}$&#10;&#10;\end{document}" title="IguanaTex Bitmap Display">
            <a:extLst>
              <a:ext uri="{FF2B5EF4-FFF2-40B4-BE49-F238E27FC236}">
                <a16:creationId xmlns:a16="http://schemas.microsoft.com/office/drawing/2014/main" id="{6D3BAF21-54C7-EBAF-6CBB-541B92659F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88" y="1404013"/>
            <a:ext cx="1406171" cy="299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1B0DAF-7C8D-BB1C-D6B9-A2D990901E41}"/>
              </a:ext>
            </a:extLst>
          </p:cNvPr>
          <p:cNvSpPr txBox="1"/>
          <p:nvPr/>
        </p:nvSpPr>
        <p:spPr>
          <a:xfrm>
            <a:off x="239443" y="2720643"/>
            <a:ext cx="111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Then the pseudo-PageRank problem is to find the solution of the linear system</a:t>
            </a:r>
          </a:p>
        </p:txBody>
      </p:sp>
      <p:pic>
        <p:nvPicPr>
          <p:cNvPr id="20" name="Picture 19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f}$&#10;&#10;\end{document}" title="IguanaTex Bitmap Display">
            <a:extLst>
              <a:ext uri="{FF2B5EF4-FFF2-40B4-BE49-F238E27FC236}">
                <a16:creationId xmlns:a16="http://schemas.microsoft.com/office/drawing/2014/main" id="{D8615C46-E8AB-EC2C-C45B-8CD98410D6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36" y="2177045"/>
            <a:ext cx="122514" cy="212114"/>
          </a:xfrm>
          <a:prstGeom prst="rect">
            <a:avLst/>
          </a:prstGeom>
        </p:spPr>
      </p:pic>
      <p:pic>
        <p:nvPicPr>
          <p:cNvPr id="35" name="Picture 34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0&lt;\beta&lt; 1$&#10;&#10;\end{document}" title="IguanaTex Bitmap Display">
            <a:extLst>
              <a:ext uri="{FF2B5EF4-FFF2-40B4-BE49-F238E27FC236}">
                <a16:creationId xmlns:a16="http://schemas.microsoft.com/office/drawing/2014/main" id="{EDFA6364-7D74-ACB7-FBCF-68518061F2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09" y="2175216"/>
            <a:ext cx="1265372" cy="27428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(\mathbf{I}-\beta\mathbf{\bar{M}})\mathbf{y} = \mathbf{f}$&#10;&#10;\end{document}" title="IguanaTex Bitmap Display">
            <a:extLst>
              <a:ext uri="{FF2B5EF4-FFF2-40B4-BE49-F238E27FC236}">
                <a16:creationId xmlns:a16="http://schemas.microsoft.com/office/drawing/2014/main" id="{5C363CCB-2963-60FC-8DA7-848702F999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15" y="3429000"/>
            <a:ext cx="1956571" cy="3346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4A66E7E-6B7E-1CB7-C626-31E70E5F974C}"/>
              </a:ext>
            </a:extLst>
          </p:cNvPr>
          <p:cNvSpPr txBox="1"/>
          <p:nvPr/>
        </p:nvSpPr>
        <p:spPr>
          <a:xfrm>
            <a:off x="4063981" y="3330756"/>
            <a:ext cx="542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where     pseudo-PageRank vector.</a:t>
            </a:r>
          </a:p>
        </p:txBody>
      </p:sp>
      <p:pic>
        <p:nvPicPr>
          <p:cNvPr id="38" name="Picture 37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y}$&#10;&#10;\end{document}" title="IguanaTex Bitmap Display">
            <a:extLst>
              <a:ext uri="{FF2B5EF4-FFF2-40B4-BE49-F238E27FC236}">
                <a16:creationId xmlns:a16="http://schemas.microsoft.com/office/drawing/2014/main" id="{3B7ECFD3-A43C-EE29-EF33-0900B3BF235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79" y="3533246"/>
            <a:ext cx="171886" cy="195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EA2840-58F7-F693-E75E-0A2A04E1F821}"/>
              </a:ext>
            </a:extLst>
          </p:cNvPr>
          <p:cNvSpPr txBox="1"/>
          <p:nvPr/>
        </p:nvSpPr>
        <p:spPr>
          <a:xfrm>
            <a:off x="239443" y="4010320"/>
            <a:ext cx="111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Let                     then                        is the solution of a PageRank system with                    </a:t>
            </a:r>
          </a:p>
        </p:txBody>
      </p:sp>
      <p:pic>
        <p:nvPicPr>
          <p:cNvPr id="41" name="Picture 40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t}=\mathbf{f}/(\mathbf{e}^{T}\mathbf{f})$&#10;&#10;\end{document}" title="IguanaTex Bitmap Display">
            <a:extLst>
              <a:ext uri="{FF2B5EF4-FFF2-40B4-BE49-F238E27FC236}">
                <a16:creationId xmlns:a16="http://schemas.microsoft.com/office/drawing/2014/main" id="{5C0E0013-9728-23AA-7B7F-94E84842557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36" y="4085133"/>
            <a:ext cx="1523200" cy="330972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 = \mathbf{y}/(\mathbf{e}^{T}\mathbf{y})$ &#10;&#10;\end{document}" title="IguanaTex Bitmap Display">
            <a:extLst>
              <a:ext uri="{FF2B5EF4-FFF2-40B4-BE49-F238E27FC236}">
                <a16:creationId xmlns:a16="http://schemas.microsoft.com/office/drawing/2014/main" id="{31039F87-59AD-5B1E-3A10-C3E67E0D472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99" y="4085133"/>
            <a:ext cx="1674971" cy="33097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beta,$&#10;&#10;\end{document}" title="IguanaTex Bitmap Display">
            <a:extLst>
              <a:ext uri="{FF2B5EF4-FFF2-40B4-BE49-F238E27FC236}">
                <a16:creationId xmlns:a16="http://schemas.microsoft.com/office/drawing/2014/main" id="{A2085974-AC7B-42E8-728E-19A55299667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86" y="4133147"/>
            <a:ext cx="243199" cy="274286"/>
          </a:xfrm>
          <a:prstGeom prst="rect">
            <a:avLst/>
          </a:prstGeom>
        </p:spPr>
      </p:pic>
      <p:pic>
        <p:nvPicPr>
          <p:cNvPr id="66" name="Picture 65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M} = \mathbf{\bar{M}}+\mathbf{t}\mathbf{c}^{T}, $&#10;&#10;\end{document}" title="IguanaTex Bitmap Display">
            <a:extLst>
              <a:ext uri="{FF2B5EF4-FFF2-40B4-BE49-F238E27FC236}">
                <a16:creationId xmlns:a16="http://schemas.microsoft.com/office/drawing/2014/main" id="{B91244CD-97FE-0AA6-8428-C565C6D35DB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0" y="4591640"/>
            <a:ext cx="1971200" cy="31634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75E1894-8673-06F7-2361-8CB4A950688C}"/>
              </a:ext>
            </a:extLst>
          </p:cNvPr>
          <p:cNvSpPr txBox="1"/>
          <p:nvPr/>
        </p:nvSpPr>
        <p:spPr>
          <a:xfrm>
            <a:off x="2433178" y="449091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</p:txBody>
      </p:sp>
      <p:pic>
        <p:nvPicPr>
          <p:cNvPr id="58" name="Picture 57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t},$&#10;&#10;\end{document}" title="IguanaTex Bitmap Display">
            <a:extLst>
              <a:ext uri="{FF2B5EF4-FFF2-40B4-BE49-F238E27FC236}">
                <a16:creationId xmlns:a16="http://schemas.microsoft.com/office/drawing/2014/main" id="{B6D9F0B9-D43B-C302-91F8-985178439EF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58" y="4620849"/>
            <a:ext cx="192000" cy="2523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5C48DC2-0B41-301A-3635-EF211E23B308}"/>
              </a:ext>
            </a:extLst>
          </p:cNvPr>
          <p:cNvSpPr txBox="1"/>
          <p:nvPr/>
        </p:nvSpPr>
        <p:spPr>
          <a:xfrm>
            <a:off x="3406720" y="446899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pic>
        <p:nvPicPr>
          <p:cNvPr id="63" name="Picture 62" descr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c}^{T}=\mathbf{e}^{T}-\mathbf{e}^{T}\mathbf{\bar{M}}\geq 0$&#10;&#10;\end{document}" title="IguanaTex Bitmap Display">
            <a:extLst>
              <a:ext uri="{FF2B5EF4-FFF2-40B4-BE49-F238E27FC236}">
                <a16:creationId xmlns:a16="http://schemas.microsoft.com/office/drawing/2014/main" id="{09B4FCF1-2CAD-14D2-B6E2-E353E11230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84" y="4572002"/>
            <a:ext cx="2689829" cy="29988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39F6F31-BADD-CB62-235E-FFC9402E5E65}"/>
              </a:ext>
            </a:extLst>
          </p:cNvPr>
          <p:cNvSpPr txBox="1"/>
          <p:nvPr/>
        </p:nvSpPr>
        <p:spPr>
          <a:xfrm>
            <a:off x="7177013" y="4490918"/>
            <a:ext cx="310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a correction vector.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D09B4-FDB9-7CB6-6F88-B7FAA073F2F4}"/>
              </a:ext>
            </a:extLst>
          </p:cNvPr>
          <p:cNvSpPr txBox="1"/>
          <p:nvPr/>
        </p:nvSpPr>
        <p:spPr>
          <a:xfrm>
            <a:off x="210240" y="5382290"/>
            <a:ext cx="1119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PageRank, we can show the convergence guarantees for pseudo-PageRank.</a:t>
            </a:r>
          </a:p>
        </p:txBody>
      </p:sp>
    </p:spTree>
    <p:extLst>
      <p:ext uri="{BB962C8B-B14F-4D97-AF65-F5344CB8AC3E}">
        <p14:creationId xmlns:p14="http://schemas.microsoft.com/office/powerpoint/2010/main" val="400968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5E0DED-9B02-635F-68D1-9725F168C9EC}"/>
              </a:ext>
            </a:extLst>
          </p:cNvPr>
          <p:cNvSpPr txBox="1"/>
          <p:nvPr/>
        </p:nvSpPr>
        <p:spPr>
          <a:xfrm>
            <a:off x="330469" y="547895"/>
            <a:ext cx="221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2C9425-E8B3-176D-FC88-19026FCEFD79}"/>
              </a:ext>
            </a:extLst>
          </p:cNvPr>
          <p:cNvSpPr txBox="1"/>
          <p:nvPr/>
        </p:nvSpPr>
        <p:spPr>
          <a:xfrm>
            <a:off x="549914" y="1255804"/>
            <a:ext cx="11092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https://www.cs.purdue.edu/homes/dgleich/publications/Gleich%202015%20-%20prbeyond.pdf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https://www.youtube.com/watch?v=UZePPh340sU&amp;t=329s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88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77.7278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X}_{ij}$&#10;&#10;\end{document}"/>
  <p:tag name="IGUANATEXSIZE" val="24"/>
  <p:tag name="IGUANATEXCURSOR" val="5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1.9385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(\mathbf{I}-\beta\mathbf{M})$&#10;&#10;\end{document}"/>
  <p:tag name="IGUANATEXSIZE" val="24"/>
  <p:tag name="IGUANATEXCURSOR" val="5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97.9002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implies invertible$&#10;&#10;\end{document}"/>
  <p:tag name="IGUANATEXSIZE" val="24"/>
  <p:tag name="IGUANATEXCURSOR" val="5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$&#10;&#10;\end{document}"/>
  <p:tag name="IGUANATEXSIZE" val="24"/>
  <p:tag name="IGUANATEXCURSOR" val="5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025.122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(\beta\mathbf{M}+(1-\beta)\mathbf{t}\mathbf{e}^{T})$&#10;&#10;\end{document}"/>
  <p:tag name="IGUANATEXSIZE" val="24"/>
  <p:tag name="IGUANATEXCURSOR" val="6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758.53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k+1)} = (\beta\mathbf{M}+(1-\beta)\mathbf{t}\mathbf{e}^{T})\mathbf{p}^{(k)}$&#10;&#10;\end{document}"/>
  <p:tag name="IGUANATEXSIZE" val="24"/>
  <p:tag name="IGUANATEXCURSOR" val="6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69.366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0)} = \mathbf{t} \text{ or } \mathbf{p}^{(0)} = \mathbf{0}$&#10;&#10;\end{document}"/>
  <p:tag name="IGUANATEXSIZE" val="24"/>
  <p:tag name="IGUANATEXCURSOR" val="6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485.564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-\mathbf{p}^{(k+1)} = \beta\mathbf{M}(\mathbf{p}-\mathbf{p}^{(k)})$&#10;&#10;\end{document}"/>
  <p:tag name="IGUANATEXSIZE" val="24"/>
  <p:tag name="IGUANATEXCURSOR" val="6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850.394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||\mathbf{p}-\mathbf{p}^{(k)}||_{1} = \beta^{k}||\mathbf{M}^{k}(\mathbf{p}-\mathbf{t})||_{1}\leq||\mathbf{p}-\mathbf{t}||_{1}\beta^{k}\leq2\beta^{k}$&#10;&#10;\end{document}"/>
  <p:tag name="IGUANATEXSIZE" val="24"/>
  <p:tag name="IGUANATEXCURSOR" val="7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22.9472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0)} = \mathbf{t}$&#10;&#10;\end{document}"/>
  <p:tag name="IGUANATEXSIZE" val="24"/>
  <p:tag name="IGUANATEXCURSOR" val="5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2.3847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|x-y|\leq|x|+|y|$&#10;&#10;\end{document}"/>
  <p:tag name="IGUANATEXSIZE" val="24"/>
  <p:tag name="IGUANATEXCURSOR" val="58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j$&#10;&#10;\end{document}"/>
  <p:tag name="IGUANATEXSIZE" val="24"/>
  <p:tag name="IGUANATEXCURSOR" val="5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922.3847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||\mathbf{p}-\mathbf{p}^{(k)}||_{1} = \beta^{k}$&#10;&#10;\end{document}"/>
  <p:tag name="IGUANATEXSIZE" val="24"/>
  <p:tag name="IGUANATEXCURSOR" val="6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40.9449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0)} = \mathbf{0}$&#10;&#10;\end{document}"/>
  <p:tag name="IGUANATEXSIZE" val="24"/>
  <p:tag name="IGUANATEXCURSOR" val="5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31.3835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-\mathbf{p}^{(k)} \geq 0 \quad\forall k$&#10;&#10;\end{document}"/>
  <p:tag name="IGUANATEXSIZE" val="24"/>
  <p:tag name="IGUANATEXCURSOR" val="6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26.7342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\bar{M}}$&#10;&#10;\end{document}"/>
  <p:tag name="IGUANATEXSIZE" val="24"/>
  <p:tag name="IGUANATEXCURSOR" val="5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443.1946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\bar{M}}_{ij}\geq 0$&#10;&#10;\end{document}"/>
  <p:tag name="IGUANATEXSIZE" val="24"/>
  <p:tag name="IGUANATEXCURSOR" val="5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76.6779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e}^{T}\mathbf{\bar{M}}\leq\mathbf{e}^{T}$&#10;&#10;\end{document}"/>
  <p:tag name="IGUANATEXSIZE" val="24"/>
  <p:tag name="IGUANATEXCURSOR" val="5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0.2437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f}$&#10;&#10;\end{document}"/>
  <p:tag name="IGUANATEXSIZE" val="24"/>
  <p:tag name="IGUANATEXCURSOR" val="5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18.9351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0&lt;\beta&lt; 1$&#10;&#10;\end{document}"/>
  <p:tag name="IGUANATEXSIZE" val="24"/>
  <p:tag name="IGUANATEXCURSOR" val="5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802.3997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(\mathbf{I}-\beta\mathbf{\bar{M}})\mathbf{y} = \mathbf{f}$&#10;&#10;\end{document}"/>
  <p:tag name="IGUANATEXSIZE" val="24"/>
  <p:tag name="IGUANATEXCURSOR" val="6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y}$&#10;&#10;\end{document}"/>
  <p:tag name="IGUANATEXSIZE" val="24"/>
  <p:tag name="IGUANATEXCURSOR" val="5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i$&#10;&#10;\end{document}"/>
  <p:tag name="IGUANATEXSIZE" val="24"/>
  <p:tag name="IGUANATEXCURSOR" val="5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624.6719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t}=\mathbf{f}/(\mathbf{e}^{T}\mathbf{f})$&#10;&#10;\end{document}"/>
  <p:tag name="IGUANATEXSIZE" val="24"/>
  <p:tag name="IGUANATEXCURSOR" val="6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686.9141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 = \mathbf{y}/(\mathbf{e}^{T}\mathbf{y})$ &#10;&#10;\end{document}"/>
  <p:tag name="IGUANATEXSIZE" val="24"/>
  <p:tag name="IGUANATEXCURSOR" val="5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9.73756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beta,$&#10;&#10;\end{document}"/>
  <p:tag name="IGUANATEXSIZE" val="24"/>
  <p:tag name="IGUANATEXCURSOR" val="5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08.399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M} = \mathbf{\bar{M}}+\mathbf{t}\mathbf{c}^{T}, $&#10;&#10;\end{document}"/>
  <p:tag name="IGUANATEXSIZE" val="24"/>
  <p:tag name="IGUANATEXCURSOR" val="6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78.74016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t},$&#10;&#10;\end{document}"/>
  <p:tag name="IGUANATEXSIZE" val="24"/>
  <p:tag name="IGUANATEXCURSOR" val="5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03.112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c}^{T}=\mathbf{e}^{T}-\mathbf{e}^{T}\mathbf{\bar{M}}\geq 0$&#10;&#10;\end{document}"/>
  <p:tag name="IGUANATEXSIZE" val="24"/>
  <p:tag name="IGUANATEXCURSOR" val="6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8.2339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X}.$&#10;&#10;\end{document}"/>
  <p:tag name="IGUANATEXSIZE" val="18"/>
  <p:tag name="IGUANATEXCURSOR" val="5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97.9753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k)}$&#10;&#10;\end{document}"/>
  <p:tag name="IGUANATEXSIZE" val="24"/>
  <p:tag name="IGUANATEXCURSOR" val="5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17.3978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k+1)} = \mathbf{X}\mathbf{p}^{(k)}$&#10;&#10;\end{document}"/>
  <p:tag name="IGUANATEXSIZE" val="24"/>
  <p:tag name="IGUANATEXCURSOR" val="5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758.53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\mathbf{p}^{(k+1)} = (\beta\mathbf{M}+(1-\beta)\mathbf{t}\mathbf{e}^{T})\mathbf{p}^{(k)}$&#10;&#10;\end{document}"/>
  <p:tag name="IGUANATEXSIZE" val="24"/>
  <p:tag name="IGUANATEXCURSOR" val="6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366.329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$\mathbf{p} = (\beta\mathbf{M}+(1-\beta)\mathbf{t}\mathbf{e}^{T})\mathbf{p}$$&#10;&#10;\end{document}"/>
  <p:tag name="IGUANATEXSIZE" val="24"/>
  <p:tag name="IGUANATEXCURSOR" val="5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86.352"/>
  <p:tag name="OUTPUTTYPE" val="PNG"/>
  <p:tag name="IGUANATEXVERSION" val="160"/>
  <p:tag name="LATEXADDIN" val="\documentclass{article}&#10;\usepackage{amsmath}&#10;\usepackage{stmaryrd}&#10;\usepackage{amssymb}&#10;\pagestyle{empty}&#10;\usepackage{amsthm}&#10;\usepackage{thmtools}&#10;\usepackage[dvipsnames]{xcolor}&#10;\declaretheoremstyle[&#10;headfont=\color{Cerulean}\normalfont\bfseries]{colored}&#10;&#10;\declaretheorem[&#10;style=colored,&#10;name=\it{\textbf{Theorem}},&#10;]{thm}&#10;\begin{document}&#10;\global\long\def\mb#1{\boldsymbol{#1}}&#10;\global\long\def\mbb#1{\mathbb{#1}}&#10;\global\long\def\mc#1{\mathcal{#1}}&#10;\global\long\def\mcc#1{\mathscr{#1}}&#10;\global\long\def\mr#1{\mathrm{#1}}&#10;\global\long\def\msf#1{\mathsf{#1}}&#10;&#10;$(\mathbf{I}-\beta\mathbf{M})\mathbf{p} = (1-\beta)\mathbf{t}$&#10;&#10;\end{document}"/>
  <p:tag name="IGUANATEXSIZE" val="24"/>
  <p:tag name="IGUANATEXCURSOR" val="5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327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NimbusRomNo9L-Regu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Mogilipalepu, Komal Krishna [E CPE]</dc:creator>
  <cp:lastModifiedBy>Komal Krishna Mogilipalepu</cp:lastModifiedBy>
  <cp:revision>3</cp:revision>
  <dcterms:created xsi:type="dcterms:W3CDTF">2023-12-07T00:47:32Z</dcterms:created>
  <dcterms:modified xsi:type="dcterms:W3CDTF">2024-03-13T22:24:41Z</dcterms:modified>
</cp:coreProperties>
</file>