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0"/>
  </p:notesMasterIdLst>
  <p:handoutMasterIdLst>
    <p:handoutMasterId r:id="rId21"/>
  </p:handoutMasterIdLst>
  <p:sldIdLst>
    <p:sldId id="256" r:id="rId2"/>
    <p:sldId id="257" r:id="rId3"/>
    <p:sldId id="282" r:id="rId4"/>
    <p:sldId id="260" r:id="rId5"/>
    <p:sldId id="261" r:id="rId6"/>
    <p:sldId id="262" r:id="rId7"/>
    <p:sldId id="283" r:id="rId8"/>
    <p:sldId id="284" r:id="rId9"/>
    <p:sldId id="285" r:id="rId10"/>
    <p:sldId id="286" r:id="rId11"/>
    <p:sldId id="287" r:id="rId12"/>
    <p:sldId id="288" r:id="rId13"/>
    <p:sldId id="289" r:id="rId14"/>
    <p:sldId id="292" r:id="rId15"/>
    <p:sldId id="290" r:id="rId16"/>
    <p:sldId id="291" r:id="rId17"/>
    <p:sldId id="279"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90" autoAdjust="0"/>
  </p:normalViewPr>
  <p:slideViewPr>
    <p:cSldViewPr snapToGrid="0">
      <p:cViewPr varScale="1">
        <p:scale>
          <a:sx n="74" d="100"/>
          <a:sy n="74" d="100"/>
        </p:scale>
        <p:origin x="57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2019/05/14</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ZA" smtClean="0"/>
              <a:t>2019/05/14</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ZA" smtClean="0"/>
              <a:t>‹#›</a:t>
            </a:fld>
            <a:endParaRPr lang="en-ZA"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FDDBACE-0F8F-43FD-98F0-DEE13552DADA}" type="slidenum">
              <a:rPr lang="en-ZA" smtClean="0"/>
              <a:t>18</a:t>
            </a:fld>
            <a:endParaRPr lang="en-ZA" dirty="0"/>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Click to edit your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a:t>Click to edit Master title style</a:t>
            </a:r>
            <a:endParaRPr lang="en-ZA" dirty="0"/>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dirty="0"/>
              <a:t>2</a:t>
            </a:r>
            <a:endParaRPr lang="en-ZA" dirty="0"/>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p:nvPr>
        </p:nvSpPr>
        <p:spPr>
          <a:xfrm>
            <a:off x="6753360" y="3314701"/>
            <a:ext cx="3069500" cy="3051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endParaRPr lang="en-ZA" dirty="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ZA" dirty="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dirty="0"/>
              <a:t>2</a:t>
            </a:r>
            <a:endParaRPr lang="en-ZA" dirty="0"/>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ZA" dirty="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dirty="0"/>
              <a:t>3</a:t>
            </a:r>
            <a:endParaRPr lang="en-ZA" dirty="0"/>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dirty="0"/>
              <a:t>Section 1 Title</a:t>
            </a:r>
            <a:endParaRPr lang="en-ZA" dirty="0"/>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dirty="0"/>
              <a:t>Section 2 Title</a:t>
            </a:r>
            <a:endParaRPr lang="en-ZA"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dirty="0"/>
              <a:t>Section 3 Title</a:t>
            </a:r>
            <a:endParaRPr lang="en-ZA"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dirty="0"/>
              <a:t>Item Title</a:t>
            </a:r>
            <a:endParaRPr lang="en-ZA" dirty="0"/>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dirty="0"/>
              <a:t>Month, Year</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a:t>Click to edit Master title style</a:t>
            </a:r>
            <a:endParaRPr lang="en-ZA" dirty="0"/>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p:nvPr>
        </p:nvSpPr>
        <p:spPr>
          <a:xfrm>
            <a:off x="432000" y="1197204"/>
            <a:ext cx="4865864" cy="4979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p:nvPr>
        </p:nvSpPr>
        <p:spPr>
          <a:xfrm>
            <a:off x="5709372" y="1197204"/>
            <a:ext cx="4865864" cy="4979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883617" y="1152000"/>
            <a:ext cx="3240000"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7335235" y="1152000"/>
            <a:ext cx="3240000"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a:t>Click to edit Master title style</a:t>
            </a:r>
            <a:endParaRPr lang="en-ZA"/>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Click to edit your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490809" y="1152525"/>
            <a:ext cx="1908000"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4549618" y="1152525"/>
            <a:ext cx="1908000"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6608427" y="1148060"/>
            <a:ext cx="1908000"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8667235" y="1152525"/>
            <a:ext cx="1908000"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a:t>Click to edit Master title style</a:t>
            </a:r>
            <a:endParaRPr lang="en-ZA"/>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a:t>Click to edit Master title style</a:t>
            </a:r>
            <a:endParaRPr lang="en-ZA"/>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p:nvPr>
        </p:nvSpPr>
        <p:spPr>
          <a:xfrm>
            <a:off x="5715235" y="1581663"/>
            <a:ext cx="4786225" cy="460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a:t>Click to 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dirty="0"/>
              <a:t>Thank You</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a:t>
            </a:r>
            <a:endParaRPr lang="en-ZA" dirty="0"/>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dirty="0"/>
              <a:t>Email</a:t>
            </a:r>
            <a:endParaRPr lang="en-ZA" dirty="0"/>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dirty="0"/>
              <a:t>Website</a:t>
            </a:r>
            <a:endParaRPr lang="en-ZA" dirty="0"/>
          </a:p>
        </p:txBody>
      </p:sp>
    </p:spTree>
    <p:extLst>
      <p:ext uri="{BB962C8B-B14F-4D97-AF65-F5344CB8AC3E}">
        <p14:creationId xmlns:p14="http://schemas.microsoft.com/office/powerpoint/2010/main"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Click to edit your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2</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3</a:t>
            </a:r>
            <a:endParaRPr lang="en-ZA" dirty="0"/>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4</a:t>
            </a:r>
            <a:endParaRPr lang="en-ZA" dirty="0"/>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dirty="0"/>
              <a:t>Emphasized Text</a:t>
            </a:r>
            <a:endParaRPr lang="en-ZA" dirty="0"/>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ZA" dirty="0"/>
              <a:t>page </a:t>
            </a:r>
            <a:fld id="{19B51A1E-902D-48AF-9020-955120F399B6}" type="slidenum">
              <a:rPr lang="en-ZA" b="1" i="1" smtClean="0"/>
              <a:pPr/>
              <a:t>‹#›</a:t>
            </a:fld>
            <a:endParaRPr lang="en-ZA" b="1" i="1" dirty="0"/>
          </a:p>
        </p:txBody>
      </p:sp>
      <p:sp>
        <p:nvSpPr>
          <p:cNvPr id="11" name="TextBox 10">
            <a:extLst>
              <a:ext uri="{FF2B5EF4-FFF2-40B4-BE49-F238E27FC236}">
                <a16:creationId xmlns:a16="http://schemas.microsoft.com/office/drawing/2014/main"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ZA" sz="2400" b="1" spc="-150" baseline="0" dirty="0">
                <a:solidFill>
                  <a:schemeClr val="accent1"/>
                </a:solidFill>
              </a:rPr>
              <a:t>Contoso</a:t>
            </a:r>
            <a:br>
              <a:rPr lang="en-ZA" sz="2400" b="1" spc="-150" baseline="0" dirty="0">
                <a:solidFill>
                  <a:schemeClr val="tx1">
                    <a:lumMod val="50000"/>
                    <a:lumOff val="50000"/>
                  </a:schemeClr>
                </a:solidFill>
              </a:rPr>
            </a:br>
            <a:r>
              <a:rPr lang="en-ZA" sz="1000" b="0" spc="0" baseline="0" dirty="0">
                <a:solidFill>
                  <a:schemeClr val="tx1">
                    <a:lumMod val="50000"/>
                    <a:lumOff val="50000"/>
                  </a:schemeClr>
                </a:solidFill>
              </a:rPr>
              <a:t>Pharmaceuticals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26.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30.sv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package" Target="../embeddings/Microsoft_Excel_Macro-Enabled_Worksheet.xlsm"/></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jpe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2" cstate="screen">
            <a:extLst>
              <a:ext uri="{28A0092B-C50C-407E-A947-70E740481C1C}">
                <a14:useLocalDpi xmlns:a14="http://schemas.microsoft.com/office/drawing/2010/main"/>
              </a:ext>
            </a:extLst>
          </a:blip>
          <a:srcRect/>
          <a:stretch/>
        </p:blipFill>
        <p:spPr>
          <a:xfrm>
            <a:off x="136525" y="136525"/>
            <a:ext cx="11909425" cy="6584950"/>
          </a:xfrm>
        </p:spPr>
      </p:pic>
      <p:sp>
        <p:nvSpPr>
          <p:cNvPr id="26" name="Rectangle 25" title="Overlay Graphic">
            <a:extLst>
              <a:ext uri="{FF2B5EF4-FFF2-40B4-BE49-F238E27FC236}">
                <a16:creationId xmlns:a16="http://schemas.microsoft.com/office/drawing/2014/main" id="{817B6E89-6474-4AB4-90D5-2C2FB4120F12}"/>
              </a:ext>
            </a:extLst>
          </p:cNvPr>
          <p:cNvSpPr/>
          <p:nvPr/>
        </p:nvSpPr>
        <p:spPr bwMode="ltGray">
          <a:xfrm>
            <a:off x="5277678" y="78615"/>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5573044" y="452453"/>
            <a:ext cx="5085650" cy="4477787"/>
          </a:xfrm>
        </p:spPr>
        <p:txBody>
          <a:bodyPr/>
          <a:lstStyle/>
          <a:p>
            <a:r>
              <a:rPr lang="en-US" sz="4800" b="1" dirty="0"/>
              <a:t>DATA SCIENCE IN R PROJECT</a:t>
            </a:r>
            <a:br>
              <a:rPr lang="en-US" sz="4800" dirty="0"/>
            </a:br>
            <a:br>
              <a:rPr lang="en-US" sz="4800" dirty="0"/>
            </a:br>
            <a:r>
              <a:rPr lang="en-US" sz="4000" dirty="0"/>
              <a:t>Analyzing the Healthcare cost and Utilization in  Wisconsin hospitals</a:t>
            </a:r>
            <a:endParaRPr lang="en-ZA" dirty="0"/>
          </a:p>
        </p:txBody>
      </p:sp>
      <p:sp>
        <p:nvSpPr>
          <p:cNvPr id="3" name="Subtitle 2">
            <a:extLst>
              <a:ext uri="{FF2B5EF4-FFF2-40B4-BE49-F238E27FC236}">
                <a16:creationId xmlns:a16="http://schemas.microsoft.com/office/drawing/2014/main" id="{74DB1EEC-D590-4C80-ABB7-362BBE1F5A1B}"/>
              </a:ext>
            </a:extLst>
          </p:cNvPr>
          <p:cNvSpPr>
            <a:spLocks noGrp="1"/>
          </p:cNvSpPr>
          <p:nvPr>
            <p:ph type="subTitle" idx="1"/>
          </p:nvPr>
        </p:nvSpPr>
        <p:spPr bwMode="black">
          <a:xfrm>
            <a:off x="5767036" y="5655943"/>
            <a:ext cx="5085650" cy="330842"/>
          </a:xfrm>
        </p:spPr>
        <p:txBody>
          <a:bodyPr/>
          <a:lstStyle/>
          <a:p>
            <a:r>
              <a:rPr lang="en-ZA" sz="2000" dirty="0" err="1"/>
              <a:t>Komal</a:t>
            </a:r>
            <a:r>
              <a:rPr lang="en-ZA" sz="2000" dirty="0"/>
              <a:t> Mohite</a:t>
            </a:r>
          </a:p>
        </p:txBody>
      </p:sp>
      <p:sp>
        <p:nvSpPr>
          <p:cNvPr id="15" name="TextBox 14">
            <a:extLst>
              <a:ext uri="{FF2B5EF4-FFF2-40B4-BE49-F238E27FC236}">
                <a16:creationId xmlns:a16="http://schemas.microsoft.com/office/drawing/2014/main" id="{1C9B0FB2-7357-4302-82D6-6D3353A7D25D}"/>
              </a:ext>
            </a:extLst>
          </p:cNvPr>
          <p:cNvSpPr txBox="1"/>
          <p:nvPr/>
        </p:nvSpPr>
        <p:spPr bwMode="black">
          <a:xfrm>
            <a:off x="9133044" y="287032"/>
            <a:ext cx="1577974" cy="330842"/>
          </a:xfrm>
          <a:prstGeom prst="rect">
            <a:avLst/>
          </a:prstGeom>
          <a:noFill/>
        </p:spPr>
        <p:txBody>
          <a:bodyPr wrap="square" lIns="0" tIns="144000" rIns="0" bIns="0" rtlCol="0">
            <a:spAutoFit/>
          </a:bodyPr>
          <a:lstStyle/>
          <a:p>
            <a:pPr algn="ctr">
              <a:lnSpc>
                <a:spcPts val="1400"/>
              </a:lnSpc>
            </a:pPr>
            <a:r>
              <a:rPr lang="en-ZA" sz="1500" dirty="0">
                <a:solidFill>
                  <a:schemeClr val="bg1"/>
                </a:solidFill>
              </a:rPr>
              <a:t>Simplilearn LMS</a:t>
            </a:r>
            <a:endParaRPr lang="en-ZA" sz="1500" b="0" spc="0" baseline="0" dirty="0">
              <a:solidFill>
                <a:schemeClr val="bg1"/>
              </a:solidFill>
            </a:endParaRPr>
          </a:p>
        </p:txBody>
      </p:sp>
      <p:pic>
        <p:nvPicPr>
          <p:cNvPr id="8" name="Graphic 7" descr="User icon" title="Icon - Presenter Name">
            <a:extLst>
              <a:ext uri="{FF2B5EF4-FFF2-40B4-BE49-F238E27FC236}">
                <a16:creationId xmlns:a16="http://schemas.microsoft.com/office/drawing/2014/main" id="{FA13E1EA-EC6A-4BFF-9007-83BC08196B2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10954060" y="5654884"/>
            <a:ext cx="323548" cy="323548"/>
          </a:xfrm>
          <a:prstGeom prst="rect">
            <a:avLst/>
          </a:prstGeom>
        </p:spPr>
      </p:pic>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20" descr="Image of digital blood sugar machine and an empty bottle of test strips turned on its side.">
            <a:extLst>
              <a:ext uri="{FF2B5EF4-FFF2-40B4-BE49-F238E27FC236}">
                <a16:creationId xmlns:a16="http://schemas.microsoft.com/office/drawing/2014/main" id="{0D365955-FA39-4A2D-9040-64458E366B8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7" r="17"/>
          <a:stretch/>
        </p:blipFill>
        <p:spPr>
          <a:xfrm>
            <a:off x="6640513" y="136525"/>
            <a:ext cx="4313237" cy="6584950"/>
          </a:xfrm>
        </p:spPr>
      </p:pic>
      <p:sp>
        <p:nvSpPr>
          <p:cNvPr id="16" name="Rectangle 15" title="Primary Overlay Graphic">
            <a:extLst>
              <a:ext uri="{FF2B5EF4-FFF2-40B4-BE49-F238E27FC236}">
                <a16:creationId xmlns:a16="http://schemas.microsoft.com/office/drawing/2014/main" id="{B550A6E9-0336-490B-BCDA-9F16987B3222}"/>
              </a:ext>
            </a:extLst>
          </p:cNvPr>
          <p:cNvSpPr/>
          <p:nvPr/>
        </p:nvSpPr>
        <p:spPr bwMode="ltGray">
          <a:xfrm>
            <a:off x="6637078" y="134961"/>
            <a:ext cx="4316672" cy="3291695"/>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 Placeholder 2">
            <a:extLst>
              <a:ext uri="{FF2B5EF4-FFF2-40B4-BE49-F238E27FC236}">
                <a16:creationId xmlns:a16="http://schemas.microsoft.com/office/drawing/2014/main" id="{736C79F4-234D-409F-A036-61056C7283F0}"/>
              </a:ext>
            </a:extLst>
          </p:cNvPr>
          <p:cNvSpPr>
            <a:spLocks noGrp="1"/>
          </p:cNvSpPr>
          <p:nvPr>
            <p:ph type="body" sz="quarter" idx="17"/>
          </p:nvPr>
        </p:nvSpPr>
        <p:spPr>
          <a:xfrm>
            <a:off x="6761408" y="339237"/>
            <a:ext cx="3674718" cy="621791"/>
          </a:xfrm>
        </p:spPr>
        <p:txBody>
          <a:bodyPr/>
          <a:lstStyle/>
          <a:p>
            <a:pPr algn="l">
              <a:spcBef>
                <a:spcPct val="0"/>
              </a:spcBef>
            </a:pPr>
            <a:r>
              <a:rPr lang="en-ZA" sz="4500" spc="-150" dirty="0">
                <a:solidFill>
                  <a:schemeClr val="bg1"/>
                </a:solidFill>
                <a:latin typeface="+mj-lt"/>
                <a:ea typeface="+mj-ea"/>
                <a:cs typeface="+mj-cs"/>
              </a:rPr>
              <a:t>OBJECTIVE 4</a:t>
            </a:r>
          </a:p>
          <a:p>
            <a:endParaRPr lang="en-US" dirty="0"/>
          </a:p>
        </p:txBody>
      </p:sp>
      <p:sp>
        <p:nvSpPr>
          <p:cNvPr id="4" name="Text Placeholder 3">
            <a:extLst>
              <a:ext uri="{FF2B5EF4-FFF2-40B4-BE49-F238E27FC236}">
                <a16:creationId xmlns:a16="http://schemas.microsoft.com/office/drawing/2014/main" id="{D9735635-FE5B-4FA7-8D92-CAE52828B053}"/>
              </a:ext>
            </a:extLst>
          </p:cNvPr>
          <p:cNvSpPr>
            <a:spLocks noGrp="1"/>
          </p:cNvSpPr>
          <p:nvPr>
            <p:ph type="body" sz="quarter" idx="18"/>
          </p:nvPr>
        </p:nvSpPr>
        <p:spPr>
          <a:xfrm>
            <a:off x="6761408" y="1339403"/>
            <a:ext cx="3871365" cy="1968717"/>
          </a:xfrm>
        </p:spPr>
        <p:txBody>
          <a:bodyPr/>
          <a:lstStyle/>
          <a:p>
            <a:pPr algn="l"/>
            <a:r>
              <a:rPr lang="en-US" sz="2000" dirty="0">
                <a:solidFill>
                  <a:schemeClr val="bg1"/>
                </a:solidFill>
              </a:rPr>
              <a:t>. </a:t>
            </a:r>
          </a:p>
        </p:txBody>
      </p:sp>
      <p:sp>
        <p:nvSpPr>
          <p:cNvPr id="12" name="Slide Number Placeholder 11">
            <a:extLst>
              <a:ext uri="{FF2B5EF4-FFF2-40B4-BE49-F238E27FC236}">
                <a16:creationId xmlns:a16="http://schemas.microsoft.com/office/drawing/2014/main" id="{A8981864-5B70-4168-A0FE-EC6FFDF7F6BC}"/>
              </a:ext>
            </a:extLst>
          </p:cNvPr>
          <p:cNvSpPr>
            <a:spLocks noGrp="1"/>
          </p:cNvSpPr>
          <p:nvPr>
            <p:ph type="sldNum" sz="quarter" idx="12"/>
          </p:nvPr>
        </p:nvSpPr>
        <p:spPr/>
        <p:txBody>
          <a:bodyPr/>
          <a:lstStyle/>
          <a:p>
            <a:r>
              <a:rPr lang="en-ZA"/>
              <a:t>page </a:t>
            </a:r>
            <a:fld id="{19B51A1E-902D-48AF-9020-955120F399B6}" type="slidenum">
              <a:rPr lang="en-ZA" b="1" i="1" smtClean="0"/>
              <a:pPr/>
              <a:t>10</a:t>
            </a:fld>
            <a:endParaRPr lang="en-ZA" b="1" i="1" dirty="0"/>
          </a:p>
        </p:txBody>
      </p:sp>
      <p:sp>
        <p:nvSpPr>
          <p:cNvPr id="18" name="Rectangle 17" title="Primary Overlay Graphic">
            <a:extLst>
              <a:ext uri="{FF2B5EF4-FFF2-40B4-BE49-F238E27FC236}">
                <a16:creationId xmlns:a16="http://schemas.microsoft.com/office/drawing/2014/main" id="{1E32BDD4-BAF8-4C6A-8142-32EED8FF7068}"/>
              </a:ext>
            </a:extLst>
          </p:cNvPr>
          <p:cNvSpPr/>
          <p:nvPr/>
        </p:nvSpPr>
        <p:spPr bwMode="ltGray">
          <a:xfrm>
            <a:off x="6637079" y="3428218"/>
            <a:ext cx="4320106" cy="3291695"/>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90000"/>
              </a:lnSpc>
              <a:spcBef>
                <a:spcPts val="1000"/>
              </a:spcBef>
              <a:buFont typeface="Arial" panose="020B0604020202020204" pitchFamily="34" charset="0"/>
              <a:buChar char="•"/>
            </a:pPr>
            <a:r>
              <a:rPr lang="en-US" dirty="0">
                <a:solidFill>
                  <a:schemeClr val="bg1"/>
                </a:solidFill>
              </a:rPr>
              <a:t>This plot indicates that this model overpredicts values for cost </a:t>
            </a:r>
          </a:p>
          <a:p>
            <a:pPr marL="285750" indent="-285750">
              <a:lnSpc>
                <a:spcPct val="90000"/>
              </a:lnSpc>
              <a:spcBef>
                <a:spcPts val="1000"/>
              </a:spcBef>
              <a:buFont typeface="Arial" panose="020B0604020202020204" pitchFamily="34" charset="0"/>
              <a:buChar char="•"/>
            </a:pPr>
            <a:r>
              <a:rPr lang="en-US" dirty="0">
                <a:solidFill>
                  <a:schemeClr val="bg1"/>
                </a:solidFill>
              </a:rPr>
              <a:t>It also indicates outliers (72,169,333)</a:t>
            </a:r>
          </a:p>
          <a:p>
            <a:pPr>
              <a:lnSpc>
                <a:spcPct val="90000"/>
              </a:lnSpc>
              <a:spcBef>
                <a:spcPts val="1000"/>
              </a:spcBef>
            </a:pPr>
            <a:endParaRPr lang="en-US" dirty="0">
              <a:solidFill>
                <a:schemeClr val="bg1"/>
              </a:solidFill>
            </a:endParaRPr>
          </a:p>
        </p:txBody>
      </p:sp>
      <p:pic>
        <p:nvPicPr>
          <p:cNvPr id="7" name="Picture 6">
            <a:extLst>
              <a:ext uri="{FF2B5EF4-FFF2-40B4-BE49-F238E27FC236}">
                <a16:creationId xmlns:a16="http://schemas.microsoft.com/office/drawing/2014/main" id="{1CCE0BB9-2D21-4BA5-B54D-899A9E55D2B1}"/>
              </a:ext>
            </a:extLst>
          </p:cNvPr>
          <p:cNvPicPr>
            <a:picLocks noChangeAspect="1"/>
          </p:cNvPicPr>
          <p:nvPr/>
        </p:nvPicPr>
        <p:blipFill>
          <a:blip r:embed="rId3"/>
          <a:stretch>
            <a:fillRect/>
          </a:stretch>
        </p:blipFill>
        <p:spPr>
          <a:xfrm>
            <a:off x="216788" y="736401"/>
            <a:ext cx="6357526" cy="5380508"/>
          </a:xfrm>
          <a:prstGeom prst="rect">
            <a:avLst/>
          </a:prstGeom>
        </p:spPr>
      </p:pic>
      <p:pic>
        <p:nvPicPr>
          <p:cNvPr id="8" name="Picture 7">
            <a:extLst>
              <a:ext uri="{FF2B5EF4-FFF2-40B4-BE49-F238E27FC236}">
                <a16:creationId xmlns:a16="http://schemas.microsoft.com/office/drawing/2014/main" id="{A60442BE-EF5B-448F-8621-F1C26345B995}"/>
              </a:ext>
            </a:extLst>
          </p:cNvPr>
          <p:cNvPicPr>
            <a:picLocks noChangeAspect="1"/>
          </p:cNvPicPr>
          <p:nvPr/>
        </p:nvPicPr>
        <p:blipFill>
          <a:blip r:embed="rId4"/>
          <a:stretch>
            <a:fillRect/>
          </a:stretch>
        </p:blipFill>
        <p:spPr>
          <a:xfrm>
            <a:off x="6637079" y="961026"/>
            <a:ext cx="4313238" cy="2465629"/>
          </a:xfrm>
          <a:prstGeom prst="rect">
            <a:avLst/>
          </a:prstGeom>
        </p:spPr>
      </p:pic>
      <p:sp>
        <p:nvSpPr>
          <p:cNvPr id="10" name="Rectangle 9">
            <a:extLst>
              <a:ext uri="{FF2B5EF4-FFF2-40B4-BE49-F238E27FC236}">
                <a16:creationId xmlns:a16="http://schemas.microsoft.com/office/drawing/2014/main" id="{888E9428-7369-4848-87F6-8D21FDDC04E3}"/>
              </a:ext>
            </a:extLst>
          </p:cNvPr>
          <p:cNvSpPr/>
          <p:nvPr/>
        </p:nvSpPr>
        <p:spPr>
          <a:xfrm>
            <a:off x="6761408" y="3634214"/>
            <a:ext cx="2513060" cy="715581"/>
          </a:xfrm>
          <a:prstGeom prst="rect">
            <a:avLst/>
          </a:prstGeom>
        </p:spPr>
        <p:txBody>
          <a:bodyPr wrap="none">
            <a:spAutoFit/>
          </a:bodyPr>
          <a:lstStyle/>
          <a:p>
            <a:pPr>
              <a:lnSpc>
                <a:spcPct val="90000"/>
              </a:lnSpc>
              <a:spcBef>
                <a:spcPct val="0"/>
              </a:spcBef>
            </a:pPr>
            <a:r>
              <a:rPr lang="en-ZA" sz="4500" spc="-150" dirty="0">
                <a:solidFill>
                  <a:schemeClr val="bg1"/>
                </a:solidFill>
                <a:latin typeface="+mj-lt"/>
                <a:ea typeface="+mj-ea"/>
                <a:cs typeface="+mj-cs"/>
              </a:rPr>
              <a:t>ANALYSIS</a:t>
            </a:r>
          </a:p>
        </p:txBody>
      </p:sp>
    </p:spTree>
    <p:extLst>
      <p:ext uri="{BB962C8B-B14F-4D97-AF65-F5344CB8AC3E}">
        <p14:creationId xmlns:p14="http://schemas.microsoft.com/office/powerpoint/2010/main" val="950862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20" descr="Image of digital blood sugar machine and an empty bottle of test strips turned on its side.">
            <a:extLst>
              <a:ext uri="{FF2B5EF4-FFF2-40B4-BE49-F238E27FC236}">
                <a16:creationId xmlns:a16="http://schemas.microsoft.com/office/drawing/2014/main" id="{0D365955-FA39-4A2D-9040-64458E366B8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7" r="17"/>
          <a:stretch/>
        </p:blipFill>
        <p:spPr>
          <a:xfrm>
            <a:off x="6640513" y="136525"/>
            <a:ext cx="4313237" cy="6584950"/>
          </a:xfrm>
        </p:spPr>
      </p:pic>
      <p:sp>
        <p:nvSpPr>
          <p:cNvPr id="16" name="Rectangle 15" title="Primary Overlay Graphic">
            <a:extLst>
              <a:ext uri="{FF2B5EF4-FFF2-40B4-BE49-F238E27FC236}">
                <a16:creationId xmlns:a16="http://schemas.microsoft.com/office/drawing/2014/main" id="{B550A6E9-0336-490B-BCDA-9F16987B3222}"/>
              </a:ext>
            </a:extLst>
          </p:cNvPr>
          <p:cNvSpPr/>
          <p:nvPr/>
        </p:nvSpPr>
        <p:spPr bwMode="ltGray">
          <a:xfrm>
            <a:off x="6637078" y="134961"/>
            <a:ext cx="4316672" cy="3291695"/>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 Placeholder 2">
            <a:extLst>
              <a:ext uri="{FF2B5EF4-FFF2-40B4-BE49-F238E27FC236}">
                <a16:creationId xmlns:a16="http://schemas.microsoft.com/office/drawing/2014/main" id="{736C79F4-234D-409F-A036-61056C7283F0}"/>
              </a:ext>
            </a:extLst>
          </p:cNvPr>
          <p:cNvSpPr>
            <a:spLocks noGrp="1"/>
          </p:cNvSpPr>
          <p:nvPr>
            <p:ph type="body" sz="quarter" idx="17"/>
          </p:nvPr>
        </p:nvSpPr>
        <p:spPr>
          <a:xfrm>
            <a:off x="6761408" y="339237"/>
            <a:ext cx="3674718" cy="621791"/>
          </a:xfrm>
        </p:spPr>
        <p:txBody>
          <a:bodyPr/>
          <a:lstStyle/>
          <a:p>
            <a:pPr algn="l">
              <a:spcBef>
                <a:spcPct val="0"/>
              </a:spcBef>
            </a:pPr>
            <a:r>
              <a:rPr lang="en-ZA" sz="4500" spc="-150" dirty="0">
                <a:solidFill>
                  <a:schemeClr val="bg1"/>
                </a:solidFill>
                <a:latin typeface="+mj-lt"/>
                <a:ea typeface="+mj-ea"/>
                <a:cs typeface="+mj-cs"/>
              </a:rPr>
              <a:t>OBJECTIVE 4</a:t>
            </a:r>
          </a:p>
          <a:p>
            <a:endParaRPr lang="en-US" dirty="0"/>
          </a:p>
        </p:txBody>
      </p:sp>
      <p:sp>
        <p:nvSpPr>
          <p:cNvPr id="4" name="Text Placeholder 3">
            <a:extLst>
              <a:ext uri="{FF2B5EF4-FFF2-40B4-BE49-F238E27FC236}">
                <a16:creationId xmlns:a16="http://schemas.microsoft.com/office/drawing/2014/main" id="{D9735635-FE5B-4FA7-8D92-CAE52828B053}"/>
              </a:ext>
            </a:extLst>
          </p:cNvPr>
          <p:cNvSpPr>
            <a:spLocks noGrp="1"/>
          </p:cNvSpPr>
          <p:nvPr>
            <p:ph type="body" sz="quarter" idx="18"/>
          </p:nvPr>
        </p:nvSpPr>
        <p:spPr>
          <a:xfrm>
            <a:off x="6761408" y="1339403"/>
            <a:ext cx="3871365" cy="1968717"/>
          </a:xfrm>
        </p:spPr>
        <p:txBody>
          <a:bodyPr/>
          <a:lstStyle/>
          <a:p>
            <a:pPr algn="l"/>
            <a:r>
              <a:rPr lang="en-US" sz="2000" dirty="0">
                <a:solidFill>
                  <a:schemeClr val="bg1"/>
                </a:solidFill>
              </a:rPr>
              <a:t>. </a:t>
            </a:r>
          </a:p>
        </p:txBody>
      </p:sp>
      <p:sp>
        <p:nvSpPr>
          <p:cNvPr id="12" name="Slide Number Placeholder 11">
            <a:extLst>
              <a:ext uri="{FF2B5EF4-FFF2-40B4-BE49-F238E27FC236}">
                <a16:creationId xmlns:a16="http://schemas.microsoft.com/office/drawing/2014/main" id="{A8981864-5B70-4168-A0FE-EC6FFDF7F6BC}"/>
              </a:ext>
            </a:extLst>
          </p:cNvPr>
          <p:cNvSpPr>
            <a:spLocks noGrp="1"/>
          </p:cNvSpPr>
          <p:nvPr>
            <p:ph type="sldNum" sz="quarter" idx="12"/>
          </p:nvPr>
        </p:nvSpPr>
        <p:spPr/>
        <p:txBody>
          <a:bodyPr/>
          <a:lstStyle/>
          <a:p>
            <a:r>
              <a:rPr lang="en-ZA"/>
              <a:t>page </a:t>
            </a:r>
            <a:fld id="{19B51A1E-902D-48AF-9020-955120F399B6}" type="slidenum">
              <a:rPr lang="en-ZA" b="1" i="1" smtClean="0"/>
              <a:pPr/>
              <a:t>11</a:t>
            </a:fld>
            <a:endParaRPr lang="en-ZA" b="1" i="1" dirty="0"/>
          </a:p>
        </p:txBody>
      </p:sp>
      <p:sp>
        <p:nvSpPr>
          <p:cNvPr id="18" name="Rectangle 17" title="Primary Overlay Graphic">
            <a:extLst>
              <a:ext uri="{FF2B5EF4-FFF2-40B4-BE49-F238E27FC236}">
                <a16:creationId xmlns:a16="http://schemas.microsoft.com/office/drawing/2014/main" id="{1E32BDD4-BAF8-4C6A-8142-32EED8FF7068}"/>
              </a:ext>
            </a:extLst>
          </p:cNvPr>
          <p:cNvSpPr/>
          <p:nvPr/>
        </p:nvSpPr>
        <p:spPr bwMode="ltGray">
          <a:xfrm>
            <a:off x="6637079" y="3428218"/>
            <a:ext cx="4320106" cy="3291695"/>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90000"/>
              </a:lnSpc>
              <a:spcBef>
                <a:spcPts val="1000"/>
              </a:spcBef>
              <a:buFont typeface="Arial" panose="020B0604020202020204" pitchFamily="34" charset="0"/>
              <a:buChar char="•"/>
            </a:pPr>
            <a:endParaRPr lang="en-US" dirty="0">
              <a:solidFill>
                <a:schemeClr val="bg1"/>
              </a:solidFill>
            </a:endParaRPr>
          </a:p>
          <a:p>
            <a:pPr marL="285750" indent="-285750">
              <a:lnSpc>
                <a:spcPct val="90000"/>
              </a:lnSpc>
              <a:spcBef>
                <a:spcPts val="1000"/>
              </a:spcBef>
              <a:buFont typeface="Arial" panose="020B0604020202020204" pitchFamily="34" charset="0"/>
              <a:buChar char="•"/>
            </a:pPr>
            <a:r>
              <a:rPr lang="en-US" dirty="0">
                <a:solidFill>
                  <a:schemeClr val="bg1"/>
                </a:solidFill>
              </a:rPr>
              <a:t>Most of the points fall on the line but many points in higher quantile stray away from the line</a:t>
            </a:r>
          </a:p>
          <a:p>
            <a:pPr marL="285750" indent="-285750">
              <a:lnSpc>
                <a:spcPct val="90000"/>
              </a:lnSpc>
              <a:spcBef>
                <a:spcPts val="1000"/>
              </a:spcBef>
              <a:buFont typeface="Arial" panose="020B0604020202020204" pitchFamily="34" charset="0"/>
              <a:buChar char="•"/>
            </a:pPr>
            <a:r>
              <a:rPr lang="en-US" dirty="0"/>
              <a:t>Indicates our residuals do not follow Normal distribution.</a:t>
            </a:r>
            <a:endParaRPr lang="en-US" dirty="0">
              <a:solidFill>
                <a:schemeClr val="bg1"/>
              </a:solidFill>
            </a:endParaRPr>
          </a:p>
          <a:p>
            <a:pPr>
              <a:lnSpc>
                <a:spcPct val="90000"/>
              </a:lnSpc>
              <a:spcBef>
                <a:spcPts val="1000"/>
              </a:spcBef>
            </a:pPr>
            <a:endParaRPr lang="en-US" dirty="0">
              <a:solidFill>
                <a:schemeClr val="bg1"/>
              </a:solidFill>
            </a:endParaRPr>
          </a:p>
        </p:txBody>
      </p:sp>
      <p:pic>
        <p:nvPicPr>
          <p:cNvPr id="8" name="Picture 7">
            <a:extLst>
              <a:ext uri="{FF2B5EF4-FFF2-40B4-BE49-F238E27FC236}">
                <a16:creationId xmlns:a16="http://schemas.microsoft.com/office/drawing/2014/main" id="{A60442BE-EF5B-448F-8621-F1C26345B995}"/>
              </a:ext>
            </a:extLst>
          </p:cNvPr>
          <p:cNvPicPr>
            <a:picLocks noChangeAspect="1"/>
          </p:cNvPicPr>
          <p:nvPr/>
        </p:nvPicPr>
        <p:blipFill>
          <a:blip r:embed="rId3"/>
          <a:stretch>
            <a:fillRect/>
          </a:stretch>
        </p:blipFill>
        <p:spPr>
          <a:xfrm>
            <a:off x="6637079" y="961026"/>
            <a:ext cx="4313238" cy="2465629"/>
          </a:xfrm>
          <a:prstGeom prst="rect">
            <a:avLst/>
          </a:prstGeom>
        </p:spPr>
      </p:pic>
      <p:pic>
        <p:nvPicPr>
          <p:cNvPr id="5" name="Picture 4">
            <a:extLst>
              <a:ext uri="{FF2B5EF4-FFF2-40B4-BE49-F238E27FC236}">
                <a16:creationId xmlns:a16="http://schemas.microsoft.com/office/drawing/2014/main" id="{9116C9B7-3827-4BF9-B1C1-C2358B8E992E}"/>
              </a:ext>
            </a:extLst>
          </p:cNvPr>
          <p:cNvPicPr>
            <a:picLocks noChangeAspect="1"/>
          </p:cNvPicPr>
          <p:nvPr/>
        </p:nvPicPr>
        <p:blipFill>
          <a:blip r:embed="rId4"/>
          <a:stretch>
            <a:fillRect/>
          </a:stretch>
        </p:blipFill>
        <p:spPr>
          <a:xfrm>
            <a:off x="240046" y="961026"/>
            <a:ext cx="6336586" cy="4891892"/>
          </a:xfrm>
          <a:prstGeom prst="rect">
            <a:avLst/>
          </a:prstGeom>
        </p:spPr>
      </p:pic>
      <p:sp>
        <p:nvSpPr>
          <p:cNvPr id="6" name="Rectangle 5">
            <a:extLst>
              <a:ext uri="{FF2B5EF4-FFF2-40B4-BE49-F238E27FC236}">
                <a16:creationId xmlns:a16="http://schemas.microsoft.com/office/drawing/2014/main" id="{A7F2CB54-C782-4D9B-8DD0-4062F0D0532D}"/>
              </a:ext>
            </a:extLst>
          </p:cNvPr>
          <p:cNvSpPr/>
          <p:nvPr/>
        </p:nvSpPr>
        <p:spPr>
          <a:xfrm>
            <a:off x="6761408" y="3629368"/>
            <a:ext cx="2513060" cy="715581"/>
          </a:xfrm>
          <a:prstGeom prst="rect">
            <a:avLst/>
          </a:prstGeom>
        </p:spPr>
        <p:txBody>
          <a:bodyPr wrap="none">
            <a:spAutoFit/>
          </a:bodyPr>
          <a:lstStyle/>
          <a:p>
            <a:pPr>
              <a:lnSpc>
                <a:spcPct val="90000"/>
              </a:lnSpc>
              <a:spcBef>
                <a:spcPct val="0"/>
              </a:spcBef>
            </a:pPr>
            <a:r>
              <a:rPr lang="en-ZA" sz="4500" spc="-150" dirty="0">
                <a:solidFill>
                  <a:schemeClr val="bg1"/>
                </a:solidFill>
                <a:latin typeface="+mj-lt"/>
                <a:ea typeface="+mj-ea"/>
                <a:cs typeface="+mj-cs"/>
              </a:rPr>
              <a:t>ANALYSIS</a:t>
            </a:r>
          </a:p>
        </p:txBody>
      </p:sp>
    </p:spTree>
    <p:extLst>
      <p:ext uri="{BB962C8B-B14F-4D97-AF65-F5344CB8AC3E}">
        <p14:creationId xmlns:p14="http://schemas.microsoft.com/office/powerpoint/2010/main" val="1219299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20" descr="Image of digital blood sugar machine and an empty bottle of test strips turned on its side.">
            <a:extLst>
              <a:ext uri="{FF2B5EF4-FFF2-40B4-BE49-F238E27FC236}">
                <a16:creationId xmlns:a16="http://schemas.microsoft.com/office/drawing/2014/main" id="{0D365955-FA39-4A2D-9040-64458E366B8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7" r="17"/>
          <a:stretch/>
        </p:blipFill>
        <p:spPr>
          <a:xfrm>
            <a:off x="6640513" y="136525"/>
            <a:ext cx="4313237" cy="6584950"/>
          </a:xfrm>
        </p:spPr>
      </p:pic>
      <p:sp>
        <p:nvSpPr>
          <p:cNvPr id="16" name="Rectangle 15" title="Primary Overlay Graphic">
            <a:extLst>
              <a:ext uri="{FF2B5EF4-FFF2-40B4-BE49-F238E27FC236}">
                <a16:creationId xmlns:a16="http://schemas.microsoft.com/office/drawing/2014/main" id="{B550A6E9-0336-490B-BCDA-9F16987B3222}"/>
              </a:ext>
            </a:extLst>
          </p:cNvPr>
          <p:cNvSpPr/>
          <p:nvPr/>
        </p:nvSpPr>
        <p:spPr bwMode="ltGray">
          <a:xfrm>
            <a:off x="6637078" y="134961"/>
            <a:ext cx="4316672" cy="3291695"/>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 Placeholder 2">
            <a:extLst>
              <a:ext uri="{FF2B5EF4-FFF2-40B4-BE49-F238E27FC236}">
                <a16:creationId xmlns:a16="http://schemas.microsoft.com/office/drawing/2014/main" id="{736C79F4-234D-409F-A036-61056C7283F0}"/>
              </a:ext>
            </a:extLst>
          </p:cNvPr>
          <p:cNvSpPr>
            <a:spLocks noGrp="1"/>
          </p:cNvSpPr>
          <p:nvPr>
            <p:ph type="body" sz="quarter" idx="17"/>
          </p:nvPr>
        </p:nvSpPr>
        <p:spPr>
          <a:xfrm>
            <a:off x="6761408" y="339237"/>
            <a:ext cx="3674718" cy="621791"/>
          </a:xfrm>
        </p:spPr>
        <p:txBody>
          <a:bodyPr/>
          <a:lstStyle/>
          <a:p>
            <a:pPr algn="l">
              <a:spcBef>
                <a:spcPct val="0"/>
              </a:spcBef>
            </a:pPr>
            <a:r>
              <a:rPr lang="en-ZA" sz="4500" spc="-150" dirty="0">
                <a:solidFill>
                  <a:schemeClr val="bg1"/>
                </a:solidFill>
                <a:latin typeface="+mj-lt"/>
                <a:ea typeface="+mj-ea"/>
                <a:cs typeface="+mj-cs"/>
              </a:rPr>
              <a:t>OBJECTIVE 4</a:t>
            </a:r>
          </a:p>
          <a:p>
            <a:endParaRPr lang="en-US" dirty="0"/>
          </a:p>
        </p:txBody>
      </p:sp>
      <p:sp>
        <p:nvSpPr>
          <p:cNvPr id="4" name="Text Placeholder 3">
            <a:extLst>
              <a:ext uri="{FF2B5EF4-FFF2-40B4-BE49-F238E27FC236}">
                <a16:creationId xmlns:a16="http://schemas.microsoft.com/office/drawing/2014/main" id="{D9735635-FE5B-4FA7-8D92-CAE52828B053}"/>
              </a:ext>
            </a:extLst>
          </p:cNvPr>
          <p:cNvSpPr>
            <a:spLocks noGrp="1"/>
          </p:cNvSpPr>
          <p:nvPr>
            <p:ph type="body" sz="quarter" idx="18"/>
          </p:nvPr>
        </p:nvSpPr>
        <p:spPr>
          <a:xfrm>
            <a:off x="6761408" y="1339403"/>
            <a:ext cx="3871365" cy="1968717"/>
          </a:xfrm>
        </p:spPr>
        <p:txBody>
          <a:bodyPr/>
          <a:lstStyle/>
          <a:p>
            <a:pPr algn="l"/>
            <a:r>
              <a:rPr lang="en-US" sz="2000" dirty="0">
                <a:solidFill>
                  <a:schemeClr val="bg1"/>
                </a:solidFill>
              </a:rPr>
              <a:t>. </a:t>
            </a:r>
          </a:p>
        </p:txBody>
      </p:sp>
      <p:sp>
        <p:nvSpPr>
          <p:cNvPr id="12" name="Slide Number Placeholder 11">
            <a:extLst>
              <a:ext uri="{FF2B5EF4-FFF2-40B4-BE49-F238E27FC236}">
                <a16:creationId xmlns:a16="http://schemas.microsoft.com/office/drawing/2014/main" id="{A8981864-5B70-4168-A0FE-EC6FFDF7F6BC}"/>
              </a:ext>
            </a:extLst>
          </p:cNvPr>
          <p:cNvSpPr>
            <a:spLocks noGrp="1"/>
          </p:cNvSpPr>
          <p:nvPr>
            <p:ph type="sldNum" sz="quarter" idx="12"/>
          </p:nvPr>
        </p:nvSpPr>
        <p:spPr/>
        <p:txBody>
          <a:bodyPr/>
          <a:lstStyle/>
          <a:p>
            <a:r>
              <a:rPr lang="en-ZA"/>
              <a:t>page </a:t>
            </a:r>
            <a:fld id="{19B51A1E-902D-48AF-9020-955120F399B6}" type="slidenum">
              <a:rPr lang="en-ZA" b="1" i="1" smtClean="0"/>
              <a:pPr/>
              <a:t>12</a:t>
            </a:fld>
            <a:endParaRPr lang="en-ZA" b="1" i="1" dirty="0"/>
          </a:p>
        </p:txBody>
      </p:sp>
      <p:sp>
        <p:nvSpPr>
          <p:cNvPr id="18" name="Rectangle 17" title="Primary Overlay Graphic">
            <a:extLst>
              <a:ext uri="{FF2B5EF4-FFF2-40B4-BE49-F238E27FC236}">
                <a16:creationId xmlns:a16="http://schemas.microsoft.com/office/drawing/2014/main" id="{1E32BDD4-BAF8-4C6A-8142-32EED8FF7068}"/>
              </a:ext>
            </a:extLst>
          </p:cNvPr>
          <p:cNvSpPr/>
          <p:nvPr/>
        </p:nvSpPr>
        <p:spPr bwMode="ltGray">
          <a:xfrm>
            <a:off x="6637079" y="3428218"/>
            <a:ext cx="4320106" cy="3291695"/>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90000"/>
              </a:lnSpc>
              <a:spcBef>
                <a:spcPts val="1000"/>
              </a:spcBef>
              <a:buFont typeface="Arial" panose="020B0604020202020204" pitchFamily="34" charset="0"/>
              <a:buChar char="•"/>
            </a:pPr>
            <a:r>
              <a:rPr lang="en-US" dirty="0"/>
              <a:t>This makes trends in residuals more evident and, from this plot, we can see that there is likely increasing trend in our residuals and therefore variance of residuals is not uniform across the range.</a:t>
            </a:r>
            <a:endParaRPr lang="en-US" dirty="0">
              <a:solidFill>
                <a:schemeClr val="bg1"/>
              </a:solidFill>
            </a:endParaRPr>
          </a:p>
        </p:txBody>
      </p:sp>
      <p:pic>
        <p:nvPicPr>
          <p:cNvPr id="8" name="Picture 7">
            <a:extLst>
              <a:ext uri="{FF2B5EF4-FFF2-40B4-BE49-F238E27FC236}">
                <a16:creationId xmlns:a16="http://schemas.microsoft.com/office/drawing/2014/main" id="{A60442BE-EF5B-448F-8621-F1C26345B995}"/>
              </a:ext>
            </a:extLst>
          </p:cNvPr>
          <p:cNvPicPr>
            <a:picLocks noChangeAspect="1"/>
          </p:cNvPicPr>
          <p:nvPr/>
        </p:nvPicPr>
        <p:blipFill>
          <a:blip r:embed="rId3"/>
          <a:stretch>
            <a:fillRect/>
          </a:stretch>
        </p:blipFill>
        <p:spPr>
          <a:xfrm>
            <a:off x="6637079" y="961026"/>
            <a:ext cx="4313238" cy="2465629"/>
          </a:xfrm>
          <a:prstGeom prst="rect">
            <a:avLst/>
          </a:prstGeom>
        </p:spPr>
      </p:pic>
      <p:pic>
        <p:nvPicPr>
          <p:cNvPr id="6" name="Picture 5">
            <a:extLst>
              <a:ext uri="{FF2B5EF4-FFF2-40B4-BE49-F238E27FC236}">
                <a16:creationId xmlns:a16="http://schemas.microsoft.com/office/drawing/2014/main" id="{246B775B-0BC1-42F3-83FF-976F8F90915D}"/>
              </a:ext>
            </a:extLst>
          </p:cNvPr>
          <p:cNvPicPr>
            <a:picLocks noChangeAspect="1"/>
          </p:cNvPicPr>
          <p:nvPr/>
        </p:nvPicPr>
        <p:blipFill>
          <a:blip r:embed="rId4"/>
          <a:stretch>
            <a:fillRect/>
          </a:stretch>
        </p:blipFill>
        <p:spPr>
          <a:xfrm>
            <a:off x="193183" y="961026"/>
            <a:ext cx="6383448" cy="4706007"/>
          </a:xfrm>
          <a:prstGeom prst="rect">
            <a:avLst/>
          </a:prstGeom>
        </p:spPr>
      </p:pic>
      <p:sp>
        <p:nvSpPr>
          <p:cNvPr id="7" name="Rectangle 6">
            <a:extLst>
              <a:ext uri="{FF2B5EF4-FFF2-40B4-BE49-F238E27FC236}">
                <a16:creationId xmlns:a16="http://schemas.microsoft.com/office/drawing/2014/main" id="{3F9CC124-7F1C-40AF-A03D-A976EA134364}"/>
              </a:ext>
            </a:extLst>
          </p:cNvPr>
          <p:cNvSpPr/>
          <p:nvPr/>
        </p:nvSpPr>
        <p:spPr>
          <a:xfrm>
            <a:off x="6761408" y="3634214"/>
            <a:ext cx="2513060" cy="715581"/>
          </a:xfrm>
          <a:prstGeom prst="rect">
            <a:avLst/>
          </a:prstGeom>
        </p:spPr>
        <p:txBody>
          <a:bodyPr wrap="none">
            <a:spAutoFit/>
          </a:bodyPr>
          <a:lstStyle/>
          <a:p>
            <a:pPr>
              <a:lnSpc>
                <a:spcPct val="90000"/>
              </a:lnSpc>
              <a:spcBef>
                <a:spcPct val="0"/>
              </a:spcBef>
            </a:pPr>
            <a:r>
              <a:rPr lang="en-ZA" sz="4500" spc="-150" dirty="0">
                <a:solidFill>
                  <a:schemeClr val="bg1"/>
                </a:solidFill>
                <a:latin typeface="+mj-lt"/>
                <a:ea typeface="+mj-ea"/>
                <a:cs typeface="+mj-cs"/>
              </a:rPr>
              <a:t>ANALYSIS</a:t>
            </a:r>
          </a:p>
        </p:txBody>
      </p:sp>
    </p:spTree>
    <p:extLst>
      <p:ext uri="{BB962C8B-B14F-4D97-AF65-F5344CB8AC3E}">
        <p14:creationId xmlns:p14="http://schemas.microsoft.com/office/powerpoint/2010/main" val="4279432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20" descr="Image of digital blood sugar machine and an empty bottle of test strips turned on its side.">
            <a:extLst>
              <a:ext uri="{FF2B5EF4-FFF2-40B4-BE49-F238E27FC236}">
                <a16:creationId xmlns:a16="http://schemas.microsoft.com/office/drawing/2014/main" id="{0D365955-FA39-4A2D-9040-64458E366B8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7" r="17"/>
          <a:stretch/>
        </p:blipFill>
        <p:spPr>
          <a:xfrm>
            <a:off x="6640513" y="136525"/>
            <a:ext cx="4313237" cy="6584950"/>
          </a:xfrm>
        </p:spPr>
      </p:pic>
      <p:sp>
        <p:nvSpPr>
          <p:cNvPr id="16" name="Rectangle 15" title="Primary Overlay Graphic">
            <a:extLst>
              <a:ext uri="{FF2B5EF4-FFF2-40B4-BE49-F238E27FC236}">
                <a16:creationId xmlns:a16="http://schemas.microsoft.com/office/drawing/2014/main" id="{B550A6E9-0336-490B-BCDA-9F16987B3222}"/>
              </a:ext>
            </a:extLst>
          </p:cNvPr>
          <p:cNvSpPr/>
          <p:nvPr/>
        </p:nvSpPr>
        <p:spPr bwMode="ltGray">
          <a:xfrm>
            <a:off x="6637078" y="134961"/>
            <a:ext cx="4316672" cy="3291695"/>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 Placeholder 2">
            <a:extLst>
              <a:ext uri="{FF2B5EF4-FFF2-40B4-BE49-F238E27FC236}">
                <a16:creationId xmlns:a16="http://schemas.microsoft.com/office/drawing/2014/main" id="{736C79F4-234D-409F-A036-61056C7283F0}"/>
              </a:ext>
            </a:extLst>
          </p:cNvPr>
          <p:cNvSpPr>
            <a:spLocks noGrp="1"/>
          </p:cNvSpPr>
          <p:nvPr>
            <p:ph type="body" sz="quarter" idx="17"/>
          </p:nvPr>
        </p:nvSpPr>
        <p:spPr>
          <a:xfrm>
            <a:off x="6761408" y="339237"/>
            <a:ext cx="3674718" cy="621791"/>
          </a:xfrm>
        </p:spPr>
        <p:txBody>
          <a:bodyPr/>
          <a:lstStyle/>
          <a:p>
            <a:pPr algn="l">
              <a:spcBef>
                <a:spcPct val="0"/>
              </a:spcBef>
            </a:pPr>
            <a:r>
              <a:rPr lang="en-ZA" sz="4500" spc="-150" dirty="0">
                <a:solidFill>
                  <a:schemeClr val="bg1"/>
                </a:solidFill>
                <a:latin typeface="+mj-lt"/>
                <a:ea typeface="+mj-ea"/>
                <a:cs typeface="+mj-cs"/>
              </a:rPr>
              <a:t>OBJECTIVE 4</a:t>
            </a:r>
          </a:p>
          <a:p>
            <a:endParaRPr lang="en-US" dirty="0"/>
          </a:p>
        </p:txBody>
      </p:sp>
      <p:sp>
        <p:nvSpPr>
          <p:cNvPr id="4" name="Text Placeholder 3">
            <a:extLst>
              <a:ext uri="{FF2B5EF4-FFF2-40B4-BE49-F238E27FC236}">
                <a16:creationId xmlns:a16="http://schemas.microsoft.com/office/drawing/2014/main" id="{D9735635-FE5B-4FA7-8D92-CAE52828B053}"/>
              </a:ext>
            </a:extLst>
          </p:cNvPr>
          <p:cNvSpPr>
            <a:spLocks noGrp="1"/>
          </p:cNvSpPr>
          <p:nvPr>
            <p:ph type="body" sz="quarter" idx="18"/>
          </p:nvPr>
        </p:nvSpPr>
        <p:spPr>
          <a:xfrm>
            <a:off x="6761408" y="1339403"/>
            <a:ext cx="3871365" cy="1968717"/>
          </a:xfrm>
        </p:spPr>
        <p:txBody>
          <a:bodyPr/>
          <a:lstStyle/>
          <a:p>
            <a:pPr algn="l"/>
            <a:r>
              <a:rPr lang="en-US" sz="2000" dirty="0">
                <a:solidFill>
                  <a:schemeClr val="bg1"/>
                </a:solidFill>
              </a:rPr>
              <a:t>. </a:t>
            </a:r>
          </a:p>
        </p:txBody>
      </p:sp>
      <p:sp>
        <p:nvSpPr>
          <p:cNvPr id="12" name="Slide Number Placeholder 11">
            <a:extLst>
              <a:ext uri="{FF2B5EF4-FFF2-40B4-BE49-F238E27FC236}">
                <a16:creationId xmlns:a16="http://schemas.microsoft.com/office/drawing/2014/main" id="{A8981864-5B70-4168-A0FE-EC6FFDF7F6BC}"/>
              </a:ext>
            </a:extLst>
          </p:cNvPr>
          <p:cNvSpPr>
            <a:spLocks noGrp="1"/>
          </p:cNvSpPr>
          <p:nvPr>
            <p:ph type="sldNum" sz="quarter" idx="12"/>
          </p:nvPr>
        </p:nvSpPr>
        <p:spPr/>
        <p:txBody>
          <a:bodyPr/>
          <a:lstStyle/>
          <a:p>
            <a:r>
              <a:rPr lang="en-ZA"/>
              <a:t>page </a:t>
            </a:r>
            <a:fld id="{19B51A1E-902D-48AF-9020-955120F399B6}" type="slidenum">
              <a:rPr lang="en-ZA" b="1" i="1" smtClean="0"/>
              <a:pPr/>
              <a:t>13</a:t>
            </a:fld>
            <a:endParaRPr lang="en-ZA" b="1" i="1" dirty="0"/>
          </a:p>
        </p:txBody>
      </p:sp>
      <p:sp>
        <p:nvSpPr>
          <p:cNvPr id="18" name="Rectangle 17" title="Primary Overlay Graphic">
            <a:extLst>
              <a:ext uri="{FF2B5EF4-FFF2-40B4-BE49-F238E27FC236}">
                <a16:creationId xmlns:a16="http://schemas.microsoft.com/office/drawing/2014/main" id="{1E32BDD4-BAF8-4C6A-8142-32EED8FF7068}"/>
              </a:ext>
            </a:extLst>
          </p:cNvPr>
          <p:cNvSpPr/>
          <p:nvPr/>
        </p:nvSpPr>
        <p:spPr bwMode="ltGray">
          <a:xfrm>
            <a:off x="6637079" y="3426656"/>
            <a:ext cx="4320106" cy="3293258"/>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90000"/>
              </a:lnSpc>
              <a:spcBef>
                <a:spcPts val="1000"/>
              </a:spcBef>
              <a:buFont typeface="Arial" panose="020B0604020202020204" pitchFamily="34" charset="0"/>
              <a:buChar char="•"/>
            </a:pPr>
            <a:endParaRPr lang="en-US" dirty="0"/>
          </a:p>
          <a:p>
            <a:pPr marL="285750" indent="-285750">
              <a:lnSpc>
                <a:spcPct val="90000"/>
              </a:lnSpc>
              <a:spcBef>
                <a:spcPts val="1000"/>
              </a:spcBef>
              <a:buFont typeface="Arial" panose="020B0604020202020204" pitchFamily="34" charset="0"/>
              <a:buChar char="•"/>
            </a:pPr>
            <a:r>
              <a:rPr lang="en-US" dirty="0"/>
              <a:t>Any point outside of Cook’s distance boundaries would be an outlier in the x direction. We can conclude that we have no outliers, although point 333 is close. </a:t>
            </a:r>
            <a:endParaRPr lang="en-US" dirty="0">
              <a:solidFill>
                <a:schemeClr val="bg1"/>
              </a:solidFill>
            </a:endParaRPr>
          </a:p>
        </p:txBody>
      </p:sp>
      <p:pic>
        <p:nvPicPr>
          <p:cNvPr id="8" name="Picture 7">
            <a:extLst>
              <a:ext uri="{FF2B5EF4-FFF2-40B4-BE49-F238E27FC236}">
                <a16:creationId xmlns:a16="http://schemas.microsoft.com/office/drawing/2014/main" id="{A60442BE-EF5B-448F-8621-F1C26345B995}"/>
              </a:ext>
            </a:extLst>
          </p:cNvPr>
          <p:cNvPicPr>
            <a:picLocks noChangeAspect="1"/>
          </p:cNvPicPr>
          <p:nvPr/>
        </p:nvPicPr>
        <p:blipFill>
          <a:blip r:embed="rId3"/>
          <a:stretch>
            <a:fillRect/>
          </a:stretch>
        </p:blipFill>
        <p:spPr>
          <a:xfrm>
            <a:off x="6637079" y="961026"/>
            <a:ext cx="4313238" cy="2465629"/>
          </a:xfrm>
          <a:prstGeom prst="rect">
            <a:avLst/>
          </a:prstGeom>
        </p:spPr>
      </p:pic>
      <p:pic>
        <p:nvPicPr>
          <p:cNvPr id="5" name="Picture 4">
            <a:extLst>
              <a:ext uri="{FF2B5EF4-FFF2-40B4-BE49-F238E27FC236}">
                <a16:creationId xmlns:a16="http://schemas.microsoft.com/office/drawing/2014/main" id="{70AE5652-E2CE-46A3-8B98-AA973405D65A}"/>
              </a:ext>
            </a:extLst>
          </p:cNvPr>
          <p:cNvPicPr>
            <a:picLocks noChangeAspect="1"/>
          </p:cNvPicPr>
          <p:nvPr/>
        </p:nvPicPr>
        <p:blipFill>
          <a:blip r:embed="rId4"/>
          <a:stretch>
            <a:fillRect/>
          </a:stretch>
        </p:blipFill>
        <p:spPr>
          <a:xfrm>
            <a:off x="223057" y="972154"/>
            <a:ext cx="6276138" cy="4706007"/>
          </a:xfrm>
          <a:prstGeom prst="rect">
            <a:avLst/>
          </a:prstGeom>
        </p:spPr>
      </p:pic>
      <p:sp>
        <p:nvSpPr>
          <p:cNvPr id="7" name="Rectangle 6">
            <a:extLst>
              <a:ext uri="{FF2B5EF4-FFF2-40B4-BE49-F238E27FC236}">
                <a16:creationId xmlns:a16="http://schemas.microsoft.com/office/drawing/2014/main" id="{3551A9B6-2D3F-4D85-A664-607B22930C13}"/>
              </a:ext>
            </a:extLst>
          </p:cNvPr>
          <p:cNvSpPr/>
          <p:nvPr/>
        </p:nvSpPr>
        <p:spPr>
          <a:xfrm>
            <a:off x="6761408" y="3743698"/>
            <a:ext cx="2513060" cy="715581"/>
          </a:xfrm>
          <a:prstGeom prst="rect">
            <a:avLst/>
          </a:prstGeom>
        </p:spPr>
        <p:txBody>
          <a:bodyPr wrap="none">
            <a:spAutoFit/>
          </a:bodyPr>
          <a:lstStyle/>
          <a:p>
            <a:pPr>
              <a:lnSpc>
                <a:spcPct val="90000"/>
              </a:lnSpc>
              <a:spcBef>
                <a:spcPct val="0"/>
              </a:spcBef>
            </a:pPr>
            <a:r>
              <a:rPr lang="en-ZA" sz="4500" spc="-150" dirty="0">
                <a:solidFill>
                  <a:schemeClr val="bg1"/>
                </a:solidFill>
                <a:latin typeface="+mj-lt"/>
                <a:ea typeface="+mj-ea"/>
                <a:cs typeface="+mj-cs"/>
              </a:rPr>
              <a:t>ANALYSIS</a:t>
            </a:r>
          </a:p>
        </p:txBody>
      </p:sp>
    </p:spTree>
    <p:extLst>
      <p:ext uri="{BB962C8B-B14F-4D97-AF65-F5344CB8AC3E}">
        <p14:creationId xmlns:p14="http://schemas.microsoft.com/office/powerpoint/2010/main" val="1592127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20" descr="Image of digital blood sugar machine and an empty bottle of test strips turned on its side.">
            <a:extLst>
              <a:ext uri="{FF2B5EF4-FFF2-40B4-BE49-F238E27FC236}">
                <a16:creationId xmlns:a16="http://schemas.microsoft.com/office/drawing/2014/main" id="{0D365955-FA39-4A2D-9040-64458E366B8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7" r="17"/>
          <a:stretch/>
        </p:blipFill>
        <p:spPr>
          <a:xfrm>
            <a:off x="6640513" y="136525"/>
            <a:ext cx="4313237" cy="6584950"/>
          </a:xfrm>
        </p:spPr>
      </p:pic>
      <p:sp>
        <p:nvSpPr>
          <p:cNvPr id="16" name="Rectangle 15" title="Primary Overlay Graphic">
            <a:extLst>
              <a:ext uri="{FF2B5EF4-FFF2-40B4-BE49-F238E27FC236}">
                <a16:creationId xmlns:a16="http://schemas.microsoft.com/office/drawing/2014/main" id="{B550A6E9-0336-490B-BCDA-9F16987B3222}"/>
              </a:ext>
            </a:extLst>
          </p:cNvPr>
          <p:cNvSpPr/>
          <p:nvPr/>
        </p:nvSpPr>
        <p:spPr bwMode="ltGray">
          <a:xfrm>
            <a:off x="6637078" y="134961"/>
            <a:ext cx="4316672" cy="3291695"/>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 Placeholder 2">
            <a:extLst>
              <a:ext uri="{FF2B5EF4-FFF2-40B4-BE49-F238E27FC236}">
                <a16:creationId xmlns:a16="http://schemas.microsoft.com/office/drawing/2014/main" id="{736C79F4-234D-409F-A036-61056C7283F0}"/>
              </a:ext>
            </a:extLst>
          </p:cNvPr>
          <p:cNvSpPr>
            <a:spLocks noGrp="1"/>
          </p:cNvSpPr>
          <p:nvPr>
            <p:ph type="body" sz="quarter" idx="17"/>
          </p:nvPr>
        </p:nvSpPr>
        <p:spPr>
          <a:xfrm>
            <a:off x="6761408" y="339237"/>
            <a:ext cx="3674718" cy="621791"/>
          </a:xfrm>
        </p:spPr>
        <p:txBody>
          <a:bodyPr/>
          <a:lstStyle/>
          <a:p>
            <a:pPr algn="l">
              <a:spcBef>
                <a:spcPct val="0"/>
              </a:spcBef>
            </a:pPr>
            <a:r>
              <a:rPr lang="en-ZA" sz="4500" spc="-150" dirty="0">
                <a:solidFill>
                  <a:schemeClr val="bg1"/>
                </a:solidFill>
                <a:latin typeface="+mj-lt"/>
                <a:ea typeface="+mj-ea"/>
                <a:cs typeface="+mj-cs"/>
              </a:rPr>
              <a:t>OBJECTIVE 4</a:t>
            </a:r>
          </a:p>
          <a:p>
            <a:endParaRPr lang="en-US" dirty="0"/>
          </a:p>
        </p:txBody>
      </p:sp>
      <p:sp>
        <p:nvSpPr>
          <p:cNvPr id="4" name="Text Placeholder 3">
            <a:extLst>
              <a:ext uri="{FF2B5EF4-FFF2-40B4-BE49-F238E27FC236}">
                <a16:creationId xmlns:a16="http://schemas.microsoft.com/office/drawing/2014/main" id="{D9735635-FE5B-4FA7-8D92-CAE52828B053}"/>
              </a:ext>
            </a:extLst>
          </p:cNvPr>
          <p:cNvSpPr>
            <a:spLocks noGrp="1"/>
          </p:cNvSpPr>
          <p:nvPr>
            <p:ph type="body" sz="quarter" idx="18"/>
          </p:nvPr>
        </p:nvSpPr>
        <p:spPr>
          <a:xfrm>
            <a:off x="6761408" y="1339403"/>
            <a:ext cx="3871365" cy="1968717"/>
          </a:xfrm>
        </p:spPr>
        <p:txBody>
          <a:bodyPr/>
          <a:lstStyle/>
          <a:p>
            <a:pPr algn="l"/>
            <a:r>
              <a:rPr lang="en-US" sz="2000" dirty="0">
                <a:solidFill>
                  <a:schemeClr val="bg1"/>
                </a:solidFill>
              </a:rPr>
              <a:t>Analyze the severity of the hospital costs by age and gender for proper allocation of resources. </a:t>
            </a:r>
          </a:p>
          <a:p>
            <a:pPr algn="l"/>
            <a:endParaRPr lang="en-US" sz="2000" dirty="0">
              <a:solidFill>
                <a:schemeClr val="bg1"/>
              </a:solidFill>
            </a:endParaRPr>
          </a:p>
        </p:txBody>
      </p:sp>
      <p:sp>
        <p:nvSpPr>
          <p:cNvPr id="12" name="Slide Number Placeholder 11">
            <a:extLst>
              <a:ext uri="{FF2B5EF4-FFF2-40B4-BE49-F238E27FC236}">
                <a16:creationId xmlns:a16="http://schemas.microsoft.com/office/drawing/2014/main" id="{A8981864-5B70-4168-A0FE-EC6FFDF7F6BC}"/>
              </a:ext>
            </a:extLst>
          </p:cNvPr>
          <p:cNvSpPr>
            <a:spLocks noGrp="1"/>
          </p:cNvSpPr>
          <p:nvPr>
            <p:ph type="sldNum" sz="quarter" idx="12"/>
          </p:nvPr>
        </p:nvSpPr>
        <p:spPr/>
        <p:txBody>
          <a:bodyPr/>
          <a:lstStyle/>
          <a:p>
            <a:r>
              <a:rPr lang="en-ZA"/>
              <a:t>page </a:t>
            </a:r>
            <a:fld id="{19B51A1E-902D-48AF-9020-955120F399B6}" type="slidenum">
              <a:rPr lang="en-ZA" b="1" i="1" smtClean="0"/>
              <a:pPr/>
              <a:t>14</a:t>
            </a:fld>
            <a:endParaRPr lang="en-ZA" b="1" i="1" dirty="0"/>
          </a:p>
        </p:txBody>
      </p:sp>
      <p:sp>
        <p:nvSpPr>
          <p:cNvPr id="18" name="Rectangle 17" title="Primary Overlay Graphic">
            <a:extLst>
              <a:ext uri="{FF2B5EF4-FFF2-40B4-BE49-F238E27FC236}">
                <a16:creationId xmlns:a16="http://schemas.microsoft.com/office/drawing/2014/main" id="{1E32BDD4-BAF8-4C6A-8142-32EED8FF7068}"/>
              </a:ext>
            </a:extLst>
          </p:cNvPr>
          <p:cNvSpPr/>
          <p:nvPr/>
        </p:nvSpPr>
        <p:spPr bwMode="ltGray">
          <a:xfrm>
            <a:off x="6637079" y="3426656"/>
            <a:ext cx="4320106" cy="3293258"/>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90000"/>
              </a:lnSpc>
              <a:spcBef>
                <a:spcPts val="1000"/>
              </a:spcBef>
              <a:buFont typeface="Arial" panose="020B0604020202020204" pitchFamily="34" charset="0"/>
              <a:buChar char="•"/>
            </a:pPr>
            <a:endParaRPr lang="en-US" dirty="0"/>
          </a:p>
          <a:p>
            <a:pPr marL="285750" indent="-285750">
              <a:lnSpc>
                <a:spcPct val="90000"/>
              </a:lnSpc>
              <a:spcBef>
                <a:spcPts val="1000"/>
              </a:spcBef>
              <a:buFont typeface="Arial" panose="020B0604020202020204" pitchFamily="34" charset="0"/>
              <a:buChar char="•"/>
            </a:pPr>
            <a:r>
              <a:rPr lang="en-US" sz="1600" dirty="0"/>
              <a:t>P-value of AGE &lt;0.05(very low p-value) indicating high significance. P-value of FEMALE is also &lt;0.05 making it a significant variable.</a:t>
            </a:r>
          </a:p>
          <a:p>
            <a:pPr marL="285750" indent="-285750">
              <a:lnSpc>
                <a:spcPct val="90000"/>
              </a:lnSpc>
              <a:spcBef>
                <a:spcPts val="1000"/>
              </a:spcBef>
              <a:buFont typeface="Arial" panose="020B0604020202020204" pitchFamily="34" charset="0"/>
              <a:buChar char="•"/>
            </a:pPr>
            <a:r>
              <a:rPr lang="en-US" sz="1600" dirty="0">
                <a:solidFill>
                  <a:schemeClr val="bg1"/>
                </a:solidFill>
              </a:rPr>
              <a:t>However AGE and FEMALE alone used as predictors to predict TOTCHG does not result in a good model as the R- Squared is very low. i.e. only 26% variance in TOTCHG can be explained by this model.</a:t>
            </a:r>
          </a:p>
        </p:txBody>
      </p:sp>
      <p:sp>
        <p:nvSpPr>
          <p:cNvPr id="7" name="Rectangle 6">
            <a:extLst>
              <a:ext uri="{FF2B5EF4-FFF2-40B4-BE49-F238E27FC236}">
                <a16:creationId xmlns:a16="http://schemas.microsoft.com/office/drawing/2014/main" id="{3551A9B6-2D3F-4D85-A664-607B22930C13}"/>
              </a:ext>
            </a:extLst>
          </p:cNvPr>
          <p:cNvSpPr/>
          <p:nvPr/>
        </p:nvSpPr>
        <p:spPr>
          <a:xfrm>
            <a:off x="6761408" y="3545192"/>
            <a:ext cx="3467616" cy="715581"/>
          </a:xfrm>
          <a:prstGeom prst="rect">
            <a:avLst/>
          </a:prstGeom>
        </p:spPr>
        <p:txBody>
          <a:bodyPr wrap="none">
            <a:spAutoFit/>
          </a:bodyPr>
          <a:lstStyle/>
          <a:p>
            <a:pPr>
              <a:lnSpc>
                <a:spcPct val="90000"/>
              </a:lnSpc>
              <a:spcBef>
                <a:spcPct val="0"/>
              </a:spcBef>
            </a:pPr>
            <a:r>
              <a:rPr lang="en-ZA" sz="4500" spc="-150" dirty="0">
                <a:solidFill>
                  <a:schemeClr val="bg1"/>
                </a:solidFill>
                <a:latin typeface="+mj-lt"/>
                <a:ea typeface="+mj-ea"/>
                <a:cs typeface="+mj-cs"/>
              </a:rPr>
              <a:t>CONCLUSION</a:t>
            </a:r>
          </a:p>
        </p:txBody>
      </p:sp>
      <p:pic>
        <p:nvPicPr>
          <p:cNvPr id="11" name="Picture 10">
            <a:extLst>
              <a:ext uri="{FF2B5EF4-FFF2-40B4-BE49-F238E27FC236}">
                <a16:creationId xmlns:a16="http://schemas.microsoft.com/office/drawing/2014/main" id="{DB0916E8-EBCC-47DA-A1AE-93E1B5CE097D}"/>
              </a:ext>
            </a:extLst>
          </p:cNvPr>
          <p:cNvPicPr>
            <a:picLocks noChangeAspect="1"/>
          </p:cNvPicPr>
          <p:nvPr/>
        </p:nvPicPr>
        <p:blipFill>
          <a:blip r:embed="rId3"/>
          <a:stretch>
            <a:fillRect/>
          </a:stretch>
        </p:blipFill>
        <p:spPr>
          <a:xfrm>
            <a:off x="231820" y="1090946"/>
            <a:ext cx="6208611" cy="5090913"/>
          </a:xfrm>
          <a:prstGeom prst="rect">
            <a:avLst/>
          </a:prstGeom>
        </p:spPr>
      </p:pic>
    </p:spTree>
    <p:extLst>
      <p:ext uri="{BB962C8B-B14F-4D97-AF65-F5344CB8AC3E}">
        <p14:creationId xmlns:p14="http://schemas.microsoft.com/office/powerpoint/2010/main" val="2116014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20" descr="Image of digital blood sugar machine and an empty bottle of test strips turned on its side.">
            <a:extLst>
              <a:ext uri="{FF2B5EF4-FFF2-40B4-BE49-F238E27FC236}">
                <a16:creationId xmlns:a16="http://schemas.microsoft.com/office/drawing/2014/main" id="{0D365955-FA39-4A2D-9040-64458E366B8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7" r="17"/>
          <a:stretch/>
        </p:blipFill>
        <p:spPr>
          <a:xfrm>
            <a:off x="6640513" y="136525"/>
            <a:ext cx="4313237" cy="6584950"/>
          </a:xfrm>
        </p:spPr>
      </p:pic>
      <p:sp>
        <p:nvSpPr>
          <p:cNvPr id="16" name="Rectangle 15" title="Primary Overlay Graphic">
            <a:extLst>
              <a:ext uri="{FF2B5EF4-FFF2-40B4-BE49-F238E27FC236}">
                <a16:creationId xmlns:a16="http://schemas.microsoft.com/office/drawing/2014/main" id="{B550A6E9-0336-490B-BCDA-9F16987B3222}"/>
              </a:ext>
            </a:extLst>
          </p:cNvPr>
          <p:cNvSpPr/>
          <p:nvPr/>
        </p:nvSpPr>
        <p:spPr bwMode="ltGray">
          <a:xfrm>
            <a:off x="6637078" y="134961"/>
            <a:ext cx="4316672" cy="3291695"/>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 Placeholder 2">
            <a:extLst>
              <a:ext uri="{FF2B5EF4-FFF2-40B4-BE49-F238E27FC236}">
                <a16:creationId xmlns:a16="http://schemas.microsoft.com/office/drawing/2014/main" id="{736C79F4-234D-409F-A036-61056C7283F0}"/>
              </a:ext>
            </a:extLst>
          </p:cNvPr>
          <p:cNvSpPr>
            <a:spLocks noGrp="1"/>
          </p:cNvSpPr>
          <p:nvPr>
            <p:ph type="body" sz="quarter" idx="17"/>
          </p:nvPr>
        </p:nvSpPr>
        <p:spPr>
          <a:xfrm>
            <a:off x="6761408" y="339237"/>
            <a:ext cx="3674718" cy="621791"/>
          </a:xfrm>
        </p:spPr>
        <p:txBody>
          <a:bodyPr/>
          <a:lstStyle/>
          <a:p>
            <a:pPr algn="l">
              <a:spcBef>
                <a:spcPct val="0"/>
              </a:spcBef>
            </a:pPr>
            <a:r>
              <a:rPr lang="en-ZA" sz="4500" spc="-150" dirty="0">
                <a:solidFill>
                  <a:schemeClr val="bg1"/>
                </a:solidFill>
                <a:latin typeface="+mj-lt"/>
                <a:ea typeface="+mj-ea"/>
                <a:cs typeface="+mj-cs"/>
              </a:rPr>
              <a:t>OBJECTIVE 5</a:t>
            </a:r>
          </a:p>
          <a:p>
            <a:endParaRPr lang="en-US" dirty="0"/>
          </a:p>
        </p:txBody>
      </p:sp>
      <p:sp>
        <p:nvSpPr>
          <p:cNvPr id="4" name="Text Placeholder 3">
            <a:extLst>
              <a:ext uri="{FF2B5EF4-FFF2-40B4-BE49-F238E27FC236}">
                <a16:creationId xmlns:a16="http://schemas.microsoft.com/office/drawing/2014/main" id="{D9735635-FE5B-4FA7-8D92-CAE52828B053}"/>
              </a:ext>
            </a:extLst>
          </p:cNvPr>
          <p:cNvSpPr>
            <a:spLocks noGrp="1"/>
          </p:cNvSpPr>
          <p:nvPr>
            <p:ph type="body" sz="quarter" idx="18"/>
          </p:nvPr>
        </p:nvSpPr>
        <p:spPr>
          <a:xfrm>
            <a:off x="6761408" y="1339403"/>
            <a:ext cx="3871365" cy="1968717"/>
          </a:xfrm>
        </p:spPr>
        <p:txBody>
          <a:bodyPr/>
          <a:lstStyle/>
          <a:p>
            <a:pPr algn="l"/>
            <a:r>
              <a:rPr lang="en-US" sz="2400" dirty="0">
                <a:solidFill>
                  <a:schemeClr val="bg1"/>
                </a:solidFill>
              </a:rPr>
              <a:t>Find if the length of stay (LOS) can be predicted from age, gender, and race. </a:t>
            </a:r>
          </a:p>
        </p:txBody>
      </p:sp>
      <p:sp>
        <p:nvSpPr>
          <p:cNvPr id="12" name="Slide Number Placeholder 11">
            <a:extLst>
              <a:ext uri="{FF2B5EF4-FFF2-40B4-BE49-F238E27FC236}">
                <a16:creationId xmlns:a16="http://schemas.microsoft.com/office/drawing/2014/main" id="{A8981864-5B70-4168-A0FE-EC6FFDF7F6BC}"/>
              </a:ext>
            </a:extLst>
          </p:cNvPr>
          <p:cNvSpPr>
            <a:spLocks noGrp="1"/>
          </p:cNvSpPr>
          <p:nvPr>
            <p:ph type="sldNum" sz="quarter" idx="12"/>
          </p:nvPr>
        </p:nvSpPr>
        <p:spPr/>
        <p:txBody>
          <a:bodyPr/>
          <a:lstStyle/>
          <a:p>
            <a:r>
              <a:rPr lang="en-ZA"/>
              <a:t>page </a:t>
            </a:r>
            <a:fld id="{19B51A1E-902D-48AF-9020-955120F399B6}" type="slidenum">
              <a:rPr lang="en-ZA" b="1" i="1" smtClean="0"/>
              <a:pPr/>
              <a:t>15</a:t>
            </a:fld>
            <a:endParaRPr lang="en-ZA" b="1" i="1" dirty="0"/>
          </a:p>
        </p:txBody>
      </p:sp>
      <p:sp>
        <p:nvSpPr>
          <p:cNvPr id="18" name="Rectangle 17" title="Primary Overlay Graphic">
            <a:extLst>
              <a:ext uri="{FF2B5EF4-FFF2-40B4-BE49-F238E27FC236}">
                <a16:creationId xmlns:a16="http://schemas.microsoft.com/office/drawing/2014/main" id="{1E32BDD4-BAF8-4C6A-8142-32EED8FF7068}"/>
              </a:ext>
            </a:extLst>
          </p:cNvPr>
          <p:cNvSpPr/>
          <p:nvPr/>
        </p:nvSpPr>
        <p:spPr bwMode="ltGray">
          <a:xfrm>
            <a:off x="6633644" y="3375241"/>
            <a:ext cx="4320106" cy="3291695"/>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90000"/>
              </a:lnSpc>
              <a:spcBef>
                <a:spcPts val="1000"/>
              </a:spcBef>
              <a:buFont typeface="Arial" panose="020B0604020202020204" pitchFamily="34" charset="0"/>
              <a:buChar char="•"/>
            </a:pPr>
            <a:r>
              <a:rPr lang="en-US" dirty="0">
                <a:solidFill>
                  <a:schemeClr val="bg1"/>
                </a:solidFill>
              </a:rPr>
              <a:t>The p-values for all the predictors are &gt;0.05, indicating that none are significant.</a:t>
            </a:r>
          </a:p>
          <a:p>
            <a:pPr marL="342900" indent="-342900">
              <a:lnSpc>
                <a:spcPct val="90000"/>
              </a:lnSpc>
              <a:spcBef>
                <a:spcPts val="1000"/>
              </a:spcBef>
              <a:buFont typeface="Arial" panose="020B0604020202020204" pitchFamily="34" charset="0"/>
              <a:buChar char="•"/>
            </a:pPr>
            <a:r>
              <a:rPr lang="en-US" dirty="0">
                <a:solidFill>
                  <a:schemeClr val="bg1"/>
                </a:solidFill>
              </a:rPr>
              <a:t>Multiple R-squared: 0.01406, indicating that this model is able to explain the variance in LOS only by 14%.</a:t>
            </a:r>
          </a:p>
          <a:p>
            <a:pPr>
              <a:lnSpc>
                <a:spcPct val="90000"/>
              </a:lnSpc>
              <a:spcBef>
                <a:spcPts val="1000"/>
              </a:spcBef>
            </a:pPr>
            <a:endParaRPr lang="en-US" dirty="0">
              <a:solidFill>
                <a:schemeClr val="bg1"/>
              </a:solidFill>
            </a:endParaRPr>
          </a:p>
          <a:p>
            <a:pPr marL="342900" indent="-342900">
              <a:lnSpc>
                <a:spcPct val="90000"/>
              </a:lnSpc>
              <a:spcBef>
                <a:spcPts val="1000"/>
              </a:spcBef>
              <a:buFont typeface="Arial" panose="020B0604020202020204" pitchFamily="34" charset="0"/>
              <a:buChar char="•"/>
            </a:pPr>
            <a:r>
              <a:rPr lang="en-US" dirty="0">
                <a:solidFill>
                  <a:schemeClr val="bg1"/>
                </a:solidFill>
              </a:rPr>
              <a:t>Poor model to predict LOS </a:t>
            </a:r>
          </a:p>
        </p:txBody>
      </p:sp>
      <p:pic>
        <p:nvPicPr>
          <p:cNvPr id="2" name="Picture 1">
            <a:extLst>
              <a:ext uri="{FF2B5EF4-FFF2-40B4-BE49-F238E27FC236}">
                <a16:creationId xmlns:a16="http://schemas.microsoft.com/office/drawing/2014/main" id="{F0CD6C37-EE51-4925-8C4A-3FEEFEE29D53}"/>
              </a:ext>
            </a:extLst>
          </p:cNvPr>
          <p:cNvPicPr>
            <a:picLocks noChangeAspect="1"/>
          </p:cNvPicPr>
          <p:nvPr/>
        </p:nvPicPr>
        <p:blipFill>
          <a:blip r:embed="rId3"/>
          <a:stretch>
            <a:fillRect/>
          </a:stretch>
        </p:blipFill>
        <p:spPr>
          <a:xfrm>
            <a:off x="207136" y="1320337"/>
            <a:ext cx="6292059" cy="4488539"/>
          </a:xfrm>
          <a:prstGeom prst="rect">
            <a:avLst/>
          </a:prstGeom>
        </p:spPr>
      </p:pic>
      <p:sp>
        <p:nvSpPr>
          <p:cNvPr id="5" name="Rectangle 4">
            <a:extLst>
              <a:ext uri="{FF2B5EF4-FFF2-40B4-BE49-F238E27FC236}">
                <a16:creationId xmlns:a16="http://schemas.microsoft.com/office/drawing/2014/main" id="{A6729D13-E5D0-495D-92B6-9C25FB4C3B43}"/>
              </a:ext>
            </a:extLst>
          </p:cNvPr>
          <p:cNvSpPr/>
          <p:nvPr/>
        </p:nvSpPr>
        <p:spPr>
          <a:xfrm>
            <a:off x="6761408" y="3436383"/>
            <a:ext cx="1575239" cy="480131"/>
          </a:xfrm>
          <a:prstGeom prst="rect">
            <a:avLst/>
          </a:prstGeom>
        </p:spPr>
        <p:txBody>
          <a:bodyPr wrap="none">
            <a:spAutoFit/>
          </a:bodyPr>
          <a:lstStyle/>
          <a:p>
            <a:pPr>
              <a:lnSpc>
                <a:spcPct val="90000"/>
              </a:lnSpc>
              <a:spcBef>
                <a:spcPct val="0"/>
              </a:spcBef>
            </a:pPr>
            <a:r>
              <a:rPr lang="en-ZA" sz="2800" spc="-150" dirty="0">
                <a:solidFill>
                  <a:schemeClr val="bg1"/>
                </a:solidFill>
                <a:latin typeface="+mj-lt"/>
                <a:ea typeface="+mj-ea"/>
                <a:cs typeface="+mj-cs"/>
              </a:rPr>
              <a:t>ANALYSIS</a:t>
            </a:r>
          </a:p>
        </p:txBody>
      </p:sp>
      <p:sp>
        <p:nvSpPr>
          <p:cNvPr id="6" name="Rectangle 5">
            <a:extLst>
              <a:ext uri="{FF2B5EF4-FFF2-40B4-BE49-F238E27FC236}">
                <a16:creationId xmlns:a16="http://schemas.microsoft.com/office/drawing/2014/main" id="{27D6DF16-151A-498C-A26F-1C56A9A0E06B}"/>
              </a:ext>
            </a:extLst>
          </p:cNvPr>
          <p:cNvSpPr/>
          <p:nvPr/>
        </p:nvSpPr>
        <p:spPr>
          <a:xfrm>
            <a:off x="6761408" y="5518597"/>
            <a:ext cx="3674718" cy="424732"/>
          </a:xfrm>
          <a:prstGeom prst="rect">
            <a:avLst/>
          </a:prstGeom>
        </p:spPr>
        <p:txBody>
          <a:bodyPr wrap="square">
            <a:spAutoFit/>
          </a:bodyPr>
          <a:lstStyle/>
          <a:p>
            <a:pPr>
              <a:lnSpc>
                <a:spcPct val="90000"/>
              </a:lnSpc>
              <a:spcBef>
                <a:spcPct val="0"/>
              </a:spcBef>
            </a:pPr>
            <a:r>
              <a:rPr lang="en-ZA" sz="2400" spc="-150" dirty="0">
                <a:solidFill>
                  <a:schemeClr val="bg1"/>
                </a:solidFill>
                <a:latin typeface="+mj-lt"/>
                <a:ea typeface="+mj-ea"/>
                <a:cs typeface="+mj-cs"/>
              </a:rPr>
              <a:t>CONCLUSION</a:t>
            </a:r>
          </a:p>
        </p:txBody>
      </p:sp>
    </p:spTree>
    <p:extLst>
      <p:ext uri="{BB962C8B-B14F-4D97-AF65-F5344CB8AC3E}">
        <p14:creationId xmlns:p14="http://schemas.microsoft.com/office/powerpoint/2010/main" val="113087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20" descr="Image of digital blood sugar machine and an empty bottle of test strips turned on its side.">
            <a:extLst>
              <a:ext uri="{FF2B5EF4-FFF2-40B4-BE49-F238E27FC236}">
                <a16:creationId xmlns:a16="http://schemas.microsoft.com/office/drawing/2014/main" id="{0D365955-FA39-4A2D-9040-64458E366B8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7" r="17"/>
          <a:stretch/>
        </p:blipFill>
        <p:spPr>
          <a:xfrm>
            <a:off x="6640513" y="136525"/>
            <a:ext cx="4313237" cy="6584950"/>
          </a:xfrm>
        </p:spPr>
      </p:pic>
      <p:sp>
        <p:nvSpPr>
          <p:cNvPr id="16" name="Rectangle 15" title="Primary Overlay Graphic">
            <a:extLst>
              <a:ext uri="{FF2B5EF4-FFF2-40B4-BE49-F238E27FC236}">
                <a16:creationId xmlns:a16="http://schemas.microsoft.com/office/drawing/2014/main" id="{B550A6E9-0336-490B-BCDA-9F16987B3222}"/>
              </a:ext>
            </a:extLst>
          </p:cNvPr>
          <p:cNvSpPr/>
          <p:nvPr/>
        </p:nvSpPr>
        <p:spPr bwMode="ltGray">
          <a:xfrm>
            <a:off x="6637078" y="134961"/>
            <a:ext cx="4316672" cy="3291695"/>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 Placeholder 2">
            <a:extLst>
              <a:ext uri="{FF2B5EF4-FFF2-40B4-BE49-F238E27FC236}">
                <a16:creationId xmlns:a16="http://schemas.microsoft.com/office/drawing/2014/main" id="{736C79F4-234D-409F-A036-61056C7283F0}"/>
              </a:ext>
            </a:extLst>
          </p:cNvPr>
          <p:cNvSpPr>
            <a:spLocks noGrp="1"/>
          </p:cNvSpPr>
          <p:nvPr>
            <p:ph type="body" sz="quarter" idx="17"/>
          </p:nvPr>
        </p:nvSpPr>
        <p:spPr>
          <a:xfrm>
            <a:off x="6761408" y="339237"/>
            <a:ext cx="3674718" cy="621791"/>
          </a:xfrm>
        </p:spPr>
        <p:txBody>
          <a:bodyPr/>
          <a:lstStyle/>
          <a:p>
            <a:pPr algn="l">
              <a:spcBef>
                <a:spcPct val="0"/>
              </a:spcBef>
            </a:pPr>
            <a:r>
              <a:rPr lang="en-ZA" sz="4500" spc="-150" dirty="0">
                <a:solidFill>
                  <a:schemeClr val="bg1"/>
                </a:solidFill>
                <a:latin typeface="+mj-lt"/>
                <a:ea typeface="+mj-ea"/>
                <a:cs typeface="+mj-cs"/>
              </a:rPr>
              <a:t>OBJECTIVE 6</a:t>
            </a:r>
          </a:p>
          <a:p>
            <a:endParaRPr lang="en-US" dirty="0"/>
          </a:p>
        </p:txBody>
      </p:sp>
      <p:sp>
        <p:nvSpPr>
          <p:cNvPr id="4" name="Text Placeholder 3">
            <a:extLst>
              <a:ext uri="{FF2B5EF4-FFF2-40B4-BE49-F238E27FC236}">
                <a16:creationId xmlns:a16="http://schemas.microsoft.com/office/drawing/2014/main" id="{D9735635-FE5B-4FA7-8D92-CAE52828B053}"/>
              </a:ext>
            </a:extLst>
          </p:cNvPr>
          <p:cNvSpPr>
            <a:spLocks noGrp="1"/>
          </p:cNvSpPr>
          <p:nvPr>
            <p:ph type="body" sz="quarter" idx="18"/>
          </p:nvPr>
        </p:nvSpPr>
        <p:spPr>
          <a:xfrm>
            <a:off x="6761408" y="1339403"/>
            <a:ext cx="3871365" cy="1968717"/>
          </a:xfrm>
        </p:spPr>
        <p:txBody>
          <a:bodyPr/>
          <a:lstStyle/>
          <a:p>
            <a:pPr algn="l"/>
            <a:r>
              <a:rPr lang="en-US" sz="2400" dirty="0">
                <a:solidFill>
                  <a:schemeClr val="bg1"/>
                </a:solidFill>
                <a:latin typeface="Calibri" panose="020F0502020204030204" pitchFamily="34" charset="0"/>
              </a:rPr>
              <a:t>Perform a complete analysis to find the variable that mainly affects the hospital costs</a:t>
            </a:r>
            <a:endParaRPr lang="en-ZA" sz="2400" dirty="0">
              <a:solidFill>
                <a:schemeClr val="bg1"/>
              </a:solidFill>
            </a:endParaRPr>
          </a:p>
        </p:txBody>
      </p:sp>
      <p:sp>
        <p:nvSpPr>
          <p:cNvPr id="12" name="Slide Number Placeholder 11">
            <a:extLst>
              <a:ext uri="{FF2B5EF4-FFF2-40B4-BE49-F238E27FC236}">
                <a16:creationId xmlns:a16="http://schemas.microsoft.com/office/drawing/2014/main" id="{A8981864-5B70-4168-A0FE-EC6FFDF7F6BC}"/>
              </a:ext>
            </a:extLst>
          </p:cNvPr>
          <p:cNvSpPr>
            <a:spLocks noGrp="1"/>
          </p:cNvSpPr>
          <p:nvPr>
            <p:ph type="sldNum" sz="quarter" idx="12"/>
          </p:nvPr>
        </p:nvSpPr>
        <p:spPr/>
        <p:txBody>
          <a:bodyPr/>
          <a:lstStyle/>
          <a:p>
            <a:r>
              <a:rPr lang="en-ZA"/>
              <a:t>page </a:t>
            </a:r>
            <a:fld id="{19B51A1E-902D-48AF-9020-955120F399B6}" type="slidenum">
              <a:rPr lang="en-ZA" b="1" i="1" smtClean="0"/>
              <a:pPr/>
              <a:t>16</a:t>
            </a:fld>
            <a:endParaRPr lang="en-ZA" b="1" i="1" dirty="0"/>
          </a:p>
        </p:txBody>
      </p:sp>
      <p:sp>
        <p:nvSpPr>
          <p:cNvPr id="18" name="Rectangle 17" title="Primary Overlay Graphic">
            <a:extLst>
              <a:ext uri="{FF2B5EF4-FFF2-40B4-BE49-F238E27FC236}">
                <a16:creationId xmlns:a16="http://schemas.microsoft.com/office/drawing/2014/main" id="{1E32BDD4-BAF8-4C6A-8142-32EED8FF7068}"/>
              </a:ext>
            </a:extLst>
          </p:cNvPr>
          <p:cNvSpPr/>
          <p:nvPr/>
        </p:nvSpPr>
        <p:spPr bwMode="ltGray">
          <a:xfrm>
            <a:off x="6633644" y="3013656"/>
            <a:ext cx="4320106" cy="3707037"/>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90000"/>
              </a:lnSpc>
              <a:spcBef>
                <a:spcPts val="1000"/>
              </a:spcBef>
              <a:buFont typeface="Arial" panose="020B0604020202020204" pitchFamily="34" charset="0"/>
              <a:buChar char="•"/>
            </a:pPr>
            <a:endParaRPr lang="en-US" sz="1600" dirty="0">
              <a:solidFill>
                <a:schemeClr val="bg1"/>
              </a:solidFill>
            </a:endParaRPr>
          </a:p>
          <a:p>
            <a:pPr marL="342900" indent="-342900">
              <a:lnSpc>
                <a:spcPct val="90000"/>
              </a:lnSpc>
              <a:spcBef>
                <a:spcPts val="1000"/>
              </a:spcBef>
              <a:buFont typeface="Arial" panose="020B0604020202020204" pitchFamily="34" charset="0"/>
              <a:buChar char="•"/>
            </a:pPr>
            <a:endParaRPr lang="en-US" sz="1600" dirty="0">
              <a:solidFill>
                <a:schemeClr val="bg1"/>
              </a:solidFill>
            </a:endParaRPr>
          </a:p>
          <a:p>
            <a:pPr marL="342900" indent="-342900">
              <a:lnSpc>
                <a:spcPct val="90000"/>
              </a:lnSpc>
              <a:spcBef>
                <a:spcPts val="1000"/>
              </a:spcBef>
              <a:buFont typeface="Arial" panose="020B0604020202020204" pitchFamily="34" charset="0"/>
              <a:buChar char="•"/>
            </a:pPr>
            <a:r>
              <a:rPr lang="en-US" sz="1600" dirty="0">
                <a:solidFill>
                  <a:schemeClr val="bg1"/>
                </a:solidFill>
              </a:rPr>
              <a:t>The pairwise correlation matrix indicates that LOS is the highest positively correlated variable to TOTCHG followed by APRDRG (negatively correlated) and AGE.</a:t>
            </a:r>
          </a:p>
          <a:p>
            <a:pPr marL="342900" indent="-342900">
              <a:lnSpc>
                <a:spcPct val="90000"/>
              </a:lnSpc>
              <a:spcBef>
                <a:spcPts val="1000"/>
              </a:spcBef>
              <a:buFont typeface="Arial" panose="020B0604020202020204" pitchFamily="34" charset="0"/>
              <a:buChar char="•"/>
            </a:pPr>
            <a:r>
              <a:rPr lang="en-US" sz="1600" dirty="0">
                <a:solidFill>
                  <a:schemeClr val="bg1"/>
                </a:solidFill>
              </a:rPr>
              <a:t>The p values for above stated variables are &lt;0.05, making them significant. </a:t>
            </a:r>
          </a:p>
          <a:p>
            <a:pPr marL="342900" indent="-342900">
              <a:lnSpc>
                <a:spcPct val="90000"/>
              </a:lnSpc>
              <a:spcBef>
                <a:spcPts val="1000"/>
              </a:spcBef>
              <a:buFont typeface="Arial" panose="020B0604020202020204" pitchFamily="34" charset="0"/>
              <a:buChar char="•"/>
            </a:pPr>
            <a:r>
              <a:rPr lang="en-US" sz="1600" dirty="0">
                <a:solidFill>
                  <a:schemeClr val="bg1"/>
                </a:solidFill>
              </a:rPr>
              <a:t>According to estimate values, LOS maximum explains the variance in TOTCHG</a:t>
            </a:r>
          </a:p>
          <a:p>
            <a:pPr>
              <a:lnSpc>
                <a:spcPct val="90000"/>
              </a:lnSpc>
              <a:spcBef>
                <a:spcPts val="1000"/>
              </a:spcBef>
            </a:pPr>
            <a:endParaRPr lang="en-US" sz="1600" dirty="0">
              <a:solidFill>
                <a:schemeClr val="bg1"/>
              </a:solidFill>
            </a:endParaRPr>
          </a:p>
          <a:p>
            <a:pPr marL="342900" indent="-342900">
              <a:lnSpc>
                <a:spcPct val="90000"/>
              </a:lnSpc>
              <a:spcBef>
                <a:spcPts val="1000"/>
              </a:spcBef>
              <a:buFont typeface="Arial" panose="020B0604020202020204" pitchFamily="34" charset="0"/>
              <a:buChar char="•"/>
            </a:pPr>
            <a:r>
              <a:rPr lang="en-US" sz="1600" dirty="0">
                <a:solidFill>
                  <a:schemeClr val="bg1"/>
                </a:solidFill>
              </a:rPr>
              <a:t>LOS is the variable that mainly affects hospital costs followed by AGE and APRDRG.</a:t>
            </a:r>
          </a:p>
          <a:p>
            <a:pPr marL="342900" indent="-342900">
              <a:lnSpc>
                <a:spcPct val="90000"/>
              </a:lnSpc>
              <a:spcBef>
                <a:spcPts val="1000"/>
              </a:spcBef>
              <a:buFont typeface="Arial" panose="020B0604020202020204" pitchFamily="34" charset="0"/>
              <a:buChar char="•"/>
            </a:pPr>
            <a:endParaRPr lang="en-US" sz="2000" dirty="0">
              <a:solidFill>
                <a:schemeClr val="bg1"/>
              </a:solidFill>
            </a:endParaRPr>
          </a:p>
        </p:txBody>
      </p:sp>
      <p:pic>
        <p:nvPicPr>
          <p:cNvPr id="5" name="Picture 4">
            <a:extLst>
              <a:ext uri="{FF2B5EF4-FFF2-40B4-BE49-F238E27FC236}">
                <a16:creationId xmlns:a16="http://schemas.microsoft.com/office/drawing/2014/main" id="{8B2639A3-71B1-4BA2-B6B6-AE69C4358043}"/>
              </a:ext>
            </a:extLst>
          </p:cNvPr>
          <p:cNvPicPr>
            <a:picLocks noChangeAspect="1"/>
          </p:cNvPicPr>
          <p:nvPr/>
        </p:nvPicPr>
        <p:blipFill>
          <a:blip r:embed="rId3"/>
          <a:stretch>
            <a:fillRect/>
          </a:stretch>
        </p:blipFill>
        <p:spPr>
          <a:xfrm>
            <a:off x="286776" y="512136"/>
            <a:ext cx="6245770" cy="1213633"/>
          </a:xfrm>
          <a:prstGeom prst="rect">
            <a:avLst/>
          </a:prstGeom>
        </p:spPr>
      </p:pic>
      <p:pic>
        <p:nvPicPr>
          <p:cNvPr id="6" name="Picture 5">
            <a:extLst>
              <a:ext uri="{FF2B5EF4-FFF2-40B4-BE49-F238E27FC236}">
                <a16:creationId xmlns:a16="http://schemas.microsoft.com/office/drawing/2014/main" id="{EF3D8FC3-5270-455D-BCC8-DE0D689588F7}"/>
              </a:ext>
            </a:extLst>
          </p:cNvPr>
          <p:cNvPicPr>
            <a:picLocks noChangeAspect="1"/>
          </p:cNvPicPr>
          <p:nvPr/>
        </p:nvPicPr>
        <p:blipFill>
          <a:blip r:embed="rId4"/>
          <a:stretch>
            <a:fillRect/>
          </a:stretch>
        </p:blipFill>
        <p:spPr>
          <a:xfrm>
            <a:off x="286776" y="2062766"/>
            <a:ext cx="6212419" cy="4518338"/>
          </a:xfrm>
          <a:prstGeom prst="rect">
            <a:avLst/>
          </a:prstGeom>
        </p:spPr>
      </p:pic>
      <p:sp>
        <p:nvSpPr>
          <p:cNvPr id="7" name="Rectangle 6">
            <a:extLst>
              <a:ext uri="{FF2B5EF4-FFF2-40B4-BE49-F238E27FC236}">
                <a16:creationId xmlns:a16="http://schemas.microsoft.com/office/drawing/2014/main" id="{E5E2B3F6-D552-4B21-8D3B-E3A9B2A31D32}"/>
              </a:ext>
            </a:extLst>
          </p:cNvPr>
          <p:cNvSpPr/>
          <p:nvPr/>
        </p:nvSpPr>
        <p:spPr>
          <a:xfrm>
            <a:off x="6761408" y="3085024"/>
            <a:ext cx="1354345" cy="424732"/>
          </a:xfrm>
          <a:prstGeom prst="rect">
            <a:avLst/>
          </a:prstGeom>
        </p:spPr>
        <p:txBody>
          <a:bodyPr wrap="none">
            <a:spAutoFit/>
          </a:bodyPr>
          <a:lstStyle/>
          <a:p>
            <a:pPr>
              <a:lnSpc>
                <a:spcPct val="90000"/>
              </a:lnSpc>
              <a:spcBef>
                <a:spcPct val="0"/>
              </a:spcBef>
            </a:pPr>
            <a:r>
              <a:rPr lang="en-ZA" sz="2400" spc="-150" dirty="0">
                <a:solidFill>
                  <a:schemeClr val="bg1"/>
                </a:solidFill>
                <a:latin typeface="+mj-lt"/>
                <a:ea typeface="+mj-ea"/>
                <a:cs typeface="+mj-cs"/>
              </a:rPr>
              <a:t>ANALYSIS</a:t>
            </a:r>
          </a:p>
        </p:txBody>
      </p:sp>
      <p:sp>
        <p:nvSpPr>
          <p:cNvPr id="8" name="Rectangle 7">
            <a:extLst>
              <a:ext uri="{FF2B5EF4-FFF2-40B4-BE49-F238E27FC236}">
                <a16:creationId xmlns:a16="http://schemas.microsoft.com/office/drawing/2014/main" id="{B402E0DA-5A8E-44C5-9B13-23E0905963C1}"/>
              </a:ext>
            </a:extLst>
          </p:cNvPr>
          <p:cNvSpPr/>
          <p:nvPr/>
        </p:nvSpPr>
        <p:spPr>
          <a:xfrm>
            <a:off x="6761408" y="5568823"/>
            <a:ext cx="1845377" cy="424732"/>
          </a:xfrm>
          <a:prstGeom prst="rect">
            <a:avLst/>
          </a:prstGeom>
        </p:spPr>
        <p:txBody>
          <a:bodyPr wrap="none">
            <a:spAutoFit/>
          </a:bodyPr>
          <a:lstStyle/>
          <a:p>
            <a:pPr>
              <a:lnSpc>
                <a:spcPct val="90000"/>
              </a:lnSpc>
              <a:spcBef>
                <a:spcPct val="0"/>
              </a:spcBef>
            </a:pPr>
            <a:r>
              <a:rPr lang="en-ZA" sz="2400" spc="-150" dirty="0">
                <a:solidFill>
                  <a:schemeClr val="bg1"/>
                </a:solidFill>
                <a:latin typeface="+mj-lt"/>
                <a:ea typeface="+mj-ea"/>
                <a:cs typeface="+mj-cs"/>
              </a:rPr>
              <a:t>CONCLUSION</a:t>
            </a:r>
          </a:p>
        </p:txBody>
      </p:sp>
    </p:spTree>
    <p:extLst>
      <p:ext uri="{BB962C8B-B14F-4D97-AF65-F5344CB8AC3E}">
        <p14:creationId xmlns:p14="http://schemas.microsoft.com/office/powerpoint/2010/main" val="329976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Stethescope laying on top of form">
            <a:extLst>
              <a:ext uri="{FF2B5EF4-FFF2-40B4-BE49-F238E27FC236}">
                <a16:creationId xmlns:a16="http://schemas.microsoft.com/office/drawing/2014/main" id="{70AAE794-2F38-416E-B928-BB5474A812D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9" name="Rectangle 8" title="Overlay Graphic">
            <a:extLst>
              <a:ext uri="{FF2B5EF4-FFF2-40B4-BE49-F238E27FC236}">
                <a16:creationId xmlns:a16="http://schemas.microsoft.com/office/drawing/2014/main" id="{D76A5F21-C887-4379-A20A-3CB406A1F102}"/>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a:xfrm>
            <a:off x="322107" y="566671"/>
            <a:ext cx="4717736" cy="4790940"/>
          </a:xfrm>
        </p:spPr>
        <p:txBody>
          <a:bodyPr/>
          <a:lstStyle/>
          <a:p>
            <a:r>
              <a:rPr lang="en-US" dirty="0">
                <a:solidFill>
                  <a:schemeClr val="tx1"/>
                </a:solidFill>
              </a:rPr>
              <a:t>AGE </a:t>
            </a:r>
            <a:r>
              <a:rPr lang="en-US" dirty="0">
                <a:solidFill>
                  <a:schemeClr val="tx1"/>
                </a:solidFill>
                <a:latin typeface="Adobe Fan Heiti Std B" panose="020B0700000000000000" pitchFamily="34" charset="-128"/>
                <a:ea typeface="Adobe Fan Heiti Std B" panose="020B0700000000000000" pitchFamily="34" charset="-128"/>
              </a:rPr>
              <a:t>0</a:t>
            </a:r>
            <a:r>
              <a:rPr lang="en-US" dirty="0">
                <a:solidFill>
                  <a:schemeClr val="tx1"/>
                </a:solidFill>
              </a:rPr>
              <a:t> uses the hospital frequently and makes the maximum hospital expenditure which is 678118 .</a:t>
            </a:r>
            <a:endParaRPr lang="en-ZA" dirty="0">
              <a:solidFill>
                <a:schemeClr val="tx1"/>
              </a:solidFill>
            </a:endParaRPr>
          </a:p>
          <a:p>
            <a:r>
              <a:rPr lang="en-US" dirty="0">
                <a:solidFill>
                  <a:schemeClr val="tx1"/>
                </a:solidFill>
              </a:rPr>
              <a:t>Diagnosis related group that has maximum hospitalization is 640 and the same also has maximum hospitalization expenditure which is  437978.</a:t>
            </a:r>
          </a:p>
          <a:p>
            <a:r>
              <a:rPr lang="en-ZA" dirty="0">
                <a:solidFill>
                  <a:schemeClr val="tx1"/>
                </a:solidFill>
              </a:rPr>
              <a:t>T</a:t>
            </a:r>
            <a:r>
              <a:rPr lang="en-US" dirty="0">
                <a:solidFill>
                  <a:schemeClr val="tx1"/>
                </a:solidFill>
              </a:rPr>
              <a:t>here is no relation between RACE and TOTCHG – No malpractice</a:t>
            </a:r>
            <a:r>
              <a:rPr lang="en-ZA" dirty="0">
                <a:solidFill>
                  <a:schemeClr val="tx1"/>
                </a:solidFill>
              </a:rPr>
              <a:t> </a:t>
            </a:r>
          </a:p>
          <a:p>
            <a:r>
              <a:rPr lang="en-US" dirty="0">
                <a:solidFill>
                  <a:schemeClr val="tx1"/>
                </a:solidFill>
              </a:rPr>
              <a:t>AGE and FEMALE alone cannot be used as predictors to predict TOTCHG as it does not result in a good model.</a:t>
            </a:r>
          </a:p>
          <a:p>
            <a:r>
              <a:rPr lang="en-US" dirty="0">
                <a:solidFill>
                  <a:schemeClr val="tx1"/>
                </a:solidFill>
              </a:rPr>
              <a:t>AGE,FEMALE and RACE as predictors for LOS results in a poor model with R-Squared = 0.014</a:t>
            </a:r>
          </a:p>
          <a:p>
            <a:r>
              <a:rPr lang="en-US" dirty="0">
                <a:solidFill>
                  <a:schemeClr val="tx1"/>
                </a:solidFill>
              </a:rPr>
              <a:t>LOS is the variable that mainly affects hospital costs followed by AGE and APRDRG.</a:t>
            </a:r>
          </a:p>
          <a:p>
            <a:endParaRPr lang="en-US" dirty="0">
              <a:solidFill>
                <a:schemeClr val="tx1"/>
              </a:solidFill>
            </a:endParaRPr>
          </a:p>
        </p:txBody>
      </p:sp>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black">
          <a:xfrm>
            <a:off x="5573044" y="566671"/>
            <a:ext cx="5085650" cy="720000"/>
          </a:xfrm>
        </p:spPr>
        <p:txBody>
          <a:bodyPr/>
          <a:lstStyle/>
          <a:p>
            <a:r>
              <a:rPr lang="en-ZA" sz="4400" dirty="0"/>
              <a:t>Analysis Summary</a:t>
            </a:r>
          </a:p>
        </p:txBody>
      </p:sp>
      <p:sp>
        <p:nvSpPr>
          <p:cNvPr id="5" name="Slide Number Placeholder 4">
            <a:extLst>
              <a:ext uri="{FF2B5EF4-FFF2-40B4-BE49-F238E27FC236}">
                <a16:creationId xmlns:a16="http://schemas.microsoft.com/office/drawing/2014/main" id="{1CF390BA-F9E5-4A53-AE84-CFF647158688}"/>
              </a:ext>
            </a:extLst>
          </p:cNvPr>
          <p:cNvSpPr>
            <a:spLocks noGrp="1"/>
          </p:cNvSpPr>
          <p:nvPr>
            <p:ph type="sldNum" sz="quarter" idx="12"/>
          </p:nvPr>
        </p:nvSpPr>
        <p:spPr/>
        <p:txBody>
          <a:bodyPr/>
          <a:lstStyle/>
          <a:p>
            <a:r>
              <a:rPr lang="en-ZA" dirty="0"/>
              <a:t>page </a:t>
            </a:r>
            <a:fld id="{19B51A1E-902D-48AF-9020-955120F399B6}" type="slidenum">
              <a:rPr lang="en-ZA" b="1" i="1" smtClean="0"/>
              <a:pPr/>
              <a:t>17</a:t>
            </a:fld>
            <a:endParaRPr lang="en-ZA" b="1" i="1" dirty="0"/>
          </a:p>
        </p:txBody>
      </p:sp>
      <p:graphicFrame>
        <p:nvGraphicFramePr>
          <p:cNvPr id="8" name="Object 7">
            <a:extLst>
              <a:ext uri="{FF2B5EF4-FFF2-40B4-BE49-F238E27FC236}">
                <a16:creationId xmlns:a16="http://schemas.microsoft.com/office/drawing/2014/main" id="{F8FA1BEC-7E31-44AC-9183-3189632D9B0E}"/>
              </a:ext>
            </a:extLst>
          </p:cNvPr>
          <p:cNvGraphicFramePr>
            <a:graphicFrameLocks noChangeAspect="1"/>
          </p:cNvGraphicFramePr>
          <p:nvPr>
            <p:extLst>
              <p:ext uri="{D42A27DB-BD31-4B8C-83A1-F6EECF244321}">
                <p14:modId xmlns:p14="http://schemas.microsoft.com/office/powerpoint/2010/main" val="705103407"/>
              </p:ext>
            </p:extLst>
          </p:nvPr>
        </p:nvGraphicFramePr>
        <p:xfrm>
          <a:off x="855698" y="5498699"/>
          <a:ext cx="3151925" cy="957664"/>
        </p:xfrm>
        <a:graphic>
          <a:graphicData uri="http://schemas.openxmlformats.org/presentationml/2006/ole">
            <mc:AlternateContent xmlns:mc="http://schemas.openxmlformats.org/markup-compatibility/2006">
              <mc:Choice xmlns:v="urn:schemas-microsoft-com:vml" Requires="v">
                <p:oleObj spid="_x0000_s4103" name="Packager Shell Object" showAsIcon="1" r:id="rId4" imgW="1613880" imgH="491040" progId="Package">
                  <p:embed/>
                </p:oleObj>
              </mc:Choice>
              <mc:Fallback>
                <p:oleObj name="Packager Shell Object" showAsIcon="1" r:id="rId4" imgW="1613880" imgH="491040" progId="Package">
                  <p:embed/>
                  <p:pic>
                    <p:nvPicPr>
                      <p:cNvPr id="0" name=""/>
                      <p:cNvPicPr/>
                      <p:nvPr/>
                    </p:nvPicPr>
                    <p:blipFill>
                      <a:blip r:embed="rId5"/>
                      <a:stretch>
                        <a:fillRect/>
                      </a:stretch>
                    </p:blipFill>
                    <p:spPr>
                      <a:xfrm>
                        <a:off x="855698" y="5498699"/>
                        <a:ext cx="3151925" cy="957664"/>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2A6BDDA8-E7B2-4100-A14E-F48EEAC036D9}"/>
              </a:ext>
            </a:extLst>
          </p:cNvPr>
          <p:cNvSpPr/>
          <p:nvPr/>
        </p:nvSpPr>
        <p:spPr>
          <a:xfrm>
            <a:off x="6322807" y="5498119"/>
            <a:ext cx="4335887" cy="701731"/>
          </a:xfrm>
          <a:prstGeom prst="rect">
            <a:avLst/>
          </a:prstGeom>
        </p:spPr>
        <p:txBody>
          <a:bodyPr wrap="square">
            <a:spAutoFit/>
          </a:bodyPr>
          <a:lstStyle/>
          <a:p>
            <a:pPr algn="r">
              <a:lnSpc>
                <a:spcPct val="90000"/>
              </a:lnSpc>
              <a:spcBef>
                <a:spcPct val="0"/>
              </a:spcBef>
            </a:pPr>
            <a:r>
              <a:rPr lang="en-ZA" sz="4400" spc="-150" dirty="0">
                <a:solidFill>
                  <a:schemeClr val="bg1"/>
                </a:solidFill>
                <a:latin typeface="+mj-lt"/>
                <a:ea typeface="+mj-ea"/>
                <a:cs typeface="+mj-cs"/>
              </a:rPr>
              <a:t>My Code</a:t>
            </a:r>
            <a:endParaRPr lang="en-US" sz="4400" spc="-150" dirty="0">
              <a:solidFill>
                <a:schemeClr val="bg1"/>
              </a:solidFill>
              <a:latin typeface="+mj-lt"/>
              <a:ea typeface="+mj-ea"/>
              <a:cs typeface="+mj-cs"/>
            </a:endParaRPr>
          </a:p>
        </p:txBody>
      </p:sp>
    </p:spTree>
    <p:extLst>
      <p:ext uri="{BB962C8B-B14F-4D97-AF65-F5344CB8AC3E}">
        <p14:creationId xmlns:p14="http://schemas.microsoft.com/office/powerpoint/2010/main" val="3190245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p:pic>
      <p:sp>
        <p:nvSpPr>
          <p:cNvPr id="11" name="Rectangle 10" title="Overlay Graphic">
            <a:extLst>
              <a:ext uri="{FF2B5EF4-FFF2-40B4-BE49-F238E27FC236}">
                <a16:creationId xmlns:a16="http://schemas.microsoft.com/office/drawing/2014/main" id="{5396BE43-2D46-4002-A946-60FC5900EC15}"/>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46DC15D2-04EB-42D6-9037-26AFBEACA027}"/>
              </a:ext>
            </a:extLst>
          </p:cNvPr>
          <p:cNvSpPr>
            <a:spLocks noGrp="1"/>
          </p:cNvSpPr>
          <p:nvPr>
            <p:ph type="sldNum" sz="quarter" idx="12"/>
          </p:nvPr>
        </p:nvSpPr>
        <p:spPr/>
        <p:txBody>
          <a:bodyPr/>
          <a:lstStyle/>
          <a:p>
            <a:r>
              <a:rPr lang="en-ZA" dirty="0"/>
              <a:t>page </a:t>
            </a:r>
            <a:fld id="{19B51A1E-902D-48AF-9020-955120F399B6}" type="slidenum">
              <a:rPr lang="en-ZA" smtClean="0"/>
              <a:pPr/>
              <a:t>18</a:t>
            </a:fld>
            <a:endParaRPr lang="en-ZA"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ZA" dirty="0"/>
              <a:t>Thank You</a:t>
            </a:r>
          </a:p>
        </p:txBody>
      </p:sp>
      <p:pic>
        <p:nvPicPr>
          <p:cNvPr id="15" name="Graphic 14" descr="Link icon">
            <a:extLst>
              <a:ext uri="{FF2B5EF4-FFF2-40B4-BE49-F238E27FC236}">
                <a16:creationId xmlns:a16="http://schemas.microsoft.com/office/drawing/2014/main" id="{0161B5EF-405A-4DEA-8E00-0A6A7B71F7BA}"/>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bwMode="black">
          <a:xfrm>
            <a:off x="10370206" y="6203950"/>
            <a:ext cx="244786" cy="244786"/>
          </a:xfrm>
          <a:prstGeom prst="rect">
            <a:avLst/>
          </a:prstGeom>
        </p:spPr>
      </p:pic>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2" cstate="screen">
            <a:extLst>
              <a:ext uri="{28A0092B-C50C-407E-A947-70E740481C1C}">
                <a14:useLocalDpi xmlns:a14="http://schemas.microsoft.com/office/drawing/2010/main"/>
              </a:ext>
            </a:extLst>
          </a:blip>
          <a:srcRect/>
          <a:stretch>
            <a:fillRect/>
          </a:stretch>
        </p:blipFill>
        <p:spPr>
          <a:xfrm>
            <a:off x="432000" y="1152000"/>
            <a:ext cx="10143235" cy="5039250"/>
          </a:xfrm>
        </p:spPr>
      </p:pic>
      <p:sp>
        <p:nvSpPr>
          <p:cNvPr id="18" name="Rectangle 17" title="Overlay Graphic">
            <a:extLst>
              <a:ext uri="{FF2B5EF4-FFF2-40B4-BE49-F238E27FC236}">
                <a16:creationId xmlns:a16="http://schemas.microsoft.com/office/drawing/2014/main" id="{75F2B1C5-78F6-4A28-8883-7C500ADCB7D4}"/>
              </a:ext>
            </a:extLst>
          </p:cNvPr>
          <p:cNvSpPr/>
          <p:nvPr/>
        </p:nvSpPr>
        <p:spPr bwMode="invGray">
          <a:xfrm rot="5400000">
            <a:off x="5850319"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6599969" y="823913"/>
            <a:ext cx="5085650" cy="1870007"/>
          </a:xfrm>
        </p:spPr>
        <p:txBody>
          <a:bodyPr/>
          <a:lstStyle/>
          <a:p>
            <a:r>
              <a:rPr lang="en-US" sz="4800" dirty="0"/>
              <a:t>DATA SUMMARY</a:t>
            </a:r>
            <a:endParaRPr lang="en-ZA" dirty="0"/>
          </a:p>
        </p:txBody>
      </p:sp>
      <p:sp>
        <p:nvSpPr>
          <p:cNvPr id="3" name="Subtitle 2">
            <a:extLst>
              <a:ext uri="{FF2B5EF4-FFF2-40B4-BE49-F238E27FC236}">
                <a16:creationId xmlns:a16="http://schemas.microsoft.com/office/drawing/2014/main" id="{71F217F2-8C36-4584-BD5D-0B00606DF9A2}"/>
              </a:ext>
            </a:extLst>
          </p:cNvPr>
          <p:cNvSpPr>
            <a:spLocks noGrp="1"/>
          </p:cNvSpPr>
          <p:nvPr>
            <p:ph type="subTitle" idx="1"/>
          </p:nvPr>
        </p:nvSpPr>
        <p:spPr bwMode="black">
          <a:xfrm>
            <a:off x="6599969" y="2977257"/>
            <a:ext cx="5085650" cy="3419063"/>
          </a:xfrm>
        </p:spPr>
        <p:txBody>
          <a:bodyPr/>
          <a:lstStyle/>
          <a:p>
            <a:r>
              <a:rPr lang="en-US" dirty="0"/>
              <a:t>A nationwide survey of hospital costs conducted by the US Agency for Healthcare consists of hospital records of inpatient samples. The given data is restricted to the city of Wisconsin and relates to patients in the age group 0-17 years. </a:t>
            </a:r>
          </a:p>
        </p:txBody>
      </p:sp>
    </p:spTree>
    <p:extLst>
      <p:ext uri="{BB962C8B-B14F-4D97-AF65-F5344CB8AC3E}">
        <p14:creationId xmlns:p14="http://schemas.microsoft.com/office/powerpoint/2010/main" val="90922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407DA6-1AF6-4DD0-A3F3-260D404CD15D}"/>
              </a:ext>
            </a:extLst>
          </p:cNvPr>
          <p:cNvSpPr>
            <a:spLocks noGrp="1"/>
          </p:cNvSpPr>
          <p:nvPr>
            <p:ph type="ctrTitle"/>
          </p:nvPr>
        </p:nvSpPr>
        <p:spPr>
          <a:xfrm>
            <a:off x="5573044" y="2198905"/>
            <a:ext cx="5085650" cy="720000"/>
          </a:xfrm>
        </p:spPr>
        <p:txBody>
          <a:bodyPr/>
          <a:lstStyle/>
          <a:p>
            <a:pPr algn="l"/>
            <a:r>
              <a:rPr lang="en-US" dirty="0"/>
              <a:t>SOLUTION</a:t>
            </a:r>
          </a:p>
        </p:txBody>
      </p:sp>
      <p:sp>
        <p:nvSpPr>
          <p:cNvPr id="6" name="Subtitle 5">
            <a:extLst>
              <a:ext uri="{FF2B5EF4-FFF2-40B4-BE49-F238E27FC236}">
                <a16:creationId xmlns:a16="http://schemas.microsoft.com/office/drawing/2014/main" id="{F80F2F24-0EFC-4778-99A3-77808CDC9009}"/>
              </a:ext>
            </a:extLst>
          </p:cNvPr>
          <p:cNvSpPr>
            <a:spLocks noGrp="1"/>
          </p:cNvSpPr>
          <p:nvPr>
            <p:ph type="subTitle" idx="1"/>
          </p:nvPr>
        </p:nvSpPr>
        <p:spPr>
          <a:xfrm>
            <a:off x="5573044" y="3238794"/>
            <a:ext cx="5085650" cy="2430486"/>
          </a:xfrm>
        </p:spPr>
        <p:txBody>
          <a:bodyPr/>
          <a:lstStyle/>
          <a:p>
            <a:endParaRPr lang="en-US" dirty="0"/>
          </a:p>
          <a:p>
            <a:pPr algn="l"/>
            <a:r>
              <a:rPr lang="en-US" dirty="0"/>
              <a:t>Perform a complete analysis of the data and find the variables/features that mainly affects the hospital costs and build and evaluate a predictive model to predict the same. </a:t>
            </a:r>
          </a:p>
          <a:p>
            <a:endParaRPr lang="en-US" dirty="0"/>
          </a:p>
        </p:txBody>
      </p:sp>
      <p:sp>
        <p:nvSpPr>
          <p:cNvPr id="9" name="Content Placeholder 8">
            <a:extLst>
              <a:ext uri="{FF2B5EF4-FFF2-40B4-BE49-F238E27FC236}">
                <a16:creationId xmlns:a16="http://schemas.microsoft.com/office/drawing/2014/main" id="{0EAC80B4-5FED-4325-8379-D7B2592EDBC6}"/>
              </a:ext>
            </a:extLst>
          </p:cNvPr>
          <p:cNvSpPr>
            <a:spLocks noGrp="1"/>
          </p:cNvSpPr>
          <p:nvPr>
            <p:ph idx="13"/>
          </p:nvPr>
        </p:nvSpPr>
        <p:spPr/>
        <p:txBody>
          <a:bodyPr/>
          <a:lstStyle/>
          <a:p>
            <a:pPr marL="0" indent="0">
              <a:buNone/>
            </a:pPr>
            <a:r>
              <a:rPr lang="en-US" sz="2400" dirty="0">
                <a:solidFill>
                  <a:schemeClr val="tx1"/>
                </a:solidFill>
              </a:rPr>
              <a:t>The agency wants to analyze the data to research on the healthcare costs and their utilization</a:t>
            </a:r>
          </a:p>
        </p:txBody>
      </p:sp>
      <p:sp>
        <p:nvSpPr>
          <p:cNvPr id="11" name="Rectangle 10">
            <a:extLst>
              <a:ext uri="{FF2B5EF4-FFF2-40B4-BE49-F238E27FC236}">
                <a16:creationId xmlns:a16="http://schemas.microsoft.com/office/drawing/2014/main" id="{564E0E1A-F1C4-4B06-A1BF-40E78193B180}"/>
              </a:ext>
            </a:extLst>
          </p:cNvPr>
          <p:cNvSpPr/>
          <p:nvPr/>
        </p:nvSpPr>
        <p:spPr>
          <a:xfrm>
            <a:off x="137573" y="2203324"/>
            <a:ext cx="5140105" cy="715581"/>
          </a:xfrm>
          <a:prstGeom prst="rect">
            <a:avLst/>
          </a:prstGeom>
        </p:spPr>
        <p:txBody>
          <a:bodyPr wrap="square">
            <a:spAutoFit/>
          </a:bodyPr>
          <a:lstStyle/>
          <a:p>
            <a:pPr>
              <a:lnSpc>
                <a:spcPct val="90000"/>
              </a:lnSpc>
              <a:spcBef>
                <a:spcPct val="0"/>
              </a:spcBef>
            </a:pPr>
            <a:r>
              <a:rPr lang="en-US" sz="4500" spc="-150" dirty="0">
                <a:latin typeface="+mj-lt"/>
                <a:ea typeface="+mj-ea"/>
                <a:cs typeface="+mj-cs"/>
              </a:rPr>
              <a:t>BUSINESS PROBLEM</a:t>
            </a:r>
          </a:p>
        </p:txBody>
      </p:sp>
    </p:spTree>
    <p:extLst>
      <p:ext uri="{BB962C8B-B14F-4D97-AF65-F5344CB8AC3E}">
        <p14:creationId xmlns:p14="http://schemas.microsoft.com/office/powerpoint/2010/main" val="3244389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5277678" y="136525"/>
            <a:ext cx="5676382" cy="6584950"/>
          </a:xfrm>
        </p:spPr>
      </p:pic>
      <p:sp>
        <p:nvSpPr>
          <p:cNvPr id="9" name="Rectangle 8" title="Overlay Graphic">
            <a:extLst>
              <a:ext uri="{FF2B5EF4-FFF2-40B4-BE49-F238E27FC236}">
                <a16:creationId xmlns:a16="http://schemas.microsoft.com/office/drawing/2014/main" id="{670550D9-B72F-46D0-B3A1-179DADF002AC}"/>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ZA" dirty="0"/>
              <a:t>page </a:t>
            </a:r>
            <a:fld id="{19B51A1E-902D-48AF-9020-955120F399B6}" type="slidenum">
              <a:rPr lang="en-ZA" smtClean="0"/>
              <a:pPr/>
              <a:t>4</a:t>
            </a:fld>
            <a:endParaRPr lang="en-ZA" dirty="0"/>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225939" y="2051473"/>
            <a:ext cx="4603638" cy="4014476"/>
          </a:xfrm>
        </p:spPr>
        <p:txBody>
          <a:bodyPr/>
          <a:lstStyle/>
          <a:p>
            <a:pPr marL="0" indent="0">
              <a:buNone/>
            </a:pPr>
            <a:r>
              <a:rPr lang="en-ZA" sz="2000" dirty="0">
                <a:solidFill>
                  <a:schemeClr val="tx1"/>
                </a:solidFill>
              </a:rPr>
              <a:t>As the agency wants to analyse the data </a:t>
            </a:r>
            <a:r>
              <a:rPr lang="en-US" sz="2000" dirty="0">
                <a:solidFill>
                  <a:schemeClr val="tx1"/>
                </a:solidFill>
              </a:rPr>
              <a:t>to research on the healthcare costs and their utilization, the independent and dependent variables are set as follows</a:t>
            </a:r>
            <a:r>
              <a:rPr lang="en-ZA" sz="2000" dirty="0">
                <a:solidFill>
                  <a:schemeClr val="tx1"/>
                </a:solidFill>
              </a:rPr>
              <a:t> :</a:t>
            </a:r>
          </a:p>
          <a:p>
            <a:r>
              <a:rPr lang="en-ZA" sz="2000" dirty="0">
                <a:solidFill>
                  <a:schemeClr val="tx1"/>
                </a:solidFill>
              </a:rPr>
              <a:t>DEPENDENT/ TARGET VARIABLE :</a:t>
            </a:r>
          </a:p>
          <a:p>
            <a:pPr lvl="2">
              <a:buFont typeface="Wingdings" panose="05000000000000000000" pitchFamily="2" charset="2"/>
              <a:buChar char="§"/>
            </a:pPr>
            <a:r>
              <a:rPr lang="en-ZA" sz="1800" dirty="0">
                <a:solidFill>
                  <a:schemeClr val="tx1"/>
                </a:solidFill>
              </a:rPr>
              <a:t>TOTCHG</a:t>
            </a:r>
          </a:p>
          <a:p>
            <a:r>
              <a:rPr lang="en-ZA" sz="2000" dirty="0">
                <a:solidFill>
                  <a:schemeClr val="tx1"/>
                </a:solidFill>
              </a:rPr>
              <a:t>INDEPENDENT/PREDICTOR VARIABLE :</a:t>
            </a:r>
          </a:p>
          <a:p>
            <a:pPr lvl="2">
              <a:buFont typeface="Wingdings" panose="05000000000000000000" pitchFamily="2" charset="2"/>
              <a:buChar char="§"/>
            </a:pPr>
            <a:r>
              <a:rPr lang="en-ZA" sz="1800" dirty="0">
                <a:solidFill>
                  <a:schemeClr val="tx1"/>
                </a:solidFill>
              </a:rPr>
              <a:t>AGE</a:t>
            </a:r>
          </a:p>
          <a:p>
            <a:pPr lvl="2">
              <a:buFont typeface="Wingdings" panose="05000000000000000000" pitchFamily="2" charset="2"/>
              <a:buChar char="§"/>
            </a:pPr>
            <a:r>
              <a:rPr lang="en-ZA" sz="1800" dirty="0">
                <a:solidFill>
                  <a:schemeClr val="tx1"/>
                </a:solidFill>
              </a:rPr>
              <a:t>FEMALE</a:t>
            </a:r>
          </a:p>
          <a:p>
            <a:pPr lvl="2">
              <a:buFont typeface="Wingdings" panose="05000000000000000000" pitchFamily="2" charset="2"/>
              <a:buChar char="§"/>
            </a:pPr>
            <a:r>
              <a:rPr lang="en-ZA" sz="1800" dirty="0">
                <a:solidFill>
                  <a:schemeClr val="tx1"/>
                </a:solidFill>
              </a:rPr>
              <a:t>LOS</a:t>
            </a:r>
          </a:p>
          <a:p>
            <a:pPr lvl="2">
              <a:buFont typeface="Wingdings" panose="05000000000000000000" pitchFamily="2" charset="2"/>
              <a:buChar char="§"/>
            </a:pPr>
            <a:r>
              <a:rPr lang="en-ZA" sz="1800" dirty="0">
                <a:solidFill>
                  <a:schemeClr val="tx1"/>
                </a:solidFill>
              </a:rPr>
              <a:t>RACE</a:t>
            </a:r>
          </a:p>
          <a:p>
            <a:pPr lvl="2">
              <a:buFont typeface="Wingdings" panose="05000000000000000000" pitchFamily="2" charset="2"/>
              <a:buChar char="§"/>
            </a:pPr>
            <a:r>
              <a:rPr lang="en-ZA" sz="1800" dirty="0">
                <a:solidFill>
                  <a:schemeClr val="tx1"/>
                </a:solidFill>
              </a:rPr>
              <a:t>APRDRG</a:t>
            </a:r>
          </a:p>
          <a:p>
            <a:pPr marL="542925" lvl="2" indent="0">
              <a:buNone/>
            </a:pPr>
            <a:endParaRPr lang="en-ZA" dirty="0"/>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a:xfrm>
            <a:off x="5573044" y="261471"/>
            <a:ext cx="5085650" cy="720000"/>
          </a:xfrm>
        </p:spPr>
        <p:txBody>
          <a:bodyPr/>
          <a:lstStyle/>
          <a:p>
            <a:pPr algn="l"/>
            <a:r>
              <a:rPr lang="en-US" dirty="0"/>
              <a:t>DATASET</a:t>
            </a:r>
            <a:endParaRPr lang="en-ZA" dirty="0"/>
          </a:p>
        </p:txBody>
      </p:sp>
      <p:sp>
        <p:nvSpPr>
          <p:cNvPr id="4" name="Subtitle 3">
            <a:extLst>
              <a:ext uri="{FF2B5EF4-FFF2-40B4-BE49-F238E27FC236}">
                <a16:creationId xmlns:a16="http://schemas.microsoft.com/office/drawing/2014/main" id="{8E41F722-BA6E-4DCA-864E-876ECDFB5336}"/>
              </a:ext>
            </a:extLst>
          </p:cNvPr>
          <p:cNvSpPr>
            <a:spLocks noGrp="1"/>
          </p:cNvSpPr>
          <p:nvPr>
            <p:ph type="subTitle" idx="1"/>
          </p:nvPr>
        </p:nvSpPr>
        <p:spPr bwMode="black">
          <a:xfrm>
            <a:off x="5573044" y="2051473"/>
            <a:ext cx="5085650" cy="3769778"/>
          </a:xfrm>
        </p:spPr>
        <p:txBody>
          <a:bodyPr/>
          <a:lstStyle/>
          <a:p>
            <a:pPr algn="just"/>
            <a:r>
              <a:rPr lang="en-US" sz="2000" b="1" dirty="0"/>
              <a:t>AGE</a:t>
            </a:r>
            <a:r>
              <a:rPr lang="en-US" sz="2000" dirty="0"/>
              <a:t> :            Age of the patient discharged </a:t>
            </a:r>
          </a:p>
          <a:p>
            <a:pPr algn="just"/>
            <a:r>
              <a:rPr lang="en-US" sz="2000" b="1" dirty="0"/>
              <a:t>FEMALE</a:t>
            </a:r>
            <a:r>
              <a:rPr lang="en-US" sz="2000" dirty="0"/>
              <a:t> : Binary variable that indicates if the patient is female </a:t>
            </a:r>
          </a:p>
          <a:p>
            <a:pPr algn="just"/>
            <a:r>
              <a:rPr lang="en-US" sz="2000" b="1" dirty="0"/>
              <a:t>LOS</a:t>
            </a:r>
            <a:r>
              <a:rPr lang="en-US" sz="2000" dirty="0"/>
              <a:t> :            Length of stay, in days </a:t>
            </a:r>
          </a:p>
          <a:p>
            <a:pPr algn="just"/>
            <a:r>
              <a:rPr lang="en-US" sz="2000" b="1" dirty="0"/>
              <a:t>RACE</a:t>
            </a:r>
            <a:r>
              <a:rPr lang="en-US" sz="2000" dirty="0"/>
              <a:t> : Race of the patient (specified numerically) </a:t>
            </a:r>
          </a:p>
          <a:p>
            <a:pPr algn="just"/>
            <a:r>
              <a:rPr lang="en-US" sz="2000" b="1" dirty="0"/>
              <a:t>TOTCHG </a:t>
            </a:r>
            <a:r>
              <a:rPr lang="en-US" sz="2000" dirty="0"/>
              <a:t>:   Hospital discharge costs </a:t>
            </a:r>
          </a:p>
          <a:p>
            <a:pPr algn="just"/>
            <a:r>
              <a:rPr lang="en-US" sz="2000" b="1" dirty="0"/>
              <a:t>APRDRG</a:t>
            </a:r>
            <a:r>
              <a:rPr lang="en-US" sz="2000" dirty="0"/>
              <a:t> :  All Patient Refined Diagnosis Related Groups </a:t>
            </a:r>
            <a:endParaRPr lang="en-ZA" sz="2000" dirty="0"/>
          </a:p>
        </p:txBody>
      </p:sp>
      <p:graphicFrame>
        <p:nvGraphicFramePr>
          <p:cNvPr id="7" name="Object 6">
            <a:extLst>
              <a:ext uri="{FF2B5EF4-FFF2-40B4-BE49-F238E27FC236}">
                <a16:creationId xmlns:a16="http://schemas.microsoft.com/office/drawing/2014/main" id="{3C2866A6-60C2-491F-9174-A35FCCA7A488}"/>
              </a:ext>
            </a:extLst>
          </p:cNvPr>
          <p:cNvGraphicFramePr>
            <a:graphicFrameLocks noChangeAspect="1"/>
          </p:cNvGraphicFramePr>
          <p:nvPr>
            <p:extLst>
              <p:ext uri="{D42A27DB-BD31-4B8C-83A1-F6EECF244321}">
                <p14:modId xmlns:p14="http://schemas.microsoft.com/office/powerpoint/2010/main" val="895855234"/>
              </p:ext>
            </p:extLst>
          </p:nvPr>
        </p:nvGraphicFramePr>
        <p:xfrm>
          <a:off x="88367" y="287579"/>
          <a:ext cx="1838908" cy="1551579"/>
        </p:xfrm>
        <a:graphic>
          <a:graphicData uri="http://schemas.openxmlformats.org/presentationml/2006/ole">
            <mc:AlternateContent xmlns:mc="http://schemas.openxmlformats.org/markup-compatibility/2006">
              <mc:Choice xmlns:v="urn:schemas-microsoft-com:vml" Requires="v">
                <p:oleObj spid="_x0000_s1032" name="Macro-Enabled Worksheet" showAsIcon="1" r:id="rId4" imgW="914563" imgH="771490" progId="Excel.SheetMacroEnabled.12">
                  <p:embed/>
                </p:oleObj>
              </mc:Choice>
              <mc:Fallback>
                <p:oleObj name="Macro-Enabled Worksheet" showAsIcon="1" r:id="rId4" imgW="914563" imgH="771490" progId="Excel.SheetMacroEnabled.12">
                  <p:embed/>
                  <p:pic>
                    <p:nvPicPr>
                      <p:cNvPr id="0" name=""/>
                      <p:cNvPicPr/>
                      <p:nvPr/>
                    </p:nvPicPr>
                    <p:blipFill>
                      <a:blip r:embed="rId5"/>
                      <a:stretch>
                        <a:fillRect/>
                      </a:stretch>
                    </p:blipFill>
                    <p:spPr>
                      <a:xfrm>
                        <a:off x="88367" y="287579"/>
                        <a:ext cx="1838908" cy="1551579"/>
                      </a:xfrm>
                      <a:prstGeom prst="rect">
                        <a:avLst/>
                      </a:prstGeom>
                    </p:spPr>
                  </p:pic>
                </p:oleObj>
              </mc:Fallback>
            </mc:AlternateContent>
          </a:graphicData>
        </a:graphic>
      </p:graphicFrame>
    </p:spTree>
    <p:extLst>
      <p:ext uri="{BB962C8B-B14F-4D97-AF65-F5344CB8AC3E}">
        <p14:creationId xmlns:p14="http://schemas.microsoft.com/office/powerpoint/2010/main" val="212272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a:xfrm>
            <a:off x="431800" y="403865"/>
            <a:ext cx="10143235" cy="432000"/>
          </a:xfrm>
        </p:spPr>
        <p:txBody>
          <a:bodyPr/>
          <a:lstStyle/>
          <a:p>
            <a:r>
              <a:rPr lang="en-ZA" dirty="0"/>
              <a:t>OBJECTIVE</a:t>
            </a:r>
          </a:p>
        </p:txBody>
      </p:sp>
      <p:sp>
        <p:nvSpPr>
          <p:cNvPr id="5" name="Text Placeholder 4">
            <a:extLst>
              <a:ext uri="{FF2B5EF4-FFF2-40B4-BE49-F238E27FC236}">
                <a16:creationId xmlns:a16="http://schemas.microsoft.com/office/drawing/2014/main" id="{DB6638D4-E453-4BC4-A3A0-F3C51852BCF8}"/>
              </a:ext>
            </a:extLst>
          </p:cNvPr>
          <p:cNvSpPr>
            <a:spLocks noGrp="1"/>
          </p:cNvSpPr>
          <p:nvPr>
            <p:ph type="body" sz="quarter" idx="17"/>
          </p:nvPr>
        </p:nvSpPr>
        <p:spPr>
          <a:xfrm>
            <a:off x="463741" y="1351085"/>
            <a:ext cx="1620000" cy="360000"/>
          </a:xfrm>
        </p:spPr>
        <p:txBody>
          <a:bodyPr/>
          <a:lstStyle/>
          <a:p>
            <a:r>
              <a:rPr lang="en-ZA" sz="1600" dirty="0"/>
              <a:t>AGE</a:t>
            </a:r>
          </a:p>
        </p:txBody>
      </p:sp>
      <p:sp>
        <p:nvSpPr>
          <p:cNvPr id="9" name="Text Placeholder 8">
            <a:extLst>
              <a:ext uri="{FF2B5EF4-FFF2-40B4-BE49-F238E27FC236}">
                <a16:creationId xmlns:a16="http://schemas.microsoft.com/office/drawing/2014/main" id="{CEFFF724-CE30-4C63-A086-DF05C2777EC1}"/>
              </a:ext>
            </a:extLst>
          </p:cNvPr>
          <p:cNvSpPr>
            <a:spLocks noGrp="1"/>
          </p:cNvSpPr>
          <p:nvPr>
            <p:ph type="body" sz="quarter" idx="33"/>
          </p:nvPr>
        </p:nvSpPr>
        <p:spPr>
          <a:xfrm>
            <a:off x="2619721" y="1409017"/>
            <a:ext cx="1620000" cy="360000"/>
          </a:xfrm>
        </p:spPr>
        <p:txBody>
          <a:bodyPr/>
          <a:lstStyle/>
          <a:p>
            <a:r>
              <a:rPr lang="en-ZA" sz="1600" dirty="0"/>
              <a:t>APRDRG</a:t>
            </a:r>
          </a:p>
        </p:txBody>
      </p:sp>
      <p:sp>
        <p:nvSpPr>
          <p:cNvPr id="12" name="Text Placeholder 11">
            <a:extLst>
              <a:ext uri="{FF2B5EF4-FFF2-40B4-BE49-F238E27FC236}">
                <a16:creationId xmlns:a16="http://schemas.microsoft.com/office/drawing/2014/main" id="{F2739695-B49F-491F-9573-F501246A7F48}"/>
              </a:ext>
            </a:extLst>
          </p:cNvPr>
          <p:cNvSpPr>
            <a:spLocks noGrp="1"/>
          </p:cNvSpPr>
          <p:nvPr>
            <p:ph type="body" sz="quarter" idx="35"/>
          </p:nvPr>
        </p:nvSpPr>
        <p:spPr>
          <a:xfrm>
            <a:off x="4775701" y="1421130"/>
            <a:ext cx="1620000" cy="360000"/>
          </a:xfrm>
        </p:spPr>
        <p:txBody>
          <a:bodyPr/>
          <a:lstStyle/>
          <a:p>
            <a:r>
              <a:rPr lang="en-ZA" sz="1600" dirty="0"/>
              <a:t>RACE</a:t>
            </a:r>
          </a:p>
        </p:txBody>
      </p:sp>
      <p:sp>
        <p:nvSpPr>
          <p:cNvPr id="15" name="Text Placeholder 14">
            <a:extLst>
              <a:ext uri="{FF2B5EF4-FFF2-40B4-BE49-F238E27FC236}">
                <a16:creationId xmlns:a16="http://schemas.microsoft.com/office/drawing/2014/main" id="{4C4406D0-E93A-4D4A-882C-3D100622979A}"/>
              </a:ext>
            </a:extLst>
          </p:cNvPr>
          <p:cNvSpPr>
            <a:spLocks noGrp="1"/>
          </p:cNvSpPr>
          <p:nvPr>
            <p:ph type="body" sz="quarter" idx="37"/>
          </p:nvPr>
        </p:nvSpPr>
        <p:spPr>
          <a:xfrm>
            <a:off x="6643158" y="1409017"/>
            <a:ext cx="2155980" cy="360000"/>
          </a:xfrm>
        </p:spPr>
        <p:txBody>
          <a:bodyPr/>
          <a:lstStyle/>
          <a:p>
            <a:r>
              <a:rPr lang="en-ZA" sz="1600" dirty="0"/>
              <a:t>TOTCHG ~ AGE+FEMALE</a:t>
            </a:r>
          </a:p>
        </p:txBody>
      </p:sp>
      <p:sp>
        <p:nvSpPr>
          <p:cNvPr id="18" name="Text Placeholder 17">
            <a:extLst>
              <a:ext uri="{FF2B5EF4-FFF2-40B4-BE49-F238E27FC236}">
                <a16:creationId xmlns:a16="http://schemas.microsoft.com/office/drawing/2014/main" id="{448350F0-9CCA-4F7C-98E8-BC7969FD399D}"/>
              </a:ext>
            </a:extLst>
          </p:cNvPr>
          <p:cNvSpPr>
            <a:spLocks noGrp="1"/>
          </p:cNvSpPr>
          <p:nvPr>
            <p:ph type="body" sz="quarter" idx="39"/>
          </p:nvPr>
        </p:nvSpPr>
        <p:spPr>
          <a:xfrm>
            <a:off x="8906190" y="1421130"/>
            <a:ext cx="2032024" cy="432000"/>
          </a:xfrm>
        </p:spPr>
        <p:txBody>
          <a:bodyPr/>
          <a:lstStyle/>
          <a:p>
            <a:r>
              <a:rPr lang="en-ZA" sz="1400" dirty="0"/>
              <a:t>LOS~ AGE+FEMALE+RACE</a:t>
            </a:r>
          </a:p>
        </p:txBody>
      </p:sp>
      <p:sp>
        <p:nvSpPr>
          <p:cNvPr id="2" name="Slide Number Placeholder 1">
            <a:extLst>
              <a:ext uri="{FF2B5EF4-FFF2-40B4-BE49-F238E27FC236}">
                <a16:creationId xmlns:a16="http://schemas.microsoft.com/office/drawing/2014/main" id="{4279E495-0BD4-426B-909E-18FDE27BDE66}"/>
              </a:ext>
            </a:extLst>
          </p:cNvPr>
          <p:cNvSpPr>
            <a:spLocks noGrp="1"/>
          </p:cNvSpPr>
          <p:nvPr>
            <p:ph type="sldNum" sz="quarter" idx="46"/>
          </p:nvPr>
        </p:nvSpPr>
        <p:spPr/>
        <p:txBody>
          <a:bodyPr/>
          <a:lstStyle/>
          <a:p>
            <a:r>
              <a:rPr lang="en-ZA" dirty="0"/>
              <a:t>page </a:t>
            </a:r>
            <a:fld id="{19B51A1E-902D-48AF-9020-955120F399B6}" type="slidenum">
              <a:rPr lang="en-ZA" smtClean="0"/>
              <a:pPr/>
              <a:t>5</a:t>
            </a:fld>
            <a:endParaRPr lang="en-ZA" dirty="0"/>
          </a:p>
        </p:txBody>
      </p:sp>
      <p:sp>
        <p:nvSpPr>
          <p:cNvPr id="21" name="Rectangle 20" title="Overlay Graphic">
            <a:extLst>
              <a:ext uri="{FF2B5EF4-FFF2-40B4-BE49-F238E27FC236}">
                <a16:creationId xmlns:a16="http://schemas.microsoft.com/office/drawing/2014/main" id="{09667591-B29A-4F0E-BCE7-2134E93BAACB}"/>
              </a:ext>
            </a:extLst>
          </p:cNvPr>
          <p:cNvSpPr/>
          <p:nvPr/>
        </p:nvSpPr>
        <p:spPr bwMode="invGray">
          <a:xfrm>
            <a:off x="239766" y="1987188"/>
            <a:ext cx="2067951" cy="163349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sz="1600" dirty="0"/>
              <a:t>Find the age category of people who frequent the hospital and has the maximum expenditure. </a:t>
            </a:r>
          </a:p>
          <a:p>
            <a:pPr algn="ctr"/>
            <a:endParaRPr lang="en-ZA" dirty="0"/>
          </a:p>
        </p:txBody>
      </p:sp>
      <p:sp>
        <p:nvSpPr>
          <p:cNvPr id="25" name="Rectangle 24" title="Overlay Graphic">
            <a:extLst>
              <a:ext uri="{FF2B5EF4-FFF2-40B4-BE49-F238E27FC236}">
                <a16:creationId xmlns:a16="http://schemas.microsoft.com/office/drawing/2014/main" id="{24A4BAB0-D796-4B16-8639-74ACA5D991DE}"/>
              </a:ext>
            </a:extLst>
          </p:cNvPr>
          <p:cNvSpPr/>
          <p:nvPr/>
        </p:nvSpPr>
        <p:spPr bwMode="invGray">
          <a:xfrm>
            <a:off x="236477" y="4632236"/>
            <a:ext cx="10698448" cy="874679"/>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rPr>
              <a:t>Perform a complete analysis to find the variable that mainly affects the hospital costs</a:t>
            </a:r>
            <a:endParaRPr lang="en-ZA" dirty="0">
              <a:solidFill>
                <a:schemeClr val="bg1"/>
              </a:solidFill>
            </a:endParaRPr>
          </a:p>
        </p:txBody>
      </p:sp>
      <p:sp>
        <p:nvSpPr>
          <p:cNvPr id="26" name="Rectangle 25" title="Overlay Graphic">
            <a:extLst>
              <a:ext uri="{FF2B5EF4-FFF2-40B4-BE49-F238E27FC236}">
                <a16:creationId xmlns:a16="http://schemas.microsoft.com/office/drawing/2014/main" id="{C97CC523-01AF-43D1-93FF-ED5D5916C72F}"/>
              </a:ext>
            </a:extLst>
          </p:cNvPr>
          <p:cNvSpPr/>
          <p:nvPr/>
        </p:nvSpPr>
        <p:spPr bwMode="invGray">
          <a:xfrm>
            <a:off x="6733306" y="1987186"/>
            <a:ext cx="2065832" cy="161983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Analyze the severity of the hospital costs by age and gender for proper allocation of resources. </a:t>
            </a:r>
          </a:p>
        </p:txBody>
      </p:sp>
      <p:sp>
        <p:nvSpPr>
          <p:cNvPr id="27" name="Rectangle 26" title="Overlay Graphic">
            <a:extLst>
              <a:ext uri="{FF2B5EF4-FFF2-40B4-BE49-F238E27FC236}">
                <a16:creationId xmlns:a16="http://schemas.microsoft.com/office/drawing/2014/main" id="{5F38E1A7-2983-40E0-A7EF-9630C6DB1162}"/>
              </a:ext>
            </a:extLst>
          </p:cNvPr>
          <p:cNvSpPr/>
          <p:nvPr/>
        </p:nvSpPr>
        <p:spPr bwMode="invGray">
          <a:xfrm>
            <a:off x="8889286" y="1987185"/>
            <a:ext cx="2065832" cy="161983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Find if the length of stay can be predicted from age, gender, and race. </a:t>
            </a:r>
          </a:p>
        </p:txBody>
      </p:sp>
      <p:sp>
        <p:nvSpPr>
          <p:cNvPr id="28" name="Rectangle 27" title="Overlay Graphic">
            <a:extLst>
              <a:ext uri="{FF2B5EF4-FFF2-40B4-BE49-F238E27FC236}">
                <a16:creationId xmlns:a16="http://schemas.microsoft.com/office/drawing/2014/main" id="{784AED38-4334-4EAB-AF3F-ACF7B8F03741}"/>
              </a:ext>
            </a:extLst>
          </p:cNvPr>
          <p:cNvSpPr/>
          <p:nvPr/>
        </p:nvSpPr>
        <p:spPr bwMode="invGray">
          <a:xfrm>
            <a:off x="4551726" y="1987187"/>
            <a:ext cx="2067951" cy="161983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Analyze if the race of the patient is related to the hospitalization costs. </a:t>
            </a:r>
          </a:p>
        </p:txBody>
      </p:sp>
      <p:sp>
        <p:nvSpPr>
          <p:cNvPr id="29" name="Rectangle 28" title="Overlay Graphic">
            <a:extLst>
              <a:ext uri="{FF2B5EF4-FFF2-40B4-BE49-F238E27FC236}">
                <a16:creationId xmlns:a16="http://schemas.microsoft.com/office/drawing/2014/main" id="{FB82833C-7FD8-41B7-8D01-E18A7386FF26}"/>
              </a:ext>
            </a:extLst>
          </p:cNvPr>
          <p:cNvSpPr/>
          <p:nvPr/>
        </p:nvSpPr>
        <p:spPr bwMode="invGray">
          <a:xfrm>
            <a:off x="2395746" y="1987188"/>
            <a:ext cx="2067951" cy="161983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Find the diagnosis related group that has maximum hospitalization and expenditure</a:t>
            </a:r>
            <a:r>
              <a:rPr lang="en-US" dirty="0"/>
              <a:t>. </a:t>
            </a:r>
          </a:p>
        </p:txBody>
      </p:sp>
      <p:sp>
        <p:nvSpPr>
          <p:cNvPr id="50" name="Rectangle 49">
            <a:extLst>
              <a:ext uri="{FF2B5EF4-FFF2-40B4-BE49-F238E27FC236}">
                <a16:creationId xmlns:a16="http://schemas.microsoft.com/office/drawing/2014/main" id="{8BB1FA44-08B1-44B3-A601-C09DADEA5155}"/>
              </a:ext>
            </a:extLst>
          </p:cNvPr>
          <p:cNvSpPr/>
          <p:nvPr/>
        </p:nvSpPr>
        <p:spPr>
          <a:xfrm>
            <a:off x="3022288" y="4068402"/>
            <a:ext cx="5126825" cy="313932"/>
          </a:xfrm>
          <a:prstGeom prst="rect">
            <a:avLst/>
          </a:prstGeom>
        </p:spPr>
        <p:txBody>
          <a:bodyPr wrap="square">
            <a:spAutoFit/>
          </a:bodyPr>
          <a:lstStyle/>
          <a:p>
            <a:pPr algn="ctr">
              <a:lnSpc>
                <a:spcPct val="90000"/>
              </a:lnSpc>
              <a:spcBef>
                <a:spcPts val="1000"/>
              </a:spcBef>
            </a:pPr>
            <a:r>
              <a:rPr lang="en-US" sz="1600" dirty="0">
                <a:solidFill>
                  <a:schemeClr val="tx1">
                    <a:lumMod val="75000"/>
                    <a:lumOff val="25000"/>
                  </a:schemeClr>
                </a:solidFill>
              </a:rPr>
              <a:t>TOTCHG ~ AGE + FEMALE + LOS + RACE + APRDRG</a:t>
            </a:r>
          </a:p>
        </p:txBody>
      </p:sp>
    </p:spTree>
    <p:extLst>
      <p:ext uri="{BB962C8B-B14F-4D97-AF65-F5344CB8AC3E}">
        <p14:creationId xmlns:p14="http://schemas.microsoft.com/office/powerpoint/2010/main" val="2712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1" name="Picture Placeholder 20" descr="Image of digital blood sugar machine and an empty bottle of test strips turned on its side.">
            <a:extLst>
              <a:ext uri="{FF2B5EF4-FFF2-40B4-BE49-F238E27FC236}">
                <a16:creationId xmlns:a16="http://schemas.microsoft.com/office/drawing/2014/main" id="{F4941105-96AE-42F4-A7DC-B53030B8531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6641052" y="136525"/>
            <a:ext cx="4313008" cy="6584950"/>
          </a:xfrm>
        </p:spPr>
      </p:pic>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12"/>
          </p:nvPr>
        </p:nvSpPr>
        <p:spPr/>
        <p:txBody>
          <a:bodyPr/>
          <a:lstStyle/>
          <a:p>
            <a:r>
              <a:rPr lang="en-ZA" dirty="0"/>
              <a:t>page </a:t>
            </a:r>
            <a:fld id="{19B51A1E-902D-48AF-9020-955120F399B6}" type="slidenum">
              <a:rPr lang="en-ZA" smtClean="0"/>
              <a:pPr/>
              <a:t>6</a:t>
            </a:fld>
            <a:endParaRPr lang="en-ZA" dirty="0"/>
          </a:p>
        </p:txBody>
      </p:sp>
      <p:sp>
        <p:nvSpPr>
          <p:cNvPr id="25" name="Rectangle 24" title="Primary Overlay Graphic">
            <a:extLst>
              <a:ext uri="{FF2B5EF4-FFF2-40B4-BE49-F238E27FC236}">
                <a16:creationId xmlns:a16="http://schemas.microsoft.com/office/drawing/2014/main" id="{856BDBEA-2EB9-46A6-9498-C171B6423C9B}"/>
              </a:ext>
            </a:extLst>
          </p:cNvPr>
          <p:cNvSpPr/>
          <p:nvPr/>
        </p:nvSpPr>
        <p:spPr bwMode="ltGray">
          <a:xfrm rot="5400000">
            <a:off x="7149878" y="-375963"/>
            <a:ext cx="3291694" cy="4316671"/>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7" name="Rectangle 16" title="Overlay Graphic">
            <a:extLst>
              <a:ext uri="{FF2B5EF4-FFF2-40B4-BE49-F238E27FC236}">
                <a16:creationId xmlns:a16="http://schemas.microsoft.com/office/drawing/2014/main" id="{C2754AEE-CBBA-41D9-960E-3119BC1B8D1B}"/>
              </a:ext>
            </a:extLst>
          </p:cNvPr>
          <p:cNvSpPr/>
          <p:nvPr/>
        </p:nvSpPr>
        <p:spPr bwMode="invGray">
          <a:xfrm>
            <a:off x="6639744" y="3428217"/>
            <a:ext cx="4311961" cy="329169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90000"/>
              </a:lnSpc>
              <a:spcBef>
                <a:spcPts val="1000"/>
              </a:spcBef>
            </a:pPr>
            <a:endParaRPr lang="en-US" sz="2400" dirty="0">
              <a:solidFill>
                <a:schemeClr val="bg1"/>
              </a:solidFill>
            </a:endParaRPr>
          </a:p>
          <a:p>
            <a:pPr algn="r">
              <a:lnSpc>
                <a:spcPct val="90000"/>
              </a:lnSpc>
              <a:spcBef>
                <a:spcPts val="1000"/>
              </a:spcBef>
            </a:pPr>
            <a:r>
              <a:rPr lang="en-US" sz="2400" dirty="0">
                <a:solidFill>
                  <a:schemeClr val="bg1"/>
                </a:solidFill>
              </a:rPr>
              <a:t>AGE </a:t>
            </a:r>
            <a:r>
              <a:rPr lang="en-US" sz="2400" dirty="0">
                <a:solidFill>
                  <a:schemeClr val="bg1"/>
                </a:solidFill>
                <a:latin typeface="Adobe Fan Heiti Std B" panose="020B0700000000000000" pitchFamily="34" charset="-128"/>
                <a:ea typeface="Adobe Fan Heiti Std B" panose="020B0700000000000000" pitchFamily="34" charset="-128"/>
              </a:rPr>
              <a:t>0</a:t>
            </a:r>
            <a:r>
              <a:rPr lang="en-US" sz="2400" dirty="0">
                <a:solidFill>
                  <a:schemeClr val="bg1"/>
                </a:solidFill>
              </a:rPr>
              <a:t> uses the hospital frequently</a:t>
            </a:r>
          </a:p>
          <a:p>
            <a:pPr algn="r">
              <a:lnSpc>
                <a:spcPct val="90000"/>
              </a:lnSpc>
              <a:spcBef>
                <a:spcPts val="1000"/>
              </a:spcBef>
            </a:pPr>
            <a:r>
              <a:rPr lang="en-US" sz="2400" dirty="0">
                <a:solidFill>
                  <a:schemeClr val="bg1"/>
                </a:solidFill>
              </a:rPr>
              <a:t>AGE </a:t>
            </a:r>
            <a:r>
              <a:rPr lang="en-US" sz="2400" dirty="0">
                <a:solidFill>
                  <a:schemeClr val="bg1"/>
                </a:solidFill>
                <a:latin typeface="Adobe Fan Heiti Std B" panose="020B0700000000000000" pitchFamily="34" charset="-128"/>
                <a:ea typeface="Adobe Fan Heiti Std B" panose="020B0700000000000000" pitchFamily="34" charset="-128"/>
              </a:rPr>
              <a:t>0</a:t>
            </a:r>
            <a:r>
              <a:rPr lang="en-US" sz="2400" dirty="0">
                <a:solidFill>
                  <a:schemeClr val="bg1"/>
                </a:solidFill>
              </a:rPr>
              <a:t> also makes the maximum hospital expenditure which is 678118 </a:t>
            </a:r>
            <a:endParaRPr lang="en-ZA" sz="2400" dirty="0">
              <a:solidFill>
                <a:schemeClr val="bg1"/>
              </a:solidFill>
            </a:endParaRPr>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black">
          <a:xfrm>
            <a:off x="6865945" y="136523"/>
            <a:ext cx="3863221" cy="720000"/>
          </a:xfrm>
        </p:spPr>
        <p:txBody>
          <a:bodyPr/>
          <a:lstStyle/>
          <a:p>
            <a:r>
              <a:rPr lang="en-ZA" dirty="0"/>
              <a:t>OBJECTIVE 1</a:t>
            </a:r>
          </a:p>
        </p:txBody>
      </p:sp>
      <p:sp>
        <p:nvSpPr>
          <p:cNvPr id="4" name="Subtitle 3">
            <a:extLst>
              <a:ext uri="{FF2B5EF4-FFF2-40B4-BE49-F238E27FC236}">
                <a16:creationId xmlns:a16="http://schemas.microsoft.com/office/drawing/2014/main" id="{F28FED25-4DDC-4D72-A54E-3E227B420317}"/>
              </a:ext>
            </a:extLst>
          </p:cNvPr>
          <p:cNvSpPr>
            <a:spLocks noGrp="1"/>
          </p:cNvSpPr>
          <p:nvPr>
            <p:ph type="subTitle" idx="1"/>
          </p:nvPr>
        </p:nvSpPr>
        <p:spPr bwMode="black">
          <a:xfrm>
            <a:off x="6865943" y="1150150"/>
            <a:ext cx="3863223" cy="1800000"/>
          </a:xfrm>
        </p:spPr>
        <p:txBody>
          <a:bodyPr/>
          <a:lstStyle/>
          <a:p>
            <a:r>
              <a:rPr lang="en-US" dirty="0"/>
              <a:t>Find the age category of people who frequent the hospital and has the maximum expenditure. </a:t>
            </a:r>
          </a:p>
          <a:p>
            <a:endParaRPr lang="en-ZA" dirty="0"/>
          </a:p>
        </p:txBody>
      </p:sp>
      <p:pic>
        <p:nvPicPr>
          <p:cNvPr id="20" name="Picture 19">
            <a:extLst>
              <a:ext uri="{FF2B5EF4-FFF2-40B4-BE49-F238E27FC236}">
                <a16:creationId xmlns:a16="http://schemas.microsoft.com/office/drawing/2014/main" id="{97C5DEDF-8434-4291-BFBC-B7BE6C6D4084}"/>
              </a:ext>
            </a:extLst>
          </p:cNvPr>
          <p:cNvPicPr>
            <a:picLocks noChangeAspect="1"/>
          </p:cNvPicPr>
          <p:nvPr/>
        </p:nvPicPr>
        <p:blipFill>
          <a:blip r:embed="rId3"/>
          <a:stretch>
            <a:fillRect/>
          </a:stretch>
        </p:blipFill>
        <p:spPr>
          <a:xfrm>
            <a:off x="86572" y="126077"/>
            <a:ext cx="6554480" cy="3302141"/>
          </a:xfrm>
          <a:prstGeom prst="rect">
            <a:avLst/>
          </a:prstGeom>
        </p:spPr>
      </p:pic>
      <p:pic>
        <p:nvPicPr>
          <p:cNvPr id="41" name="Picture 40">
            <a:extLst>
              <a:ext uri="{FF2B5EF4-FFF2-40B4-BE49-F238E27FC236}">
                <a16:creationId xmlns:a16="http://schemas.microsoft.com/office/drawing/2014/main" id="{E127FF4A-D721-419E-A951-92C2AFD1197E}"/>
              </a:ext>
            </a:extLst>
          </p:cNvPr>
          <p:cNvPicPr>
            <a:picLocks noChangeAspect="1"/>
          </p:cNvPicPr>
          <p:nvPr/>
        </p:nvPicPr>
        <p:blipFill>
          <a:blip r:embed="rId4"/>
          <a:stretch>
            <a:fillRect/>
          </a:stretch>
        </p:blipFill>
        <p:spPr>
          <a:xfrm>
            <a:off x="82648" y="3428218"/>
            <a:ext cx="6552910" cy="3291693"/>
          </a:xfrm>
          <a:prstGeom prst="rect">
            <a:avLst/>
          </a:prstGeom>
        </p:spPr>
      </p:pic>
      <p:sp>
        <p:nvSpPr>
          <p:cNvPr id="42" name="Rectangle 41">
            <a:extLst>
              <a:ext uri="{FF2B5EF4-FFF2-40B4-BE49-F238E27FC236}">
                <a16:creationId xmlns:a16="http://schemas.microsoft.com/office/drawing/2014/main" id="{27748BBC-1F17-4D7F-A8DB-BE9BDF745B03}"/>
              </a:ext>
            </a:extLst>
          </p:cNvPr>
          <p:cNvSpPr/>
          <p:nvPr/>
        </p:nvSpPr>
        <p:spPr>
          <a:xfrm>
            <a:off x="7261549" y="3438668"/>
            <a:ext cx="3467617" cy="715581"/>
          </a:xfrm>
          <a:prstGeom prst="rect">
            <a:avLst/>
          </a:prstGeom>
        </p:spPr>
        <p:txBody>
          <a:bodyPr wrap="none">
            <a:spAutoFit/>
          </a:bodyPr>
          <a:lstStyle/>
          <a:p>
            <a:pPr algn="r">
              <a:lnSpc>
                <a:spcPct val="90000"/>
              </a:lnSpc>
              <a:spcBef>
                <a:spcPct val="0"/>
              </a:spcBef>
            </a:pPr>
            <a:r>
              <a:rPr lang="en-ZA" sz="4500" spc="-150" dirty="0">
                <a:solidFill>
                  <a:schemeClr val="bg1"/>
                </a:solidFill>
                <a:latin typeface="+mj-lt"/>
                <a:ea typeface="+mj-ea"/>
                <a:cs typeface="+mj-cs"/>
              </a:rPr>
              <a:t>CONCLUSION</a:t>
            </a:r>
            <a:endParaRPr lang="en-US" sz="4500" spc="-150" dirty="0">
              <a:solidFill>
                <a:schemeClr val="bg1"/>
              </a:solidFill>
              <a:latin typeface="+mj-lt"/>
              <a:ea typeface="+mj-ea"/>
              <a:cs typeface="+mj-cs"/>
            </a:endParaRPr>
          </a:p>
        </p:txBody>
      </p:sp>
    </p:spTree>
    <p:extLst>
      <p:ext uri="{BB962C8B-B14F-4D97-AF65-F5344CB8AC3E}">
        <p14:creationId xmlns:p14="http://schemas.microsoft.com/office/powerpoint/2010/main" val="337845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20" descr="Image of digital blood sugar machine and an empty bottle of test strips turned on its side.">
            <a:extLst>
              <a:ext uri="{FF2B5EF4-FFF2-40B4-BE49-F238E27FC236}">
                <a16:creationId xmlns:a16="http://schemas.microsoft.com/office/drawing/2014/main" id="{0D365955-FA39-4A2D-9040-64458E366B8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7" r="17"/>
          <a:stretch/>
        </p:blipFill>
        <p:spPr>
          <a:xfrm>
            <a:off x="6640513" y="136525"/>
            <a:ext cx="4313237" cy="6584950"/>
          </a:xfrm>
        </p:spPr>
      </p:pic>
      <p:sp>
        <p:nvSpPr>
          <p:cNvPr id="16" name="Rectangle 15" title="Primary Overlay Graphic">
            <a:extLst>
              <a:ext uri="{FF2B5EF4-FFF2-40B4-BE49-F238E27FC236}">
                <a16:creationId xmlns:a16="http://schemas.microsoft.com/office/drawing/2014/main" id="{B550A6E9-0336-490B-BCDA-9F16987B3222}"/>
              </a:ext>
            </a:extLst>
          </p:cNvPr>
          <p:cNvSpPr/>
          <p:nvPr/>
        </p:nvSpPr>
        <p:spPr bwMode="ltGray">
          <a:xfrm>
            <a:off x="6637078" y="134961"/>
            <a:ext cx="4316672" cy="3291695"/>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 Placeholder 2">
            <a:extLst>
              <a:ext uri="{FF2B5EF4-FFF2-40B4-BE49-F238E27FC236}">
                <a16:creationId xmlns:a16="http://schemas.microsoft.com/office/drawing/2014/main" id="{736C79F4-234D-409F-A036-61056C7283F0}"/>
              </a:ext>
            </a:extLst>
          </p:cNvPr>
          <p:cNvSpPr>
            <a:spLocks noGrp="1"/>
          </p:cNvSpPr>
          <p:nvPr>
            <p:ph type="body" sz="quarter" idx="17"/>
          </p:nvPr>
        </p:nvSpPr>
        <p:spPr>
          <a:xfrm>
            <a:off x="6757168" y="347450"/>
            <a:ext cx="3674718" cy="621791"/>
          </a:xfrm>
        </p:spPr>
        <p:txBody>
          <a:bodyPr/>
          <a:lstStyle/>
          <a:p>
            <a:pPr algn="l">
              <a:spcBef>
                <a:spcPct val="0"/>
              </a:spcBef>
            </a:pPr>
            <a:r>
              <a:rPr lang="en-ZA" sz="4500" spc="-150" dirty="0">
                <a:solidFill>
                  <a:schemeClr val="bg1"/>
                </a:solidFill>
                <a:latin typeface="+mj-lt"/>
                <a:ea typeface="+mj-ea"/>
                <a:cs typeface="+mj-cs"/>
              </a:rPr>
              <a:t>OBJECTIVE 2</a:t>
            </a:r>
          </a:p>
          <a:p>
            <a:endParaRPr lang="en-US" dirty="0"/>
          </a:p>
        </p:txBody>
      </p:sp>
      <p:sp>
        <p:nvSpPr>
          <p:cNvPr id="4" name="Text Placeholder 3">
            <a:extLst>
              <a:ext uri="{FF2B5EF4-FFF2-40B4-BE49-F238E27FC236}">
                <a16:creationId xmlns:a16="http://schemas.microsoft.com/office/drawing/2014/main" id="{D9735635-FE5B-4FA7-8D92-CAE52828B053}"/>
              </a:ext>
            </a:extLst>
          </p:cNvPr>
          <p:cNvSpPr>
            <a:spLocks noGrp="1"/>
          </p:cNvSpPr>
          <p:nvPr>
            <p:ph type="body" sz="quarter" idx="18"/>
          </p:nvPr>
        </p:nvSpPr>
        <p:spPr>
          <a:xfrm>
            <a:off x="6757168" y="1416451"/>
            <a:ext cx="3467616" cy="1968717"/>
          </a:xfrm>
        </p:spPr>
        <p:txBody>
          <a:bodyPr/>
          <a:lstStyle/>
          <a:p>
            <a:pPr algn="l"/>
            <a:r>
              <a:rPr lang="en-US" sz="2400" dirty="0">
                <a:solidFill>
                  <a:schemeClr val="bg1"/>
                </a:solidFill>
              </a:rPr>
              <a:t>Find the diagnosis related group that has maximum hospitalization and expenditure</a:t>
            </a:r>
          </a:p>
        </p:txBody>
      </p:sp>
      <p:sp>
        <p:nvSpPr>
          <p:cNvPr id="12" name="Slide Number Placeholder 11">
            <a:extLst>
              <a:ext uri="{FF2B5EF4-FFF2-40B4-BE49-F238E27FC236}">
                <a16:creationId xmlns:a16="http://schemas.microsoft.com/office/drawing/2014/main" id="{A8981864-5B70-4168-A0FE-EC6FFDF7F6BC}"/>
              </a:ext>
            </a:extLst>
          </p:cNvPr>
          <p:cNvSpPr>
            <a:spLocks noGrp="1"/>
          </p:cNvSpPr>
          <p:nvPr>
            <p:ph type="sldNum" sz="quarter" idx="12"/>
          </p:nvPr>
        </p:nvSpPr>
        <p:spPr/>
        <p:txBody>
          <a:bodyPr/>
          <a:lstStyle/>
          <a:p>
            <a:r>
              <a:rPr lang="en-ZA"/>
              <a:t>page </a:t>
            </a:r>
            <a:fld id="{19B51A1E-902D-48AF-9020-955120F399B6}" type="slidenum">
              <a:rPr lang="en-ZA" b="1" i="1" smtClean="0"/>
              <a:pPr/>
              <a:t>7</a:t>
            </a:fld>
            <a:endParaRPr lang="en-ZA" b="1" i="1" dirty="0"/>
          </a:p>
        </p:txBody>
      </p:sp>
      <p:sp>
        <p:nvSpPr>
          <p:cNvPr id="18" name="Rectangle 17" title="Primary Overlay Graphic">
            <a:extLst>
              <a:ext uri="{FF2B5EF4-FFF2-40B4-BE49-F238E27FC236}">
                <a16:creationId xmlns:a16="http://schemas.microsoft.com/office/drawing/2014/main" id="{1E32BDD4-BAF8-4C6A-8142-32EED8FF7068}"/>
              </a:ext>
            </a:extLst>
          </p:cNvPr>
          <p:cNvSpPr/>
          <p:nvPr/>
        </p:nvSpPr>
        <p:spPr bwMode="ltGray">
          <a:xfrm>
            <a:off x="6637079" y="3428218"/>
            <a:ext cx="4320106" cy="3291695"/>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90000"/>
              </a:lnSpc>
              <a:spcBef>
                <a:spcPts val="1000"/>
              </a:spcBef>
            </a:pPr>
            <a:endParaRPr lang="en-US" sz="2400" dirty="0">
              <a:solidFill>
                <a:schemeClr val="bg1"/>
              </a:solidFill>
            </a:endParaRPr>
          </a:p>
          <a:p>
            <a:pPr algn="r">
              <a:lnSpc>
                <a:spcPct val="90000"/>
              </a:lnSpc>
              <a:spcBef>
                <a:spcPts val="1000"/>
              </a:spcBef>
            </a:pPr>
            <a:endParaRPr lang="en-US" sz="2400" dirty="0">
              <a:solidFill>
                <a:schemeClr val="bg1"/>
              </a:solidFill>
            </a:endParaRPr>
          </a:p>
          <a:p>
            <a:pPr>
              <a:lnSpc>
                <a:spcPct val="90000"/>
              </a:lnSpc>
              <a:spcBef>
                <a:spcPts val="1000"/>
              </a:spcBef>
            </a:pPr>
            <a:r>
              <a:rPr lang="en-US" sz="2400" dirty="0">
                <a:solidFill>
                  <a:schemeClr val="bg1"/>
                </a:solidFill>
              </a:rPr>
              <a:t>Diagnosis related group that has maximum hospitalization : 640</a:t>
            </a:r>
          </a:p>
          <a:p>
            <a:pPr>
              <a:lnSpc>
                <a:spcPct val="90000"/>
              </a:lnSpc>
              <a:spcBef>
                <a:spcPts val="1000"/>
              </a:spcBef>
            </a:pPr>
            <a:endParaRPr lang="en-US" sz="2400" dirty="0">
              <a:solidFill>
                <a:schemeClr val="bg1"/>
              </a:solidFill>
            </a:endParaRPr>
          </a:p>
          <a:p>
            <a:pPr>
              <a:lnSpc>
                <a:spcPct val="90000"/>
              </a:lnSpc>
              <a:spcBef>
                <a:spcPts val="1000"/>
              </a:spcBef>
            </a:pPr>
            <a:r>
              <a:rPr lang="en-US" sz="2400" dirty="0">
                <a:solidFill>
                  <a:schemeClr val="bg1"/>
                </a:solidFill>
              </a:rPr>
              <a:t>Diagnosis related group 640 also has maximum hospitalization expenditure which is  437978</a:t>
            </a:r>
          </a:p>
        </p:txBody>
      </p:sp>
      <p:pic>
        <p:nvPicPr>
          <p:cNvPr id="24" name="Picture 23">
            <a:extLst>
              <a:ext uri="{FF2B5EF4-FFF2-40B4-BE49-F238E27FC236}">
                <a16:creationId xmlns:a16="http://schemas.microsoft.com/office/drawing/2014/main" id="{F1EEBCB8-2E71-4A0A-8E07-0500C5B36EA6}"/>
              </a:ext>
            </a:extLst>
          </p:cNvPr>
          <p:cNvPicPr>
            <a:picLocks noChangeAspect="1"/>
          </p:cNvPicPr>
          <p:nvPr/>
        </p:nvPicPr>
        <p:blipFill>
          <a:blip r:embed="rId3"/>
          <a:stretch>
            <a:fillRect/>
          </a:stretch>
        </p:blipFill>
        <p:spPr>
          <a:xfrm>
            <a:off x="109705" y="134961"/>
            <a:ext cx="6523937" cy="3291695"/>
          </a:xfrm>
          <a:prstGeom prst="rect">
            <a:avLst/>
          </a:prstGeom>
        </p:spPr>
      </p:pic>
      <p:pic>
        <p:nvPicPr>
          <p:cNvPr id="25" name="Picture 24">
            <a:extLst>
              <a:ext uri="{FF2B5EF4-FFF2-40B4-BE49-F238E27FC236}">
                <a16:creationId xmlns:a16="http://schemas.microsoft.com/office/drawing/2014/main" id="{99DE091F-C24C-4288-BB9B-83FC6265C581}"/>
              </a:ext>
            </a:extLst>
          </p:cNvPr>
          <p:cNvPicPr>
            <a:picLocks noChangeAspect="1"/>
          </p:cNvPicPr>
          <p:nvPr/>
        </p:nvPicPr>
        <p:blipFill>
          <a:blip r:embed="rId4"/>
          <a:stretch>
            <a:fillRect/>
          </a:stretch>
        </p:blipFill>
        <p:spPr>
          <a:xfrm>
            <a:off x="109705" y="3426653"/>
            <a:ext cx="6523937" cy="3291695"/>
          </a:xfrm>
          <a:prstGeom prst="rect">
            <a:avLst/>
          </a:prstGeom>
        </p:spPr>
      </p:pic>
      <p:sp>
        <p:nvSpPr>
          <p:cNvPr id="26" name="Rectangle 25">
            <a:extLst>
              <a:ext uri="{FF2B5EF4-FFF2-40B4-BE49-F238E27FC236}">
                <a16:creationId xmlns:a16="http://schemas.microsoft.com/office/drawing/2014/main" id="{14EC88BD-1823-420A-9871-2A0752E57CA9}"/>
              </a:ext>
            </a:extLst>
          </p:cNvPr>
          <p:cNvSpPr/>
          <p:nvPr/>
        </p:nvSpPr>
        <p:spPr>
          <a:xfrm>
            <a:off x="6640512" y="3426653"/>
            <a:ext cx="3467616" cy="715581"/>
          </a:xfrm>
          <a:prstGeom prst="rect">
            <a:avLst/>
          </a:prstGeom>
        </p:spPr>
        <p:txBody>
          <a:bodyPr wrap="none">
            <a:spAutoFit/>
          </a:bodyPr>
          <a:lstStyle/>
          <a:p>
            <a:pPr>
              <a:lnSpc>
                <a:spcPct val="90000"/>
              </a:lnSpc>
              <a:spcBef>
                <a:spcPct val="0"/>
              </a:spcBef>
            </a:pPr>
            <a:r>
              <a:rPr lang="en-ZA" sz="4500" spc="-150" dirty="0">
                <a:solidFill>
                  <a:schemeClr val="bg1"/>
                </a:solidFill>
                <a:latin typeface="+mj-lt"/>
                <a:ea typeface="+mj-ea"/>
                <a:cs typeface="+mj-cs"/>
              </a:rPr>
              <a:t>CONCLUSION</a:t>
            </a:r>
            <a:endParaRPr lang="en-US" sz="4500" spc="-150" dirty="0">
              <a:solidFill>
                <a:schemeClr val="bg1"/>
              </a:solidFill>
              <a:latin typeface="+mj-lt"/>
              <a:ea typeface="+mj-ea"/>
              <a:cs typeface="+mj-cs"/>
            </a:endParaRPr>
          </a:p>
        </p:txBody>
      </p:sp>
    </p:spTree>
    <p:extLst>
      <p:ext uri="{BB962C8B-B14F-4D97-AF65-F5344CB8AC3E}">
        <p14:creationId xmlns:p14="http://schemas.microsoft.com/office/powerpoint/2010/main" val="43888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20" descr="Image of digital blood sugar machine and an empty bottle of test strips turned on its side.">
            <a:extLst>
              <a:ext uri="{FF2B5EF4-FFF2-40B4-BE49-F238E27FC236}">
                <a16:creationId xmlns:a16="http://schemas.microsoft.com/office/drawing/2014/main" id="{0D365955-FA39-4A2D-9040-64458E366B8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7" r="17"/>
          <a:stretch/>
        </p:blipFill>
        <p:spPr>
          <a:xfrm>
            <a:off x="6640513" y="136525"/>
            <a:ext cx="4313237" cy="6584950"/>
          </a:xfrm>
        </p:spPr>
      </p:pic>
      <p:sp>
        <p:nvSpPr>
          <p:cNvPr id="16" name="Rectangle 15" title="Primary Overlay Graphic">
            <a:extLst>
              <a:ext uri="{FF2B5EF4-FFF2-40B4-BE49-F238E27FC236}">
                <a16:creationId xmlns:a16="http://schemas.microsoft.com/office/drawing/2014/main" id="{B550A6E9-0336-490B-BCDA-9F16987B3222}"/>
              </a:ext>
            </a:extLst>
          </p:cNvPr>
          <p:cNvSpPr/>
          <p:nvPr/>
        </p:nvSpPr>
        <p:spPr bwMode="ltGray">
          <a:xfrm>
            <a:off x="6637078" y="134961"/>
            <a:ext cx="4316672" cy="3291695"/>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 Placeholder 2">
            <a:extLst>
              <a:ext uri="{FF2B5EF4-FFF2-40B4-BE49-F238E27FC236}">
                <a16:creationId xmlns:a16="http://schemas.microsoft.com/office/drawing/2014/main" id="{736C79F4-234D-409F-A036-61056C7283F0}"/>
              </a:ext>
            </a:extLst>
          </p:cNvPr>
          <p:cNvSpPr>
            <a:spLocks noGrp="1"/>
          </p:cNvSpPr>
          <p:nvPr>
            <p:ph type="body" sz="quarter" idx="17"/>
          </p:nvPr>
        </p:nvSpPr>
        <p:spPr>
          <a:xfrm>
            <a:off x="6761408" y="339237"/>
            <a:ext cx="3674718" cy="621791"/>
          </a:xfrm>
        </p:spPr>
        <p:txBody>
          <a:bodyPr/>
          <a:lstStyle/>
          <a:p>
            <a:pPr algn="l">
              <a:spcBef>
                <a:spcPct val="0"/>
              </a:spcBef>
            </a:pPr>
            <a:r>
              <a:rPr lang="en-ZA" sz="4500" spc="-150" dirty="0">
                <a:solidFill>
                  <a:schemeClr val="bg1"/>
                </a:solidFill>
                <a:latin typeface="+mj-lt"/>
                <a:ea typeface="+mj-ea"/>
                <a:cs typeface="+mj-cs"/>
              </a:rPr>
              <a:t>OBJECTIVE 3</a:t>
            </a:r>
          </a:p>
          <a:p>
            <a:endParaRPr lang="en-US" dirty="0"/>
          </a:p>
        </p:txBody>
      </p:sp>
      <p:sp>
        <p:nvSpPr>
          <p:cNvPr id="4" name="Text Placeholder 3">
            <a:extLst>
              <a:ext uri="{FF2B5EF4-FFF2-40B4-BE49-F238E27FC236}">
                <a16:creationId xmlns:a16="http://schemas.microsoft.com/office/drawing/2014/main" id="{D9735635-FE5B-4FA7-8D92-CAE52828B053}"/>
              </a:ext>
            </a:extLst>
          </p:cNvPr>
          <p:cNvSpPr>
            <a:spLocks noGrp="1"/>
          </p:cNvSpPr>
          <p:nvPr>
            <p:ph type="body" sz="quarter" idx="18"/>
          </p:nvPr>
        </p:nvSpPr>
        <p:spPr>
          <a:xfrm>
            <a:off x="6761408" y="1339403"/>
            <a:ext cx="3871365" cy="1968717"/>
          </a:xfrm>
        </p:spPr>
        <p:txBody>
          <a:bodyPr/>
          <a:lstStyle/>
          <a:p>
            <a:pPr algn="l"/>
            <a:r>
              <a:rPr lang="en-US" sz="2400" dirty="0">
                <a:solidFill>
                  <a:schemeClr val="bg1"/>
                </a:solidFill>
              </a:rPr>
              <a:t>Analyze if the race of the patient is related to the hospitalization costs to make sure that there is no malpractice. </a:t>
            </a:r>
          </a:p>
        </p:txBody>
      </p:sp>
      <p:sp>
        <p:nvSpPr>
          <p:cNvPr id="12" name="Slide Number Placeholder 11">
            <a:extLst>
              <a:ext uri="{FF2B5EF4-FFF2-40B4-BE49-F238E27FC236}">
                <a16:creationId xmlns:a16="http://schemas.microsoft.com/office/drawing/2014/main" id="{A8981864-5B70-4168-A0FE-EC6FFDF7F6BC}"/>
              </a:ext>
            </a:extLst>
          </p:cNvPr>
          <p:cNvSpPr>
            <a:spLocks noGrp="1"/>
          </p:cNvSpPr>
          <p:nvPr>
            <p:ph type="sldNum" sz="quarter" idx="12"/>
          </p:nvPr>
        </p:nvSpPr>
        <p:spPr/>
        <p:txBody>
          <a:bodyPr/>
          <a:lstStyle/>
          <a:p>
            <a:r>
              <a:rPr lang="en-ZA"/>
              <a:t>page </a:t>
            </a:r>
            <a:fld id="{19B51A1E-902D-48AF-9020-955120F399B6}" type="slidenum">
              <a:rPr lang="en-ZA" b="1" i="1" smtClean="0"/>
              <a:pPr/>
              <a:t>8</a:t>
            </a:fld>
            <a:endParaRPr lang="en-ZA" b="1" i="1" dirty="0"/>
          </a:p>
        </p:txBody>
      </p:sp>
      <p:sp>
        <p:nvSpPr>
          <p:cNvPr id="18" name="Rectangle 17" title="Primary Overlay Graphic">
            <a:extLst>
              <a:ext uri="{FF2B5EF4-FFF2-40B4-BE49-F238E27FC236}">
                <a16:creationId xmlns:a16="http://schemas.microsoft.com/office/drawing/2014/main" id="{1E32BDD4-BAF8-4C6A-8142-32EED8FF7068}"/>
              </a:ext>
            </a:extLst>
          </p:cNvPr>
          <p:cNvSpPr/>
          <p:nvPr/>
        </p:nvSpPr>
        <p:spPr bwMode="ltGray">
          <a:xfrm>
            <a:off x="6637079" y="3428218"/>
            <a:ext cx="4320106" cy="3291695"/>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nSpc>
                <a:spcPct val="90000"/>
              </a:lnSpc>
              <a:spcBef>
                <a:spcPts val="1000"/>
              </a:spcBef>
              <a:buFont typeface="Arial" panose="020B0604020202020204" pitchFamily="34" charset="0"/>
              <a:buChar char="•"/>
            </a:pPr>
            <a:endParaRPr lang="en-US" dirty="0">
              <a:solidFill>
                <a:schemeClr val="bg1"/>
              </a:solidFill>
            </a:endParaRPr>
          </a:p>
          <a:p>
            <a:pPr marL="800100" lvl="1" indent="-342900">
              <a:lnSpc>
                <a:spcPct val="90000"/>
              </a:lnSpc>
              <a:spcBef>
                <a:spcPts val="1000"/>
              </a:spcBef>
              <a:buFont typeface="Arial" panose="020B0604020202020204" pitchFamily="34" charset="0"/>
              <a:buChar char="•"/>
            </a:pPr>
            <a:r>
              <a:rPr lang="en-US" sz="1600" dirty="0">
                <a:solidFill>
                  <a:schemeClr val="bg1"/>
                </a:solidFill>
              </a:rPr>
              <a:t>H0: Race of patient is related to hospitalization costs. </a:t>
            </a:r>
          </a:p>
          <a:p>
            <a:pPr marL="800100" lvl="1" indent="-342900">
              <a:lnSpc>
                <a:spcPct val="90000"/>
              </a:lnSpc>
              <a:spcBef>
                <a:spcPts val="1000"/>
              </a:spcBef>
              <a:buFont typeface="Arial" panose="020B0604020202020204" pitchFamily="34" charset="0"/>
              <a:buChar char="•"/>
            </a:pPr>
            <a:r>
              <a:rPr lang="en-US" sz="1600" dirty="0">
                <a:solidFill>
                  <a:schemeClr val="bg1"/>
                </a:solidFill>
              </a:rPr>
              <a:t>Ha: No relation</a:t>
            </a:r>
            <a:endParaRPr lang="en-US" dirty="0">
              <a:solidFill>
                <a:schemeClr val="bg1"/>
              </a:solidFill>
            </a:endParaRPr>
          </a:p>
          <a:p>
            <a:pPr>
              <a:lnSpc>
                <a:spcPct val="90000"/>
              </a:lnSpc>
              <a:spcBef>
                <a:spcPts val="1000"/>
              </a:spcBef>
            </a:pPr>
            <a:r>
              <a:rPr lang="en-US" sz="1600" dirty="0">
                <a:solidFill>
                  <a:schemeClr val="bg1"/>
                </a:solidFill>
              </a:rPr>
              <a:t>As p-value(0.715) is very high compared to significance level(0.05),we reject null hypothesis H0.</a:t>
            </a:r>
          </a:p>
          <a:p>
            <a:pPr>
              <a:lnSpc>
                <a:spcPct val="90000"/>
              </a:lnSpc>
              <a:spcBef>
                <a:spcPts val="1000"/>
              </a:spcBef>
            </a:pPr>
            <a:endParaRPr lang="en-US" dirty="0">
              <a:solidFill>
                <a:schemeClr val="bg1"/>
              </a:solidFill>
            </a:endParaRPr>
          </a:p>
          <a:p>
            <a:pPr>
              <a:lnSpc>
                <a:spcPct val="90000"/>
              </a:lnSpc>
              <a:spcBef>
                <a:spcPts val="1000"/>
              </a:spcBef>
            </a:pPr>
            <a:r>
              <a:rPr lang="en-US" sz="1600" dirty="0">
                <a:solidFill>
                  <a:schemeClr val="bg1"/>
                </a:solidFill>
              </a:rPr>
              <a:t>Hence there is no relation between RACE and TOTCHG.</a:t>
            </a:r>
          </a:p>
        </p:txBody>
      </p:sp>
      <p:pic>
        <p:nvPicPr>
          <p:cNvPr id="7" name="Picture 6">
            <a:extLst>
              <a:ext uri="{FF2B5EF4-FFF2-40B4-BE49-F238E27FC236}">
                <a16:creationId xmlns:a16="http://schemas.microsoft.com/office/drawing/2014/main" id="{0F5DD2F0-7BF8-413B-A7F6-882B063E6204}"/>
              </a:ext>
            </a:extLst>
          </p:cNvPr>
          <p:cNvPicPr>
            <a:picLocks noChangeAspect="1"/>
          </p:cNvPicPr>
          <p:nvPr/>
        </p:nvPicPr>
        <p:blipFill>
          <a:blip r:embed="rId3"/>
          <a:stretch>
            <a:fillRect/>
          </a:stretch>
        </p:blipFill>
        <p:spPr>
          <a:xfrm>
            <a:off x="0" y="1"/>
            <a:ext cx="6640513" cy="3426656"/>
          </a:xfrm>
          <a:prstGeom prst="rect">
            <a:avLst/>
          </a:prstGeom>
        </p:spPr>
      </p:pic>
      <p:pic>
        <p:nvPicPr>
          <p:cNvPr id="8" name="Picture 7">
            <a:extLst>
              <a:ext uri="{FF2B5EF4-FFF2-40B4-BE49-F238E27FC236}">
                <a16:creationId xmlns:a16="http://schemas.microsoft.com/office/drawing/2014/main" id="{B536AD43-44DF-4171-B2C3-770701EAE8ED}"/>
              </a:ext>
            </a:extLst>
          </p:cNvPr>
          <p:cNvPicPr>
            <a:picLocks noChangeAspect="1"/>
          </p:cNvPicPr>
          <p:nvPr/>
        </p:nvPicPr>
        <p:blipFill>
          <a:blip r:embed="rId4"/>
          <a:stretch>
            <a:fillRect/>
          </a:stretch>
        </p:blipFill>
        <p:spPr>
          <a:xfrm>
            <a:off x="0" y="3282206"/>
            <a:ext cx="6633643" cy="3426656"/>
          </a:xfrm>
          <a:prstGeom prst="rect">
            <a:avLst/>
          </a:prstGeom>
        </p:spPr>
      </p:pic>
      <p:sp>
        <p:nvSpPr>
          <p:cNvPr id="9" name="Rectangle 8">
            <a:extLst>
              <a:ext uri="{FF2B5EF4-FFF2-40B4-BE49-F238E27FC236}">
                <a16:creationId xmlns:a16="http://schemas.microsoft.com/office/drawing/2014/main" id="{4B766894-48B3-4088-95E3-D7C60D93E283}"/>
              </a:ext>
            </a:extLst>
          </p:cNvPr>
          <p:cNvSpPr/>
          <p:nvPr/>
        </p:nvSpPr>
        <p:spPr>
          <a:xfrm>
            <a:off x="6647383" y="3426656"/>
            <a:ext cx="1354345" cy="424732"/>
          </a:xfrm>
          <a:prstGeom prst="rect">
            <a:avLst/>
          </a:prstGeom>
        </p:spPr>
        <p:txBody>
          <a:bodyPr wrap="none">
            <a:spAutoFit/>
          </a:bodyPr>
          <a:lstStyle/>
          <a:p>
            <a:pPr>
              <a:lnSpc>
                <a:spcPct val="90000"/>
              </a:lnSpc>
              <a:spcBef>
                <a:spcPct val="0"/>
              </a:spcBef>
            </a:pPr>
            <a:r>
              <a:rPr lang="en-ZA" sz="2400" spc="-150" dirty="0">
                <a:solidFill>
                  <a:schemeClr val="bg1"/>
                </a:solidFill>
                <a:latin typeface="+mj-lt"/>
                <a:ea typeface="+mj-ea"/>
                <a:cs typeface="+mj-cs"/>
              </a:rPr>
              <a:t>ANALYSIS</a:t>
            </a:r>
          </a:p>
        </p:txBody>
      </p:sp>
      <p:sp>
        <p:nvSpPr>
          <p:cNvPr id="10" name="Rectangle 9">
            <a:extLst>
              <a:ext uri="{FF2B5EF4-FFF2-40B4-BE49-F238E27FC236}">
                <a16:creationId xmlns:a16="http://schemas.microsoft.com/office/drawing/2014/main" id="{B3997297-396B-4E3F-9137-059F7F1AA9A9}"/>
              </a:ext>
            </a:extLst>
          </p:cNvPr>
          <p:cNvSpPr/>
          <p:nvPr/>
        </p:nvSpPr>
        <p:spPr>
          <a:xfrm>
            <a:off x="6633643" y="5679918"/>
            <a:ext cx="1845377" cy="424732"/>
          </a:xfrm>
          <a:prstGeom prst="rect">
            <a:avLst/>
          </a:prstGeom>
        </p:spPr>
        <p:txBody>
          <a:bodyPr wrap="none">
            <a:spAutoFit/>
          </a:bodyPr>
          <a:lstStyle/>
          <a:p>
            <a:pPr>
              <a:lnSpc>
                <a:spcPct val="90000"/>
              </a:lnSpc>
              <a:spcBef>
                <a:spcPct val="0"/>
              </a:spcBef>
            </a:pPr>
            <a:r>
              <a:rPr lang="en-ZA" sz="2400" spc="-150" dirty="0">
                <a:solidFill>
                  <a:schemeClr val="bg1"/>
                </a:solidFill>
                <a:latin typeface="+mj-lt"/>
                <a:ea typeface="+mj-ea"/>
                <a:cs typeface="+mj-cs"/>
              </a:rPr>
              <a:t>CONCLUSION</a:t>
            </a:r>
          </a:p>
        </p:txBody>
      </p:sp>
    </p:spTree>
    <p:extLst>
      <p:ext uri="{BB962C8B-B14F-4D97-AF65-F5344CB8AC3E}">
        <p14:creationId xmlns:p14="http://schemas.microsoft.com/office/powerpoint/2010/main" val="193488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20" descr="Image of digital blood sugar machine and an empty bottle of test strips turned on its side.">
            <a:extLst>
              <a:ext uri="{FF2B5EF4-FFF2-40B4-BE49-F238E27FC236}">
                <a16:creationId xmlns:a16="http://schemas.microsoft.com/office/drawing/2014/main" id="{0D365955-FA39-4A2D-9040-64458E366B8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7" r="17"/>
          <a:stretch/>
        </p:blipFill>
        <p:spPr>
          <a:xfrm>
            <a:off x="6640513" y="136525"/>
            <a:ext cx="4313237" cy="6584950"/>
          </a:xfrm>
        </p:spPr>
      </p:pic>
      <p:sp>
        <p:nvSpPr>
          <p:cNvPr id="16" name="Rectangle 15" title="Primary Overlay Graphic">
            <a:extLst>
              <a:ext uri="{FF2B5EF4-FFF2-40B4-BE49-F238E27FC236}">
                <a16:creationId xmlns:a16="http://schemas.microsoft.com/office/drawing/2014/main" id="{B550A6E9-0336-490B-BCDA-9F16987B3222}"/>
              </a:ext>
            </a:extLst>
          </p:cNvPr>
          <p:cNvSpPr/>
          <p:nvPr/>
        </p:nvSpPr>
        <p:spPr bwMode="ltGray">
          <a:xfrm>
            <a:off x="6637078" y="134961"/>
            <a:ext cx="4316672" cy="3291695"/>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 Placeholder 2">
            <a:extLst>
              <a:ext uri="{FF2B5EF4-FFF2-40B4-BE49-F238E27FC236}">
                <a16:creationId xmlns:a16="http://schemas.microsoft.com/office/drawing/2014/main" id="{736C79F4-234D-409F-A036-61056C7283F0}"/>
              </a:ext>
            </a:extLst>
          </p:cNvPr>
          <p:cNvSpPr>
            <a:spLocks noGrp="1"/>
          </p:cNvSpPr>
          <p:nvPr>
            <p:ph type="body" sz="quarter" idx="17"/>
          </p:nvPr>
        </p:nvSpPr>
        <p:spPr>
          <a:xfrm>
            <a:off x="6761408" y="339237"/>
            <a:ext cx="3674718" cy="621791"/>
          </a:xfrm>
        </p:spPr>
        <p:txBody>
          <a:bodyPr/>
          <a:lstStyle/>
          <a:p>
            <a:pPr algn="l">
              <a:spcBef>
                <a:spcPct val="0"/>
              </a:spcBef>
            </a:pPr>
            <a:r>
              <a:rPr lang="en-ZA" sz="4500" spc="-150" dirty="0">
                <a:solidFill>
                  <a:schemeClr val="bg1"/>
                </a:solidFill>
                <a:latin typeface="+mj-lt"/>
                <a:ea typeface="+mj-ea"/>
                <a:cs typeface="+mj-cs"/>
              </a:rPr>
              <a:t>OBJECTIVE 4</a:t>
            </a:r>
          </a:p>
          <a:p>
            <a:endParaRPr lang="en-US" dirty="0"/>
          </a:p>
        </p:txBody>
      </p:sp>
      <p:sp>
        <p:nvSpPr>
          <p:cNvPr id="4" name="Text Placeholder 3">
            <a:extLst>
              <a:ext uri="{FF2B5EF4-FFF2-40B4-BE49-F238E27FC236}">
                <a16:creationId xmlns:a16="http://schemas.microsoft.com/office/drawing/2014/main" id="{D9735635-FE5B-4FA7-8D92-CAE52828B053}"/>
              </a:ext>
            </a:extLst>
          </p:cNvPr>
          <p:cNvSpPr>
            <a:spLocks noGrp="1"/>
          </p:cNvSpPr>
          <p:nvPr>
            <p:ph type="body" sz="quarter" idx="18"/>
          </p:nvPr>
        </p:nvSpPr>
        <p:spPr>
          <a:xfrm>
            <a:off x="6761408" y="1339403"/>
            <a:ext cx="3871365" cy="1968717"/>
          </a:xfrm>
        </p:spPr>
        <p:txBody>
          <a:bodyPr/>
          <a:lstStyle/>
          <a:p>
            <a:pPr algn="l"/>
            <a:r>
              <a:rPr lang="en-US" sz="2000" dirty="0">
                <a:solidFill>
                  <a:schemeClr val="bg1"/>
                </a:solidFill>
              </a:rPr>
              <a:t>Analyze the severity of the hospital costs by age and gender for proper allocation of resources. </a:t>
            </a:r>
          </a:p>
        </p:txBody>
      </p:sp>
      <p:sp>
        <p:nvSpPr>
          <p:cNvPr id="12" name="Slide Number Placeholder 11">
            <a:extLst>
              <a:ext uri="{FF2B5EF4-FFF2-40B4-BE49-F238E27FC236}">
                <a16:creationId xmlns:a16="http://schemas.microsoft.com/office/drawing/2014/main" id="{A8981864-5B70-4168-A0FE-EC6FFDF7F6BC}"/>
              </a:ext>
            </a:extLst>
          </p:cNvPr>
          <p:cNvSpPr>
            <a:spLocks noGrp="1"/>
          </p:cNvSpPr>
          <p:nvPr>
            <p:ph type="sldNum" sz="quarter" idx="12"/>
          </p:nvPr>
        </p:nvSpPr>
        <p:spPr/>
        <p:txBody>
          <a:bodyPr/>
          <a:lstStyle/>
          <a:p>
            <a:r>
              <a:rPr lang="en-ZA"/>
              <a:t>page </a:t>
            </a:r>
            <a:fld id="{19B51A1E-902D-48AF-9020-955120F399B6}" type="slidenum">
              <a:rPr lang="en-ZA" b="1" i="1" smtClean="0"/>
              <a:pPr/>
              <a:t>9</a:t>
            </a:fld>
            <a:endParaRPr lang="en-ZA" b="1" i="1" dirty="0"/>
          </a:p>
        </p:txBody>
      </p:sp>
      <p:sp>
        <p:nvSpPr>
          <p:cNvPr id="18" name="Rectangle 17" title="Primary Overlay Graphic">
            <a:extLst>
              <a:ext uri="{FF2B5EF4-FFF2-40B4-BE49-F238E27FC236}">
                <a16:creationId xmlns:a16="http://schemas.microsoft.com/office/drawing/2014/main" id="{1E32BDD4-BAF8-4C6A-8142-32EED8FF7068}"/>
              </a:ext>
            </a:extLst>
          </p:cNvPr>
          <p:cNvSpPr/>
          <p:nvPr/>
        </p:nvSpPr>
        <p:spPr bwMode="ltGray">
          <a:xfrm>
            <a:off x="6637079" y="3428218"/>
            <a:ext cx="4320106" cy="3291695"/>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90000"/>
              </a:lnSpc>
              <a:spcBef>
                <a:spcPts val="1000"/>
              </a:spcBef>
              <a:buFont typeface="Arial" panose="020B0604020202020204" pitchFamily="34" charset="0"/>
              <a:buChar char="•"/>
            </a:pPr>
            <a:endParaRPr lang="en-US" dirty="0">
              <a:solidFill>
                <a:schemeClr val="bg1"/>
              </a:solidFill>
            </a:endParaRPr>
          </a:p>
          <a:p>
            <a:pPr marL="342900" indent="-342900">
              <a:lnSpc>
                <a:spcPct val="90000"/>
              </a:lnSpc>
              <a:spcBef>
                <a:spcPts val="1000"/>
              </a:spcBef>
              <a:buFont typeface="Arial" panose="020B0604020202020204" pitchFamily="34" charset="0"/>
              <a:buChar char="•"/>
            </a:pPr>
            <a:r>
              <a:rPr lang="en-US" dirty="0">
                <a:solidFill>
                  <a:schemeClr val="bg1"/>
                </a:solidFill>
              </a:rPr>
              <a:t>FEMALE(gender) has p value&lt;0.05 meaning it impacts costs.</a:t>
            </a:r>
          </a:p>
          <a:p>
            <a:pPr marL="342900" indent="-342900">
              <a:lnSpc>
                <a:spcPct val="90000"/>
              </a:lnSpc>
              <a:spcBef>
                <a:spcPts val="1000"/>
              </a:spcBef>
              <a:buFont typeface="Arial" panose="020B0604020202020204" pitchFamily="34" charset="0"/>
              <a:buChar char="•"/>
            </a:pPr>
            <a:r>
              <a:rPr lang="en-US" dirty="0">
                <a:solidFill>
                  <a:schemeClr val="bg1"/>
                </a:solidFill>
              </a:rPr>
              <a:t>AGE has lesser p value indicating more impact on costs.</a:t>
            </a:r>
          </a:p>
          <a:p>
            <a:pPr>
              <a:lnSpc>
                <a:spcPct val="90000"/>
              </a:lnSpc>
              <a:spcBef>
                <a:spcPts val="1000"/>
              </a:spcBef>
            </a:pPr>
            <a:r>
              <a:rPr lang="en-US" dirty="0">
                <a:solidFill>
                  <a:schemeClr val="bg1"/>
                </a:solidFill>
              </a:rPr>
              <a:t>The same can also be inferred from the scatter plot and pairwise correlation matrix.</a:t>
            </a:r>
          </a:p>
        </p:txBody>
      </p:sp>
      <p:pic>
        <p:nvPicPr>
          <p:cNvPr id="2" name="Picture 1">
            <a:extLst>
              <a:ext uri="{FF2B5EF4-FFF2-40B4-BE49-F238E27FC236}">
                <a16:creationId xmlns:a16="http://schemas.microsoft.com/office/drawing/2014/main" id="{AB64CA9A-11BE-48BA-9747-BF0651B44616}"/>
              </a:ext>
            </a:extLst>
          </p:cNvPr>
          <p:cNvPicPr>
            <a:picLocks noChangeAspect="1"/>
          </p:cNvPicPr>
          <p:nvPr/>
        </p:nvPicPr>
        <p:blipFill>
          <a:blip r:embed="rId3"/>
          <a:stretch>
            <a:fillRect/>
          </a:stretch>
        </p:blipFill>
        <p:spPr>
          <a:xfrm>
            <a:off x="126843" y="134961"/>
            <a:ext cx="6506800" cy="1951416"/>
          </a:xfrm>
          <a:prstGeom prst="rect">
            <a:avLst/>
          </a:prstGeom>
        </p:spPr>
      </p:pic>
      <p:pic>
        <p:nvPicPr>
          <p:cNvPr id="6" name="Picture 5">
            <a:extLst>
              <a:ext uri="{FF2B5EF4-FFF2-40B4-BE49-F238E27FC236}">
                <a16:creationId xmlns:a16="http://schemas.microsoft.com/office/drawing/2014/main" id="{AC5900F8-6736-4DB5-B370-AE8E3BE78A41}"/>
              </a:ext>
            </a:extLst>
          </p:cNvPr>
          <p:cNvPicPr>
            <a:picLocks noChangeAspect="1"/>
          </p:cNvPicPr>
          <p:nvPr/>
        </p:nvPicPr>
        <p:blipFill>
          <a:blip r:embed="rId4"/>
          <a:stretch>
            <a:fillRect/>
          </a:stretch>
        </p:blipFill>
        <p:spPr>
          <a:xfrm>
            <a:off x="126843" y="3516812"/>
            <a:ext cx="6496070" cy="3203102"/>
          </a:xfrm>
          <a:prstGeom prst="rect">
            <a:avLst/>
          </a:prstGeom>
        </p:spPr>
      </p:pic>
      <p:pic>
        <p:nvPicPr>
          <p:cNvPr id="9" name="Picture 8">
            <a:extLst>
              <a:ext uri="{FF2B5EF4-FFF2-40B4-BE49-F238E27FC236}">
                <a16:creationId xmlns:a16="http://schemas.microsoft.com/office/drawing/2014/main" id="{FFB045D7-F207-4920-9910-EAD719B97BEC}"/>
              </a:ext>
            </a:extLst>
          </p:cNvPr>
          <p:cNvPicPr>
            <a:picLocks noChangeAspect="1"/>
          </p:cNvPicPr>
          <p:nvPr/>
        </p:nvPicPr>
        <p:blipFill>
          <a:blip r:embed="rId5"/>
          <a:stretch>
            <a:fillRect/>
          </a:stretch>
        </p:blipFill>
        <p:spPr>
          <a:xfrm>
            <a:off x="126843" y="2176531"/>
            <a:ext cx="6496070" cy="1250126"/>
          </a:xfrm>
          <a:prstGeom prst="rect">
            <a:avLst/>
          </a:prstGeom>
        </p:spPr>
      </p:pic>
      <p:sp>
        <p:nvSpPr>
          <p:cNvPr id="10" name="Rectangle 9">
            <a:extLst>
              <a:ext uri="{FF2B5EF4-FFF2-40B4-BE49-F238E27FC236}">
                <a16:creationId xmlns:a16="http://schemas.microsoft.com/office/drawing/2014/main" id="{A963B521-53EB-40B4-B622-DB45E71C3CCA}"/>
              </a:ext>
            </a:extLst>
          </p:cNvPr>
          <p:cNvSpPr/>
          <p:nvPr/>
        </p:nvSpPr>
        <p:spPr>
          <a:xfrm>
            <a:off x="6761408" y="3493084"/>
            <a:ext cx="2513060" cy="715581"/>
          </a:xfrm>
          <a:prstGeom prst="rect">
            <a:avLst/>
          </a:prstGeom>
        </p:spPr>
        <p:txBody>
          <a:bodyPr wrap="none">
            <a:spAutoFit/>
          </a:bodyPr>
          <a:lstStyle/>
          <a:p>
            <a:pPr>
              <a:lnSpc>
                <a:spcPct val="90000"/>
              </a:lnSpc>
              <a:spcBef>
                <a:spcPct val="0"/>
              </a:spcBef>
            </a:pPr>
            <a:r>
              <a:rPr lang="en-ZA" sz="4500" spc="-150" dirty="0">
                <a:solidFill>
                  <a:schemeClr val="bg1"/>
                </a:solidFill>
                <a:latin typeface="+mj-lt"/>
                <a:ea typeface="+mj-ea"/>
                <a:cs typeface="+mj-cs"/>
              </a:rPr>
              <a:t>ANALYSIS</a:t>
            </a:r>
          </a:p>
        </p:txBody>
      </p:sp>
    </p:spTree>
    <p:extLst>
      <p:ext uri="{BB962C8B-B14F-4D97-AF65-F5344CB8AC3E}">
        <p14:creationId xmlns:p14="http://schemas.microsoft.com/office/powerpoint/2010/main" val="3042049714"/>
      </p:ext>
    </p:extLst>
  </p:cSld>
  <p:clrMapOvr>
    <a:masterClrMapping/>
  </p:clrMapOvr>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Healthcare Pitch Deck_SB - v8.potx" id="{09150694-2D10-47FB-9499-835637889593}" vid="{C9B4AEDE-1B81-453E-91DD-2B942C10F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Healthcare pitch deck</Template>
  <TotalTime>0</TotalTime>
  <Words>1028</Words>
  <Application>Microsoft Office PowerPoint</Application>
  <PresentationFormat>Widescreen</PresentationFormat>
  <Paragraphs>141</Paragraphs>
  <Slides>18</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7" baseType="lpstr">
      <vt:lpstr>Adobe Fan Heiti Std B</vt:lpstr>
      <vt:lpstr>Arial</vt:lpstr>
      <vt:lpstr>Calibri</vt:lpstr>
      <vt:lpstr>Corbel</vt:lpstr>
      <vt:lpstr>Times New Roman</vt:lpstr>
      <vt:lpstr>Wingdings</vt:lpstr>
      <vt:lpstr>Office Theme</vt:lpstr>
      <vt:lpstr>Macro-Enabled Worksheet</vt:lpstr>
      <vt:lpstr>Packager Shell Object</vt:lpstr>
      <vt:lpstr>DATA SCIENCE IN R PROJECT  Analyzing the Healthcare cost and Utilization in  Wisconsin hospitals</vt:lpstr>
      <vt:lpstr>DATA SUMMARY</vt:lpstr>
      <vt:lpstr>SOLUTION</vt:lpstr>
      <vt:lpstr>DATASET</vt:lpstr>
      <vt:lpstr>OBJECTIVE</vt:lpstr>
      <vt:lpstr>OBJECTIVE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2019-05-10T15:41:19Z</dcterms:created>
  <dcterms:modified xsi:type="dcterms:W3CDTF">2019-05-14T12:07:13Z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2018-08-01T18:30:10.3119981Z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