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5" r:id="rId6"/>
    <p:sldId id="260" r:id="rId7"/>
    <p:sldId id="261" r:id="rId8"/>
    <p:sldId id="262" r:id="rId9"/>
    <p:sldId id="263" r:id="rId10"/>
    <p:sldId id="266" r:id="rId11"/>
    <p:sldId id="264"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hXQ1N1MafN4fY+Bs9ldogAdiZ6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79" name="Google Shape;79;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110" name="Google Shape;1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40606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1"/>
        <p:cNvGrpSpPr/>
        <p:nvPr/>
      </p:nvGrpSpPr>
      <p:grpSpPr>
        <a:xfrm>
          <a:off x="0" y="0"/>
          <a:ext cx="0" cy="0"/>
          <a:chOff x="0" y="0"/>
          <a:chExt cx="0" cy="0"/>
        </a:xfrm>
      </p:grpSpPr>
      <p:sp>
        <p:nvSpPr>
          <p:cNvPr id="22" name="Google Shape;22;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3" name="Google Shape;23;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5" name="Google Shape;25;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26"/>
        <p:cNvGrpSpPr/>
        <p:nvPr/>
      </p:nvGrpSpPr>
      <p:grpSpPr>
        <a:xfrm>
          <a:off x="0" y="0"/>
          <a:ext cx="0" cy="0"/>
          <a:chOff x="0" y="0"/>
          <a:chExt cx="0" cy="0"/>
        </a:xfrm>
      </p:grpSpPr>
      <p:sp>
        <p:nvSpPr>
          <p:cNvPr id="27" name="Google Shape;27;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28" name="Google Shape;28;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30" name="Google Shape;30;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 name="Google Shape;45;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46" name="Google Shape;46;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5"/>
          <p:cNvSpPr>
            <a:spLocks noGrp="1"/>
          </p:cNvSpPr>
          <p:nvPr>
            <p:ph type="pic" idx="2"/>
          </p:nvPr>
        </p:nvSpPr>
        <p:spPr>
          <a:xfrm>
            <a:off x="5183188" y="987437"/>
            <a:ext cx="6172200" cy="4873625"/>
          </a:xfrm>
          <a:prstGeom prst="rect">
            <a:avLst/>
          </a:prstGeom>
          <a:noFill/>
          <a:ln>
            <a:noFill/>
          </a:ln>
        </p:spPr>
      </p:sp>
      <p:sp>
        <p:nvSpPr>
          <p:cNvPr id="52" name="Google Shape;52;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53" name="Google Shape;53;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2"/>
        <p:cNvGrpSpPr/>
        <p:nvPr/>
      </p:nvGrpSpPr>
      <p:grpSpPr>
        <a:xfrm>
          <a:off x="0" y="0"/>
          <a:ext cx="0" cy="0"/>
          <a:chOff x="0" y="0"/>
          <a:chExt cx="0" cy="0"/>
        </a:xfrm>
      </p:grpSpPr>
      <p:sp>
        <p:nvSpPr>
          <p:cNvPr id="63" name="Google Shape;63;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harmakomal3017@gmail.com" TargetMode="External"/><Relationship Id="rId7"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hyperlink" Target="https://www.linkedin.com/in/komal-sharma-189823263/"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jp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p>
            <a:pPr marL="0" lvl="0" indent="0" algn="l" rtl="0">
              <a:lnSpc>
                <a:spcPct val="90000"/>
              </a:lnSpc>
              <a:spcBef>
                <a:spcPts val="0"/>
              </a:spcBef>
              <a:spcAft>
                <a:spcPts val="0"/>
              </a:spcAft>
              <a:buClr>
                <a:schemeClr val="dk1"/>
              </a:buClr>
              <a:buSzPts val="1800"/>
              <a:buNone/>
            </a:pPr>
            <a:r>
              <a:rPr lang="en-US" dirty="0"/>
              <a:t>Optimization of Machine Downtime</a:t>
            </a:r>
            <a:endParaRPr dirty="0"/>
          </a:p>
        </p:txBody>
      </p:sp>
      <p:sp>
        <p:nvSpPr>
          <p:cNvPr id="73" name="Google Shape;73;p1"/>
          <p:cNvSpPr txBox="1">
            <a:spLocks noGrp="1"/>
          </p:cNvSpPr>
          <p:nvPr>
            <p:ph type="body" idx="1"/>
          </p:nvPr>
        </p:nvSpPr>
        <p:spPr>
          <a:xfrm>
            <a:off x="838200" y="1874786"/>
            <a:ext cx="10515600" cy="4351339"/>
          </a:xfrm>
          <a:prstGeom prst="rect">
            <a:avLst/>
          </a:prstGeom>
          <a:noFill/>
          <a:ln>
            <a:noFill/>
          </a:ln>
        </p:spPr>
        <p:txBody>
          <a:bodyPr spcFirstLastPara="1" wrap="square" lIns="91400" tIns="45675" rIns="91400" bIns="45675" anchor="t" anchorCtr="0">
            <a:normAutofit/>
          </a:bodyPr>
          <a:lstStyle/>
          <a:p>
            <a:pPr marL="457200" lvl="0" indent="-228600" algn="l" rtl="0">
              <a:lnSpc>
                <a:spcPct val="90000"/>
              </a:lnSpc>
              <a:spcBef>
                <a:spcPts val="1000"/>
              </a:spcBef>
              <a:spcAft>
                <a:spcPts val="0"/>
              </a:spcAft>
              <a:buClr>
                <a:schemeClr val="dk1"/>
              </a:buClr>
              <a:buSzPts val="1800"/>
              <a:buNone/>
            </a:pPr>
            <a:r>
              <a:rPr lang="en-US" dirty="0"/>
              <a:t>Name – Komal Sharma</a:t>
            </a:r>
          </a:p>
          <a:p>
            <a:pPr marL="457200" lvl="0" indent="-228600" algn="l" rtl="0">
              <a:lnSpc>
                <a:spcPct val="90000"/>
              </a:lnSpc>
              <a:spcBef>
                <a:spcPts val="1000"/>
              </a:spcBef>
              <a:spcAft>
                <a:spcPts val="0"/>
              </a:spcAft>
              <a:buClr>
                <a:schemeClr val="dk1"/>
              </a:buClr>
              <a:buSzPts val="1800"/>
              <a:buNone/>
            </a:pPr>
            <a:r>
              <a:rPr lang="en-US" dirty="0"/>
              <a:t>Email – </a:t>
            </a:r>
            <a:r>
              <a:rPr lang="en-US" dirty="0">
                <a:hlinkClick r:id="rId3"/>
              </a:rPr>
              <a:t>sharmakomal3017@gmail.com</a:t>
            </a:r>
            <a:endParaRPr lang="en-US" dirty="0"/>
          </a:p>
          <a:p>
            <a:pPr marL="457200" lvl="0" indent="-228600" algn="l" rtl="0">
              <a:lnSpc>
                <a:spcPct val="90000"/>
              </a:lnSpc>
              <a:spcBef>
                <a:spcPts val="1000"/>
              </a:spcBef>
              <a:spcAft>
                <a:spcPts val="0"/>
              </a:spcAft>
              <a:buClr>
                <a:schemeClr val="dk1"/>
              </a:buClr>
              <a:buSzPts val="1800"/>
              <a:buNone/>
            </a:pPr>
            <a:r>
              <a:rPr lang="en-US" dirty="0"/>
              <a:t>Phone no. - 9870883200</a:t>
            </a:r>
          </a:p>
          <a:p>
            <a:pPr marL="457200" lvl="0" indent="-228600" algn="l" rtl="0">
              <a:lnSpc>
                <a:spcPct val="90000"/>
              </a:lnSpc>
              <a:spcBef>
                <a:spcPts val="1000"/>
              </a:spcBef>
              <a:spcAft>
                <a:spcPts val="0"/>
              </a:spcAft>
              <a:buClr>
                <a:schemeClr val="dk1"/>
              </a:buClr>
              <a:buSzPts val="1800"/>
              <a:buNone/>
            </a:pPr>
            <a:r>
              <a:rPr lang="en-US" dirty="0"/>
              <a:t>Current Status – Investing time in myself by learning Data Analytics and seeking opportunities in this field.</a:t>
            </a:r>
          </a:p>
          <a:p>
            <a:pPr marL="457200" lvl="0" indent="-228600" algn="l" rtl="0">
              <a:lnSpc>
                <a:spcPct val="90000"/>
              </a:lnSpc>
              <a:spcBef>
                <a:spcPts val="1000"/>
              </a:spcBef>
              <a:spcAft>
                <a:spcPts val="0"/>
              </a:spcAft>
              <a:buClr>
                <a:schemeClr val="dk1"/>
              </a:buClr>
              <a:buSzPts val="1800"/>
              <a:buNone/>
            </a:pPr>
            <a:r>
              <a:rPr lang="en-US" dirty="0"/>
              <a:t>  LinkedIn URL - </a:t>
            </a:r>
            <a:r>
              <a:rPr lang="en-US" dirty="0">
                <a:hlinkClick r:id="rId4"/>
              </a:rPr>
              <a:t>My </a:t>
            </a:r>
            <a:r>
              <a:rPr lang="en-US" dirty="0" err="1">
                <a:hlinkClick r:id="rId4"/>
              </a:rPr>
              <a:t>linkedin</a:t>
            </a:r>
            <a:r>
              <a:rPr lang="en-US" dirty="0">
                <a:hlinkClick r:id="rId4"/>
              </a:rPr>
              <a:t> Profile</a:t>
            </a:r>
            <a:r>
              <a:rPr lang="en-US" dirty="0"/>
              <a:t>     </a:t>
            </a:r>
          </a:p>
        </p:txBody>
      </p:sp>
      <p:pic>
        <p:nvPicPr>
          <p:cNvPr id="75" name="Google Shape;75;p1"/>
          <p:cNvPicPr preferRelativeResize="0"/>
          <p:nvPr/>
        </p:nvPicPr>
        <p:blipFill rotWithShape="1">
          <a:blip r:embed="rId5">
            <a:alphaModFix/>
          </a:blip>
          <a:srcRect/>
          <a:stretch/>
        </p:blipFill>
        <p:spPr>
          <a:xfrm>
            <a:off x="14086508" y="11637873"/>
            <a:ext cx="158226" cy="163709"/>
          </a:xfrm>
          <a:prstGeom prst="rect">
            <a:avLst/>
          </a:prstGeom>
          <a:noFill/>
          <a:ln>
            <a:noFill/>
          </a:ln>
        </p:spPr>
      </p:pic>
      <p:pic>
        <p:nvPicPr>
          <p:cNvPr id="76" name="Google Shape;76;p1" descr="360DigiTMG Reviews - 52 Reviews of 360digitmg.com | Sitejabber"/>
          <p:cNvPicPr preferRelativeResize="0"/>
          <p:nvPr/>
        </p:nvPicPr>
        <p:blipFill rotWithShape="1">
          <a:blip r:embed="rId6">
            <a:alphaModFix/>
          </a:blip>
          <a:srcRect/>
          <a:stretch/>
        </p:blipFill>
        <p:spPr>
          <a:xfrm>
            <a:off x="9751545" y="5952931"/>
            <a:ext cx="2277039" cy="808338"/>
          </a:xfrm>
          <a:prstGeom prst="rect">
            <a:avLst/>
          </a:prstGeom>
          <a:noFill/>
          <a:ln>
            <a:noFill/>
          </a:ln>
        </p:spPr>
      </p:pic>
      <p:pic>
        <p:nvPicPr>
          <p:cNvPr id="4" name="Picture 3">
            <a:extLst>
              <a:ext uri="{FF2B5EF4-FFF2-40B4-BE49-F238E27FC236}">
                <a16:creationId xmlns:a16="http://schemas.microsoft.com/office/drawing/2014/main" id="{D214BAE8-831B-0FC0-A6E8-A26DF69EA1A0}"/>
              </a:ext>
            </a:extLst>
          </p:cNvPr>
          <p:cNvPicPr>
            <a:picLocks noChangeAspect="1"/>
          </p:cNvPicPr>
          <p:nvPr/>
        </p:nvPicPr>
        <p:blipFill>
          <a:blip r:embed="rId7"/>
          <a:stretch>
            <a:fillRect/>
          </a:stretch>
        </p:blipFill>
        <p:spPr>
          <a:xfrm>
            <a:off x="8738822" y="1602658"/>
            <a:ext cx="2025445" cy="198365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8" name="Google Shape;138;p32"/>
          <p:cNvSpPr txBox="1"/>
          <p:nvPr/>
        </p:nvSpPr>
        <p:spPr>
          <a:xfrm>
            <a:off x="287350" y="1245175"/>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5" name="Picture 4">
            <a:extLst>
              <a:ext uri="{FF2B5EF4-FFF2-40B4-BE49-F238E27FC236}">
                <a16:creationId xmlns:a16="http://schemas.microsoft.com/office/drawing/2014/main" id="{C91BF0F9-930C-08C6-F113-DEE0B8599B77}"/>
              </a:ext>
            </a:extLst>
          </p:cNvPr>
          <p:cNvPicPr>
            <a:picLocks noChangeAspect="1"/>
          </p:cNvPicPr>
          <p:nvPr/>
        </p:nvPicPr>
        <p:blipFill>
          <a:blip r:embed="rId4"/>
          <a:stretch>
            <a:fillRect/>
          </a:stretch>
        </p:blipFill>
        <p:spPr>
          <a:xfrm>
            <a:off x="163416" y="894735"/>
            <a:ext cx="7318932" cy="5181600"/>
          </a:xfrm>
          <a:prstGeom prst="rect">
            <a:avLst/>
          </a:prstGeom>
        </p:spPr>
      </p:pic>
      <p:sp>
        <p:nvSpPr>
          <p:cNvPr id="6" name="TextBox 5">
            <a:extLst>
              <a:ext uri="{FF2B5EF4-FFF2-40B4-BE49-F238E27FC236}">
                <a16:creationId xmlns:a16="http://schemas.microsoft.com/office/drawing/2014/main" id="{C8DB8A5D-458E-39EE-8B1E-1CB1288376F8}"/>
              </a:ext>
            </a:extLst>
          </p:cNvPr>
          <p:cNvSpPr txBox="1"/>
          <p:nvPr/>
        </p:nvSpPr>
        <p:spPr>
          <a:xfrm>
            <a:off x="1451894" y="6103904"/>
            <a:ext cx="4741976" cy="307777"/>
          </a:xfrm>
          <a:prstGeom prst="rect">
            <a:avLst/>
          </a:prstGeom>
          <a:noFill/>
        </p:spPr>
        <p:txBody>
          <a:bodyPr wrap="square" rtlCol="0">
            <a:spAutoFit/>
          </a:bodyPr>
          <a:lstStyle/>
          <a:p>
            <a:r>
              <a:rPr lang="en-US" b="1" dirty="0"/>
              <a:t>Clustered Heatmap for all the Numeric Columns</a:t>
            </a:r>
          </a:p>
        </p:txBody>
      </p:sp>
      <p:sp>
        <p:nvSpPr>
          <p:cNvPr id="7" name="TextBox 6">
            <a:extLst>
              <a:ext uri="{FF2B5EF4-FFF2-40B4-BE49-F238E27FC236}">
                <a16:creationId xmlns:a16="http://schemas.microsoft.com/office/drawing/2014/main" id="{8D8FD43A-268E-413A-E8F7-F675B22C4353}"/>
              </a:ext>
            </a:extLst>
          </p:cNvPr>
          <p:cNvSpPr txBox="1"/>
          <p:nvPr/>
        </p:nvSpPr>
        <p:spPr>
          <a:xfrm>
            <a:off x="5638800" y="2974258"/>
            <a:ext cx="914400" cy="914400"/>
          </a:xfrm>
          <a:prstGeom prst="rect">
            <a:avLst/>
          </a:prstGeom>
          <a:noFill/>
        </p:spPr>
        <p:txBody>
          <a:bodyPr wrap="square" rtlCol="0">
            <a:spAutoFit/>
          </a:bodyPr>
          <a:lstStyle/>
          <a:p>
            <a:endParaRPr lang="en-US" dirty="0"/>
          </a:p>
        </p:txBody>
      </p:sp>
      <p:sp>
        <p:nvSpPr>
          <p:cNvPr id="8" name="TextBox 7">
            <a:extLst>
              <a:ext uri="{FF2B5EF4-FFF2-40B4-BE49-F238E27FC236}">
                <a16:creationId xmlns:a16="http://schemas.microsoft.com/office/drawing/2014/main" id="{BADDFAC0-8E3D-207B-BB1D-2C181C0BD420}"/>
              </a:ext>
            </a:extLst>
          </p:cNvPr>
          <p:cNvSpPr txBox="1"/>
          <p:nvPr/>
        </p:nvSpPr>
        <p:spPr>
          <a:xfrm>
            <a:off x="7800379" y="1747834"/>
            <a:ext cx="4177398" cy="3046988"/>
          </a:xfrm>
          <a:prstGeom prst="rect">
            <a:avLst/>
          </a:prstGeom>
          <a:noFill/>
        </p:spPr>
        <p:txBody>
          <a:bodyPr wrap="square" rtlCol="0">
            <a:spAutoFit/>
          </a:bodyPr>
          <a:lstStyle/>
          <a:p>
            <a:r>
              <a:rPr lang="en-US" sz="1600" dirty="0"/>
              <a:t>The clustered heatmap visually emphasizes the relationships between the 12 numeric columns, with a clear indication of how the 6 key parameters—Hydraulic Pressure, Coolant Pressure, Coolant Temperature, Spindle Speed, Torque, and Cutting—are strongly correlated with machine downtime. This clustering highlights the significant impact these factors have on machine performance, making them critical targets for optimization efforts to reduce machine failures.</a:t>
            </a:r>
          </a:p>
        </p:txBody>
      </p:sp>
    </p:spTree>
    <p:extLst>
      <p:ext uri="{BB962C8B-B14F-4D97-AF65-F5344CB8AC3E}">
        <p14:creationId xmlns:p14="http://schemas.microsoft.com/office/powerpoint/2010/main" val="3558777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145" name="Google Shape;145;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146" name="Google Shape;146;p60" descr="360DigiTMG Reviews - 52 Reviews of 360digitmg.com | Sitejabber"/>
          <p:cNvPicPr preferRelativeResize="0"/>
          <p:nvPr/>
        </p:nvPicPr>
        <p:blipFill rotWithShape="1">
          <a:blip r:embed="rId4">
            <a:alphaModFix/>
          </a:blip>
          <a:srcRect/>
          <a:stretch/>
        </p:blipFill>
        <p:spPr>
          <a:xfrm>
            <a:off x="9723552" y="5952931"/>
            <a:ext cx="2277039" cy="8083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82" name="Google Shape;82;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83" name="Google Shape;83;gf3a8d4be09_2_180"/>
          <p:cNvSpPr txBox="1"/>
          <p:nvPr/>
        </p:nvSpPr>
        <p:spPr>
          <a:xfrm>
            <a:off x="383125" y="1149375"/>
            <a:ext cx="11034000" cy="2844600"/>
          </a:xfrm>
          <a:prstGeom prst="rect">
            <a:avLst/>
          </a:prstGeom>
          <a:noFill/>
          <a:ln>
            <a:noFill/>
          </a:ln>
        </p:spPr>
        <p:txBody>
          <a:bodyPr spcFirstLastPara="1" wrap="square" lIns="91425" tIns="91425" rIns="91425" bIns="91425" anchor="t" anchorCtr="0">
            <a:spAutoFit/>
          </a:bodyPr>
          <a:lstStyle/>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Business Objective</a:t>
            </a:r>
            <a:endParaRPr sz="3200" b="0" i="0" u="none" strike="noStrike" cap="none">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Business Constraints</a:t>
            </a:r>
            <a:endParaRPr sz="3200" b="0" i="0" u="none" strike="noStrike" cap="none">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Project Architecture - Data F</a:t>
            </a:r>
            <a:r>
              <a:rPr lang="en-US" sz="3200">
                <a:solidFill>
                  <a:schemeClr val="dk1"/>
                </a:solidFill>
                <a:latin typeface="Times New Roman"/>
                <a:ea typeface="Times New Roman"/>
                <a:cs typeface="Times New Roman"/>
                <a:sym typeface="Times New Roman"/>
              </a:rPr>
              <a:t>low Diagram</a:t>
            </a:r>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Data Collection</a:t>
            </a:r>
            <a:endParaRPr sz="3200" b="0" i="0" u="none" strike="noStrike" cap="none">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Exploratory Data Analysis</a:t>
            </a:r>
            <a:endParaRPr sz="3200" b="0" i="0" u="none" strike="noStrike" cap="none">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Data Visualization</a:t>
            </a:r>
            <a:endParaRPr sz="3200" b="0" i="0" u="none" strike="noStrike" cap="none">
              <a:solidFill>
                <a:schemeClr val="dk1"/>
              </a:solidFill>
              <a:latin typeface="Times New Roman"/>
              <a:ea typeface="Times New Roman"/>
              <a:cs typeface="Times New Roman"/>
              <a:sym typeface="Times New Roman"/>
            </a:endParaRPr>
          </a:p>
        </p:txBody>
      </p:sp>
      <p:pic>
        <p:nvPicPr>
          <p:cNvPr id="84" name="Google Shape;84;gf3a8d4be09_2_180"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228600" y="177814"/>
            <a:ext cx="10515600"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Business</a:t>
            </a:r>
            <a:r>
              <a:rPr lang="en-US" sz="2800" b="1" dirty="0">
                <a:latin typeface="Times New Roman"/>
                <a:ea typeface="Times New Roman"/>
                <a:cs typeface="Times New Roman"/>
                <a:sym typeface="Times New Roman"/>
              </a:rPr>
              <a:t> </a:t>
            </a:r>
            <a:r>
              <a:rPr lang="en-US" sz="3200" b="1" dirty="0">
                <a:latin typeface="Times New Roman"/>
                <a:ea typeface="Times New Roman"/>
                <a:cs typeface="Times New Roman"/>
                <a:sym typeface="Times New Roman"/>
              </a:rPr>
              <a:t>Problem</a:t>
            </a:r>
            <a:endParaRPr sz="3200" b="1" dirty="0">
              <a:latin typeface="Times New Roman"/>
              <a:ea typeface="Times New Roman"/>
              <a:cs typeface="Times New Roman"/>
              <a:sym typeface="Times New Roman"/>
            </a:endParaRPr>
          </a:p>
        </p:txBody>
      </p:sp>
      <p:pic>
        <p:nvPicPr>
          <p:cNvPr id="90" name="Google Shape;90;p6"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pic>
        <p:nvPicPr>
          <p:cNvPr id="3" name="Picture 2">
            <a:extLst>
              <a:ext uri="{FF2B5EF4-FFF2-40B4-BE49-F238E27FC236}">
                <a16:creationId xmlns:a16="http://schemas.microsoft.com/office/drawing/2014/main" id="{72B38F41-3781-A641-AC06-2636036E2A01}"/>
              </a:ext>
            </a:extLst>
          </p:cNvPr>
          <p:cNvPicPr>
            <a:picLocks noChangeAspect="1"/>
          </p:cNvPicPr>
          <p:nvPr/>
        </p:nvPicPr>
        <p:blipFill>
          <a:blip r:embed="rId4"/>
          <a:stretch>
            <a:fillRect/>
          </a:stretch>
        </p:blipFill>
        <p:spPr>
          <a:xfrm>
            <a:off x="346587" y="2932023"/>
            <a:ext cx="8947371" cy="3102302"/>
          </a:xfrm>
          <a:prstGeom prst="rect">
            <a:avLst/>
          </a:prstGeom>
        </p:spPr>
      </p:pic>
      <p:sp>
        <p:nvSpPr>
          <p:cNvPr id="4" name="TextBox 3">
            <a:extLst>
              <a:ext uri="{FF2B5EF4-FFF2-40B4-BE49-F238E27FC236}">
                <a16:creationId xmlns:a16="http://schemas.microsoft.com/office/drawing/2014/main" id="{F5AD7660-BE0A-1FEC-8289-207344B65332}"/>
              </a:ext>
            </a:extLst>
          </p:cNvPr>
          <p:cNvSpPr txBox="1"/>
          <p:nvPr/>
        </p:nvSpPr>
        <p:spPr>
          <a:xfrm>
            <a:off x="161851" y="1091381"/>
            <a:ext cx="11868297" cy="1600438"/>
          </a:xfrm>
          <a:prstGeom prst="rect">
            <a:avLst/>
          </a:prstGeom>
          <a:noFill/>
        </p:spPr>
        <p:txBody>
          <a:bodyPr wrap="square" rtlCol="0">
            <a:spAutoFit/>
          </a:bodyPr>
          <a:lstStyle/>
          <a:p>
            <a:r>
              <a:rPr lang="en-US" dirty="0"/>
              <a:t>Unplanned machine downtime is causing significant losses in productivity and efficiency within the organization. This unexpected downtime disrupts operations, resulting in delays that impact overall production schedules. The consequences are multifaceted, leading to increased operational costs and diminished output. Addressing this issue is crucial to maintaining a smooth workflow and ensuring that machinery operates at peak performance.</a:t>
            </a:r>
          </a:p>
          <a:p>
            <a:endParaRPr lang="en-US" dirty="0"/>
          </a:p>
          <a:p>
            <a:r>
              <a:rPr lang="en-US" dirty="0"/>
              <a:t>The goal is to implement strategies that not only minimize these disruptions but also enhance predictive maintenance practices, thereby reducing the frequency and impact of such downtime. Achieving this requires a careful balance between minimizing maintenance costs and maximizing equipment efficiency to ensure optimal operational performance.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96" name="Google Shape;96;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97" name="Google Shape;97;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8" name="Google Shape;98;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9" name="Google Shape;99;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sp>
        <p:nvSpPr>
          <p:cNvPr id="100" name="Google Shape;100;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pic>
        <p:nvPicPr>
          <p:cNvPr id="101" name="Google Shape;101;gf3a8d4be09_2_9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2" name="TextBox 1">
            <a:extLst>
              <a:ext uri="{FF2B5EF4-FFF2-40B4-BE49-F238E27FC236}">
                <a16:creationId xmlns:a16="http://schemas.microsoft.com/office/drawing/2014/main" id="{1213A071-2468-9818-B418-97E215B6C645}"/>
              </a:ext>
            </a:extLst>
          </p:cNvPr>
          <p:cNvSpPr txBox="1"/>
          <p:nvPr/>
        </p:nvSpPr>
        <p:spPr>
          <a:xfrm>
            <a:off x="576857" y="1187700"/>
            <a:ext cx="10953135" cy="4576702"/>
          </a:xfrm>
          <a:prstGeom prst="rect">
            <a:avLst/>
          </a:prstGeom>
          <a:noFill/>
        </p:spPr>
        <p:txBody>
          <a:bodyPr wrap="square" rtlCol="0">
            <a:spAutoFit/>
          </a:bodyPr>
          <a:lstStyle/>
          <a:p>
            <a:pPr>
              <a:lnSpc>
                <a:spcPct val="150000"/>
              </a:lnSpc>
            </a:pPr>
            <a:r>
              <a:rPr lang="en-US" dirty="0"/>
              <a:t>In recent years, the issue of unplanned machine downtime has gained increasing attention within industrial sectors due to its significant impact on productivity and cost efficiency. From an extensive review of contemporary research, it is evident that managing machine downtime effectively requires a multi-faceted approach. Various studies highlight that traditional reactive maintenance strategies are often insufficient, leading to higher operational costs and inefficiencies. Research emphasizes the importance of adopting predictive maintenance techniques, which leverage data analytics to forecast potential failures and address them proactively. This project aims to address these challenges by applying advanced data analysis methods to optimize machine downtime and enhance overall equipment effectiveness.</a:t>
            </a:r>
          </a:p>
          <a:p>
            <a:pPr>
              <a:lnSpc>
                <a:spcPct val="150000"/>
              </a:lnSpc>
            </a:pPr>
            <a:r>
              <a:rPr lang="en-US" dirty="0"/>
              <a:t>The scope of this project encompasses a comprehensive analysis of machine downtime data to identify patterns and predictors of unplanned failures. By employing statistical and machine learning techniques, the project will develop models to forecast downtime incidents and recommend actionable maintenance strategies. The research highlights several key areas of focus: minimizing downtime through improved predictive maintenance, reducing associated costs by optimizing maintenance schedules, and enhancing equipment performance. Additionally, the project will explore various data sources and analytical tools to ensure that the recommendations are both practical and cost-effective. The ultimate goal is to create a robust framework that not only reduces downtime but also supports long-term operational efficiency and cost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ED5B1-A410-C534-83FD-A6416D2AA57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Project Architecture</a:t>
            </a:r>
          </a:p>
        </p:txBody>
      </p:sp>
      <p:pic>
        <p:nvPicPr>
          <p:cNvPr id="3" name="Google Shape;90;p6" descr="360DigiTMG Reviews - 52 Reviews of 360digitmg.com | Sitejabber">
            <a:extLst>
              <a:ext uri="{FF2B5EF4-FFF2-40B4-BE49-F238E27FC236}">
                <a16:creationId xmlns:a16="http://schemas.microsoft.com/office/drawing/2014/main" id="{EFF31BF8-F266-6C82-120F-08E28C3431E2}"/>
              </a:ext>
            </a:extLst>
          </p:cNvPr>
          <p:cNvPicPr preferRelativeResize="0"/>
          <p:nvPr/>
        </p:nvPicPr>
        <p:blipFill rotWithShape="1">
          <a:blip r:embed="rId2">
            <a:alphaModFix/>
          </a:blip>
          <a:srcRect/>
          <a:stretch/>
        </p:blipFill>
        <p:spPr>
          <a:xfrm>
            <a:off x="9753110" y="5945834"/>
            <a:ext cx="2277039" cy="808338"/>
          </a:xfrm>
          <a:prstGeom prst="rect">
            <a:avLst/>
          </a:prstGeom>
          <a:noFill/>
          <a:ln>
            <a:noFill/>
          </a:ln>
        </p:spPr>
      </p:pic>
      <p:pic>
        <p:nvPicPr>
          <p:cNvPr id="6" name="Picture 5">
            <a:extLst>
              <a:ext uri="{FF2B5EF4-FFF2-40B4-BE49-F238E27FC236}">
                <a16:creationId xmlns:a16="http://schemas.microsoft.com/office/drawing/2014/main" id="{B4AC96D4-C7B5-17A2-1E15-B8103F587789}"/>
              </a:ext>
            </a:extLst>
          </p:cNvPr>
          <p:cNvPicPr>
            <a:picLocks noChangeAspect="1"/>
          </p:cNvPicPr>
          <p:nvPr/>
        </p:nvPicPr>
        <p:blipFill>
          <a:blip r:embed="rId3"/>
          <a:stretch>
            <a:fillRect/>
          </a:stretch>
        </p:blipFill>
        <p:spPr>
          <a:xfrm>
            <a:off x="530942" y="1091381"/>
            <a:ext cx="11031793" cy="4719484"/>
          </a:xfrm>
          <a:prstGeom prst="rect">
            <a:avLst/>
          </a:prstGeom>
        </p:spPr>
      </p:pic>
    </p:spTree>
    <p:extLst>
      <p:ext uri="{BB962C8B-B14F-4D97-AF65-F5344CB8AC3E}">
        <p14:creationId xmlns:p14="http://schemas.microsoft.com/office/powerpoint/2010/main" val="3136357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Dictionary </a:t>
            </a:r>
            <a:endParaRPr sz="3200" b="1">
              <a:latin typeface="Times New Roman"/>
              <a:ea typeface="Times New Roman"/>
              <a:cs typeface="Times New Roman"/>
              <a:sym typeface="Times New Roman"/>
            </a:endParaRPr>
          </a:p>
        </p:txBody>
      </p:sp>
      <p:pic>
        <p:nvPicPr>
          <p:cNvPr id="107" name="Google Shape;107;p15" descr="360DigiTMG Reviews - 52 Reviews of 360digitmg.com | Sitejabber"/>
          <p:cNvPicPr preferRelativeResize="0"/>
          <p:nvPr/>
        </p:nvPicPr>
        <p:blipFill rotWithShape="1">
          <a:blip r:embed="rId3">
            <a:alphaModFix/>
          </a:blip>
          <a:srcRect/>
          <a:stretch/>
        </p:blipFill>
        <p:spPr>
          <a:xfrm>
            <a:off x="9692919" y="5896947"/>
            <a:ext cx="2277039" cy="808338"/>
          </a:xfrm>
          <a:prstGeom prst="rect">
            <a:avLst/>
          </a:prstGeom>
          <a:noFill/>
          <a:ln>
            <a:noFill/>
          </a:ln>
        </p:spPr>
      </p:pic>
      <p:sp>
        <p:nvSpPr>
          <p:cNvPr id="2" name="TextBox 1">
            <a:extLst>
              <a:ext uri="{FF2B5EF4-FFF2-40B4-BE49-F238E27FC236}">
                <a16:creationId xmlns:a16="http://schemas.microsoft.com/office/drawing/2014/main" id="{A1807BDE-C050-F7D3-7F5C-56040EED6119}"/>
              </a:ext>
            </a:extLst>
          </p:cNvPr>
          <p:cNvSpPr txBox="1"/>
          <p:nvPr/>
        </p:nvSpPr>
        <p:spPr>
          <a:xfrm>
            <a:off x="78658" y="810846"/>
            <a:ext cx="12024852" cy="5223033"/>
          </a:xfrm>
          <a:prstGeom prst="rect">
            <a:avLst/>
          </a:prstGeom>
          <a:noFill/>
        </p:spPr>
        <p:txBody>
          <a:bodyPr wrap="square" rtlCol="0">
            <a:spAutoFit/>
          </a:bodyPr>
          <a:lstStyle/>
          <a:p>
            <a:pPr>
              <a:lnSpc>
                <a:spcPct val="150000"/>
              </a:lnSpc>
            </a:pPr>
            <a:r>
              <a:rPr lang="en-US" b="1" dirty="0"/>
              <a:t>Date   </a:t>
            </a:r>
            <a:r>
              <a:rPr lang="en-US" b="1" dirty="0">
                <a:sym typeface="Wingdings" panose="05000000000000000000" pitchFamily="2" charset="2"/>
              </a:rPr>
              <a:t></a:t>
            </a:r>
            <a:r>
              <a:rPr lang="en-US" dirty="0"/>
              <a:t>   The date on which the machine's data was recorded.</a:t>
            </a:r>
          </a:p>
          <a:p>
            <a:pPr>
              <a:lnSpc>
                <a:spcPct val="150000"/>
              </a:lnSpc>
            </a:pPr>
            <a:r>
              <a:rPr lang="en-US" b="1" dirty="0" err="1"/>
              <a:t>Machine_ID</a:t>
            </a:r>
            <a:r>
              <a:rPr lang="en-US" b="1" dirty="0"/>
              <a:t>   </a:t>
            </a:r>
            <a:r>
              <a:rPr lang="en-US" b="1" dirty="0">
                <a:sym typeface="Wingdings" panose="05000000000000000000" pitchFamily="2" charset="2"/>
              </a:rPr>
              <a:t>   </a:t>
            </a:r>
            <a:r>
              <a:rPr lang="en-US" dirty="0"/>
              <a:t>A unique identifier assigned to each machine.</a:t>
            </a:r>
          </a:p>
          <a:p>
            <a:pPr>
              <a:lnSpc>
                <a:spcPct val="150000"/>
              </a:lnSpc>
            </a:pPr>
            <a:r>
              <a:rPr lang="en-US" b="1" dirty="0" err="1"/>
              <a:t>Assembly_Line_No</a:t>
            </a:r>
            <a:r>
              <a:rPr lang="en-US" b="1" dirty="0"/>
              <a:t>   </a:t>
            </a:r>
            <a:r>
              <a:rPr lang="en-US" b="1" dirty="0">
                <a:sym typeface="Wingdings" panose="05000000000000000000" pitchFamily="2" charset="2"/>
              </a:rPr>
              <a:t>   </a:t>
            </a:r>
            <a:r>
              <a:rPr lang="en-US" dirty="0"/>
              <a:t>The number of the assembly line where the machine is operating.</a:t>
            </a:r>
          </a:p>
          <a:p>
            <a:pPr>
              <a:lnSpc>
                <a:spcPct val="150000"/>
              </a:lnSpc>
            </a:pPr>
            <a:r>
              <a:rPr lang="en-US" b="1" dirty="0" err="1"/>
              <a:t>Hydraulic_Pressure</a:t>
            </a:r>
            <a:r>
              <a:rPr lang="en-US" b="1" dirty="0"/>
              <a:t>(bar)   </a:t>
            </a:r>
            <a:r>
              <a:rPr lang="en-US" b="1" dirty="0">
                <a:sym typeface="Wingdings" panose="05000000000000000000" pitchFamily="2" charset="2"/>
              </a:rPr>
              <a:t>   </a:t>
            </a:r>
            <a:r>
              <a:rPr lang="en-US" dirty="0"/>
              <a:t> Indicating the force applied by the hydraulic components.</a:t>
            </a:r>
          </a:p>
          <a:p>
            <a:pPr>
              <a:lnSpc>
                <a:spcPct val="150000"/>
              </a:lnSpc>
            </a:pPr>
            <a:r>
              <a:rPr lang="en-US" b="1" dirty="0" err="1"/>
              <a:t>Coolant_Pressure</a:t>
            </a:r>
            <a:r>
              <a:rPr lang="en-US" b="1" dirty="0"/>
              <a:t>(bar)   </a:t>
            </a:r>
            <a:r>
              <a:rPr lang="en-US" b="1" dirty="0">
                <a:sym typeface="Wingdings" panose="05000000000000000000" pitchFamily="2" charset="2"/>
              </a:rPr>
              <a:t>   </a:t>
            </a:r>
            <a:r>
              <a:rPr lang="en-US" dirty="0"/>
              <a:t>It helps in maintaining the temperature of the machine.</a:t>
            </a:r>
          </a:p>
          <a:p>
            <a:pPr>
              <a:lnSpc>
                <a:spcPct val="150000"/>
              </a:lnSpc>
            </a:pPr>
            <a:r>
              <a:rPr lang="en-US" b="1" dirty="0" err="1"/>
              <a:t>Air_System_Pressure</a:t>
            </a:r>
            <a:r>
              <a:rPr lang="en-US" b="1" dirty="0"/>
              <a:t>(bar)   </a:t>
            </a:r>
            <a:r>
              <a:rPr lang="en-US" b="1" dirty="0">
                <a:sym typeface="Wingdings" panose="05000000000000000000" pitchFamily="2" charset="2"/>
              </a:rPr>
              <a:t></a:t>
            </a:r>
            <a:r>
              <a:rPr lang="en-US" dirty="0"/>
              <a:t>   It is important for the functioning of pneumatic components.</a:t>
            </a:r>
          </a:p>
          <a:p>
            <a:pPr>
              <a:lnSpc>
                <a:spcPct val="150000"/>
              </a:lnSpc>
            </a:pPr>
            <a:r>
              <a:rPr lang="en-US" b="1" dirty="0" err="1"/>
              <a:t>Coolant_Temperature</a:t>
            </a:r>
            <a:r>
              <a:rPr lang="en-US" b="1" dirty="0"/>
              <a:t>   </a:t>
            </a:r>
            <a:r>
              <a:rPr lang="en-US" b="1" dirty="0">
                <a:sym typeface="Wingdings" panose="05000000000000000000" pitchFamily="2" charset="2"/>
              </a:rPr>
              <a:t></a:t>
            </a:r>
            <a:r>
              <a:rPr lang="en-US" dirty="0"/>
              <a:t>   The temperature of the coolant used to regulate machine temperature.</a:t>
            </a:r>
          </a:p>
          <a:p>
            <a:pPr>
              <a:lnSpc>
                <a:spcPct val="150000"/>
              </a:lnSpc>
            </a:pPr>
            <a:r>
              <a:rPr lang="en-US" b="1" dirty="0" err="1"/>
              <a:t>Hydraulic_Oil_Temperature</a:t>
            </a:r>
            <a:r>
              <a:rPr lang="en-US" b="1" dirty="0"/>
              <a:t>(°C)   </a:t>
            </a:r>
            <a:r>
              <a:rPr lang="en-US" b="1" dirty="0">
                <a:sym typeface="Wingdings" panose="05000000000000000000" pitchFamily="2" charset="2"/>
              </a:rPr>
              <a:t>  </a:t>
            </a:r>
            <a:r>
              <a:rPr lang="en-US" dirty="0"/>
              <a:t> The temperature of the hydraulic oil affecting the efficiency of the hydraulic system.</a:t>
            </a:r>
          </a:p>
          <a:p>
            <a:pPr>
              <a:lnSpc>
                <a:spcPct val="150000"/>
              </a:lnSpc>
            </a:pPr>
            <a:r>
              <a:rPr lang="en-US" b="1" dirty="0" err="1"/>
              <a:t>Spindle_Bearing_Temperature</a:t>
            </a:r>
            <a:r>
              <a:rPr lang="en-US" b="1" dirty="0"/>
              <a:t>(°C)   </a:t>
            </a:r>
            <a:r>
              <a:rPr lang="en-US" b="1" dirty="0">
                <a:sym typeface="Wingdings" panose="05000000000000000000" pitchFamily="2" charset="2"/>
              </a:rPr>
              <a:t>  </a:t>
            </a:r>
            <a:r>
              <a:rPr lang="en-US" dirty="0"/>
              <a:t> It impacts machine performance and longevity.</a:t>
            </a:r>
          </a:p>
          <a:p>
            <a:pPr>
              <a:lnSpc>
                <a:spcPct val="150000"/>
              </a:lnSpc>
            </a:pPr>
            <a:r>
              <a:rPr lang="en-US" b="1" dirty="0" err="1"/>
              <a:t>Spindle_Vibration</a:t>
            </a:r>
            <a:r>
              <a:rPr lang="en-US" b="1" dirty="0"/>
              <a:t>(µm)   </a:t>
            </a:r>
            <a:r>
              <a:rPr lang="en-US" b="1" dirty="0">
                <a:sym typeface="Wingdings" panose="05000000000000000000" pitchFamily="2" charset="2"/>
              </a:rPr>
              <a:t></a:t>
            </a:r>
            <a:r>
              <a:rPr lang="en-US" dirty="0"/>
              <a:t>   The vibration of the spindle indicating potential issues with spindle stability.</a:t>
            </a:r>
          </a:p>
          <a:p>
            <a:pPr>
              <a:lnSpc>
                <a:spcPct val="150000"/>
              </a:lnSpc>
            </a:pPr>
            <a:r>
              <a:rPr lang="en-US" b="1" dirty="0" err="1"/>
              <a:t>Tool_Vibration</a:t>
            </a:r>
            <a:r>
              <a:rPr lang="en-US" b="1" dirty="0"/>
              <a:t>(µm)   </a:t>
            </a:r>
            <a:r>
              <a:rPr lang="en-US" b="1" dirty="0">
                <a:sym typeface="Wingdings" panose="05000000000000000000" pitchFamily="2" charset="2"/>
              </a:rPr>
              <a:t></a:t>
            </a:r>
            <a:r>
              <a:rPr lang="en-US" dirty="0"/>
              <a:t>   The tool vibration can affect machining quality and tool wear.</a:t>
            </a:r>
          </a:p>
          <a:p>
            <a:pPr>
              <a:lnSpc>
                <a:spcPct val="150000"/>
              </a:lnSpc>
            </a:pPr>
            <a:r>
              <a:rPr lang="en-US" b="1" dirty="0" err="1"/>
              <a:t>Spindle_Speed</a:t>
            </a:r>
            <a:r>
              <a:rPr lang="en-US" b="1" dirty="0"/>
              <a:t>(RPM)   </a:t>
            </a:r>
            <a:r>
              <a:rPr lang="en-US" b="1" dirty="0">
                <a:sym typeface="Wingdings" panose="05000000000000000000" pitchFamily="2" charset="2"/>
              </a:rPr>
              <a:t>  </a:t>
            </a:r>
            <a:r>
              <a:rPr lang="en-US" dirty="0"/>
              <a:t> The rotational speed of the spindle is crucial for machining operations.</a:t>
            </a:r>
          </a:p>
          <a:p>
            <a:pPr>
              <a:lnSpc>
                <a:spcPct val="150000"/>
              </a:lnSpc>
            </a:pPr>
            <a:r>
              <a:rPr lang="en-US" b="1" dirty="0"/>
              <a:t>Voltage(volts)   </a:t>
            </a:r>
            <a:r>
              <a:rPr lang="en-US" b="1" dirty="0">
                <a:sym typeface="Wingdings" panose="05000000000000000000" pitchFamily="2" charset="2"/>
              </a:rPr>
              <a:t></a:t>
            </a:r>
            <a:r>
              <a:rPr lang="en-US" dirty="0"/>
              <a:t>   The electrical voltage supplied to the machine affects overall machine performance.</a:t>
            </a:r>
          </a:p>
          <a:p>
            <a:pPr>
              <a:lnSpc>
                <a:spcPct val="150000"/>
              </a:lnSpc>
            </a:pPr>
            <a:r>
              <a:rPr lang="en-US" b="1" dirty="0"/>
              <a:t>Torque(Nm)   </a:t>
            </a:r>
            <a:r>
              <a:rPr lang="en-US" b="1" dirty="0">
                <a:sym typeface="Wingdings" panose="05000000000000000000" pitchFamily="2" charset="2"/>
              </a:rPr>
              <a:t></a:t>
            </a:r>
            <a:r>
              <a:rPr lang="en-US" dirty="0"/>
              <a:t>   Rotational force is essential for understanding the machine’s workload.</a:t>
            </a:r>
          </a:p>
          <a:p>
            <a:pPr>
              <a:lnSpc>
                <a:spcPct val="150000"/>
              </a:lnSpc>
            </a:pPr>
            <a:r>
              <a:rPr lang="en-US" b="1" dirty="0"/>
              <a:t>Cutting(</a:t>
            </a:r>
            <a:r>
              <a:rPr lang="en-US" b="1" dirty="0" err="1"/>
              <a:t>kN</a:t>
            </a:r>
            <a:r>
              <a:rPr lang="en-US" b="1" dirty="0"/>
              <a:t>)  </a:t>
            </a:r>
            <a:r>
              <a:rPr lang="en-US" b="1" dirty="0">
                <a:sym typeface="Wingdings" panose="05000000000000000000" pitchFamily="2" charset="2"/>
              </a:rPr>
              <a:t>  </a:t>
            </a:r>
            <a:r>
              <a:rPr lang="en-US" dirty="0"/>
              <a:t> The cutting force exerted during machining influences machining efficiency.</a:t>
            </a:r>
          </a:p>
          <a:p>
            <a:pPr>
              <a:lnSpc>
                <a:spcPct val="150000"/>
              </a:lnSpc>
            </a:pPr>
            <a:r>
              <a:rPr lang="en-US" b="1" dirty="0"/>
              <a:t>Downtime   </a:t>
            </a:r>
            <a:r>
              <a:rPr lang="en-US" b="1" dirty="0">
                <a:sym typeface="Wingdings" panose="05000000000000000000" pitchFamily="2" charset="2"/>
              </a:rPr>
              <a:t></a:t>
            </a:r>
            <a:r>
              <a:rPr lang="en-US" dirty="0"/>
              <a:t>   The duration for which the machine was non-operational, typically due to maintenance or breakdowns.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113" name="Google Shape;113;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14" name="Google Shape;114;p25"/>
          <p:cNvSpPr txBox="1"/>
          <p:nvPr/>
        </p:nvSpPr>
        <p:spPr>
          <a:xfrm>
            <a:off x="609600" y="1181100"/>
            <a:ext cx="19431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6" name="Google Shape;116;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7" name="Google Shape;117;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18" name="Google Shape;118;p25"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119" name="Google Shape;119;p25"/>
          <p:cNvSpPr/>
          <p:nvPr/>
        </p:nvSpPr>
        <p:spPr>
          <a:xfrm>
            <a:off x="559838"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0" name="Google Shape;120;p25"/>
          <p:cNvSpPr/>
          <p:nvPr/>
        </p:nvSpPr>
        <p:spPr>
          <a:xfrm>
            <a:off x="6187475"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1" name="Google Shape;121;p25"/>
          <p:cNvSpPr txBox="1"/>
          <p:nvPr/>
        </p:nvSpPr>
        <p:spPr>
          <a:xfrm>
            <a:off x="559838" y="1181100"/>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Statistical Insights</a:t>
            </a:r>
            <a:endParaRPr sz="1400" b="1" i="0" u="sng" strike="noStrike" cap="none">
              <a:solidFill>
                <a:srgbClr val="000000"/>
              </a:solidFill>
              <a:latin typeface="Arial"/>
              <a:ea typeface="Arial"/>
              <a:cs typeface="Arial"/>
              <a:sym typeface="Arial"/>
            </a:endParaRPr>
          </a:p>
        </p:txBody>
      </p:sp>
      <p:sp>
        <p:nvSpPr>
          <p:cNvPr id="122" name="Google Shape;122;p25"/>
          <p:cNvSpPr txBox="1"/>
          <p:nvPr/>
        </p:nvSpPr>
        <p:spPr>
          <a:xfrm>
            <a:off x="6187475" y="1175021"/>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Business Insights</a:t>
            </a:r>
            <a:endParaRPr sz="1400" b="1" i="0" u="sng"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A7ECFA55-4085-C36F-E4DF-49689BC6D479}"/>
              </a:ext>
            </a:extLst>
          </p:cNvPr>
          <p:cNvSpPr txBox="1"/>
          <p:nvPr/>
        </p:nvSpPr>
        <p:spPr>
          <a:xfrm>
            <a:off x="5658464" y="2974258"/>
            <a:ext cx="914400" cy="914400"/>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B2860CB1-F74C-4374-4FEB-FF1855BE03A3}"/>
              </a:ext>
            </a:extLst>
          </p:cNvPr>
          <p:cNvSpPr txBox="1"/>
          <p:nvPr/>
        </p:nvSpPr>
        <p:spPr>
          <a:xfrm>
            <a:off x="869866" y="1707000"/>
            <a:ext cx="4788598" cy="3970318"/>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rgbClr val="212121"/>
                </a:solidFill>
                <a:effectLst/>
                <a:latin typeface="Roboto" panose="020F0502020204030204" pitchFamily="2" charset="0"/>
              </a:rPr>
              <a:t>Among the </a:t>
            </a:r>
            <a:r>
              <a:rPr lang="en-US" b="1" i="0" dirty="0">
                <a:solidFill>
                  <a:srgbClr val="212121"/>
                </a:solidFill>
                <a:effectLst/>
                <a:latin typeface="Roboto" panose="020F0502020204030204" pitchFamily="2" charset="0"/>
              </a:rPr>
              <a:t>12</a:t>
            </a:r>
            <a:r>
              <a:rPr lang="en-US" b="0" i="0" dirty="0">
                <a:solidFill>
                  <a:srgbClr val="212121"/>
                </a:solidFill>
                <a:effectLst/>
                <a:latin typeface="Roboto" panose="020F0502020204030204" pitchFamily="2" charset="0"/>
              </a:rPr>
              <a:t> numerical columns analyzed, only </a:t>
            </a:r>
            <a:r>
              <a:rPr lang="en-US" b="1" i="0" dirty="0">
                <a:solidFill>
                  <a:srgbClr val="212121"/>
                </a:solidFill>
                <a:effectLst/>
                <a:latin typeface="Roboto" panose="020F0502020204030204" pitchFamily="2" charset="0"/>
              </a:rPr>
              <a:t>6</a:t>
            </a:r>
            <a:r>
              <a:rPr lang="en-US" b="0" i="0" dirty="0">
                <a:solidFill>
                  <a:srgbClr val="212121"/>
                </a:solidFill>
                <a:effectLst/>
                <a:latin typeface="Roboto" panose="020F0502020204030204" pitchFamily="2" charset="0"/>
              </a:rPr>
              <a:t> columns (Hydraulic Pressure, Coolant Pressure, Coolant Temperature, Spindle Speed, Torque, Cutting) have been identified as having a significant impact on machine failures.</a:t>
            </a:r>
          </a:p>
          <a:p>
            <a:pPr algn="l"/>
            <a:endParaRPr lang="en-US" b="0" i="0" dirty="0">
              <a:solidFill>
                <a:srgbClr val="212121"/>
              </a:solidFill>
              <a:effectLst/>
              <a:latin typeface="Roboto" panose="020F0502020204030204" pitchFamily="2" charset="0"/>
            </a:endParaRPr>
          </a:p>
          <a:p>
            <a:pPr marL="285750" indent="-285750" algn="l">
              <a:buFont typeface="Arial" panose="020B0604020202020204" pitchFamily="34" charset="0"/>
              <a:buChar char="•"/>
            </a:pPr>
            <a:r>
              <a:rPr lang="en-US" b="0" i="0" dirty="0">
                <a:solidFill>
                  <a:srgbClr val="212121"/>
                </a:solidFill>
                <a:effectLst/>
                <a:latin typeface="Roboto" panose="020F0502020204030204" pitchFamily="2" charset="0"/>
              </a:rPr>
              <a:t>Within the defined operational ranges, there are </a:t>
            </a:r>
            <a:r>
              <a:rPr lang="en-US" b="1" i="0" dirty="0">
                <a:solidFill>
                  <a:srgbClr val="212121"/>
                </a:solidFill>
                <a:effectLst/>
                <a:latin typeface="Roboto" panose="020F0502020204030204" pitchFamily="2" charset="0"/>
              </a:rPr>
              <a:t>1,185 *</a:t>
            </a:r>
            <a:r>
              <a:rPr lang="en-US" b="1" i="1" dirty="0">
                <a:solidFill>
                  <a:srgbClr val="212121"/>
                </a:solidFill>
                <a:effectLst/>
                <a:latin typeface="Roboto" panose="020F0502020204030204" pitchFamily="2" charset="0"/>
              </a:rPr>
              <a:t>instances where no machine failure was observed and *</a:t>
            </a:r>
            <a:r>
              <a:rPr lang="en-US" b="1" i="0" dirty="0">
                <a:solidFill>
                  <a:srgbClr val="212121"/>
                </a:solidFill>
                <a:effectLst/>
                <a:latin typeface="Roboto" panose="020F0502020204030204" pitchFamily="2" charset="0"/>
              </a:rPr>
              <a:t>1,098</a:t>
            </a:r>
            <a:r>
              <a:rPr lang="en-US" b="0" i="0" dirty="0">
                <a:solidFill>
                  <a:srgbClr val="212121"/>
                </a:solidFill>
                <a:effectLst/>
                <a:latin typeface="Roboto" panose="020F0502020204030204" pitchFamily="2" charset="0"/>
              </a:rPr>
              <a:t> instances where machine failure occurred.</a:t>
            </a:r>
          </a:p>
          <a:p>
            <a:pPr marL="285750" indent="-285750" algn="l">
              <a:buFont typeface="Arial" panose="020B0604020202020204" pitchFamily="34" charset="0"/>
              <a:buChar char="•"/>
            </a:pPr>
            <a:endParaRPr lang="en-US" b="0" i="0" dirty="0">
              <a:solidFill>
                <a:srgbClr val="212121"/>
              </a:solidFill>
              <a:effectLst/>
              <a:latin typeface="Roboto" panose="020F0502020204030204" pitchFamily="2" charset="0"/>
            </a:endParaRPr>
          </a:p>
          <a:p>
            <a:pPr marL="285750" indent="-285750" algn="l">
              <a:buFont typeface="Arial" panose="020B0604020202020204" pitchFamily="34" charset="0"/>
              <a:buChar char="•"/>
            </a:pPr>
            <a:r>
              <a:rPr lang="en-US" b="0" i="0" dirty="0">
                <a:solidFill>
                  <a:srgbClr val="212121"/>
                </a:solidFill>
                <a:effectLst/>
                <a:latin typeface="Roboto" panose="020F0502020204030204" pitchFamily="2" charset="0"/>
              </a:rPr>
              <a:t>There are </a:t>
            </a:r>
            <a:r>
              <a:rPr lang="en-US" b="1" i="0" dirty="0">
                <a:solidFill>
                  <a:srgbClr val="212121"/>
                </a:solidFill>
                <a:effectLst/>
                <a:latin typeface="Roboto" panose="020F0502020204030204" pitchFamily="2" charset="0"/>
              </a:rPr>
              <a:t>217</a:t>
            </a:r>
            <a:r>
              <a:rPr lang="en-US" b="0" i="0" dirty="0">
                <a:solidFill>
                  <a:srgbClr val="212121"/>
                </a:solidFill>
                <a:effectLst/>
                <a:latin typeface="Roboto" panose="020F0502020204030204" pitchFamily="2" charset="0"/>
              </a:rPr>
              <a:t> instances where the operational parameters fall outside the defined ranges.</a:t>
            </a:r>
          </a:p>
          <a:p>
            <a:pPr algn="l"/>
            <a:endParaRPr lang="en-US" b="0" i="0" dirty="0">
              <a:solidFill>
                <a:srgbClr val="212121"/>
              </a:solidFill>
              <a:effectLst/>
              <a:latin typeface="Roboto" panose="020F0502020204030204" pitchFamily="2" charset="0"/>
            </a:endParaRPr>
          </a:p>
          <a:p>
            <a:pPr marL="285750" indent="-285750" algn="l">
              <a:buFont typeface="Arial" panose="020B0604020202020204" pitchFamily="34" charset="0"/>
              <a:buChar char="•"/>
            </a:pPr>
            <a:r>
              <a:rPr lang="en-US" b="0" i="0" dirty="0">
                <a:solidFill>
                  <a:srgbClr val="212121"/>
                </a:solidFill>
                <a:effectLst/>
                <a:latin typeface="Roboto" panose="020F0502020204030204" pitchFamily="2" charset="0"/>
              </a:rPr>
              <a:t>Out of the </a:t>
            </a:r>
            <a:r>
              <a:rPr lang="en-US" b="1" i="0" dirty="0">
                <a:solidFill>
                  <a:srgbClr val="212121"/>
                </a:solidFill>
                <a:effectLst/>
                <a:latin typeface="Roboto" panose="020F0502020204030204" pitchFamily="2" charset="0"/>
              </a:rPr>
              <a:t>217</a:t>
            </a:r>
            <a:r>
              <a:rPr lang="en-US" b="0" i="0" dirty="0">
                <a:solidFill>
                  <a:srgbClr val="212121"/>
                </a:solidFill>
                <a:effectLst/>
                <a:latin typeface="Roboto" panose="020F0502020204030204" pitchFamily="2" charset="0"/>
              </a:rPr>
              <a:t> cases outside the defined ranges, 113 cases (10.29% of machine failure cases) have the potential to be converted into </a:t>
            </a:r>
            <a:r>
              <a:rPr lang="en-US" b="1" i="0" dirty="0">
                <a:solidFill>
                  <a:srgbClr val="212121"/>
                </a:solidFill>
                <a:effectLst/>
                <a:latin typeface="Roboto" panose="020F0502020204030204" pitchFamily="2" charset="0"/>
              </a:rPr>
              <a:t>"No Machine Failure"</a:t>
            </a:r>
            <a:r>
              <a:rPr lang="en-US" b="0" i="0" dirty="0">
                <a:solidFill>
                  <a:srgbClr val="212121"/>
                </a:solidFill>
                <a:effectLst/>
                <a:latin typeface="Roboto" panose="020F0502020204030204" pitchFamily="2" charset="0"/>
              </a:rPr>
              <a:t> scenarios if the parameters are brought within the defined operational ranges.</a:t>
            </a:r>
          </a:p>
        </p:txBody>
      </p:sp>
      <p:sp>
        <p:nvSpPr>
          <p:cNvPr id="4" name="TextBox 3">
            <a:extLst>
              <a:ext uri="{FF2B5EF4-FFF2-40B4-BE49-F238E27FC236}">
                <a16:creationId xmlns:a16="http://schemas.microsoft.com/office/drawing/2014/main" id="{253FFD66-2E45-B6C9-A958-5A6E1D67CDDC}"/>
              </a:ext>
            </a:extLst>
          </p:cNvPr>
          <p:cNvSpPr txBox="1"/>
          <p:nvPr/>
        </p:nvSpPr>
        <p:spPr>
          <a:xfrm>
            <a:off x="6278241" y="1706582"/>
            <a:ext cx="5109645" cy="4185761"/>
          </a:xfrm>
          <a:prstGeom prst="rect">
            <a:avLst/>
          </a:prstGeom>
          <a:noFill/>
        </p:spPr>
        <p:txBody>
          <a:bodyPr wrap="square" rtlCol="0">
            <a:spAutoFit/>
          </a:bodyPr>
          <a:lstStyle/>
          <a:p>
            <a:pPr marL="285750" indent="-285750">
              <a:buFont typeface="Arial" panose="020B0604020202020204" pitchFamily="34" charset="0"/>
              <a:buChar char="•"/>
            </a:pPr>
            <a:r>
              <a:rPr lang="en-US" dirty="0"/>
              <a:t>The analysis identifies </a:t>
            </a:r>
            <a:r>
              <a:rPr lang="en-US" b="1" dirty="0"/>
              <a:t>6</a:t>
            </a:r>
            <a:r>
              <a:rPr lang="en-US" dirty="0"/>
              <a:t> key parameters that significantly impact machine failures. By focusing maintenance and monitoring efforts on these parameters, the business can proactively prevent machine failures and optimize operations.</a:t>
            </a:r>
          </a:p>
          <a:p>
            <a:endParaRPr lang="en-US" dirty="0"/>
          </a:p>
          <a:p>
            <a:pPr marL="285750" indent="-285750">
              <a:buFont typeface="Arial" panose="020B0604020202020204" pitchFamily="34" charset="0"/>
              <a:buChar char="•"/>
            </a:pPr>
            <a:r>
              <a:rPr lang="en-US" dirty="0"/>
              <a:t>By maintaining the operational parameters within the defined ranges the business can potentially reduce machine downtime by 10.29%.</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prioritizing the monitoring and maintenance of the 6 critical parameters, the business can optimize resource allocation, reduce maintenance costs, and extend the lifespan of equipment.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By minimizing downtime, the business can meet production targets more consistently, maintain customer satisfaction, and strengthen its competitive position in the market.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sp>
        <p:nvSpPr>
          <p:cNvPr id="129" name="Google Shape;129;p30"/>
          <p:cNvSpPr txBox="1"/>
          <p:nvPr/>
        </p:nvSpPr>
        <p:spPr>
          <a:xfrm>
            <a:off x="228600" y="870906"/>
            <a:ext cx="5985387" cy="5570725"/>
          </a:xfrm>
          <a:prstGeom prst="rect">
            <a:avLst/>
          </a:prstGeom>
          <a:noFill/>
          <a:ln>
            <a:noFill/>
          </a:ln>
        </p:spPr>
        <p:txBody>
          <a:bodyPr spcFirstLastPara="1" wrap="square" lIns="91425" tIns="91425" rIns="91425" bIns="91425" anchor="t" anchorCtr="0">
            <a:spAutoFit/>
          </a:bodyPr>
          <a:lstStyle/>
          <a:p>
            <a:r>
              <a:rPr lang="en-US" dirty="0"/>
              <a:t>In the preprocessing phase, various data cleaning techniques were employed to ensure the quality and reliability of the dataset. The following steps were taken:</a:t>
            </a:r>
          </a:p>
          <a:p>
            <a:endParaRPr lang="en-US" dirty="0"/>
          </a:p>
          <a:p>
            <a:pPr>
              <a:buFont typeface="+mj-lt"/>
              <a:buAutoNum type="arabicPeriod"/>
            </a:pPr>
            <a:r>
              <a:rPr lang="en-US" b="1" dirty="0"/>
              <a:t>Duplicate Values</a:t>
            </a:r>
            <a:r>
              <a:rPr lang="en-US" dirty="0"/>
              <a:t>: The dataset was scanned for duplicate entries to ensure data accuracy.</a:t>
            </a:r>
          </a:p>
          <a:p>
            <a:pPr>
              <a:buFont typeface="+mj-lt"/>
              <a:buAutoNum type="arabicPeriod"/>
            </a:pPr>
            <a:endParaRPr lang="en-US" dirty="0"/>
          </a:p>
          <a:p>
            <a:pPr>
              <a:buFont typeface="+mj-lt"/>
              <a:buAutoNum type="arabicPeriod"/>
            </a:pPr>
            <a:r>
              <a:rPr lang="en-US" b="1" dirty="0"/>
              <a:t>Handling Null Values</a:t>
            </a:r>
            <a:r>
              <a:rPr lang="en-US" dirty="0"/>
              <a:t>: The dataset was checked for any missing or null values. These missing values were addressed by replacing them with the mean of the respective columns. This approach ensures that the missing data does not distort the overall analysis while maintaining the statistical integrity of the dataset.</a:t>
            </a:r>
          </a:p>
          <a:p>
            <a:pPr>
              <a:buFont typeface="+mj-lt"/>
              <a:buAutoNum type="arabicPeriod"/>
            </a:pPr>
            <a:endParaRPr lang="en-US" dirty="0"/>
          </a:p>
          <a:p>
            <a:pPr>
              <a:buFont typeface="+mj-lt"/>
              <a:buAutoNum type="arabicPeriod"/>
            </a:pPr>
            <a:r>
              <a:rPr lang="en-US" b="1" dirty="0"/>
              <a:t>Four Moments of Business Decisions</a:t>
            </a:r>
            <a:r>
              <a:rPr lang="en-US" dirty="0"/>
              <a:t>: The dataset underwent statistical analysis by calculating the four moments—mean, median, mode, variance, standard deviation, skewness, and kurtosis—to understand its distribution. This provided a deeper insight into the data's central tendency, variability, and shape, laying the foundation for more advanced analysis.</a:t>
            </a:r>
          </a:p>
          <a:p>
            <a:pPr>
              <a:buFont typeface="+mj-lt"/>
              <a:buAutoNum type="arabicPeriod"/>
            </a:pPr>
            <a:endParaRPr lang="en-US" dirty="0"/>
          </a:p>
          <a:p>
            <a:pPr>
              <a:buFont typeface="+mj-lt"/>
              <a:buAutoNum type="arabicPeriod"/>
            </a:pPr>
            <a:r>
              <a:rPr lang="en-US" b="1" dirty="0"/>
              <a:t>Outlier Detection and Handling</a:t>
            </a:r>
            <a:r>
              <a:rPr lang="en-US" dirty="0"/>
              <a:t>: Outliers were identified using the Interquartile Range (IQR) method and visualized through box plots. The identified outliers were handled appropriately using the same IQR method, which helps in retaining the most critical data points while mitigating the influence of extreme values [see picture (a) and (b)].</a:t>
            </a:r>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589D5E74-DF38-29C3-A04F-B8AD62E146BF}"/>
              </a:ext>
            </a:extLst>
          </p:cNvPr>
          <p:cNvPicPr>
            <a:picLocks noChangeAspect="1"/>
          </p:cNvPicPr>
          <p:nvPr/>
        </p:nvPicPr>
        <p:blipFill>
          <a:blip r:embed="rId4"/>
          <a:stretch>
            <a:fillRect/>
          </a:stretch>
        </p:blipFill>
        <p:spPr>
          <a:xfrm>
            <a:off x="6322142" y="950872"/>
            <a:ext cx="5466735" cy="2146671"/>
          </a:xfrm>
          <a:prstGeom prst="rect">
            <a:avLst/>
          </a:prstGeom>
        </p:spPr>
      </p:pic>
      <p:pic>
        <p:nvPicPr>
          <p:cNvPr id="9" name="Picture 8">
            <a:extLst>
              <a:ext uri="{FF2B5EF4-FFF2-40B4-BE49-F238E27FC236}">
                <a16:creationId xmlns:a16="http://schemas.microsoft.com/office/drawing/2014/main" id="{922DF5A0-C559-158B-BC71-2B83BF7C3C45}"/>
              </a:ext>
            </a:extLst>
          </p:cNvPr>
          <p:cNvPicPr>
            <a:picLocks noChangeAspect="1"/>
          </p:cNvPicPr>
          <p:nvPr/>
        </p:nvPicPr>
        <p:blipFill rotWithShape="1">
          <a:blip r:embed="rId5"/>
          <a:srcRect l="1" r="-15976"/>
          <a:stretch/>
        </p:blipFill>
        <p:spPr>
          <a:xfrm>
            <a:off x="6096000" y="3379027"/>
            <a:ext cx="3310751" cy="2449663"/>
          </a:xfrm>
          <a:prstGeom prst="rect">
            <a:avLst/>
          </a:prstGeom>
        </p:spPr>
      </p:pic>
      <p:pic>
        <p:nvPicPr>
          <p:cNvPr id="11" name="Picture 10">
            <a:extLst>
              <a:ext uri="{FF2B5EF4-FFF2-40B4-BE49-F238E27FC236}">
                <a16:creationId xmlns:a16="http://schemas.microsoft.com/office/drawing/2014/main" id="{7CCA180B-2BC9-C350-CECB-67B59C82FC22}"/>
              </a:ext>
            </a:extLst>
          </p:cNvPr>
          <p:cNvPicPr>
            <a:picLocks noChangeAspect="1"/>
          </p:cNvPicPr>
          <p:nvPr/>
        </p:nvPicPr>
        <p:blipFill rotWithShape="1">
          <a:blip r:embed="rId6"/>
          <a:srcRect l="-5070" r="-8108"/>
          <a:stretch/>
        </p:blipFill>
        <p:spPr>
          <a:xfrm>
            <a:off x="8833402" y="3379026"/>
            <a:ext cx="3190926" cy="2449663"/>
          </a:xfrm>
          <a:prstGeom prst="rect">
            <a:avLst/>
          </a:prstGeom>
        </p:spPr>
      </p:pic>
      <p:sp>
        <p:nvSpPr>
          <p:cNvPr id="12" name="TextBox 11">
            <a:extLst>
              <a:ext uri="{FF2B5EF4-FFF2-40B4-BE49-F238E27FC236}">
                <a16:creationId xmlns:a16="http://schemas.microsoft.com/office/drawing/2014/main" id="{0245DC1A-5C27-8C3A-9B91-DF9E963AF19F}"/>
              </a:ext>
            </a:extLst>
          </p:cNvPr>
          <p:cNvSpPr txBox="1"/>
          <p:nvPr/>
        </p:nvSpPr>
        <p:spPr>
          <a:xfrm>
            <a:off x="8767915" y="3028721"/>
            <a:ext cx="575187" cy="307777"/>
          </a:xfrm>
          <a:prstGeom prst="rect">
            <a:avLst/>
          </a:prstGeom>
          <a:noFill/>
        </p:spPr>
        <p:txBody>
          <a:bodyPr wrap="square" rtlCol="0">
            <a:spAutoFit/>
          </a:bodyPr>
          <a:lstStyle/>
          <a:p>
            <a:r>
              <a:rPr lang="en-US" dirty="0"/>
              <a:t>(a)</a:t>
            </a:r>
          </a:p>
        </p:txBody>
      </p:sp>
      <p:sp>
        <p:nvSpPr>
          <p:cNvPr id="13" name="TextBox 12">
            <a:extLst>
              <a:ext uri="{FF2B5EF4-FFF2-40B4-BE49-F238E27FC236}">
                <a16:creationId xmlns:a16="http://schemas.microsoft.com/office/drawing/2014/main" id="{5CE7A97D-A79F-98D6-4559-56095EAEE6C8}"/>
              </a:ext>
            </a:extLst>
          </p:cNvPr>
          <p:cNvSpPr txBox="1"/>
          <p:nvPr/>
        </p:nvSpPr>
        <p:spPr>
          <a:xfrm>
            <a:off x="6096000" y="5799042"/>
            <a:ext cx="3446206" cy="307777"/>
          </a:xfrm>
          <a:prstGeom prst="rect">
            <a:avLst/>
          </a:prstGeom>
          <a:noFill/>
        </p:spPr>
        <p:txBody>
          <a:bodyPr wrap="square" rtlCol="0">
            <a:spAutoFit/>
          </a:bodyPr>
          <a:lstStyle/>
          <a:p>
            <a:r>
              <a:rPr lang="en-US" dirty="0"/>
              <a:t>(b) Outliers Before &amp; After the Treatment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38" name="Google Shape;138;p32"/>
          <p:cNvSpPr txBox="1"/>
          <p:nvPr/>
        </p:nvSpPr>
        <p:spPr>
          <a:xfrm>
            <a:off x="7246375" y="905069"/>
            <a:ext cx="4831325" cy="5139838"/>
          </a:xfrm>
          <a:prstGeom prst="rect">
            <a:avLst/>
          </a:prstGeom>
          <a:noFill/>
          <a:ln>
            <a:noFill/>
          </a:ln>
        </p:spPr>
        <p:txBody>
          <a:bodyPr spcFirstLastPara="1" wrap="square" lIns="91425" tIns="91425" rIns="91425" bIns="91425" anchor="t" anchorCtr="0">
            <a:spAutoFit/>
          </a:bodyPr>
          <a:lstStyle/>
          <a:p>
            <a:r>
              <a:rPr lang="en-US" b="1" dirty="0"/>
              <a:t>Hydraulic Pressure:- </a:t>
            </a:r>
            <a:r>
              <a:rPr lang="en-US" dirty="0"/>
              <a:t>Maintaining hydraulic pressure within the optimal range reduces machine failures, as deviations lead to increased </a:t>
            </a:r>
            <a:r>
              <a:rPr lang="en-US"/>
              <a:t>downtime. </a:t>
            </a:r>
            <a:endParaRPr lang="en-US" dirty="0"/>
          </a:p>
          <a:p>
            <a:endParaRPr lang="en-US" dirty="0"/>
          </a:p>
          <a:p>
            <a:r>
              <a:rPr lang="en-US" b="1" dirty="0"/>
              <a:t>Coolant Pressure:- </a:t>
            </a:r>
            <a:r>
              <a:rPr lang="en-US" dirty="0"/>
              <a:t>Consistent coolant pressure within defined limits minimizes downtime, with fluctuations linked to higher failure rates.</a:t>
            </a:r>
          </a:p>
          <a:p>
            <a:endParaRPr lang="en-US" dirty="0"/>
          </a:p>
          <a:p>
            <a:r>
              <a:rPr lang="en-US" b="1" dirty="0"/>
              <a:t>Coolant Temperature:- </a:t>
            </a:r>
            <a:r>
              <a:rPr lang="en-US" dirty="0"/>
              <a:t>Keeping coolant temperature stable within the ideal range prevents machine failures, as extremes increase downtime.</a:t>
            </a:r>
          </a:p>
          <a:p>
            <a:endParaRPr lang="en-US" dirty="0"/>
          </a:p>
          <a:p>
            <a:r>
              <a:rPr lang="en-US" b="1" dirty="0"/>
              <a:t>Spindle Speed:- </a:t>
            </a:r>
            <a:r>
              <a:rPr lang="en-US" dirty="0"/>
              <a:t>Operating spindle speed within target RPM ranges decreases downtime, with outliers contributing to failures.</a:t>
            </a:r>
          </a:p>
          <a:p>
            <a:endParaRPr lang="en-US" dirty="0"/>
          </a:p>
          <a:p>
            <a:r>
              <a:rPr lang="en-US" b="1" dirty="0"/>
              <a:t>Torque:- </a:t>
            </a:r>
            <a:r>
              <a:rPr lang="en-US" dirty="0"/>
              <a:t>Proper torque management within the specified range is crucial to reduce machine failures and associated downtime.</a:t>
            </a:r>
          </a:p>
          <a:p>
            <a:endParaRPr lang="en-US" dirty="0"/>
          </a:p>
          <a:p>
            <a:r>
              <a:rPr lang="en-US" b="1" dirty="0"/>
              <a:t>Cutting:- </a:t>
            </a:r>
            <a:r>
              <a:rPr lang="en-US" dirty="0"/>
              <a:t>Controlling cutting force within the defined limits minimizes failures and optimizes machine performance.</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C8CB0F7B-0D06-52E4-D695-E0F8643E37A7}"/>
              </a:ext>
            </a:extLst>
          </p:cNvPr>
          <p:cNvPicPr>
            <a:picLocks noChangeAspect="1"/>
          </p:cNvPicPr>
          <p:nvPr/>
        </p:nvPicPr>
        <p:blipFill>
          <a:blip r:embed="rId4"/>
          <a:stretch>
            <a:fillRect/>
          </a:stretch>
        </p:blipFill>
        <p:spPr>
          <a:xfrm>
            <a:off x="228600" y="905069"/>
            <a:ext cx="3399988" cy="1880708"/>
          </a:xfrm>
          <a:prstGeom prst="rect">
            <a:avLst/>
          </a:prstGeom>
        </p:spPr>
      </p:pic>
      <p:pic>
        <p:nvPicPr>
          <p:cNvPr id="5" name="Picture 4">
            <a:extLst>
              <a:ext uri="{FF2B5EF4-FFF2-40B4-BE49-F238E27FC236}">
                <a16:creationId xmlns:a16="http://schemas.microsoft.com/office/drawing/2014/main" id="{934707F8-E2E4-1180-16C2-0630DFF72372}"/>
              </a:ext>
            </a:extLst>
          </p:cNvPr>
          <p:cNvPicPr>
            <a:picLocks noChangeAspect="1"/>
          </p:cNvPicPr>
          <p:nvPr/>
        </p:nvPicPr>
        <p:blipFill>
          <a:blip r:embed="rId5"/>
          <a:stretch>
            <a:fillRect/>
          </a:stretch>
        </p:blipFill>
        <p:spPr>
          <a:xfrm>
            <a:off x="228600" y="2805111"/>
            <a:ext cx="3405326" cy="1880708"/>
          </a:xfrm>
          <a:prstGeom prst="rect">
            <a:avLst/>
          </a:prstGeom>
        </p:spPr>
      </p:pic>
      <p:pic>
        <p:nvPicPr>
          <p:cNvPr id="7" name="Picture 6">
            <a:extLst>
              <a:ext uri="{FF2B5EF4-FFF2-40B4-BE49-F238E27FC236}">
                <a16:creationId xmlns:a16="http://schemas.microsoft.com/office/drawing/2014/main" id="{562A5841-84D2-AB67-5748-C64101F99AFC}"/>
              </a:ext>
            </a:extLst>
          </p:cNvPr>
          <p:cNvPicPr>
            <a:picLocks noChangeAspect="1"/>
          </p:cNvPicPr>
          <p:nvPr/>
        </p:nvPicPr>
        <p:blipFill>
          <a:blip r:embed="rId6"/>
          <a:stretch>
            <a:fillRect/>
          </a:stretch>
        </p:blipFill>
        <p:spPr>
          <a:xfrm>
            <a:off x="3657599" y="892779"/>
            <a:ext cx="3399990" cy="1892998"/>
          </a:xfrm>
          <a:prstGeom prst="rect">
            <a:avLst/>
          </a:prstGeom>
        </p:spPr>
      </p:pic>
      <p:pic>
        <p:nvPicPr>
          <p:cNvPr id="9" name="Picture 8">
            <a:extLst>
              <a:ext uri="{FF2B5EF4-FFF2-40B4-BE49-F238E27FC236}">
                <a16:creationId xmlns:a16="http://schemas.microsoft.com/office/drawing/2014/main" id="{53A1DE38-5B56-01AD-ED92-B0562CE38C43}"/>
              </a:ext>
            </a:extLst>
          </p:cNvPr>
          <p:cNvPicPr>
            <a:picLocks noChangeAspect="1"/>
          </p:cNvPicPr>
          <p:nvPr/>
        </p:nvPicPr>
        <p:blipFill>
          <a:blip r:embed="rId7"/>
          <a:stretch>
            <a:fillRect/>
          </a:stretch>
        </p:blipFill>
        <p:spPr>
          <a:xfrm>
            <a:off x="228600" y="4705153"/>
            <a:ext cx="3405326" cy="1705479"/>
          </a:xfrm>
          <a:prstGeom prst="rect">
            <a:avLst/>
          </a:prstGeom>
        </p:spPr>
      </p:pic>
      <p:pic>
        <p:nvPicPr>
          <p:cNvPr id="11" name="Picture 10">
            <a:extLst>
              <a:ext uri="{FF2B5EF4-FFF2-40B4-BE49-F238E27FC236}">
                <a16:creationId xmlns:a16="http://schemas.microsoft.com/office/drawing/2014/main" id="{D3BF0997-E037-F0A7-1F11-50AE239B11BD}"/>
              </a:ext>
            </a:extLst>
          </p:cNvPr>
          <p:cNvPicPr>
            <a:picLocks noChangeAspect="1"/>
          </p:cNvPicPr>
          <p:nvPr/>
        </p:nvPicPr>
        <p:blipFill>
          <a:blip r:embed="rId8"/>
          <a:stretch>
            <a:fillRect/>
          </a:stretch>
        </p:blipFill>
        <p:spPr>
          <a:xfrm>
            <a:off x="3657600" y="2805111"/>
            <a:ext cx="3399990" cy="1892999"/>
          </a:xfrm>
          <a:prstGeom prst="rect">
            <a:avLst/>
          </a:prstGeom>
        </p:spPr>
      </p:pic>
      <p:pic>
        <p:nvPicPr>
          <p:cNvPr id="13" name="Picture 12">
            <a:extLst>
              <a:ext uri="{FF2B5EF4-FFF2-40B4-BE49-F238E27FC236}">
                <a16:creationId xmlns:a16="http://schemas.microsoft.com/office/drawing/2014/main" id="{9C80FDE2-6927-D4FF-9B19-23C440C742F4}"/>
              </a:ext>
            </a:extLst>
          </p:cNvPr>
          <p:cNvPicPr>
            <a:picLocks noChangeAspect="1"/>
          </p:cNvPicPr>
          <p:nvPr/>
        </p:nvPicPr>
        <p:blipFill>
          <a:blip r:embed="rId9"/>
          <a:stretch>
            <a:fillRect/>
          </a:stretch>
        </p:blipFill>
        <p:spPr>
          <a:xfrm>
            <a:off x="3657599" y="4717444"/>
            <a:ext cx="3399989" cy="170547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560</TotalTime>
  <Words>1391</Words>
  <Application>Microsoft Office PowerPoint</Application>
  <PresentationFormat>Widescreen</PresentationFormat>
  <Paragraphs>95</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Georgia</vt:lpstr>
      <vt:lpstr>Roboto</vt:lpstr>
      <vt:lpstr>Times New Roman</vt:lpstr>
      <vt:lpstr>Office Theme</vt:lpstr>
      <vt:lpstr>Optimization of Machine Downtime</vt:lpstr>
      <vt:lpstr>Contents</vt:lpstr>
      <vt:lpstr>Business Problem</vt:lpstr>
      <vt:lpstr>Project Overview and Scope</vt:lpstr>
      <vt:lpstr>Project Architecture</vt:lpstr>
      <vt:lpstr>Data Dictionary </vt:lpstr>
      <vt:lpstr>Exploratory Data Analysis [EDA]</vt:lpstr>
      <vt:lpstr>Data Preprocessing</vt:lpstr>
      <vt:lpstr>Data Visualization </vt:lpstr>
      <vt:lpstr>Data Visualization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Machine Downtime</dc:title>
  <dc:creator>VIKAS BARTHWAL</dc:creator>
  <cp:lastModifiedBy>Komal Sharma</cp:lastModifiedBy>
  <cp:revision>15</cp:revision>
  <dcterms:created xsi:type="dcterms:W3CDTF">2022-02-16T01:47:29Z</dcterms:created>
  <dcterms:modified xsi:type="dcterms:W3CDTF">2024-08-11T12:26:06Z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