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210397"/>
          </a:xfrm>
        </p:spPr>
        <p:txBody>
          <a:bodyPr/>
          <a:lstStyle/>
          <a:p>
            <a:r>
              <a:rPr lang="en-US" sz="3200" dirty="0" smtClean="0">
                <a:latin typeface="Camel"/>
              </a:rPr>
              <a:t>LEAD SCORING CASE STUDY</a:t>
            </a:r>
            <a:endParaRPr lang="en-IN" sz="3200" dirty="0">
              <a:latin typeface="Cam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75304"/>
            <a:ext cx="6815669" cy="1618488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latin typeface="Camel"/>
              </a:rPr>
              <a:t>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amel"/>
              </a:rPr>
              <a:t>Komal</a:t>
            </a:r>
            <a:r>
              <a:rPr lang="en-US" sz="1600" dirty="0" smtClean="0">
                <a:latin typeface="Camel"/>
              </a:rPr>
              <a:t> </a:t>
            </a:r>
            <a:r>
              <a:rPr lang="en-US" sz="1600" dirty="0" err="1" smtClean="0">
                <a:latin typeface="Camel"/>
              </a:rPr>
              <a:t>Tamboli</a:t>
            </a:r>
            <a:endParaRPr lang="en-US" sz="1600" dirty="0" smtClean="0">
              <a:latin typeface="Came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el"/>
              </a:rPr>
              <a:t>Chirag </a:t>
            </a:r>
            <a:r>
              <a:rPr lang="en-US" sz="1600" dirty="0" err="1" smtClean="0">
                <a:latin typeface="Camel"/>
              </a:rPr>
              <a:t>Tyagi</a:t>
            </a:r>
            <a:endParaRPr lang="en-US" sz="1600" dirty="0" smtClean="0">
              <a:latin typeface="Came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el"/>
              </a:rPr>
              <a:t>Yogesh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latin typeface="Came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Camel"/>
            </a:endParaRPr>
          </a:p>
          <a:p>
            <a:endParaRPr lang="en-IN" sz="1600" dirty="0">
              <a:latin typeface="Camel"/>
            </a:endParaRPr>
          </a:p>
        </p:txBody>
      </p:sp>
    </p:spTree>
    <p:extLst>
      <p:ext uri="{BB962C8B-B14F-4D97-AF65-F5344CB8AC3E}">
        <p14:creationId xmlns:p14="http://schemas.microsoft.com/office/powerpoint/2010/main" val="352816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Camel"/>
              </a:rPr>
              <a:t>Agenda</a:t>
            </a:r>
            <a:endParaRPr lang="en-IN" sz="2000" dirty="0">
              <a:latin typeface="Cam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mel"/>
              </a:rPr>
              <a:t>Problem Statement</a:t>
            </a:r>
          </a:p>
          <a:p>
            <a:r>
              <a:rPr lang="en-US" sz="1800" dirty="0" smtClean="0">
                <a:latin typeface="Camel"/>
              </a:rPr>
              <a:t>Approach</a:t>
            </a:r>
          </a:p>
          <a:p>
            <a:r>
              <a:rPr lang="en-US" sz="1800" dirty="0" smtClean="0">
                <a:latin typeface="Camel"/>
              </a:rPr>
              <a:t>Data Analysis</a:t>
            </a:r>
          </a:p>
          <a:p>
            <a:r>
              <a:rPr lang="en-US" sz="1800" dirty="0" smtClean="0">
                <a:latin typeface="Camel"/>
              </a:rPr>
              <a:t>Recommendation</a:t>
            </a:r>
            <a:endParaRPr lang="en-IN" sz="1800" dirty="0">
              <a:latin typeface="Camel"/>
            </a:endParaRPr>
          </a:p>
        </p:txBody>
      </p:sp>
    </p:spTree>
    <p:extLst>
      <p:ext uri="{BB962C8B-B14F-4D97-AF65-F5344CB8AC3E}">
        <p14:creationId xmlns:p14="http://schemas.microsoft.com/office/powerpoint/2010/main" val="40990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Camel"/>
              </a:rPr>
              <a:t>Problem Statement</a:t>
            </a:r>
            <a:endParaRPr lang="en-IN" sz="2000" dirty="0">
              <a:latin typeface="Cam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mel"/>
              </a:rPr>
              <a:t>An education company named X Education sells online courses to industry professionals. On any given day, many professionals who are interested in the courses land on their website and browse for courses. </a:t>
            </a:r>
            <a:r>
              <a:rPr lang="en-US" sz="1800" dirty="0" smtClean="0">
                <a:latin typeface="Camel"/>
              </a:rPr>
              <a:t>The users fill up the form for the </a:t>
            </a:r>
            <a:r>
              <a:rPr lang="en-US" sz="1800" dirty="0" err="1" smtClean="0">
                <a:latin typeface="Camel"/>
              </a:rPr>
              <a:t>course.Their</a:t>
            </a:r>
            <a:r>
              <a:rPr lang="en-US" sz="1800" dirty="0" smtClean="0">
                <a:latin typeface="Camel"/>
              </a:rPr>
              <a:t> email address or phone number classified to be a lead. They also got lead from past referrals. Once these leads are obtained sales /marketing team making calls and writing emails.</a:t>
            </a:r>
          </a:p>
          <a:p>
            <a:r>
              <a:rPr lang="en-US" sz="1800" dirty="0">
                <a:latin typeface="Camel"/>
              </a:rPr>
              <a:t>X Education has appointed </a:t>
            </a:r>
            <a:r>
              <a:rPr lang="en-US" sz="1800" dirty="0" smtClean="0">
                <a:latin typeface="Camel"/>
              </a:rPr>
              <a:t>us </a:t>
            </a:r>
            <a:r>
              <a:rPr lang="en-US" sz="1800" dirty="0">
                <a:latin typeface="Camel"/>
              </a:rPr>
              <a:t>to help them select the most promising leads, i.e. the leads that are most likely to convert into paying customers. The company requires you to build a model wherein you need to assign a lead score to each of the leads such that the customers with a higher lead score have a higher conversion chance and the customers with a lower lead score have a lower conversion chance. The CEO, in particular, has given a ballpark of the target lead conversion rate to be around 80%.</a:t>
            </a:r>
            <a:endParaRPr lang="en-IN" sz="1800" dirty="0">
              <a:latin typeface="Camel"/>
            </a:endParaRPr>
          </a:p>
        </p:txBody>
      </p:sp>
    </p:spTree>
    <p:extLst>
      <p:ext uri="{BB962C8B-B14F-4D97-AF65-F5344CB8AC3E}">
        <p14:creationId xmlns:p14="http://schemas.microsoft.com/office/powerpoint/2010/main" val="120056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Camel"/>
              </a:rPr>
              <a:t>APPROACHES</a:t>
            </a:r>
            <a:endParaRPr lang="en-IN" sz="2000" dirty="0">
              <a:latin typeface="Cam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amel"/>
              </a:rPr>
              <a:t>Understand the </a:t>
            </a:r>
            <a:r>
              <a:rPr lang="en-US" sz="1800" dirty="0" smtClean="0">
                <a:latin typeface="Camel"/>
              </a:rPr>
              <a:t>Lead Scoring data</a:t>
            </a:r>
            <a:r>
              <a:rPr lang="en-US" sz="1800" dirty="0">
                <a:latin typeface="Camel"/>
              </a:rPr>
              <a:t>. Used Data dictionary for data understanding. </a:t>
            </a:r>
            <a:endParaRPr lang="en-US" sz="1800" dirty="0" smtClean="0">
              <a:latin typeface="Camel"/>
            </a:endParaRPr>
          </a:p>
          <a:p>
            <a:r>
              <a:rPr lang="en-US" sz="1800" dirty="0" smtClean="0">
                <a:latin typeface="Camel"/>
              </a:rPr>
              <a:t>Imported </a:t>
            </a:r>
            <a:r>
              <a:rPr lang="en-US" sz="1800" dirty="0">
                <a:latin typeface="Camel"/>
              </a:rPr>
              <a:t>the data in the data frame and checked the metadata of the data frame. </a:t>
            </a:r>
            <a:endParaRPr lang="en-US" sz="1800" dirty="0" smtClean="0">
              <a:latin typeface="Camel"/>
            </a:endParaRPr>
          </a:p>
          <a:p>
            <a:r>
              <a:rPr lang="en-US" sz="1800" dirty="0" smtClean="0">
                <a:latin typeface="Camel"/>
              </a:rPr>
              <a:t>Checked </a:t>
            </a:r>
            <a:r>
              <a:rPr lang="en-US" sz="1800" dirty="0">
                <a:latin typeface="Camel"/>
              </a:rPr>
              <a:t>the percentage of the missing values in all columns. Accordingly dropped the columns. Dropped the unrequired columns from the data frames. </a:t>
            </a:r>
            <a:endParaRPr lang="en-US" sz="1800" dirty="0" smtClean="0">
              <a:latin typeface="Camel"/>
            </a:endParaRPr>
          </a:p>
          <a:p>
            <a:r>
              <a:rPr lang="en-US" sz="1800" dirty="0" smtClean="0">
                <a:latin typeface="Camel"/>
              </a:rPr>
              <a:t>Imputed </a:t>
            </a:r>
            <a:r>
              <a:rPr lang="en-US" sz="1800" dirty="0">
                <a:latin typeface="Camel"/>
              </a:rPr>
              <a:t>the null values with mean, median, and mode depending on suitable value. </a:t>
            </a:r>
            <a:endParaRPr lang="en-US" sz="1800" dirty="0" smtClean="0">
              <a:latin typeface="Camel"/>
            </a:endParaRPr>
          </a:p>
          <a:p>
            <a:r>
              <a:rPr lang="en-US" sz="1800" dirty="0" smtClean="0">
                <a:latin typeface="Camel"/>
              </a:rPr>
              <a:t>Plotted </a:t>
            </a:r>
            <a:r>
              <a:rPr lang="en-US" sz="1800" dirty="0">
                <a:latin typeface="Camel"/>
              </a:rPr>
              <a:t>outliers and added insights. </a:t>
            </a:r>
            <a:r>
              <a:rPr lang="en-US" sz="1800" dirty="0" smtClean="0">
                <a:latin typeface="Camel"/>
              </a:rPr>
              <a:t>Split the data into train and test. Made the features standardization and checked the correlation between variables. Made the model based on P-value and VIF. </a:t>
            </a:r>
          </a:p>
          <a:p>
            <a:r>
              <a:rPr lang="en-US" sz="1800" dirty="0" smtClean="0">
                <a:latin typeface="Camel"/>
              </a:rPr>
              <a:t>Selected the features using RFE. Plotted ROC curve for train and test dataset. Checked their Accuracy, Sensitivity, Specificity, Probability, Precision, Recall.</a:t>
            </a:r>
          </a:p>
          <a:p>
            <a:endParaRPr lang="en-US" sz="1800" dirty="0" smtClean="0">
              <a:latin typeface="Camel"/>
            </a:endParaRPr>
          </a:p>
        </p:txBody>
      </p:sp>
    </p:spTree>
    <p:extLst>
      <p:ext uri="{BB962C8B-B14F-4D97-AF65-F5344CB8AC3E}">
        <p14:creationId xmlns:p14="http://schemas.microsoft.com/office/powerpoint/2010/main" val="21129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Camel"/>
              </a:rPr>
              <a:t>DATA  ANALYSIS : CATEGORICAL</a:t>
            </a:r>
            <a:br>
              <a:rPr lang="en-US" sz="2000" dirty="0" smtClean="0">
                <a:latin typeface="Camel"/>
              </a:rPr>
            </a:br>
            <a:r>
              <a:rPr lang="en-US" sz="1800" dirty="0" smtClean="0">
                <a:latin typeface="Camel"/>
              </a:rPr>
              <a:t>1. Maximum </a:t>
            </a:r>
            <a:r>
              <a:rPr lang="en-US" sz="1800" dirty="0">
                <a:latin typeface="Camel"/>
              </a:rPr>
              <a:t>lead conversion happened from Landing Page submission</a:t>
            </a:r>
            <a:r>
              <a:rPr lang="en-US" sz="1800" dirty="0" smtClean="0">
                <a:latin typeface="Camel"/>
              </a:rPr>
              <a:t>.</a:t>
            </a:r>
            <a:r>
              <a:rPr lang="en-IN" sz="1800" dirty="0">
                <a:latin typeface="Camel"/>
              </a:rPr>
              <a:t/>
            </a:r>
            <a:br>
              <a:rPr lang="en-IN" sz="1800" dirty="0">
                <a:latin typeface="Camel"/>
              </a:rPr>
            </a:br>
            <a:r>
              <a:rPr lang="en-IN" sz="1800" dirty="0" smtClean="0">
                <a:latin typeface="Camel"/>
              </a:rPr>
              <a:t>2. Users used Google browser maximum time for lead conversion.</a:t>
            </a:r>
            <a:endParaRPr lang="en-IN" sz="1800" dirty="0">
              <a:latin typeface="Camel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482" y="2611120"/>
            <a:ext cx="4937317" cy="3362960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5402" y="2688336"/>
            <a:ext cx="4737809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Camel"/>
              </a:rPr>
              <a:t>DATA  ANALYSIS : CATEGORICAL</a:t>
            </a:r>
            <a:br>
              <a:rPr lang="en-US" sz="2000" dirty="0">
                <a:latin typeface="Camel"/>
              </a:rPr>
            </a:br>
            <a:r>
              <a:rPr lang="en-US" sz="2000" dirty="0">
                <a:latin typeface="Camel"/>
              </a:rPr>
              <a:t>1. Major lead conversion are from the unemployment group.</a:t>
            </a:r>
            <a:br>
              <a:rPr lang="en-US" sz="2000" dirty="0">
                <a:latin typeface="Camel"/>
              </a:rPr>
            </a:br>
            <a:r>
              <a:rPr lang="en-US" sz="2000" dirty="0" smtClean="0">
                <a:latin typeface="Camel"/>
              </a:rPr>
              <a:t>2. </a:t>
            </a:r>
            <a:r>
              <a:rPr lang="en-US" sz="2000" dirty="0">
                <a:latin typeface="Camel"/>
              </a:rPr>
              <a:t>Major lead conversion happened from Do Not Email.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560320"/>
            <a:ext cx="4718050" cy="33101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560320"/>
            <a:ext cx="4718050" cy="3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Camel"/>
              </a:rPr>
              <a:t>DATA  ANALYSIS : </a:t>
            </a:r>
            <a:r>
              <a:rPr lang="en-US" sz="2000" dirty="0" smtClean="0">
                <a:latin typeface="Camel"/>
              </a:rPr>
              <a:t>NUMERICAL</a:t>
            </a:r>
            <a:r>
              <a:rPr lang="en-US" sz="2000" dirty="0">
                <a:latin typeface="Camel"/>
              </a:rPr>
              <a:t/>
            </a:r>
            <a:br>
              <a:rPr lang="en-US" sz="2000" dirty="0">
                <a:latin typeface="Camel"/>
              </a:rPr>
            </a:br>
            <a:r>
              <a:rPr lang="en-US" sz="1800" dirty="0" smtClean="0">
                <a:latin typeface="Camel"/>
              </a:rPr>
              <a:t>There are few outliers present in Total visits and Page views per visit. Used these variables in model.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850166" cy="33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9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201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Camel</vt:lpstr>
      <vt:lpstr>Garamond</vt:lpstr>
      <vt:lpstr>Organic</vt:lpstr>
      <vt:lpstr>LEAD SCORING CASE STUDY</vt:lpstr>
      <vt:lpstr>Agenda</vt:lpstr>
      <vt:lpstr>Problem Statement</vt:lpstr>
      <vt:lpstr>APPROACHES</vt:lpstr>
      <vt:lpstr>DATA  ANALYSIS : CATEGORICAL 1. Maximum lead conversion happened from Landing Page submission. 2. Users used Google browser maximum time for lead conversion.</vt:lpstr>
      <vt:lpstr>DATA  ANALYSIS : CATEGORICAL 1. Major lead conversion are from the unemployment group. 2. Major lead conversion happened from Do Not Email.</vt:lpstr>
      <vt:lpstr>DATA  ANALYSIS : NUMERICAL There are few outliers present in Total visits and Page views per visit. Used these variables in model.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Microsoft account</dc:creator>
  <cp:lastModifiedBy>Microsoft account</cp:lastModifiedBy>
  <cp:revision>6</cp:revision>
  <dcterms:created xsi:type="dcterms:W3CDTF">2023-06-18T23:43:59Z</dcterms:created>
  <dcterms:modified xsi:type="dcterms:W3CDTF">2023-06-19T01:25:08Z</dcterms:modified>
</cp:coreProperties>
</file>