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slides/slide8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97" r:id="rId3"/>
    <p:sldId id="400" r:id="rId4"/>
    <p:sldId id="364" r:id="rId5"/>
    <p:sldId id="401" r:id="rId6"/>
    <p:sldId id="362" r:id="rId7"/>
    <p:sldId id="363" r:id="rId8"/>
    <p:sldId id="398" r:id="rId9"/>
    <p:sldId id="399" r:id="rId10"/>
    <p:sldId id="365" r:id="rId11"/>
    <p:sldId id="260" r:id="rId12"/>
    <p:sldId id="262" r:id="rId13"/>
    <p:sldId id="366" r:id="rId14"/>
    <p:sldId id="264" r:id="rId15"/>
    <p:sldId id="263" r:id="rId16"/>
    <p:sldId id="265" r:id="rId17"/>
    <p:sldId id="266" r:id="rId18"/>
    <p:sldId id="268" r:id="rId19"/>
    <p:sldId id="306" r:id="rId20"/>
    <p:sldId id="367" r:id="rId21"/>
    <p:sldId id="370" r:id="rId22"/>
    <p:sldId id="369" r:id="rId23"/>
    <p:sldId id="368" r:id="rId24"/>
    <p:sldId id="371" r:id="rId25"/>
    <p:sldId id="372" r:id="rId26"/>
    <p:sldId id="270" r:id="rId27"/>
    <p:sldId id="269" r:id="rId28"/>
    <p:sldId id="307" r:id="rId29"/>
    <p:sldId id="315" r:id="rId30"/>
    <p:sldId id="316" r:id="rId31"/>
    <p:sldId id="402" r:id="rId32"/>
    <p:sldId id="382" r:id="rId33"/>
    <p:sldId id="395" r:id="rId34"/>
    <p:sldId id="403" r:id="rId35"/>
    <p:sldId id="396" r:id="rId36"/>
    <p:sldId id="373" r:id="rId37"/>
    <p:sldId id="411" r:id="rId38"/>
    <p:sldId id="412" r:id="rId39"/>
    <p:sldId id="409" r:id="rId40"/>
    <p:sldId id="410" r:id="rId41"/>
    <p:sldId id="405" r:id="rId42"/>
    <p:sldId id="406" r:id="rId43"/>
    <p:sldId id="407" r:id="rId44"/>
    <p:sldId id="408" r:id="rId45"/>
    <p:sldId id="413" r:id="rId46"/>
    <p:sldId id="414" r:id="rId47"/>
    <p:sldId id="415" r:id="rId48"/>
    <p:sldId id="276" r:id="rId49"/>
    <p:sldId id="278" r:id="rId50"/>
    <p:sldId id="279" r:id="rId51"/>
    <p:sldId id="280" r:id="rId52"/>
    <p:sldId id="281" r:id="rId53"/>
    <p:sldId id="282" r:id="rId54"/>
    <p:sldId id="283" r:id="rId55"/>
    <p:sldId id="383" r:id="rId56"/>
    <p:sldId id="384" r:id="rId57"/>
    <p:sldId id="385" r:id="rId58"/>
    <p:sldId id="387" r:id="rId59"/>
    <p:sldId id="388" r:id="rId60"/>
    <p:sldId id="389" r:id="rId61"/>
    <p:sldId id="390" r:id="rId62"/>
    <p:sldId id="391" r:id="rId63"/>
    <p:sldId id="393" r:id="rId64"/>
    <p:sldId id="394" r:id="rId65"/>
    <p:sldId id="419" r:id="rId66"/>
    <p:sldId id="416" r:id="rId67"/>
    <p:sldId id="417" r:id="rId68"/>
    <p:sldId id="420" r:id="rId69"/>
    <p:sldId id="285" r:id="rId70"/>
    <p:sldId id="286" r:id="rId71"/>
    <p:sldId id="317" r:id="rId72"/>
    <p:sldId id="319" r:id="rId73"/>
    <p:sldId id="320" r:id="rId74"/>
    <p:sldId id="322" r:id="rId75"/>
    <p:sldId id="323" r:id="rId76"/>
    <p:sldId id="299" r:id="rId77"/>
    <p:sldId id="300" r:id="rId78"/>
    <p:sldId id="301" r:id="rId79"/>
    <p:sldId id="352" r:id="rId80"/>
    <p:sldId id="353" r:id="rId81"/>
    <p:sldId id="355" r:id="rId82"/>
    <p:sldId id="356" r:id="rId8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015" autoAdjust="0"/>
    <p:restoredTop sz="94660"/>
  </p:normalViewPr>
  <p:slideViewPr>
    <p:cSldViewPr snapToGrid="0">
      <p:cViewPr>
        <p:scale>
          <a:sx n="66" d="100"/>
          <a:sy n="66" d="100"/>
        </p:scale>
        <p:origin x="-816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9A0E55A-FB97-44FA-82C0-4DA073279D0D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76FA45-7AE4-48E8-BE96-4CF084E4C76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16052" y="191489"/>
            <a:ext cx="4582757" cy="114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64930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E55A-FB97-44FA-82C0-4DA073279D0D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A45-7AE4-48E8-BE96-4CF084E4C7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785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E55A-FB97-44FA-82C0-4DA073279D0D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A45-7AE4-48E8-BE96-4CF084E4C7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988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E55A-FB97-44FA-82C0-4DA073279D0D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A45-7AE4-48E8-BE96-4CF084E4C7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39218" y="5701553"/>
            <a:ext cx="3816561" cy="95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1318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A0E55A-FB97-44FA-82C0-4DA073279D0D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76FA45-7AE4-48E8-BE96-4CF084E4C7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3321187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E55A-FB97-44FA-82C0-4DA073279D0D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A45-7AE4-48E8-BE96-4CF084E4C7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290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E55A-FB97-44FA-82C0-4DA073279D0D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A45-7AE4-48E8-BE96-4CF084E4C7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051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E55A-FB97-44FA-82C0-4DA073279D0D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A45-7AE4-48E8-BE96-4CF084E4C7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083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E55A-FB97-44FA-82C0-4DA073279D0D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A45-7AE4-48E8-BE96-4CF084E4C7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616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A0E55A-FB97-44FA-82C0-4DA073279D0D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76FA45-7AE4-48E8-BE96-4CF084E4C7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73572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A0E55A-FB97-44FA-82C0-4DA073279D0D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76FA45-7AE4-48E8-BE96-4CF084E4C7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55985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9A0E55A-FB97-44FA-82C0-4DA073279D0D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176FA45-7AE4-48E8-BE96-4CF084E4C7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41112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INTRODUCTION TO ANGULAR JS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PRESENTER: </a:t>
            </a:r>
            <a:r>
              <a:rPr lang="en-US" dirty="0" err="1" smtClean="0"/>
              <a:t>Umesh</a:t>
            </a:r>
            <a:r>
              <a:rPr lang="en-US" dirty="0" smtClean="0"/>
              <a:t> M</a:t>
            </a:r>
          </a:p>
          <a:p>
            <a:r>
              <a:rPr lang="en-IN" dirty="0" smtClean="0"/>
              <a:t>Training &amp; Delivery Head,</a:t>
            </a:r>
          </a:p>
          <a:p>
            <a:r>
              <a:rPr lang="en-IN" dirty="0" smtClean="0"/>
              <a:t>IMC,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2886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51460"/>
            <a:ext cx="9601200" cy="1485900"/>
          </a:xfrm>
        </p:spPr>
        <p:txBody>
          <a:bodyPr/>
          <a:lstStyle/>
          <a:p>
            <a:r>
              <a:rPr lang="en-US" dirty="0" smtClean="0"/>
              <a:t>Angular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28354"/>
            <a:ext cx="9601200" cy="4624251"/>
          </a:xfrm>
        </p:spPr>
        <p:txBody>
          <a:bodyPr>
            <a:normAutofit/>
          </a:bodyPr>
          <a:lstStyle/>
          <a:p>
            <a:r>
              <a:rPr lang="en-IN" dirty="0" smtClean="0"/>
              <a:t>Initial version of Angular(1.0) is called </a:t>
            </a:r>
            <a:r>
              <a:rPr lang="en-IN" dirty="0" err="1" smtClean="0"/>
              <a:t>AngularJS</a:t>
            </a:r>
            <a:r>
              <a:rPr lang="en-IN" dirty="0" smtClean="0"/>
              <a:t> which is developed using java script.</a:t>
            </a:r>
          </a:p>
          <a:p>
            <a:r>
              <a:rPr lang="en-IN" dirty="0" smtClean="0"/>
              <a:t>Angular 1.x versions are called </a:t>
            </a:r>
            <a:r>
              <a:rPr lang="en-IN" dirty="0" err="1" smtClean="0"/>
              <a:t>AngularJS</a:t>
            </a:r>
            <a:endParaRPr lang="en-IN" dirty="0" smtClean="0"/>
          </a:p>
          <a:p>
            <a:r>
              <a:rPr lang="en-IN" dirty="0" smtClean="0"/>
              <a:t>From 2.0 onwards it is called Angular framework.</a:t>
            </a:r>
          </a:p>
          <a:p>
            <a:r>
              <a:rPr lang="en-IN" dirty="0" smtClean="0"/>
              <a:t>Angular 2.x and later versions are called Angular framework</a:t>
            </a:r>
          </a:p>
          <a:p>
            <a:r>
              <a:rPr lang="en-IN" dirty="0" smtClean="0"/>
              <a:t>Angular 2.x is completely re-written using Type script.</a:t>
            </a:r>
          </a:p>
          <a:p>
            <a:pPr lvl="1"/>
            <a:r>
              <a:rPr lang="en-IN" dirty="0" smtClean="0"/>
              <a:t>Type script developed by Microsoft company</a:t>
            </a:r>
          </a:p>
          <a:p>
            <a:r>
              <a:rPr lang="en-IN" dirty="0" smtClean="0"/>
              <a:t>Current version of Angular is </a:t>
            </a:r>
            <a:r>
              <a:rPr lang="en-IN" dirty="0" smtClean="0"/>
              <a:t>23</a:t>
            </a: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850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Choose AngularJS?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81051"/>
            <a:ext cx="9601200" cy="4297680"/>
          </a:xfrm>
        </p:spPr>
        <p:txBody>
          <a:bodyPr>
            <a:normAutofit fontScale="85000" lnSpcReduction="10000"/>
          </a:bodyPr>
          <a:lstStyle/>
          <a:p>
            <a:r>
              <a:rPr lang="en-US" sz="3000" b="1" dirty="0" smtClean="0"/>
              <a:t>Some </a:t>
            </a:r>
            <a:r>
              <a:rPr lang="en-US" sz="3000" b="1" dirty="0"/>
              <a:t>of the reasons:</a:t>
            </a:r>
          </a:p>
          <a:p>
            <a:r>
              <a:rPr lang="en-US" dirty="0" smtClean="0"/>
              <a:t>AngularJS provides developers an options to write client side applications using JavaScript in a clean </a:t>
            </a:r>
            <a:r>
              <a:rPr lang="en-US" b="1" dirty="0" smtClean="0"/>
              <a:t>Model View Controller (MVC)</a:t>
            </a:r>
            <a:r>
              <a:rPr lang="en-US" dirty="0" smtClean="0"/>
              <a:t> way.</a:t>
            </a:r>
          </a:p>
          <a:p>
            <a:r>
              <a:rPr lang="en-US" dirty="0" smtClean="0"/>
              <a:t>It </a:t>
            </a:r>
            <a:r>
              <a:rPr lang="en-US" dirty="0"/>
              <a:t>provides simple and flexible filters that help us to easily format </a:t>
            </a:r>
            <a:r>
              <a:rPr lang="en-US" dirty="0" smtClean="0"/>
              <a:t>data</a:t>
            </a:r>
          </a:p>
          <a:p>
            <a:r>
              <a:rPr lang="en-US" dirty="0"/>
              <a:t>AngularJS applications use less code than traditional JavaScript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AngularJS makes Web application and the code very simple to write, test, and maintain.</a:t>
            </a:r>
          </a:p>
          <a:p>
            <a:r>
              <a:rPr lang="en-US" dirty="0" smtClean="0"/>
              <a:t>AngularJS </a:t>
            </a:r>
            <a:r>
              <a:rPr lang="en-US" dirty="0"/>
              <a:t>applications need less Document Object Model (DOM) </a:t>
            </a:r>
            <a:r>
              <a:rPr lang="en-US" dirty="0" smtClean="0"/>
              <a:t>manipulation.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5990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42739"/>
            <a:ext cx="9601200" cy="4945444"/>
          </a:xfrm>
        </p:spPr>
        <p:txBody>
          <a:bodyPr>
            <a:normAutofit fontScale="85000" lnSpcReduction="20000"/>
          </a:bodyPr>
          <a:lstStyle/>
          <a:p>
            <a:r>
              <a:rPr lang="en-US" sz="3300" b="1" dirty="0" smtClean="0"/>
              <a:t>The </a:t>
            </a:r>
            <a:r>
              <a:rPr lang="en-US" sz="3300" b="1" dirty="0"/>
              <a:t>core features of AngularJS are as follows </a:t>
            </a:r>
            <a:r>
              <a:rPr lang="en-US" sz="3300" b="1" dirty="0" smtClean="0"/>
              <a:t>−</a:t>
            </a:r>
            <a:endParaRPr lang="en-US" sz="3300" dirty="0" smtClean="0"/>
          </a:p>
          <a:p>
            <a:r>
              <a:rPr lang="en-US" dirty="0" smtClean="0"/>
              <a:t>MVC</a:t>
            </a:r>
          </a:p>
          <a:p>
            <a:r>
              <a:rPr lang="en-US" dirty="0" smtClean="0"/>
              <a:t>Data-binding </a:t>
            </a:r>
          </a:p>
          <a:p>
            <a:r>
              <a:rPr lang="en-US" dirty="0" smtClean="0"/>
              <a:t>Filters</a:t>
            </a:r>
          </a:p>
          <a:p>
            <a:r>
              <a:rPr lang="en-US" dirty="0" smtClean="0"/>
              <a:t>Directives</a:t>
            </a:r>
          </a:p>
          <a:p>
            <a:r>
              <a:rPr lang="en-US" dirty="0" smtClean="0"/>
              <a:t>Scope </a:t>
            </a:r>
          </a:p>
          <a:p>
            <a:r>
              <a:rPr lang="en-US" dirty="0" smtClean="0"/>
              <a:t>Controller</a:t>
            </a:r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Templates </a:t>
            </a:r>
          </a:p>
          <a:p>
            <a:r>
              <a:rPr lang="en-US" dirty="0" smtClean="0"/>
              <a:t>Routing </a:t>
            </a:r>
          </a:p>
          <a:p>
            <a:r>
              <a:rPr lang="en-US" dirty="0" smtClean="0"/>
              <a:t>Dependency Injection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0593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5473" y="0"/>
            <a:ext cx="9705704" cy="1516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2411" y="1541418"/>
            <a:ext cx="9705703" cy="435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42739"/>
            <a:ext cx="9601200" cy="4604273"/>
          </a:xfrm>
        </p:spPr>
        <p:txBody>
          <a:bodyPr>
            <a:normAutofit/>
          </a:bodyPr>
          <a:lstStyle/>
          <a:p>
            <a:r>
              <a:rPr lang="en-US" dirty="0" smtClean="0"/>
              <a:t>Html</a:t>
            </a:r>
          </a:p>
          <a:p>
            <a:r>
              <a:rPr lang="en-US" dirty="0" err="1" smtClean="0"/>
              <a:t>Css</a:t>
            </a:r>
            <a:endParaRPr lang="en-US" dirty="0" smtClean="0"/>
          </a:p>
          <a:p>
            <a:r>
              <a:rPr lang="en-US" dirty="0" err="1" smtClean="0"/>
              <a:t>Javascript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019929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 smtClean="0"/>
              <a:t>DOWNLOADING INSTALLING ANGULAR JS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xmlns="" val="2746013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3590" y="1788454"/>
            <a:ext cx="9953896" cy="2098226"/>
          </a:xfrm>
        </p:spPr>
        <p:txBody>
          <a:bodyPr/>
          <a:lstStyle/>
          <a:p>
            <a:r>
              <a:rPr lang="en-US" sz="6000" b="1" dirty="0" smtClean="0"/>
              <a:t>DIRECTIVES &amp; EXPRESSIONS IN ANGULAR JS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xmlns="" val="1571705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DIRECTIVES IN </a:t>
            </a:r>
            <a:r>
              <a:rPr lang="en-US" dirty="0" smtClean="0"/>
              <a:t>ANGULAR </a:t>
            </a:r>
            <a:r>
              <a:rPr lang="en-US" dirty="0"/>
              <a:t>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1711234"/>
            <a:ext cx="9601200" cy="43238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AngularJS lets you extend HTML with new attributes called </a:t>
            </a:r>
            <a:r>
              <a:rPr lang="en-US" b="1" dirty="0"/>
              <a:t>Directives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AngularJS has a set of </a:t>
            </a:r>
            <a:r>
              <a:rPr lang="en-US" b="1" dirty="0"/>
              <a:t>built-in directives </a:t>
            </a:r>
            <a:r>
              <a:rPr lang="en-US" dirty="0"/>
              <a:t>which offers functionality to your applications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AngularJS also lets you define your own directives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AngularJS directives are extended HTML attributes with the prefix </a:t>
            </a:r>
            <a:r>
              <a:rPr lang="en-US" b="1" dirty="0" err="1" smtClean="0"/>
              <a:t>ng</a:t>
            </a:r>
            <a:r>
              <a:rPr lang="en-US" b="1" dirty="0" smtClean="0"/>
              <a:t>-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ng</a:t>
            </a:r>
            <a:r>
              <a:rPr lang="en-US" sz="3200" b="1" dirty="0" smtClean="0"/>
              <a:t>-app </a:t>
            </a:r>
            <a:r>
              <a:rPr lang="en-US" dirty="0" smtClean="0"/>
              <a:t>directive initializes or starts an AngularJS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675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EXPRESSIONS IN ANGULAR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15737"/>
            <a:ext cx="9601200" cy="40516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AngularJS </a:t>
            </a:r>
            <a:r>
              <a:rPr lang="en-US" dirty="0"/>
              <a:t>expression is similar to JavaScript code snippets.</a:t>
            </a:r>
          </a:p>
          <a:p>
            <a:r>
              <a:rPr lang="en-US" dirty="0" smtClean="0"/>
              <a:t>It </a:t>
            </a:r>
            <a:r>
              <a:rPr lang="en-US" dirty="0"/>
              <a:t>works with numbers and strings.</a:t>
            </a:r>
          </a:p>
          <a:p>
            <a:pPr lvl="1"/>
            <a:r>
              <a:rPr lang="en-US" dirty="0"/>
              <a:t>{{5+6}}</a:t>
            </a:r>
          </a:p>
          <a:p>
            <a:pPr lvl="1"/>
            <a:r>
              <a:rPr lang="en-US" dirty="0"/>
              <a:t>{{“Hello </a:t>
            </a:r>
            <a:r>
              <a:rPr lang="en-US" dirty="0" smtClean="0"/>
              <a:t>Student</a:t>
            </a:r>
            <a:r>
              <a:rPr lang="en-US" dirty="0"/>
              <a:t>!”}}</a:t>
            </a:r>
          </a:p>
          <a:p>
            <a:r>
              <a:rPr lang="en-US" dirty="0" smtClean="0"/>
              <a:t>It </a:t>
            </a:r>
            <a:r>
              <a:rPr lang="en-US" dirty="0"/>
              <a:t>can also work with JavaScript objects and arrays.</a:t>
            </a:r>
          </a:p>
          <a:p>
            <a:pPr lvl="1"/>
            <a:r>
              <a:rPr lang="en-US" dirty="0"/>
              <a:t>{{ user.name }}</a:t>
            </a:r>
          </a:p>
          <a:p>
            <a:pPr lvl="1"/>
            <a:r>
              <a:rPr lang="en-US" dirty="0"/>
              <a:t>{{ items[index] </a:t>
            </a:r>
            <a:r>
              <a:rPr lang="en-US" dirty="0" smtClean="0"/>
              <a:t>}}</a:t>
            </a:r>
          </a:p>
          <a:p>
            <a:r>
              <a:rPr lang="en-US" dirty="0"/>
              <a:t>You can write expressions wherever you like, AngularJS will simply resolve the expression and return the result.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139638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6977"/>
            <a:ext cx="9601200" cy="1485900"/>
          </a:xfrm>
        </p:spPr>
        <p:txBody>
          <a:bodyPr>
            <a:noAutofit/>
          </a:bodyPr>
          <a:lstStyle/>
          <a:p>
            <a:r>
              <a:rPr lang="en-US" dirty="0"/>
              <a:t>AngularJS Expressions vs. JavaScript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16183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Like </a:t>
            </a:r>
            <a:r>
              <a:rPr lang="en-US" dirty="0"/>
              <a:t>JavaScript expressions, AngularJS expressions can contain literals, operators, and variables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Unlike JavaScript expressions, AngularJS expressions can be written inside HTML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AngularJS expressions do not support conditionals, loops, and exceptions, while JavaScript expressions do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AngularJS expressions support filters, while JavaScript expressions do not.</a:t>
            </a:r>
          </a:p>
        </p:txBody>
      </p:sp>
    </p:spTree>
    <p:extLst>
      <p:ext uri="{BB962C8B-B14F-4D97-AF65-F5344CB8AC3E}">
        <p14:creationId xmlns:p14="http://schemas.microsoft.com/office/powerpoint/2010/main" xmlns="" val="3023954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6344" y="0"/>
            <a:ext cx="1133565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 dirty="0" smtClean="0"/>
              <a:t>NG-APP DIRECTIVE </a:t>
            </a:r>
            <a:br>
              <a:rPr lang="en-US" sz="6600" b="1" dirty="0" smtClean="0"/>
            </a:br>
            <a:r>
              <a:rPr lang="en-US" sz="6600" b="1" dirty="0" smtClean="0"/>
              <a:t>IN ANGULAR JS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xmlns="" val="3103819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NG-APP </a:t>
            </a:r>
            <a:r>
              <a:rPr lang="en-US" b="1" dirty="0"/>
              <a:t>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8057" y="1937657"/>
            <a:ext cx="9601200" cy="3581400"/>
          </a:xfrm>
        </p:spPr>
        <p:txBody>
          <a:bodyPr>
            <a:normAutofit/>
          </a:bodyPr>
          <a:lstStyle/>
          <a:p>
            <a:r>
              <a:rPr lang="en-US" b="1" dirty="0" smtClean="0"/>
              <a:t>Initialization Point</a:t>
            </a:r>
            <a:r>
              <a:rPr lang="en-US" dirty="0" smtClean="0"/>
              <a:t>: </a:t>
            </a:r>
            <a:r>
              <a:rPr lang="en-US" dirty="0" err="1" smtClean="0"/>
              <a:t>ng</a:t>
            </a:r>
            <a:r>
              <a:rPr lang="en-US" dirty="0" smtClean="0"/>
              <a:t>-app is an AngularJS directive that specifies the root element where AngularJS will initialize. </a:t>
            </a:r>
          </a:p>
          <a:p>
            <a:r>
              <a:rPr lang="en-US" dirty="0" smtClean="0"/>
              <a:t>It tells AngularJS where your application begins.</a:t>
            </a:r>
          </a:p>
          <a:p>
            <a:r>
              <a:rPr lang="en-US" dirty="0" smtClean="0"/>
              <a:t>In AngularJS, we create single-page applications (SPAs) where most of the application logic resides on a single HTML page.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ng</a:t>
            </a:r>
            <a:r>
              <a:rPr lang="en-US" dirty="0" smtClean="0"/>
              <a:t>-app directive defines the boundary of your SPA.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2409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 dirty="0" smtClean="0"/>
              <a:t>NG-INIT DIRECTIVE </a:t>
            </a:r>
            <a:br>
              <a:rPr lang="en-US" sz="6600" b="1" dirty="0" smtClean="0"/>
            </a:br>
            <a:r>
              <a:rPr lang="en-US" sz="6600" b="1" dirty="0" smtClean="0"/>
              <a:t>IN ANGULAR JS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xmlns="" val="3103819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NG-INIT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ng-</a:t>
            </a:r>
            <a:r>
              <a:rPr lang="en-US" b="1" dirty="0" err="1"/>
              <a:t>init</a:t>
            </a:r>
            <a:r>
              <a:rPr lang="en-US" b="1" dirty="0"/>
              <a:t> directive</a:t>
            </a:r>
            <a:r>
              <a:rPr lang="en-US" dirty="0"/>
              <a:t> initializes application data like </a:t>
            </a:r>
            <a:r>
              <a:rPr lang="en-US" b="1" dirty="0"/>
              <a:t>variables</a:t>
            </a:r>
            <a:r>
              <a:rPr lang="en-US" dirty="0"/>
              <a:t>, </a:t>
            </a:r>
            <a:r>
              <a:rPr lang="en-US" b="1" dirty="0" smtClean="0"/>
              <a:t>arrays, objects, array of objects</a:t>
            </a:r>
            <a:r>
              <a:rPr lang="en-US" dirty="0" smtClean="0"/>
              <a:t> </a:t>
            </a:r>
            <a:r>
              <a:rPr lang="en-US" dirty="0"/>
              <a:t>etc</a:t>
            </a:r>
            <a:r>
              <a:rPr lang="en-US" dirty="0" smtClean="0"/>
              <a:t>.</a:t>
            </a:r>
          </a:p>
          <a:p>
            <a:r>
              <a:rPr lang="en-US" dirty="0"/>
              <a:t>It defines the initial value for an AngularJS application and assigns values to the </a:t>
            </a:r>
            <a:r>
              <a:rPr lang="en-US" dirty="0" smtClean="0"/>
              <a:t>variables.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2409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 dirty="0" smtClean="0"/>
              <a:t>NG-REPEAT IN </a:t>
            </a:r>
            <a:br>
              <a:rPr lang="en-US" sz="6600" b="1" dirty="0" smtClean="0"/>
            </a:br>
            <a:r>
              <a:rPr lang="en-US" sz="6600" b="1" dirty="0" smtClean="0"/>
              <a:t>ANGULAR JS</a:t>
            </a:r>
            <a:endParaRPr lang="en-US" sz="66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1129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NG-REPEAT IN </a:t>
            </a:r>
            <a:r>
              <a:rPr lang="en-US" b="1" dirty="0" smtClean="0"/>
              <a:t>ANGULAR </a:t>
            </a:r>
            <a:r>
              <a:rPr lang="en-US" b="1" dirty="0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ng-repeat directive repeats a set of HTML, a given number of times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set of HTML will be repeated once per item in a collection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collection must be an array or an object.</a:t>
            </a:r>
          </a:p>
        </p:txBody>
      </p:sp>
    </p:spTree>
    <p:extLst>
      <p:ext uri="{BB962C8B-B14F-4D97-AF65-F5344CB8AC3E}">
        <p14:creationId xmlns:p14="http://schemas.microsoft.com/office/powerpoint/2010/main" xmlns="" val="3502811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6" y="2350157"/>
            <a:ext cx="8361229" cy="2098226"/>
          </a:xfrm>
        </p:spPr>
        <p:txBody>
          <a:bodyPr/>
          <a:lstStyle/>
          <a:p>
            <a:r>
              <a:rPr lang="en-US" sz="6000" b="1" dirty="0" smtClean="0"/>
              <a:t>NG-MODEL &amp; NG-BIND DIRECTIVE </a:t>
            </a:r>
            <a:br>
              <a:rPr lang="en-US" sz="6000" b="1" dirty="0" smtClean="0"/>
            </a:br>
            <a:r>
              <a:rPr lang="en-US" sz="6000" b="1" dirty="0" smtClean="0"/>
              <a:t>IN ANGULAR JS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xmlns="" val="2519759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NG-MODEL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1815737"/>
            <a:ext cx="9601200" cy="3581400"/>
          </a:xfrm>
        </p:spPr>
        <p:txBody>
          <a:bodyPr/>
          <a:lstStyle/>
          <a:p>
            <a:r>
              <a:rPr lang="en-US" dirty="0"/>
              <a:t>With the </a:t>
            </a:r>
            <a:r>
              <a:rPr lang="en-US" b="1" dirty="0"/>
              <a:t>ng-model</a:t>
            </a:r>
            <a:r>
              <a:rPr lang="en-US" dirty="0"/>
              <a:t> directive you can bind the value of an input field to a variable created in AngularJS.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/>
              <a:t>ng-model </a:t>
            </a:r>
            <a:r>
              <a:rPr lang="en-US" dirty="0"/>
              <a:t>directive binds the value of HTML controls (input, select, </a:t>
            </a:r>
            <a:r>
              <a:rPr lang="en-US" dirty="0" err="1"/>
              <a:t>textarea</a:t>
            </a:r>
            <a:r>
              <a:rPr lang="en-US" dirty="0"/>
              <a:t>) to application data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ng-bind</a:t>
            </a:r>
            <a:r>
              <a:rPr lang="en-US" dirty="0"/>
              <a:t> directive tells AngularJS to replace the content of an HTML element with the value of a given variable, or expression.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685376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 dirty="0" err="1" smtClean="0"/>
              <a:t>mvc</a:t>
            </a:r>
            <a:r>
              <a:rPr lang="en-US" sz="6600" b="1" dirty="0" smtClean="0"/>
              <a:t> IN </a:t>
            </a:r>
            <a:br>
              <a:rPr lang="en-US" sz="6600" b="1" dirty="0" smtClean="0"/>
            </a:br>
            <a:r>
              <a:rPr lang="en-US" sz="6600" b="1" dirty="0" smtClean="0"/>
              <a:t>ANGULAR JS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xmlns="" val="3727799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MVC IN ANGULAR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MVC stands for</a:t>
            </a:r>
          </a:p>
          <a:p>
            <a:r>
              <a:rPr lang="en-US" sz="3600" b="1" dirty="0" smtClean="0"/>
              <a:t>M</a:t>
            </a:r>
            <a:r>
              <a:rPr lang="en-US" dirty="0" smtClean="0"/>
              <a:t> – Model – Contains Application Data</a:t>
            </a:r>
          </a:p>
          <a:p>
            <a:r>
              <a:rPr lang="en-US" sz="3600" b="1" dirty="0"/>
              <a:t>V</a:t>
            </a:r>
            <a:r>
              <a:rPr lang="en-US" dirty="0" smtClean="0"/>
              <a:t> – View – Contains Presentation Logic</a:t>
            </a:r>
          </a:p>
          <a:p>
            <a:r>
              <a:rPr lang="en-US" sz="3600" b="1" dirty="0"/>
              <a:t>C </a:t>
            </a:r>
            <a:r>
              <a:rPr lang="en-US" dirty="0" smtClean="0"/>
              <a:t>– Controller – Creates communication path between 				  Model and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6073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88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257" y="319316"/>
            <a:ext cx="11422743" cy="6328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93142"/>
            <a:ext cx="9601200" cy="1485900"/>
          </a:xfrm>
        </p:spPr>
        <p:txBody>
          <a:bodyPr/>
          <a:lstStyle/>
          <a:p>
            <a:r>
              <a:rPr lang="en-US" dirty="0"/>
              <a:t>REAL LIFE EXAMPLE OF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10789" y="1528354"/>
            <a:ext cx="10424160" cy="514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2481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MVC </a:t>
            </a:r>
            <a:r>
              <a:rPr lang="en-US" dirty="0" smtClean="0"/>
              <a:t>Concepts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1600" y="1588472"/>
            <a:ext cx="8340079" cy="4080809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593054" y="3074372"/>
            <a:ext cx="1828800" cy="7338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0570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3406" y="278402"/>
            <a:ext cx="923544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&lt;html </a:t>
            </a:r>
            <a:r>
              <a:rPr lang="en-US" b="1" dirty="0" err="1" smtClean="0"/>
              <a:t>ng</a:t>
            </a:r>
            <a:r>
              <a:rPr lang="en-US" b="1" dirty="0" smtClean="0"/>
              <a:t>-app="</a:t>
            </a:r>
            <a:r>
              <a:rPr lang="en-US" b="1" dirty="0" err="1" smtClean="0"/>
              <a:t>myApp</a:t>
            </a:r>
            <a:r>
              <a:rPr lang="en-US" b="1" dirty="0" smtClean="0"/>
              <a:t>"&gt;</a:t>
            </a:r>
          </a:p>
          <a:p>
            <a:endParaRPr lang="en-US" b="1" dirty="0" smtClean="0"/>
          </a:p>
          <a:p>
            <a:r>
              <a:rPr lang="en-US" b="1" dirty="0" smtClean="0"/>
              <a:t>    &lt;script </a:t>
            </a:r>
            <a:r>
              <a:rPr lang="en-US" b="1" dirty="0" err="1" smtClean="0"/>
              <a:t>src</a:t>
            </a:r>
            <a:r>
              <a:rPr lang="en-US" b="1" dirty="0" smtClean="0"/>
              <a:t>="angularjs.js"&gt;&lt;/script&gt;</a:t>
            </a:r>
          </a:p>
          <a:p>
            <a:r>
              <a:rPr lang="en-US" b="1" dirty="0" smtClean="0"/>
              <a:t>    &lt;script&gt;</a:t>
            </a:r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var</a:t>
            </a:r>
            <a:r>
              <a:rPr lang="en-US" b="1" dirty="0" smtClean="0"/>
              <a:t> app = </a:t>
            </a:r>
            <a:r>
              <a:rPr lang="en-US" b="1" dirty="0" err="1" smtClean="0"/>
              <a:t>angular.module</a:t>
            </a:r>
            <a:r>
              <a:rPr lang="en-US" b="1" dirty="0" smtClean="0"/>
              <a:t>("</a:t>
            </a:r>
            <a:r>
              <a:rPr lang="en-US" b="1" dirty="0" err="1" smtClean="0"/>
              <a:t>myApp</a:t>
            </a:r>
            <a:r>
              <a:rPr lang="en-US" b="1" dirty="0" smtClean="0"/>
              <a:t>", []);</a:t>
            </a:r>
          </a:p>
          <a:p>
            <a:endParaRPr lang="en-US" b="1" dirty="0" smtClean="0"/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app.controller</a:t>
            </a:r>
            <a:r>
              <a:rPr lang="en-US" b="1" dirty="0" smtClean="0"/>
              <a:t>("</a:t>
            </a:r>
            <a:r>
              <a:rPr lang="en-US" b="1" dirty="0" err="1" smtClean="0"/>
              <a:t>myController</a:t>
            </a:r>
            <a:r>
              <a:rPr lang="en-US" b="1" dirty="0" smtClean="0"/>
              <a:t>", function($scope) {</a:t>
            </a:r>
          </a:p>
          <a:p>
            <a:r>
              <a:rPr lang="en-US" b="1" dirty="0" smtClean="0"/>
              <a:t>         $</a:t>
            </a:r>
            <a:r>
              <a:rPr lang="en-US" b="1" dirty="0" err="1" smtClean="0"/>
              <a:t>scope.message</a:t>
            </a:r>
            <a:r>
              <a:rPr lang="en-US" b="1" dirty="0" smtClean="0"/>
              <a:t> = "Welcome to  RNSIT";</a:t>
            </a:r>
          </a:p>
          <a:p>
            <a:r>
              <a:rPr lang="en-US" b="1" dirty="0" smtClean="0"/>
              <a:t>});</a:t>
            </a:r>
          </a:p>
          <a:p>
            <a:r>
              <a:rPr lang="en-US" b="1" dirty="0" smtClean="0"/>
              <a:t>      &lt;/script&gt;</a:t>
            </a:r>
          </a:p>
          <a:p>
            <a:endParaRPr lang="en-US" b="1" dirty="0" smtClean="0"/>
          </a:p>
          <a:p>
            <a:r>
              <a:rPr lang="en-US" b="1" dirty="0" smtClean="0"/>
              <a:t>   </a:t>
            </a:r>
          </a:p>
          <a:p>
            <a:r>
              <a:rPr lang="en-US" b="1" dirty="0" smtClean="0"/>
              <a:t>&lt;body </a:t>
            </a:r>
            <a:r>
              <a:rPr lang="en-US" b="1" dirty="0" err="1" smtClean="0"/>
              <a:t>ng</a:t>
            </a:r>
            <a:r>
              <a:rPr lang="en-US" b="1" dirty="0" smtClean="0"/>
              <a:t>-controller="</a:t>
            </a:r>
            <a:r>
              <a:rPr lang="en-US" b="1" dirty="0" err="1" smtClean="0"/>
              <a:t>myController</a:t>
            </a:r>
            <a:r>
              <a:rPr lang="en-US" b="1" dirty="0" smtClean="0"/>
              <a:t>"&gt;</a:t>
            </a:r>
          </a:p>
          <a:p>
            <a:r>
              <a:rPr lang="en-US" b="1" dirty="0" smtClean="0"/>
              <a:t> &lt;div &gt;</a:t>
            </a:r>
          </a:p>
          <a:p>
            <a:r>
              <a:rPr lang="en-US" b="1" dirty="0" smtClean="0"/>
              <a:t>    &lt;h2&gt;{{message}}&lt;/h2&gt;</a:t>
            </a:r>
          </a:p>
          <a:p>
            <a:r>
              <a:rPr lang="en-US" b="1" dirty="0" smtClean="0"/>
              <a:t>      &lt;h2 </a:t>
            </a:r>
            <a:r>
              <a:rPr lang="en-US" b="1" dirty="0" err="1" smtClean="0"/>
              <a:t>ng</a:t>
            </a:r>
            <a:r>
              <a:rPr lang="en-US" b="1" dirty="0" smtClean="0"/>
              <a:t>-bind="message"&gt;&lt;/h2&gt;</a:t>
            </a:r>
          </a:p>
          <a:p>
            <a:r>
              <a:rPr lang="en-US" b="1" dirty="0" smtClean="0"/>
              <a:t> &lt;/div &gt;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&lt;/body&gt;</a:t>
            </a:r>
          </a:p>
          <a:p>
            <a:r>
              <a:rPr lang="en-US" b="1" dirty="0" smtClean="0"/>
              <a:t>&lt;/html&gt;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3405" y="682171"/>
            <a:ext cx="10454701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AngularJS</a:t>
            </a:r>
            <a:r>
              <a:rPr lang="en-US" sz="2400" b="1" dirty="0" smtClean="0"/>
              <a:t> Module:</a:t>
            </a:r>
          </a:p>
          <a:p>
            <a:endParaRPr lang="en-US" sz="2400" dirty="0" smtClean="0"/>
          </a:p>
          <a:p>
            <a:r>
              <a:rPr lang="en-US" sz="2400" b="1" dirty="0" err="1" smtClean="0"/>
              <a:t>angular.module</a:t>
            </a:r>
            <a:r>
              <a:rPr lang="en-US" sz="2400" dirty="0" smtClean="0"/>
              <a:t>("</a:t>
            </a:r>
            <a:r>
              <a:rPr lang="en-US" sz="2400" dirty="0" err="1" smtClean="0"/>
              <a:t>myApp</a:t>
            </a:r>
            <a:r>
              <a:rPr lang="en-US" sz="2400" dirty="0" smtClean="0"/>
              <a:t>", [])</a:t>
            </a:r>
          </a:p>
          <a:p>
            <a:r>
              <a:rPr lang="en-US" sz="2400" dirty="0" smtClean="0"/>
              <a:t> This line defines an </a:t>
            </a:r>
            <a:r>
              <a:rPr lang="en-US" sz="2400" dirty="0" err="1" smtClean="0"/>
              <a:t>AngularJS</a:t>
            </a:r>
            <a:r>
              <a:rPr lang="en-US" sz="2400" dirty="0" smtClean="0"/>
              <a:t> module named "</a:t>
            </a:r>
            <a:r>
              <a:rPr lang="en-US" sz="2400" dirty="0" err="1" smtClean="0"/>
              <a:t>myApp</a:t>
            </a:r>
            <a:r>
              <a:rPr lang="en-US" sz="2400" dirty="0" smtClean="0"/>
              <a:t>" using the </a:t>
            </a:r>
            <a:r>
              <a:rPr lang="en-US" sz="2400" dirty="0" err="1" smtClean="0"/>
              <a:t>angular.module</a:t>
            </a:r>
            <a:r>
              <a:rPr lang="en-US" sz="2400" dirty="0" smtClean="0"/>
              <a:t> function. </a:t>
            </a:r>
          </a:p>
          <a:p>
            <a:endParaRPr lang="en-US" sz="2400" dirty="0" smtClean="0"/>
          </a:p>
          <a:p>
            <a:r>
              <a:rPr lang="en-US" sz="2400" dirty="0" smtClean="0"/>
              <a:t>The first parameter is the name of the module, and the second parameter is an array of dependencies (currently empty in this case). </a:t>
            </a:r>
          </a:p>
          <a:p>
            <a:endParaRPr lang="en-US" sz="2400" dirty="0" smtClean="0"/>
          </a:p>
          <a:p>
            <a:r>
              <a:rPr lang="en-US" sz="2400" dirty="0" smtClean="0"/>
              <a:t>Modules in </a:t>
            </a:r>
            <a:r>
              <a:rPr lang="en-US" sz="2400" dirty="0" err="1" smtClean="0"/>
              <a:t>AngularJS</a:t>
            </a:r>
            <a:r>
              <a:rPr lang="en-US" sz="2400" dirty="0" smtClean="0"/>
              <a:t> are used to encapsulate different parts of an application, such as controllers, services, and directives.</a:t>
            </a:r>
          </a:p>
          <a:p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3405" y="1161143"/>
            <a:ext cx="104547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Controller Definition:</a:t>
            </a:r>
          </a:p>
          <a:p>
            <a:endParaRPr lang="en-US" sz="2400" dirty="0" smtClean="0"/>
          </a:p>
          <a:p>
            <a:r>
              <a:rPr lang="en-US" sz="2400" b="1" dirty="0" smtClean="0"/>
              <a:t>.controller</a:t>
            </a:r>
            <a:r>
              <a:rPr lang="en-US" sz="2400" dirty="0" smtClean="0"/>
              <a:t>("</a:t>
            </a:r>
            <a:r>
              <a:rPr lang="en-US" sz="2400" dirty="0" err="1" smtClean="0"/>
              <a:t>myController</a:t>
            </a:r>
            <a:r>
              <a:rPr lang="en-US" sz="2400" dirty="0" smtClean="0"/>
              <a:t>", function($scope) { ... })</a:t>
            </a:r>
          </a:p>
          <a:p>
            <a:endParaRPr lang="en-US" sz="2400" dirty="0" smtClean="0"/>
          </a:p>
          <a:p>
            <a:r>
              <a:rPr lang="en-US" sz="2400" dirty="0" smtClean="0"/>
              <a:t> This part defines an </a:t>
            </a:r>
            <a:r>
              <a:rPr lang="en-US" sz="2400" dirty="0" err="1" smtClean="0"/>
              <a:t>AngularJS</a:t>
            </a:r>
            <a:r>
              <a:rPr lang="en-US" sz="2400" dirty="0" smtClean="0"/>
              <a:t> controller named "</a:t>
            </a:r>
            <a:r>
              <a:rPr lang="en-US" sz="2400" dirty="0" err="1" smtClean="0"/>
              <a:t>myController</a:t>
            </a:r>
            <a:r>
              <a:rPr lang="en-US" sz="2400" dirty="0" smtClean="0"/>
              <a:t>" within the "</a:t>
            </a:r>
            <a:r>
              <a:rPr lang="en-US" sz="2400" dirty="0" err="1" smtClean="0"/>
              <a:t>myApp</a:t>
            </a:r>
            <a:r>
              <a:rPr lang="en-US" sz="2400" dirty="0" smtClean="0"/>
              <a:t>" module. </a:t>
            </a:r>
          </a:p>
          <a:p>
            <a:r>
              <a:rPr lang="en-US" sz="2400" dirty="0" smtClean="0"/>
              <a:t>Controllers are responsible for handling the logic and data of a specific view.</a:t>
            </a:r>
          </a:p>
          <a:p>
            <a:endParaRPr lang="en-US" sz="2400" dirty="0" smtClean="0"/>
          </a:p>
          <a:p>
            <a:r>
              <a:rPr lang="en-US" sz="2400" dirty="0" smtClean="0"/>
              <a:t> The controller function takes the $scope parameter, which is an object that serves as the model for the view.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5348" y="989601"/>
            <a:ext cx="104547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Controller Function:</a:t>
            </a:r>
            <a:endParaRPr lang="en-US" sz="2400" dirty="0" smtClean="0"/>
          </a:p>
          <a:p>
            <a:r>
              <a:rPr lang="en-US" sz="2400" dirty="0" smtClean="0"/>
              <a:t>function($scope) { ... }</a:t>
            </a:r>
          </a:p>
          <a:p>
            <a:endParaRPr lang="en-US" sz="2400" dirty="0" smtClean="0"/>
          </a:p>
          <a:p>
            <a:r>
              <a:rPr lang="en-US" sz="2400" dirty="0" smtClean="0"/>
              <a:t>This is the controller function that gets executed when the "</a:t>
            </a:r>
            <a:r>
              <a:rPr lang="en-US" sz="2400" dirty="0" err="1" smtClean="0"/>
              <a:t>myController</a:t>
            </a:r>
            <a:r>
              <a:rPr lang="en-US" sz="2400" dirty="0" smtClean="0"/>
              <a:t>" controller is instantiated. </a:t>
            </a:r>
          </a:p>
          <a:p>
            <a:endParaRPr lang="en-US" sz="2400" dirty="0" smtClean="0"/>
          </a:p>
          <a:p>
            <a:r>
              <a:rPr lang="en-US" sz="2400" dirty="0" smtClean="0"/>
              <a:t>It takes the $scope object as a parameter, allowing you to interact with the view.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SCOPE IN</a:t>
            </a:r>
            <a:br>
              <a:rPr lang="en-US" b="1" dirty="0" smtClean="0"/>
            </a:br>
            <a:r>
              <a:rPr lang="en-US" b="1" dirty="0" smtClean="0"/>
              <a:t>ANGULAR JS</a:t>
            </a: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7335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SCOPE </a:t>
            </a:r>
            <a:r>
              <a:rPr lang="en-US" b="1" dirty="0" smtClean="0"/>
              <a:t>IN ANGULAR </a:t>
            </a:r>
            <a:r>
              <a:rPr lang="en-US" b="1" dirty="0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scope of AngularJS is the </a:t>
            </a:r>
            <a:r>
              <a:rPr lang="en-US" b="1" dirty="0"/>
              <a:t>model</a:t>
            </a:r>
            <a:r>
              <a:rPr lang="en-US" dirty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is a JavaScript object with properties and methods </a:t>
            </a:r>
            <a:r>
              <a:rPr lang="en-US" dirty="0" smtClean="0"/>
              <a:t>available for </a:t>
            </a:r>
            <a:r>
              <a:rPr lang="en-US" dirty="0"/>
              <a:t>both the view and the controller.</a:t>
            </a:r>
          </a:p>
          <a:p>
            <a:r>
              <a:rPr lang="en-US" dirty="0" smtClean="0"/>
              <a:t>It </a:t>
            </a:r>
            <a:r>
              <a:rPr lang="en-US" dirty="0"/>
              <a:t>gives the execution context for expressions used in </a:t>
            </a:r>
            <a:r>
              <a:rPr lang="en-US" dirty="0" smtClean="0"/>
              <a:t>the application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733166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SCOPE </a:t>
            </a:r>
            <a:r>
              <a:rPr lang="en-US" b="1" dirty="0" smtClean="0"/>
              <a:t>IN ANGULAR </a:t>
            </a:r>
            <a:r>
              <a:rPr lang="en-US" b="1" dirty="0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scope is the binding part between the HTML (view) and the </a:t>
            </a:r>
            <a:r>
              <a:rPr lang="en-US" dirty="0" smtClean="0"/>
              <a:t>JavaScript </a:t>
            </a:r>
            <a:r>
              <a:rPr lang="en-US" dirty="0"/>
              <a:t>(controller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The scope is an </a:t>
            </a:r>
            <a:r>
              <a:rPr lang="en-US" b="1" dirty="0"/>
              <a:t>object</a:t>
            </a:r>
            <a:r>
              <a:rPr lang="en-US" dirty="0"/>
              <a:t> with the available properties and methods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scope is available for both the view and the controller.</a:t>
            </a:r>
          </a:p>
        </p:txBody>
      </p:sp>
    </p:spTree>
    <p:extLst>
      <p:ext uri="{BB962C8B-B14F-4D97-AF65-F5344CB8AC3E}">
        <p14:creationId xmlns:p14="http://schemas.microsoft.com/office/powerpoint/2010/main" xmlns="" val="243413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the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46366"/>
            <a:ext cx="9601200" cy="392103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$scope</a:t>
            </a:r>
            <a:r>
              <a:rPr lang="en-US" dirty="0"/>
              <a:t> is glue between a controller and view (HTML). It transfers data from the controller to view and vice-versa.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41417" y="3317966"/>
            <a:ext cx="3252652" cy="13585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VIEW</a:t>
            </a:r>
            <a:endParaRPr lang="en-US" sz="4400" b="1" dirty="0"/>
          </a:p>
        </p:txBody>
      </p:sp>
      <p:sp>
        <p:nvSpPr>
          <p:cNvPr id="5" name="Rectangle 4"/>
          <p:cNvSpPr/>
          <p:nvPr/>
        </p:nvSpPr>
        <p:spPr>
          <a:xfrm>
            <a:off x="7419702" y="3317966"/>
            <a:ext cx="3252652" cy="13585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MODEL</a:t>
            </a:r>
          </a:p>
        </p:txBody>
      </p:sp>
      <p:sp>
        <p:nvSpPr>
          <p:cNvPr id="6" name="Left-Right Arrow 5"/>
          <p:cNvSpPr/>
          <p:nvPr/>
        </p:nvSpPr>
        <p:spPr>
          <a:xfrm>
            <a:off x="4493623" y="3673384"/>
            <a:ext cx="3213463" cy="692332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165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801" y="304800"/>
            <a:ext cx="11190514" cy="6313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5850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the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46366"/>
            <a:ext cx="9601200" cy="3921034"/>
          </a:xfrm>
        </p:spPr>
        <p:txBody>
          <a:bodyPr>
            <a:normAutofit/>
          </a:bodyPr>
          <a:lstStyle/>
          <a:p>
            <a:r>
              <a:rPr lang="en-US" dirty="0"/>
              <a:t>As we have seen in the controller section, we can attach properties and methods to the $scope object inside controller function.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view can display $scope data using an expression, ng-model, or ng-bind directive</a:t>
            </a:r>
          </a:p>
        </p:txBody>
      </p:sp>
    </p:spTree>
    <p:extLst>
      <p:ext uri="{BB962C8B-B14F-4D97-AF65-F5344CB8AC3E}">
        <p14:creationId xmlns:p14="http://schemas.microsoft.com/office/powerpoint/2010/main" xmlns="" val="2208094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key uses of </a:t>
            </a:r>
            <a:r>
              <a:rPr lang="en-US" dirty="0" smtClean="0"/>
              <a:t>$scope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537" y="1698171"/>
            <a:ext cx="9601200" cy="3918858"/>
          </a:xfrm>
        </p:spPr>
        <p:txBody>
          <a:bodyPr>
            <a:normAutofit/>
          </a:bodyPr>
          <a:lstStyle/>
          <a:p>
            <a:r>
              <a:rPr lang="en-US" b="1" dirty="0" smtClean="0"/>
              <a:t>Data Binding:</a:t>
            </a:r>
            <a:endParaRPr lang="en-US" dirty="0" smtClean="0"/>
          </a:p>
          <a:p>
            <a:r>
              <a:rPr lang="en-US" dirty="0" smtClean="0"/>
              <a:t>$scope facilitates two-way data binding between the controller and the view. </a:t>
            </a:r>
          </a:p>
          <a:p>
            <a:r>
              <a:rPr lang="en-US" dirty="0" smtClean="0"/>
              <a:t>Any changes made to the properties of $scope in the controller are automatically reflected in the view, and vice versa.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3166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key uses of </a:t>
            </a:r>
            <a:r>
              <a:rPr lang="en-US" dirty="0" smtClean="0"/>
              <a:t>$scope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537" y="1698171"/>
            <a:ext cx="9601200" cy="3918858"/>
          </a:xfrm>
        </p:spPr>
        <p:txBody>
          <a:bodyPr>
            <a:normAutofit/>
          </a:bodyPr>
          <a:lstStyle/>
          <a:p>
            <a:r>
              <a:rPr lang="en-US" b="1" dirty="0" smtClean="0"/>
              <a:t>Dependency Injection:</a:t>
            </a:r>
            <a:endParaRPr lang="en-US" dirty="0" smtClean="0"/>
          </a:p>
          <a:p>
            <a:r>
              <a:rPr lang="en-US" dirty="0" smtClean="0"/>
              <a:t>$scope is injected into the controller function by </a:t>
            </a:r>
            <a:r>
              <a:rPr lang="en-US" dirty="0" err="1" smtClean="0"/>
              <a:t>AngularJS's</a:t>
            </a:r>
            <a:r>
              <a:rPr lang="en-US" dirty="0" smtClean="0"/>
              <a:t> dependency injection system. </a:t>
            </a:r>
          </a:p>
          <a:p>
            <a:r>
              <a:rPr lang="en-US" dirty="0" smtClean="0"/>
              <a:t>This means you don't have to explicitly create the $scope object; </a:t>
            </a:r>
          </a:p>
          <a:p>
            <a:r>
              <a:rPr lang="en-US" dirty="0" err="1" smtClean="0"/>
              <a:t>AngularJS</a:t>
            </a:r>
            <a:r>
              <a:rPr lang="en-US" dirty="0" smtClean="0"/>
              <a:t> provides it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3166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key uses of </a:t>
            </a:r>
            <a:r>
              <a:rPr lang="en-US" dirty="0" smtClean="0"/>
              <a:t>$scope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537" y="1698171"/>
            <a:ext cx="9601200" cy="3918858"/>
          </a:xfrm>
        </p:spPr>
        <p:txBody>
          <a:bodyPr>
            <a:normAutofit/>
          </a:bodyPr>
          <a:lstStyle/>
          <a:p>
            <a:r>
              <a:rPr lang="en-US" b="1" dirty="0" smtClean="0"/>
              <a:t>Sharing Data Between Components:</a:t>
            </a:r>
            <a:endParaRPr lang="en-US" dirty="0" smtClean="0"/>
          </a:p>
          <a:p>
            <a:r>
              <a:rPr lang="en-US" dirty="0" smtClean="0"/>
              <a:t>$scope allows you to share data between different parts of your application. </a:t>
            </a:r>
          </a:p>
          <a:p>
            <a:r>
              <a:rPr lang="en-US" dirty="0" smtClean="0"/>
              <a:t>If you have nested controllers or components, they can access and modify shared data through their respective $scope objects.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3166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key uses of </a:t>
            </a:r>
            <a:r>
              <a:rPr lang="en-US" dirty="0" smtClean="0"/>
              <a:t>$scope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537" y="1698171"/>
            <a:ext cx="9601200" cy="3918858"/>
          </a:xfrm>
        </p:spPr>
        <p:txBody>
          <a:bodyPr>
            <a:normAutofit/>
          </a:bodyPr>
          <a:lstStyle/>
          <a:p>
            <a:r>
              <a:rPr lang="en-US" b="1" dirty="0" smtClean="0"/>
              <a:t>Event Handling:</a:t>
            </a:r>
            <a:endParaRPr lang="en-US" dirty="0" smtClean="0"/>
          </a:p>
          <a:p>
            <a:r>
              <a:rPr lang="en-US" dirty="0" smtClean="0"/>
              <a:t>$scope allows you to handle events in the controller and trigger actions in the view. </a:t>
            </a:r>
          </a:p>
          <a:p>
            <a:r>
              <a:rPr lang="en-US" dirty="0" smtClean="0"/>
              <a:t>For example, you can use $scope to define functions in the controller that respond to user interactions, such as button clicks.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3166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the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46366"/>
            <a:ext cx="9601200" cy="3921034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/>
              <a:t>three types of scopes are</a:t>
            </a:r>
            <a:r>
              <a:rPr lang="en-US" b="1" dirty="0" smtClean="0"/>
              <a:t>:</a:t>
            </a:r>
          </a:p>
          <a:p>
            <a:endParaRPr lang="en-US" b="1" dirty="0"/>
          </a:p>
          <a:p>
            <a:pPr lvl="1"/>
            <a:r>
              <a:rPr lang="en-US" sz="3200" dirty="0"/>
              <a:t>Isolated </a:t>
            </a:r>
            <a:r>
              <a:rPr lang="en-US" sz="3200" dirty="0" smtClean="0"/>
              <a:t>scope</a:t>
            </a:r>
          </a:p>
          <a:p>
            <a:pPr lvl="1"/>
            <a:r>
              <a:rPr lang="en-US" sz="3200" dirty="0" smtClean="0"/>
              <a:t>Shared </a:t>
            </a:r>
            <a:r>
              <a:rPr lang="en-US" sz="3200" dirty="0"/>
              <a:t>scope</a:t>
            </a:r>
          </a:p>
          <a:p>
            <a:pPr lvl="1"/>
            <a:r>
              <a:rPr lang="en-US" sz="3200" dirty="0" smtClean="0"/>
              <a:t>Inherited scope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625683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Root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46366"/>
            <a:ext cx="9601200" cy="392103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All </a:t>
            </a:r>
            <a:r>
              <a:rPr lang="en-US" sz="3200" dirty="0"/>
              <a:t>applications have a </a:t>
            </a:r>
            <a:r>
              <a:rPr lang="en-US" sz="3200" b="1" dirty="0"/>
              <a:t>$</a:t>
            </a:r>
            <a:r>
              <a:rPr lang="en-US" sz="3200" b="1" dirty="0" err="1"/>
              <a:t>rootScope</a:t>
            </a:r>
            <a:r>
              <a:rPr lang="en-US" sz="3200" dirty="0"/>
              <a:t> which is the scope created on the HTML element that contains the </a:t>
            </a:r>
            <a:r>
              <a:rPr lang="en-US" sz="3200" b="1" dirty="0"/>
              <a:t>ng-app</a:t>
            </a:r>
            <a:r>
              <a:rPr lang="en-US" sz="3200" dirty="0"/>
              <a:t> directive</a:t>
            </a:r>
            <a:r>
              <a:rPr lang="en-US" sz="3200" dirty="0" smtClean="0"/>
              <a:t>.</a:t>
            </a:r>
            <a:endParaRPr lang="en-US" sz="3200" dirty="0"/>
          </a:p>
          <a:p>
            <a:r>
              <a:rPr lang="en-US" sz="3200" dirty="0"/>
              <a:t>The </a:t>
            </a:r>
            <a:r>
              <a:rPr lang="en-US" sz="3200" dirty="0" err="1"/>
              <a:t>rootScope</a:t>
            </a:r>
            <a:r>
              <a:rPr lang="en-US" sz="3200" dirty="0"/>
              <a:t> is available in the entire application</a:t>
            </a:r>
            <a:r>
              <a:rPr lang="en-US" sz="3200" dirty="0" smtClean="0"/>
              <a:t>.</a:t>
            </a:r>
            <a:endParaRPr lang="en-US" sz="3200" dirty="0"/>
          </a:p>
          <a:p>
            <a:r>
              <a:rPr lang="en-US" sz="3200" dirty="0"/>
              <a:t>If a variable has the same name in both the current scope and in the </a:t>
            </a:r>
            <a:r>
              <a:rPr lang="en-US" sz="3200" dirty="0" err="1"/>
              <a:t>rootScope</a:t>
            </a:r>
            <a:r>
              <a:rPr lang="en-US" sz="3200" dirty="0"/>
              <a:t>, the application uses the one in the current scope.</a:t>
            </a:r>
          </a:p>
        </p:txBody>
      </p:sp>
    </p:spTree>
    <p:extLst>
      <p:ext uri="{BB962C8B-B14F-4D97-AF65-F5344CB8AC3E}">
        <p14:creationId xmlns:p14="http://schemas.microsoft.com/office/powerpoint/2010/main" xmlns="" val="1235404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60466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Scope Inheritance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89121" y="1946366"/>
            <a:ext cx="3187336" cy="15283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PARENT</a:t>
            </a:r>
            <a:endParaRPr lang="en-US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4389121" y="4898572"/>
            <a:ext cx="3187336" cy="15283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CHILD</a:t>
            </a:r>
            <a:endParaRPr lang="en-US" sz="4000" b="1" dirty="0"/>
          </a:p>
        </p:txBody>
      </p:sp>
      <p:sp>
        <p:nvSpPr>
          <p:cNvPr id="6" name="Down Arrow 5"/>
          <p:cNvSpPr/>
          <p:nvPr/>
        </p:nvSpPr>
        <p:spPr>
          <a:xfrm>
            <a:off x="5558246" y="3278777"/>
            <a:ext cx="849086" cy="184186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5093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 dirty="0" smtClean="0"/>
              <a:t>DATA BINDING IN </a:t>
            </a:r>
            <a:br>
              <a:rPr lang="en-US" sz="6600" b="1" dirty="0" smtClean="0"/>
            </a:br>
            <a:r>
              <a:rPr lang="en-US" sz="6600" b="1" dirty="0" smtClean="0"/>
              <a:t>ANGULAR JS</a:t>
            </a:r>
            <a:endParaRPr lang="en-US" sz="66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9515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data binding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binding is a process of combining data between the </a:t>
            </a:r>
            <a:r>
              <a:rPr lang="en-US" b="1" dirty="0"/>
              <a:t>model</a:t>
            </a:r>
            <a:r>
              <a:rPr lang="en-US" dirty="0"/>
              <a:t> </a:t>
            </a:r>
            <a:r>
              <a:rPr lang="en-US" dirty="0" smtClean="0"/>
              <a:t>and the </a:t>
            </a:r>
            <a:r>
              <a:rPr lang="en-US" b="1" dirty="0"/>
              <a:t>view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64852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1715" y="4167052"/>
            <a:ext cx="6307908" cy="2255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7195" y="431074"/>
            <a:ext cx="107893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5850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ONE WAY DATA-BINDING</a:t>
            </a:r>
          </a:p>
          <a:p>
            <a:r>
              <a:rPr lang="en-US" dirty="0" smtClean="0"/>
              <a:t>2. TWO </a:t>
            </a:r>
            <a:r>
              <a:rPr lang="en-US" dirty="0"/>
              <a:t>WAY DATA-BINDING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935390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49985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1. ONE WAY </a:t>
            </a:r>
            <a:r>
              <a:rPr lang="en-US" dirty="0" smtClean="0"/>
              <a:t>DATA-BINDING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453666" y="1785770"/>
            <a:ext cx="3055172" cy="159213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MODEL</a:t>
            </a:r>
            <a:endParaRPr lang="en-US" sz="4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453666" y="4863801"/>
            <a:ext cx="3055172" cy="159213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VIEW</a:t>
            </a:r>
            <a:endParaRPr lang="en-US" sz="4400" b="1" dirty="0"/>
          </a:p>
        </p:txBody>
      </p:sp>
      <p:sp>
        <p:nvSpPr>
          <p:cNvPr id="7" name="Down Arrow 6"/>
          <p:cNvSpPr/>
          <p:nvPr/>
        </p:nvSpPr>
        <p:spPr>
          <a:xfrm>
            <a:off x="5507916" y="3436619"/>
            <a:ext cx="828338" cy="1394908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60951" y="3722757"/>
            <a:ext cx="25810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DATA FLOWS FROM </a:t>
            </a:r>
          </a:p>
          <a:p>
            <a:r>
              <a:rPr lang="en-US" sz="2000" b="1" dirty="0" smtClean="0"/>
              <a:t>MODEL TO VIEW ONLY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2384594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</a:t>
            </a:r>
            <a:r>
              <a:rPr lang="en-US" dirty="0"/>
              <a:t>WAY </a:t>
            </a:r>
            <a:r>
              <a:rPr lang="en-US" dirty="0" smtClean="0"/>
              <a:t>DATA-BINDING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One-way data binding </a:t>
            </a:r>
            <a:r>
              <a:rPr lang="en-US" dirty="0"/>
              <a:t>in AngularJS means binding data from Model to </a:t>
            </a:r>
            <a:r>
              <a:rPr lang="en-US" dirty="0" smtClean="0"/>
              <a:t>View.</a:t>
            </a:r>
          </a:p>
          <a:p>
            <a:r>
              <a:rPr lang="en-US" dirty="0" smtClean="0"/>
              <a:t>In one way data- binding data </a:t>
            </a:r>
            <a:r>
              <a:rPr lang="en-US" dirty="0"/>
              <a:t>flows from the </a:t>
            </a:r>
            <a:r>
              <a:rPr lang="en-US" b="1" dirty="0"/>
              <a:t>scope/controller</a:t>
            </a:r>
            <a:r>
              <a:rPr lang="en-US" dirty="0"/>
              <a:t> to the </a:t>
            </a:r>
            <a:r>
              <a:rPr lang="en-US" b="1" dirty="0" smtClean="0"/>
              <a:t>view</a:t>
            </a:r>
            <a:endParaRPr lang="en-US" b="1" dirty="0"/>
          </a:p>
          <a:p>
            <a:r>
              <a:rPr lang="en-US" b="1" dirty="0" smtClean="0"/>
              <a:t>'ng-bind</a:t>
            </a:r>
            <a:r>
              <a:rPr lang="en-US" b="1" dirty="0"/>
              <a:t>' </a:t>
            </a:r>
            <a:r>
              <a:rPr lang="en-US" dirty="0"/>
              <a:t>is an angular directive used for achieving one-way data binding</a:t>
            </a:r>
          </a:p>
        </p:txBody>
      </p:sp>
    </p:spTree>
    <p:extLst>
      <p:ext uri="{BB962C8B-B14F-4D97-AF65-F5344CB8AC3E}">
        <p14:creationId xmlns:p14="http://schemas.microsoft.com/office/powerpoint/2010/main" xmlns="" val="977647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49985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TWO </a:t>
            </a:r>
            <a:r>
              <a:rPr lang="en-US" dirty="0"/>
              <a:t>WAY </a:t>
            </a:r>
            <a:r>
              <a:rPr lang="en-US" dirty="0" smtClean="0"/>
              <a:t>DATA-BINDING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453666" y="1785770"/>
            <a:ext cx="3055172" cy="159213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MODEL</a:t>
            </a:r>
            <a:endParaRPr lang="en-US" sz="4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453666" y="4863801"/>
            <a:ext cx="3055172" cy="159213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VIEW</a:t>
            </a:r>
            <a:endParaRPr lang="en-US" sz="4400" b="1" dirty="0"/>
          </a:p>
        </p:txBody>
      </p:sp>
      <p:sp>
        <p:nvSpPr>
          <p:cNvPr id="7" name="Down Arrow 6"/>
          <p:cNvSpPr/>
          <p:nvPr/>
        </p:nvSpPr>
        <p:spPr>
          <a:xfrm>
            <a:off x="6572116" y="3423397"/>
            <a:ext cx="828338" cy="1394908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08838" y="3722757"/>
            <a:ext cx="2342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DATA FLOWS FROM </a:t>
            </a:r>
          </a:p>
          <a:p>
            <a:r>
              <a:rPr lang="en-US" sz="2000" b="1" dirty="0" smtClean="0"/>
              <a:t>MODEL TO VIEW </a:t>
            </a:r>
            <a:endParaRPr lang="en-US" sz="2000" b="1" dirty="0"/>
          </a:p>
        </p:txBody>
      </p:sp>
      <p:sp>
        <p:nvSpPr>
          <p:cNvPr id="9" name="Down Arrow 8"/>
          <p:cNvSpPr/>
          <p:nvPr/>
        </p:nvSpPr>
        <p:spPr>
          <a:xfrm rot="10800000">
            <a:off x="4616914" y="3377901"/>
            <a:ext cx="828338" cy="1394908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2596" y="3721412"/>
            <a:ext cx="2342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DATA FLOWS FROM </a:t>
            </a:r>
          </a:p>
          <a:p>
            <a:r>
              <a:rPr lang="en-US" sz="2000" b="1" dirty="0" smtClean="0"/>
              <a:t>VIEW TO MODEL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3401676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/>
      <p:bldP spid="9" grpId="0" animBg="1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</a:t>
            </a:r>
            <a:r>
              <a:rPr lang="en-US" dirty="0"/>
              <a:t>WAY </a:t>
            </a:r>
            <a:r>
              <a:rPr lang="en-US" dirty="0" smtClean="0"/>
              <a:t>DATA-BINDING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 Data </a:t>
            </a:r>
            <a:r>
              <a:rPr lang="en-US" dirty="0"/>
              <a:t>binding </a:t>
            </a:r>
            <a:r>
              <a:rPr lang="en-US" dirty="0" smtClean="0"/>
              <a:t>is </a:t>
            </a:r>
            <a:r>
              <a:rPr lang="en-US" dirty="0"/>
              <a:t>the synchronization between the model and the view.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data in the model changes, the view reflects the change, and when data in the view changes, the model is updated as well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'ng-model' </a:t>
            </a:r>
            <a:r>
              <a:rPr lang="en-US" dirty="0"/>
              <a:t>is an angular directive used for achieving </a:t>
            </a:r>
            <a:r>
              <a:rPr lang="en-US" dirty="0" smtClean="0"/>
              <a:t>two-way </a:t>
            </a:r>
            <a:r>
              <a:rPr lang="en-US" dirty="0"/>
              <a:t>data binding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0025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 dirty="0" smtClean="0"/>
              <a:t>FILTERS IN </a:t>
            </a:r>
            <a:br>
              <a:rPr lang="en-US" sz="6600" b="1" dirty="0" smtClean="0"/>
            </a:br>
            <a:r>
              <a:rPr lang="en-US" sz="6600" b="1" dirty="0" smtClean="0"/>
              <a:t>ANGULAR JS</a:t>
            </a:r>
            <a:endParaRPr lang="en-US" sz="66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5846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223" y="1776549"/>
            <a:ext cx="9601200" cy="3581400"/>
          </a:xfrm>
        </p:spPr>
        <p:txBody>
          <a:bodyPr>
            <a:normAutofit/>
          </a:bodyPr>
          <a:lstStyle/>
          <a:p>
            <a:r>
              <a:rPr lang="en-US" dirty="0"/>
              <a:t>Filters can be added in AngularJS to format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They </a:t>
            </a:r>
            <a:r>
              <a:rPr lang="en-US" dirty="0"/>
              <a:t>format the value of an expression for displaying to the </a:t>
            </a:r>
            <a:r>
              <a:rPr lang="en-US" dirty="0" smtClean="0"/>
              <a:t>end user</a:t>
            </a:r>
            <a:r>
              <a:rPr lang="en-US" dirty="0"/>
              <a:t>.</a:t>
            </a:r>
          </a:p>
          <a:p>
            <a:r>
              <a:rPr lang="en-US" dirty="0" smtClean="0"/>
              <a:t>They </a:t>
            </a:r>
            <a:r>
              <a:rPr lang="en-US" dirty="0"/>
              <a:t>are added to expressions by using the pipe character </a:t>
            </a:r>
            <a:r>
              <a:rPr lang="en-US" dirty="0" smtClean="0"/>
              <a:t>|, followed </a:t>
            </a:r>
            <a:r>
              <a:rPr lang="en-US" dirty="0"/>
              <a:t>by a filter.</a:t>
            </a:r>
          </a:p>
          <a:p>
            <a:r>
              <a:rPr lang="en-US" dirty="0" smtClean="0"/>
              <a:t>Filters </a:t>
            </a:r>
            <a:r>
              <a:rPr lang="en-US" dirty="0"/>
              <a:t>can be used in view templates as well as in controllers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4974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66252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AngularJS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38344"/>
            <a:ext cx="9601200" cy="4684059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AngularJS </a:t>
            </a:r>
            <a:r>
              <a:rPr lang="en-US" sz="3000" b="1" dirty="0"/>
              <a:t>provides filters to transform data</a:t>
            </a:r>
            <a:r>
              <a:rPr lang="en-US" sz="3000" b="1" dirty="0" smtClean="0"/>
              <a:t>:</a:t>
            </a:r>
            <a:endParaRPr lang="en-US" sz="3000" b="1" dirty="0"/>
          </a:p>
          <a:p>
            <a:r>
              <a:rPr lang="en-US" sz="3000" b="1" dirty="0" smtClean="0"/>
              <a:t>Lowercase - </a:t>
            </a:r>
            <a:r>
              <a:rPr lang="en-US" dirty="0"/>
              <a:t>Format a string to lower case.</a:t>
            </a:r>
          </a:p>
          <a:p>
            <a:r>
              <a:rPr lang="en-US" sz="3000" b="1" dirty="0" smtClean="0"/>
              <a:t>Uppercase - </a:t>
            </a:r>
            <a:r>
              <a:rPr lang="en-US" dirty="0"/>
              <a:t>Format a string to upper case</a:t>
            </a:r>
          </a:p>
          <a:p>
            <a:r>
              <a:rPr lang="en-US" sz="3000" b="1" dirty="0" smtClean="0"/>
              <a:t>Number - </a:t>
            </a:r>
            <a:r>
              <a:rPr lang="en-US" dirty="0"/>
              <a:t>Format a number to a string.</a:t>
            </a:r>
          </a:p>
          <a:p>
            <a:r>
              <a:rPr lang="en-US" sz="3000" b="1" dirty="0" smtClean="0"/>
              <a:t>Currency - </a:t>
            </a:r>
            <a:r>
              <a:rPr lang="en-US" dirty="0"/>
              <a:t>Format a number to a currency format</a:t>
            </a:r>
            <a:r>
              <a:rPr lang="en-US" sz="3000" b="1" dirty="0"/>
              <a:t>.</a:t>
            </a:r>
          </a:p>
          <a:p>
            <a:r>
              <a:rPr lang="en-US" sz="3000" b="1" dirty="0" smtClean="0"/>
              <a:t>Date -</a:t>
            </a:r>
            <a:r>
              <a:rPr lang="en-US" dirty="0" smtClean="0"/>
              <a:t> </a:t>
            </a:r>
            <a:r>
              <a:rPr lang="en-US" dirty="0"/>
              <a:t>Format a date to a specified format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564684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FORMATS FOR DATE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514" y="1865086"/>
            <a:ext cx="9601200" cy="423313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sz="3200" b="1" dirty="0" smtClean="0"/>
              <a:t>date</a:t>
            </a:r>
            <a:r>
              <a:rPr lang="en-US" dirty="0" smtClean="0"/>
              <a:t> filter formats a date to a specified format.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"</a:t>
            </a:r>
            <a:r>
              <a:rPr lang="en-US" dirty="0" err="1"/>
              <a:t>yyyy</a:t>
            </a:r>
            <a:r>
              <a:rPr lang="en-US" dirty="0"/>
              <a:t>" year (</a:t>
            </a:r>
            <a:r>
              <a:rPr lang="en-US" dirty="0" smtClean="0"/>
              <a:t>2023)</a:t>
            </a:r>
            <a:endParaRPr lang="en-US" dirty="0"/>
          </a:p>
          <a:p>
            <a:pPr lvl="1"/>
            <a:r>
              <a:rPr lang="en-US" dirty="0"/>
              <a:t>"</a:t>
            </a:r>
            <a:r>
              <a:rPr lang="en-US" dirty="0" err="1"/>
              <a:t>yy</a:t>
            </a:r>
            <a:r>
              <a:rPr lang="en-US" dirty="0"/>
              <a:t>" year </a:t>
            </a:r>
            <a:r>
              <a:rPr lang="en-US" dirty="0" smtClean="0"/>
              <a:t>(23)</a:t>
            </a:r>
            <a:endParaRPr lang="en-US" dirty="0"/>
          </a:p>
          <a:p>
            <a:pPr lvl="1"/>
            <a:r>
              <a:rPr lang="en-US" dirty="0"/>
              <a:t>"y" year (</a:t>
            </a:r>
            <a:r>
              <a:rPr lang="en-US" dirty="0" smtClean="0"/>
              <a:t>2023)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"MMMM" month (January)</a:t>
            </a:r>
          </a:p>
          <a:p>
            <a:pPr lvl="1"/>
            <a:r>
              <a:rPr lang="en-US" dirty="0"/>
              <a:t>"MMM" month (Jan)</a:t>
            </a:r>
          </a:p>
          <a:p>
            <a:pPr lvl="1"/>
            <a:r>
              <a:rPr lang="en-US" dirty="0"/>
              <a:t>"MM" month (01)</a:t>
            </a:r>
          </a:p>
          <a:p>
            <a:pPr lvl="1"/>
            <a:r>
              <a:rPr lang="en-US" dirty="0"/>
              <a:t>"M" month (1)</a:t>
            </a:r>
          </a:p>
        </p:txBody>
      </p:sp>
    </p:spTree>
    <p:extLst>
      <p:ext uri="{BB962C8B-B14F-4D97-AF65-F5344CB8AC3E}">
        <p14:creationId xmlns:p14="http://schemas.microsoft.com/office/powerpoint/2010/main" xmlns="" val="1690524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FORMATS FOR DATE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33134"/>
          </a:xfrm>
        </p:spPr>
        <p:txBody>
          <a:bodyPr>
            <a:normAutofit/>
          </a:bodyPr>
          <a:lstStyle/>
          <a:p>
            <a:r>
              <a:rPr lang="en-US" dirty="0"/>
              <a:t>"</a:t>
            </a:r>
            <a:r>
              <a:rPr lang="en-US" dirty="0" err="1"/>
              <a:t>dd</a:t>
            </a:r>
            <a:r>
              <a:rPr lang="en-US" dirty="0"/>
              <a:t>" day (06)</a:t>
            </a:r>
          </a:p>
          <a:p>
            <a:r>
              <a:rPr lang="en-US" dirty="0"/>
              <a:t>"d" day (6)</a:t>
            </a:r>
          </a:p>
          <a:p>
            <a:r>
              <a:rPr lang="en-US" dirty="0"/>
              <a:t>"EEEE" day (Tuesday)</a:t>
            </a:r>
          </a:p>
          <a:p>
            <a:r>
              <a:rPr lang="en-US" dirty="0"/>
              <a:t>"EEE" day (Tue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1865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51460"/>
            <a:ext cx="9601200" cy="1485900"/>
          </a:xfrm>
        </p:spPr>
        <p:txBody>
          <a:bodyPr/>
          <a:lstStyle/>
          <a:p>
            <a:r>
              <a:rPr lang="en-US" dirty="0"/>
              <a:t>What is AngularJS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28354"/>
            <a:ext cx="9601200" cy="4624251"/>
          </a:xfrm>
        </p:spPr>
        <p:txBody>
          <a:bodyPr>
            <a:normAutofit/>
          </a:bodyPr>
          <a:lstStyle/>
          <a:p>
            <a:r>
              <a:rPr lang="en-US" dirty="0" smtClean="0"/>
              <a:t>Angular is client side framework</a:t>
            </a:r>
          </a:p>
          <a:p>
            <a:r>
              <a:rPr lang="en-US" dirty="0" smtClean="0"/>
              <a:t>Angular is used to create web Applications</a:t>
            </a:r>
          </a:p>
          <a:p>
            <a:r>
              <a:rPr lang="en-US" dirty="0" smtClean="0"/>
              <a:t>Angular is mainly used for Single Page Application(SPA) development</a:t>
            </a:r>
          </a:p>
          <a:p>
            <a:r>
              <a:rPr lang="en-US" dirty="0" smtClean="0"/>
              <a:t>Angular is supported on all platforms(Desktop &amp; mobile)</a:t>
            </a:r>
          </a:p>
          <a:p>
            <a:r>
              <a:rPr lang="en-IN" dirty="0" smtClean="0"/>
              <a:t>Angular is free &amp; open source</a:t>
            </a:r>
          </a:p>
          <a:p>
            <a:r>
              <a:rPr lang="en-US" dirty="0" smtClean="0"/>
              <a:t>Angular is having cross-browser compatibility.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850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FORMATS FOR TIME IN DATE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33134"/>
          </a:xfrm>
        </p:spPr>
        <p:txBody>
          <a:bodyPr>
            <a:normAutofit/>
          </a:bodyPr>
          <a:lstStyle/>
          <a:p>
            <a:r>
              <a:rPr lang="en-US" dirty="0"/>
              <a:t>"HH" hour, 00-23 (09)</a:t>
            </a:r>
          </a:p>
          <a:p>
            <a:r>
              <a:rPr lang="en-US" dirty="0"/>
              <a:t>"H" hour 0-23 (9)</a:t>
            </a:r>
          </a:p>
          <a:p>
            <a:r>
              <a:rPr lang="en-US" dirty="0"/>
              <a:t>"</a:t>
            </a:r>
            <a:r>
              <a:rPr lang="en-US" dirty="0" err="1"/>
              <a:t>hh</a:t>
            </a:r>
            <a:r>
              <a:rPr lang="en-US" dirty="0"/>
              <a:t>" </a:t>
            </a:r>
            <a:r>
              <a:rPr lang="en-US" dirty="0" smtClean="0"/>
              <a:t>hour, </a:t>
            </a:r>
            <a:r>
              <a:rPr lang="en-US" dirty="0"/>
              <a:t>00-12 (09)</a:t>
            </a:r>
          </a:p>
          <a:p>
            <a:r>
              <a:rPr lang="en-US" dirty="0"/>
              <a:t>"h" </a:t>
            </a:r>
            <a:r>
              <a:rPr lang="en-US" dirty="0" smtClean="0"/>
              <a:t>hour, </a:t>
            </a:r>
            <a:r>
              <a:rPr lang="en-US" dirty="0"/>
              <a:t>0-12 (9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"mm" minute (05)</a:t>
            </a:r>
          </a:p>
          <a:p>
            <a:r>
              <a:rPr lang="en-US" dirty="0"/>
              <a:t>"m" minute (5)</a:t>
            </a:r>
          </a:p>
        </p:txBody>
      </p:sp>
    </p:spTree>
    <p:extLst>
      <p:ext uri="{BB962C8B-B14F-4D97-AF65-F5344CB8AC3E}">
        <p14:creationId xmlns:p14="http://schemas.microsoft.com/office/powerpoint/2010/main" xmlns="" val="1810983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FORMATS FOR TIME IN DATE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33134"/>
          </a:xfrm>
        </p:spPr>
        <p:txBody>
          <a:bodyPr>
            <a:normAutofit/>
          </a:bodyPr>
          <a:lstStyle/>
          <a:p>
            <a:r>
              <a:rPr lang="en-US" dirty="0"/>
              <a:t>"</a:t>
            </a:r>
            <a:r>
              <a:rPr lang="en-US" dirty="0" err="1"/>
              <a:t>ss</a:t>
            </a:r>
            <a:r>
              <a:rPr lang="en-US" dirty="0"/>
              <a:t>" second (05)</a:t>
            </a:r>
          </a:p>
          <a:p>
            <a:r>
              <a:rPr lang="en-US" dirty="0"/>
              <a:t>"s" second (5)</a:t>
            </a:r>
          </a:p>
          <a:p>
            <a:r>
              <a:rPr lang="en-US" dirty="0"/>
              <a:t>"</a:t>
            </a:r>
            <a:r>
              <a:rPr lang="en-US" dirty="0" err="1"/>
              <a:t>sss</a:t>
            </a:r>
            <a:r>
              <a:rPr lang="en-US" dirty="0"/>
              <a:t>" millisecond (035</a:t>
            </a:r>
            <a:r>
              <a:rPr lang="en-US" dirty="0" smtClean="0"/>
              <a:t>)</a:t>
            </a:r>
          </a:p>
          <a:p>
            <a:r>
              <a:rPr lang="en-US" dirty="0" smtClean="0"/>
              <a:t>"a" (AM/PM)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0087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FORMATS FOR DATE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15845"/>
            <a:ext cx="9601200" cy="465592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The format value can also be one of the following predefined formats</a:t>
            </a:r>
            <a:r>
              <a:rPr lang="en-US" b="1" dirty="0" smtClean="0"/>
              <a:t>:</a:t>
            </a:r>
          </a:p>
          <a:p>
            <a:pPr lvl="1"/>
            <a:endParaRPr lang="en-US" b="1" dirty="0"/>
          </a:p>
          <a:p>
            <a:pPr lvl="1"/>
            <a:r>
              <a:rPr lang="en-US" sz="3300" b="1" dirty="0"/>
              <a:t>"short" </a:t>
            </a:r>
            <a:r>
              <a:rPr lang="en-US" dirty="0"/>
              <a:t>same as "M/d/</a:t>
            </a:r>
            <a:r>
              <a:rPr lang="en-US" dirty="0" err="1"/>
              <a:t>yy</a:t>
            </a:r>
            <a:r>
              <a:rPr lang="en-US" dirty="0"/>
              <a:t> h:mm a" (</a:t>
            </a:r>
            <a:r>
              <a:rPr lang="en-US" dirty="0" smtClean="0"/>
              <a:t>1/5/23 </a:t>
            </a:r>
            <a:r>
              <a:rPr lang="en-US" dirty="0"/>
              <a:t>9:05 AM)</a:t>
            </a:r>
          </a:p>
          <a:p>
            <a:pPr lvl="1"/>
            <a:r>
              <a:rPr lang="en-US" sz="3300" b="1" dirty="0"/>
              <a:t>"medium" </a:t>
            </a:r>
            <a:r>
              <a:rPr lang="en-US" dirty="0"/>
              <a:t>same as "MMM d, y h:mm:ss a" (Jan 5, </a:t>
            </a:r>
            <a:r>
              <a:rPr lang="en-US" dirty="0" smtClean="0"/>
              <a:t>2023 </a:t>
            </a:r>
            <a:r>
              <a:rPr lang="en-US" dirty="0"/>
              <a:t>9:05:05 AM)</a:t>
            </a:r>
          </a:p>
          <a:p>
            <a:pPr lvl="1"/>
            <a:r>
              <a:rPr lang="en-US" sz="3300" b="1" dirty="0"/>
              <a:t>"</a:t>
            </a:r>
            <a:r>
              <a:rPr lang="en-US" sz="3300" b="1" dirty="0" err="1"/>
              <a:t>shortDate</a:t>
            </a:r>
            <a:r>
              <a:rPr lang="en-US" sz="3300" b="1" dirty="0"/>
              <a:t>" </a:t>
            </a:r>
            <a:r>
              <a:rPr lang="en-US" dirty="0"/>
              <a:t>same as "M/d/</a:t>
            </a:r>
            <a:r>
              <a:rPr lang="en-US" dirty="0" err="1"/>
              <a:t>yy</a:t>
            </a:r>
            <a:r>
              <a:rPr lang="en-US" dirty="0"/>
              <a:t>" (</a:t>
            </a:r>
            <a:r>
              <a:rPr lang="en-US" dirty="0" smtClean="0"/>
              <a:t>1/5/23)</a:t>
            </a:r>
            <a:endParaRPr lang="en-US" dirty="0"/>
          </a:p>
          <a:p>
            <a:pPr lvl="1"/>
            <a:r>
              <a:rPr lang="en-US" sz="3300" b="1" dirty="0"/>
              <a:t>"</a:t>
            </a:r>
            <a:r>
              <a:rPr lang="en-US" sz="3300" b="1" dirty="0" err="1"/>
              <a:t>mediumDate</a:t>
            </a:r>
            <a:r>
              <a:rPr lang="en-US" sz="3300" b="1" dirty="0"/>
              <a:t>" </a:t>
            </a:r>
            <a:r>
              <a:rPr lang="en-US" dirty="0"/>
              <a:t>same as "MMM d, y" (Jan 5, </a:t>
            </a:r>
            <a:r>
              <a:rPr lang="en-US" dirty="0" smtClean="0"/>
              <a:t>2023)</a:t>
            </a:r>
            <a:endParaRPr lang="en-US" dirty="0"/>
          </a:p>
          <a:p>
            <a:pPr lvl="1"/>
            <a:r>
              <a:rPr lang="en-US" sz="3300" b="1" dirty="0"/>
              <a:t>"</a:t>
            </a:r>
            <a:r>
              <a:rPr lang="en-US" sz="3300" b="1" dirty="0" err="1"/>
              <a:t>longDate</a:t>
            </a:r>
            <a:r>
              <a:rPr lang="en-US" sz="3300" b="1" dirty="0"/>
              <a:t>" </a:t>
            </a:r>
            <a:r>
              <a:rPr lang="en-US" dirty="0"/>
              <a:t>same as "MMMM d, y" (January 5, </a:t>
            </a:r>
            <a:r>
              <a:rPr lang="en-US" dirty="0" smtClean="0"/>
              <a:t>2023)</a:t>
            </a:r>
            <a:endParaRPr lang="en-US" dirty="0"/>
          </a:p>
          <a:p>
            <a:pPr lvl="1"/>
            <a:r>
              <a:rPr lang="en-US" sz="3300" b="1" dirty="0"/>
              <a:t>"</a:t>
            </a:r>
            <a:r>
              <a:rPr lang="en-US" sz="3300" b="1" dirty="0" err="1"/>
              <a:t>fullDate</a:t>
            </a:r>
            <a:r>
              <a:rPr lang="en-US" sz="3300" b="1" dirty="0"/>
              <a:t>" </a:t>
            </a:r>
            <a:r>
              <a:rPr lang="en-US" dirty="0"/>
              <a:t>same as "EEEE, MMMM d, y" (Tuesday, January 5, </a:t>
            </a:r>
            <a:r>
              <a:rPr lang="en-US" dirty="0" smtClean="0"/>
              <a:t>2023)</a:t>
            </a:r>
          </a:p>
          <a:p>
            <a:pPr lvl="1"/>
            <a:r>
              <a:rPr lang="en-US" b="1" dirty="0" smtClean="0"/>
              <a:t>"</a:t>
            </a:r>
            <a:r>
              <a:rPr lang="en-US" b="1" dirty="0" err="1" smtClean="0"/>
              <a:t>shortTime</a:t>
            </a:r>
            <a:r>
              <a:rPr lang="en-US" b="1" dirty="0" smtClean="0"/>
              <a:t>" </a:t>
            </a:r>
            <a:r>
              <a:rPr lang="en-US" dirty="0" smtClean="0"/>
              <a:t>same as "h:mm a" (9:05 AM)</a:t>
            </a:r>
          </a:p>
          <a:p>
            <a:pPr lvl="1"/>
            <a:r>
              <a:rPr lang="en-US" b="1" dirty="0" smtClean="0"/>
              <a:t>"</a:t>
            </a:r>
            <a:r>
              <a:rPr lang="en-US" b="1" dirty="0" err="1" smtClean="0"/>
              <a:t>mediumTime</a:t>
            </a:r>
            <a:r>
              <a:rPr lang="en-US" b="1" dirty="0" smtClean="0"/>
              <a:t>" </a:t>
            </a:r>
            <a:r>
              <a:rPr lang="en-US" dirty="0" smtClean="0"/>
              <a:t>same as "h:mm:ss a" (9:05:05 AM)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3622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600" b="1" dirty="0" smtClean="0"/>
              <a:t>Order-by filter IN</a:t>
            </a:r>
            <a:br>
              <a:rPr lang="en-US" sz="5600" b="1" dirty="0" smtClean="0"/>
            </a:br>
            <a:r>
              <a:rPr lang="en-US" sz="5600" b="1" dirty="0" smtClean="0"/>
              <a:t>ANGULAR JS</a:t>
            </a:r>
            <a:endParaRPr lang="en-US" sz="56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6339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orderBy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286000"/>
            <a:ext cx="11161486" cy="3581400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 smtClean="0"/>
              <a:t>It will provide sorting of arrays in ascending or descending order</a:t>
            </a:r>
            <a:r>
              <a:rPr lang="en-US" sz="3600" dirty="0" smtClean="0"/>
              <a:t>.</a:t>
            </a:r>
          </a:p>
          <a:p>
            <a:pPr lvl="1"/>
            <a:r>
              <a:rPr lang="en-US" sz="3600" dirty="0" smtClean="0"/>
              <a:t>&lt;</a:t>
            </a:r>
            <a:r>
              <a:rPr lang="en-US" sz="3600" dirty="0" err="1" smtClean="0"/>
              <a:t>ul</a:t>
            </a:r>
            <a:r>
              <a:rPr lang="en-US" sz="3600" dirty="0" smtClean="0"/>
              <a:t>&gt;</a:t>
            </a:r>
          </a:p>
          <a:p>
            <a:pPr lvl="1"/>
            <a:r>
              <a:rPr lang="en-US" sz="3600" dirty="0" smtClean="0"/>
              <a:t>        &lt;</a:t>
            </a:r>
            <a:r>
              <a:rPr lang="en-US" sz="3600" dirty="0" err="1" smtClean="0"/>
              <a:t>li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-repeat="n in names | </a:t>
            </a:r>
            <a:r>
              <a:rPr lang="en-US" sz="3600" b="1" dirty="0" err="1" smtClean="0"/>
              <a:t>orderBy</a:t>
            </a:r>
            <a:r>
              <a:rPr lang="en-US" sz="3600" dirty="0" smtClean="0"/>
              <a:t>"&gt;{{n}}&lt;/</a:t>
            </a:r>
            <a:r>
              <a:rPr lang="en-US" sz="3600" dirty="0" err="1" smtClean="0"/>
              <a:t>li</a:t>
            </a:r>
            <a:r>
              <a:rPr lang="en-US" sz="3600" dirty="0" smtClean="0"/>
              <a:t>&gt;</a:t>
            </a:r>
          </a:p>
          <a:p>
            <a:pPr lvl="1"/>
            <a:r>
              <a:rPr lang="en-US" sz="3600" dirty="0" smtClean="0"/>
              <a:t>        </a:t>
            </a:r>
            <a:r>
              <a:rPr lang="en-US" sz="3600" dirty="0" smtClean="0"/>
              <a:t>&lt;</a:t>
            </a:r>
            <a:r>
              <a:rPr lang="en-US" sz="3600" dirty="0" err="1" smtClean="0"/>
              <a:t>br</a:t>
            </a:r>
            <a:r>
              <a:rPr lang="en-US" sz="3600" dirty="0" smtClean="0"/>
              <a:t>&gt;</a:t>
            </a:r>
          </a:p>
          <a:p>
            <a:pPr lvl="1"/>
            <a:r>
              <a:rPr lang="en-US" sz="3600" dirty="0" smtClean="0"/>
              <a:t>        &lt;</a:t>
            </a:r>
            <a:r>
              <a:rPr lang="en-US" sz="3600" dirty="0" err="1" smtClean="0"/>
              <a:t>li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-repeat="n in names | </a:t>
            </a:r>
            <a:r>
              <a:rPr lang="en-US" sz="3600" b="1" dirty="0" err="1" smtClean="0"/>
              <a:t>orderBy</a:t>
            </a:r>
            <a:r>
              <a:rPr lang="en-US" sz="3600" b="1" dirty="0" err="1" smtClean="0"/>
              <a:t>:'reverse</a:t>
            </a:r>
            <a:r>
              <a:rPr lang="en-US" sz="3600" dirty="0" smtClean="0"/>
              <a:t>'"&gt;</a:t>
            </a:r>
          </a:p>
          <a:p>
            <a:pPr lvl="3">
              <a:buNone/>
            </a:pPr>
            <a:r>
              <a:rPr lang="en-US" sz="3200" dirty="0" smtClean="0"/>
              <a:t>									{{</a:t>
            </a:r>
            <a:r>
              <a:rPr lang="en-US" sz="3200" dirty="0" smtClean="0"/>
              <a:t>n}}&lt;/</a:t>
            </a:r>
            <a:r>
              <a:rPr lang="en-US" sz="3200" dirty="0" err="1" smtClean="0"/>
              <a:t>li</a:t>
            </a:r>
            <a:r>
              <a:rPr lang="en-US" sz="3200" dirty="0" smtClean="0"/>
              <a:t>&gt;</a:t>
            </a:r>
          </a:p>
          <a:p>
            <a:pPr lvl="1"/>
            <a:r>
              <a:rPr lang="en-US" sz="3600" dirty="0" smtClean="0"/>
              <a:t>    &lt;/</a:t>
            </a:r>
            <a:r>
              <a:rPr lang="en-US" sz="3600" dirty="0" err="1" smtClean="0"/>
              <a:t>ul</a:t>
            </a:r>
            <a:r>
              <a:rPr lang="en-US" sz="3600" dirty="0" smtClean="0"/>
              <a:t>&gt;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773329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r>
              <a:rPr lang="en-US" dirty="0" smtClean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148114"/>
            <a:ext cx="11161486" cy="371928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 &lt;</a:t>
            </a:r>
            <a:r>
              <a:rPr lang="en-US" sz="3600" dirty="0" err="1" smtClean="0"/>
              <a:t>ul</a:t>
            </a:r>
            <a:r>
              <a:rPr lang="en-US" sz="3600" dirty="0" smtClean="0"/>
              <a:t>&gt;</a:t>
            </a:r>
          </a:p>
          <a:p>
            <a:pPr>
              <a:buNone/>
            </a:pPr>
            <a:r>
              <a:rPr lang="en-US" sz="3600" dirty="0" smtClean="0"/>
              <a:t>      </a:t>
            </a:r>
            <a:r>
              <a:rPr lang="en-US" sz="3600" dirty="0" smtClean="0"/>
              <a:t>&lt;</a:t>
            </a:r>
            <a:r>
              <a:rPr lang="en-US" sz="3600" dirty="0" err="1" smtClean="0"/>
              <a:t>li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-repeat="item in items | </a:t>
            </a:r>
            <a:r>
              <a:rPr lang="en-US" sz="3600" b="1" dirty="0" smtClean="0"/>
              <a:t>filter: </a:t>
            </a:r>
            <a:r>
              <a:rPr lang="en-US" sz="3600" b="1" dirty="0" err="1" smtClean="0"/>
              <a:t>searchText</a:t>
            </a:r>
            <a:r>
              <a:rPr lang="en-US" sz="3600" dirty="0" smtClean="0"/>
              <a:t>"&gt;</a:t>
            </a:r>
          </a:p>
          <a:p>
            <a:pPr>
              <a:buNone/>
            </a:pPr>
            <a:r>
              <a:rPr lang="en-US" sz="3600" dirty="0" smtClean="0"/>
              <a:t>	</a:t>
            </a:r>
            <a:r>
              <a:rPr lang="en-US" sz="3600" dirty="0" smtClean="0"/>
              <a:t>								{{item </a:t>
            </a:r>
            <a:r>
              <a:rPr lang="en-US" sz="3600" dirty="0" smtClean="0"/>
              <a:t>}}&lt;/</a:t>
            </a:r>
            <a:r>
              <a:rPr lang="en-US" sz="3600" dirty="0" err="1" smtClean="0"/>
              <a:t>li</a:t>
            </a:r>
            <a:r>
              <a:rPr lang="en-US" sz="3600" dirty="0" smtClean="0"/>
              <a:t>&gt;</a:t>
            </a:r>
          </a:p>
          <a:p>
            <a:pPr>
              <a:buNone/>
            </a:pPr>
            <a:r>
              <a:rPr lang="en-US" sz="3600" dirty="0" smtClean="0"/>
              <a:t>&lt;/</a:t>
            </a:r>
            <a:r>
              <a:rPr lang="en-US" sz="3600" dirty="0" err="1" smtClean="0"/>
              <a:t>ul</a:t>
            </a:r>
            <a:r>
              <a:rPr lang="en-US" sz="3600" dirty="0" smtClean="0"/>
              <a:t>&gt;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773329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Limit-to filter IN</a:t>
            </a:r>
            <a:br>
              <a:rPr lang="en-US" b="1" dirty="0" smtClean="0"/>
            </a:br>
            <a:r>
              <a:rPr lang="en-US" b="1" dirty="0" smtClean="0"/>
              <a:t>ANGULAR JS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MOHAMMAD ADIL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3485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92823"/>
            <a:ext cx="9601200" cy="1485900"/>
          </a:xfrm>
        </p:spPr>
        <p:txBody>
          <a:bodyPr>
            <a:normAutofit/>
          </a:bodyPr>
          <a:lstStyle/>
          <a:p>
            <a:r>
              <a:rPr lang="en-US" b="1" dirty="0" err="1"/>
              <a:t>limitTo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54926"/>
            <a:ext cx="9601200" cy="4367477"/>
          </a:xfrm>
        </p:spPr>
        <p:txBody>
          <a:bodyPr>
            <a:normAutofit fontScale="92500"/>
          </a:bodyPr>
          <a:lstStyle/>
          <a:p>
            <a:r>
              <a:rPr lang="en-US" sz="3000" b="1" dirty="0" err="1"/>
              <a:t>limitTo</a:t>
            </a:r>
            <a:r>
              <a:rPr lang="en-US" sz="3000" b="1" dirty="0"/>
              <a:t> </a:t>
            </a:r>
          </a:p>
          <a:p>
            <a:pPr lvl="1"/>
            <a:r>
              <a:rPr lang="en-US" sz="3000" dirty="0" smtClean="0"/>
              <a:t>Limits </a:t>
            </a:r>
            <a:r>
              <a:rPr lang="en-US" sz="3000" dirty="0"/>
              <a:t>an </a:t>
            </a:r>
            <a:r>
              <a:rPr lang="en-US" sz="3000" dirty="0" smtClean="0"/>
              <a:t>array, </a:t>
            </a:r>
            <a:r>
              <a:rPr lang="en-US" sz="3000" dirty="0"/>
              <a:t>into a specified number of elements/characters</a:t>
            </a:r>
            <a:r>
              <a:rPr lang="en-US" sz="3000" dirty="0" smtClean="0"/>
              <a:t>.</a:t>
            </a:r>
          </a:p>
          <a:p>
            <a:pPr lvl="1"/>
            <a:r>
              <a:rPr lang="en-US" sz="3000" dirty="0"/>
              <a:t>When the </a:t>
            </a:r>
            <a:r>
              <a:rPr lang="en-US" sz="3000" dirty="0" err="1"/>
              <a:t>limitTo</a:t>
            </a:r>
            <a:r>
              <a:rPr lang="en-US" sz="3000" dirty="0"/>
              <a:t> filter is used for arrays, it returns an array containing only the specified number of items</a:t>
            </a:r>
            <a:r>
              <a:rPr lang="en-US" sz="3000" dirty="0" smtClean="0"/>
              <a:t>.</a:t>
            </a:r>
            <a:endParaRPr lang="en-US" sz="3000" dirty="0"/>
          </a:p>
          <a:p>
            <a:pPr>
              <a:buNone/>
            </a:pPr>
            <a:r>
              <a:rPr lang="en-US" sz="3200" dirty="0" smtClean="0"/>
              <a:t> &lt;</a:t>
            </a:r>
            <a:r>
              <a:rPr lang="en-US" sz="3200" dirty="0" err="1" smtClean="0"/>
              <a:t>ul</a:t>
            </a:r>
            <a:r>
              <a:rPr lang="en-US" sz="3200" dirty="0" smtClean="0"/>
              <a:t>&gt;</a:t>
            </a:r>
          </a:p>
          <a:p>
            <a:pPr>
              <a:buNone/>
            </a:pPr>
            <a:r>
              <a:rPr lang="en-US" sz="3200" dirty="0" smtClean="0"/>
              <a:t> </a:t>
            </a:r>
            <a:r>
              <a:rPr lang="en-US" sz="3200" dirty="0" smtClean="0"/>
              <a:t>&lt;</a:t>
            </a:r>
            <a:r>
              <a:rPr lang="en-US" sz="3200" dirty="0" err="1" smtClean="0"/>
              <a:t>li</a:t>
            </a:r>
            <a:r>
              <a:rPr lang="en-US" sz="3200" dirty="0" smtClean="0"/>
              <a:t> </a:t>
            </a:r>
            <a:r>
              <a:rPr lang="en-US" sz="3200" dirty="0" err="1" smtClean="0"/>
              <a:t>ng</a:t>
            </a:r>
            <a:r>
              <a:rPr lang="en-US" sz="3200" dirty="0" smtClean="0"/>
              <a:t>-repeat="item in items | </a:t>
            </a:r>
            <a:r>
              <a:rPr lang="en-US" sz="3200" b="1" dirty="0" err="1" smtClean="0"/>
              <a:t>limitTo</a:t>
            </a:r>
            <a:r>
              <a:rPr lang="en-US" sz="3200" b="1" dirty="0" smtClean="0"/>
              <a:t>: 3</a:t>
            </a:r>
            <a:r>
              <a:rPr lang="en-US" sz="3200" dirty="0" smtClean="0"/>
              <a:t>"&gt;{{ item }}&lt;/</a:t>
            </a:r>
            <a:r>
              <a:rPr lang="en-US" sz="3200" dirty="0" err="1" smtClean="0"/>
              <a:t>li</a:t>
            </a:r>
            <a:r>
              <a:rPr lang="en-US" sz="3200" dirty="0" smtClean="0"/>
              <a:t>&gt;</a:t>
            </a:r>
          </a:p>
          <a:p>
            <a:pPr>
              <a:buNone/>
            </a:pPr>
            <a:r>
              <a:rPr lang="en-US" sz="3200" dirty="0" smtClean="0"/>
              <a:t>&lt;/</a:t>
            </a:r>
            <a:r>
              <a:rPr lang="en-US" sz="3200" dirty="0" err="1" smtClean="0"/>
              <a:t>ul</a:t>
            </a:r>
            <a:r>
              <a:rPr lang="en-US" sz="3200" dirty="0" smtClean="0"/>
              <a:t>&gt;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xmlns="" val="1146243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92629"/>
            <a:ext cx="11038114" cy="3581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li</a:t>
            </a:r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en-US" dirty="0" smtClean="0"/>
              <a:t>-repeat="item in items </a:t>
            </a:r>
            <a:r>
              <a:rPr lang="en-US" b="1" dirty="0" smtClean="0"/>
              <a:t>| </a:t>
            </a:r>
            <a:r>
              <a:rPr lang="en-US" b="1" dirty="0" err="1" smtClean="0"/>
              <a:t>orderBy</a:t>
            </a:r>
            <a:r>
              <a:rPr lang="en-US" b="1" dirty="0" smtClean="0"/>
              <a:t>: </a:t>
            </a:r>
            <a:r>
              <a:rPr lang="en-US" dirty="0" smtClean="0"/>
              <a:t>'-name' </a:t>
            </a:r>
            <a:r>
              <a:rPr lang="en-US" b="1" dirty="0" smtClean="0"/>
              <a:t>| </a:t>
            </a:r>
            <a:r>
              <a:rPr lang="en-US" b="1" dirty="0" err="1" smtClean="0"/>
              <a:t>limitTo</a:t>
            </a:r>
            <a:r>
              <a:rPr lang="en-US" dirty="0" smtClean="0"/>
              <a:t>: </a:t>
            </a:r>
            <a:r>
              <a:rPr lang="en-US" dirty="0" smtClean="0"/>
              <a:t>3"&gt;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					{{ </a:t>
            </a:r>
            <a:r>
              <a:rPr lang="en-US" dirty="0" smtClean="0"/>
              <a:t>item }}&lt;/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526" y="1788454"/>
            <a:ext cx="10110651" cy="2098226"/>
          </a:xfrm>
        </p:spPr>
        <p:txBody>
          <a:bodyPr/>
          <a:lstStyle/>
          <a:p>
            <a:r>
              <a:rPr lang="en-US" sz="6000" b="1" dirty="0" smtClean="0"/>
              <a:t>EVENTS and event HANDLING IN ANGULAR JS</a:t>
            </a:r>
            <a:endParaRPr lang="en-US" sz="60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4515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76203"/>
            <a:ext cx="9601200" cy="14859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AngularJS vs Angular 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xmlns="" val="55850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Events?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Events </a:t>
            </a:r>
            <a:r>
              <a:rPr lang="en-US" dirty="0"/>
              <a:t>are "things" that happen to HTML elements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/>
              <a:t>can "react" on these events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Here </a:t>
            </a:r>
            <a:r>
              <a:rPr lang="en-US" b="1" dirty="0"/>
              <a:t>are some examples of </a:t>
            </a:r>
            <a:r>
              <a:rPr lang="en-US" b="1" dirty="0" smtClean="0"/>
              <a:t>events:</a:t>
            </a:r>
            <a:endParaRPr lang="en-US" b="1" dirty="0"/>
          </a:p>
          <a:p>
            <a:pPr lvl="1"/>
            <a:r>
              <a:rPr lang="en-US" dirty="0"/>
              <a:t>An HTML web page has finished loading</a:t>
            </a:r>
          </a:p>
          <a:p>
            <a:pPr lvl="1"/>
            <a:r>
              <a:rPr lang="en-US" dirty="0"/>
              <a:t>An HTML input field was changed</a:t>
            </a:r>
          </a:p>
          <a:p>
            <a:pPr lvl="1"/>
            <a:r>
              <a:rPr lang="en-US" dirty="0"/>
              <a:t>An HTML button was clicked</a:t>
            </a:r>
          </a:p>
        </p:txBody>
      </p:sp>
    </p:spTree>
    <p:extLst>
      <p:ext uri="{BB962C8B-B14F-4D97-AF65-F5344CB8AC3E}">
        <p14:creationId xmlns:p14="http://schemas.microsoft.com/office/powerpoint/2010/main" xmlns="" val="1613516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Mouse </a:t>
            </a: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On Mouse click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ng-click</a:t>
            </a:r>
          </a:p>
          <a:p>
            <a:pPr lvl="1"/>
            <a:r>
              <a:rPr lang="en-US" dirty="0" smtClean="0"/>
              <a:t>ng-</a:t>
            </a:r>
            <a:r>
              <a:rPr lang="en-US" dirty="0" err="1" smtClean="0"/>
              <a:t>mousedown</a:t>
            </a:r>
            <a:endParaRPr lang="en-US" dirty="0"/>
          </a:p>
          <a:p>
            <a:pPr lvl="1"/>
            <a:r>
              <a:rPr lang="en-US" dirty="0"/>
              <a:t>ng-</a:t>
            </a:r>
            <a:r>
              <a:rPr lang="en-US" dirty="0" err="1"/>
              <a:t>mouseup</a:t>
            </a:r>
            <a:endParaRPr lang="en-US" dirty="0"/>
          </a:p>
          <a:p>
            <a:pPr lvl="1"/>
            <a:r>
              <a:rPr lang="en-US" dirty="0"/>
              <a:t>ng-</a:t>
            </a:r>
            <a:r>
              <a:rPr lang="en-US" dirty="0" err="1"/>
              <a:t>dblclick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0694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Mouse </a:t>
            </a: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Mouse </a:t>
            </a:r>
            <a:r>
              <a:rPr lang="en-US" b="1" dirty="0"/>
              <a:t>events occur when the cursor moves over an element, in this order: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ng-</a:t>
            </a:r>
            <a:r>
              <a:rPr lang="en-US" dirty="0" err="1"/>
              <a:t>mouseover</a:t>
            </a:r>
            <a:endParaRPr lang="en-US" dirty="0"/>
          </a:p>
          <a:p>
            <a:pPr lvl="1"/>
            <a:r>
              <a:rPr lang="en-US" dirty="0"/>
              <a:t>ng-</a:t>
            </a:r>
            <a:r>
              <a:rPr lang="en-US" dirty="0" err="1"/>
              <a:t>mouseenter</a:t>
            </a:r>
            <a:endParaRPr lang="en-US" dirty="0"/>
          </a:p>
          <a:p>
            <a:pPr lvl="1"/>
            <a:r>
              <a:rPr lang="en-US" dirty="0"/>
              <a:t>ng-</a:t>
            </a:r>
            <a:r>
              <a:rPr lang="en-US" dirty="0" err="1"/>
              <a:t>mousemove</a:t>
            </a:r>
            <a:endParaRPr lang="en-US" dirty="0"/>
          </a:p>
          <a:p>
            <a:pPr lvl="1"/>
            <a:r>
              <a:rPr lang="en-US" dirty="0"/>
              <a:t>ng-</a:t>
            </a:r>
            <a:r>
              <a:rPr lang="en-US" dirty="0" err="1"/>
              <a:t>mouseleave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8710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ng-change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33303"/>
            <a:ext cx="96012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/>
              <a:t>ng-change</a:t>
            </a:r>
            <a:r>
              <a:rPr lang="en-US" dirty="0"/>
              <a:t> directive tells AngularJS what to do when the value of an HTML element </a:t>
            </a:r>
            <a:r>
              <a:rPr lang="en-US" dirty="0" smtClean="0"/>
              <a:t>changes like textbox, select, </a:t>
            </a:r>
            <a:r>
              <a:rPr lang="en-US" dirty="0" err="1" smtClean="0"/>
              <a:t>textarea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ng-change</a:t>
            </a:r>
            <a:r>
              <a:rPr lang="en-US" dirty="0"/>
              <a:t> directive requires a ng-model directive to be present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b="1" dirty="0"/>
              <a:t>ng-change</a:t>
            </a:r>
            <a:r>
              <a:rPr lang="en-US" dirty="0"/>
              <a:t> event is triggered at every change in the value. It will not wait until all changes are made, or when the input field loses focus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ng-change</a:t>
            </a:r>
            <a:r>
              <a:rPr lang="en-US" dirty="0"/>
              <a:t> event is only triggered if there is a actual change in the input value, and not if the change was made from a JavaScript.</a:t>
            </a:r>
          </a:p>
        </p:txBody>
      </p:sp>
    </p:spTree>
    <p:extLst>
      <p:ext uri="{BB962C8B-B14F-4D97-AF65-F5344CB8AC3E}">
        <p14:creationId xmlns:p14="http://schemas.microsoft.com/office/powerpoint/2010/main" xmlns="" val="2548315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KeyBoard</a:t>
            </a:r>
            <a:r>
              <a:rPr lang="en-US" dirty="0" smtClean="0"/>
              <a:t>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Executes when we enter a keyboard button.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ng-</a:t>
            </a:r>
            <a:r>
              <a:rPr lang="en-US" dirty="0" err="1" smtClean="0"/>
              <a:t>keydown</a:t>
            </a:r>
            <a:endParaRPr lang="en-US" dirty="0"/>
          </a:p>
          <a:p>
            <a:pPr lvl="1"/>
            <a:r>
              <a:rPr lang="en-US" dirty="0"/>
              <a:t>ng-keypress</a:t>
            </a:r>
          </a:p>
          <a:p>
            <a:pPr lvl="1"/>
            <a:r>
              <a:rPr lang="en-US" dirty="0"/>
              <a:t>ng-</a:t>
            </a:r>
            <a:r>
              <a:rPr lang="en-US" dirty="0" err="1"/>
              <a:t>keyup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4922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Paste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Executes when do some cut copy paste operation on input fields.</a:t>
            </a:r>
          </a:p>
          <a:p>
            <a:pPr lvl="1"/>
            <a:endParaRPr lang="en-US" b="1" dirty="0" smtClean="0"/>
          </a:p>
          <a:p>
            <a:pPr lvl="1"/>
            <a:r>
              <a:rPr lang="en-US" dirty="0" smtClean="0"/>
              <a:t>ng-copy</a:t>
            </a:r>
            <a:endParaRPr lang="en-US" dirty="0"/>
          </a:p>
          <a:p>
            <a:pPr lvl="1"/>
            <a:r>
              <a:rPr lang="en-US" dirty="0" smtClean="0"/>
              <a:t>ng-cut</a:t>
            </a:r>
            <a:endParaRPr lang="en-US" dirty="0"/>
          </a:p>
          <a:p>
            <a:pPr lvl="1"/>
            <a:r>
              <a:rPr lang="en-US" dirty="0" smtClean="0"/>
              <a:t>ng-paste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9543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600" b="1" dirty="0" smtClean="0"/>
              <a:t>NG-SHOW AND NG-HIDE DIRECTIVES IN</a:t>
            </a:r>
            <a:br>
              <a:rPr lang="en-US" sz="5600" b="1" dirty="0" smtClean="0"/>
            </a:br>
            <a:r>
              <a:rPr lang="en-US" sz="5600" b="1" dirty="0" smtClean="0"/>
              <a:t>ANGULAR JS</a:t>
            </a:r>
            <a:endParaRPr lang="en-US" sz="56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6484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NG-SHOW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ng-show directive</a:t>
            </a:r>
            <a:r>
              <a:rPr lang="en-US" dirty="0"/>
              <a:t> shows the specified HTML element if the expression evaluates to true, otherwise the HTML element is hidden.</a:t>
            </a:r>
          </a:p>
        </p:txBody>
      </p:sp>
    </p:spTree>
    <p:extLst>
      <p:ext uri="{BB962C8B-B14F-4D97-AF65-F5344CB8AC3E}">
        <p14:creationId xmlns:p14="http://schemas.microsoft.com/office/powerpoint/2010/main" xmlns="" val="2919945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NG-HIDE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ng-hide directive </a:t>
            </a:r>
            <a:r>
              <a:rPr lang="en-US" dirty="0"/>
              <a:t>hides the HTML element if the expression evaluates to true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ng-hide</a:t>
            </a:r>
            <a:r>
              <a:rPr lang="en-US" dirty="0"/>
              <a:t> is also a predefined CSS class in AngularJS, and sets the element's display to none.</a:t>
            </a:r>
          </a:p>
        </p:txBody>
      </p:sp>
    </p:spTree>
    <p:extLst>
      <p:ext uri="{BB962C8B-B14F-4D97-AF65-F5344CB8AC3E}">
        <p14:creationId xmlns:p14="http://schemas.microsoft.com/office/powerpoint/2010/main" xmlns="" val="1811971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FORM VALIDATION</a:t>
            </a:r>
            <a:br>
              <a:rPr lang="en-US" b="1" dirty="0" smtClean="0"/>
            </a:br>
            <a:r>
              <a:rPr lang="en-US" b="1" dirty="0" smtClean="0"/>
              <a:t>IN ANGULAR-JS</a:t>
            </a: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6201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800" y="667658"/>
            <a:ext cx="11379200" cy="619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7586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Introduction to Forms </a:t>
            </a:r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73201"/>
            <a:ext cx="9601200" cy="410391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Forms </a:t>
            </a:r>
            <a:r>
              <a:rPr lang="en-US" dirty="0"/>
              <a:t>are the major way users communicate with the </a:t>
            </a:r>
            <a:r>
              <a:rPr lang="en-US" dirty="0" smtClean="0"/>
              <a:t>apps we </a:t>
            </a:r>
            <a:r>
              <a:rPr lang="en-US" dirty="0"/>
              <a:t>develop and are an important mechanism of </a:t>
            </a:r>
            <a:r>
              <a:rPr lang="en-US" dirty="0" smtClean="0"/>
              <a:t>modern Websites </a:t>
            </a:r>
            <a:r>
              <a:rPr lang="en-US" dirty="0"/>
              <a:t>and applications.</a:t>
            </a:r>
          </a:p>
          <a:p>
            <a:r>
              <a:rPr lang="en-US" dirty="0" smtClean="0"/>
              <a:t>They </a:t>
            </a:r>
            <a:r>
              <a:rPr lang="en-US" dirty="0"/>
              <a:t>are used to collect data form the users.</a:t>
            </a:r>
          </a:p>
          <a:p>
            <a:r>
              <a:rPr lang="en-US" dirty="0" smtClean="0"/>
              <a:t>The </a:t>
            </a:r>
            <a:r>
              <a:rPr lang="en-US" dirty="0"/>
              <a:t>data collected by the form is validated before sending </a:t>
            </a:r>
            <a:r>
              <a:rPr lang="en-US" dirty="0" smtClean="0"/>
              <a:t>it to </a:t>
            </a:r>
            <a:r>
              <a:rPr lang="en-US" dirty="0"/>
              <a:t>the server.</a:t>
            </a:r>
          </a:p>
          <a:p>
            <a:r>
              <a:rPr lang="en-US" dirty="0" smtClean="0"/>
              <a:t>AngularJS </a:t>
            </a:r>
            <a:r>
              <a:rPr lang="en-US" dirty="0"/>
              <a:t>continuously oversees the status of the form </a:t>
            </a:r>
            <a:r>
              <a:rPr lang="en-US" dirty="0" smtClean="0"/>
              <a:t>and their </a:t>
            </a:r>
            <a:r>
              <a:rPr lang="en-US" dirty="0"/>
              <a:t>input fields such as input, </a:t>
            </a:r>
            <a:r>
              <a:rPr lang="en-US" dirty="0" err="1"/>
              <a:t>textarea</a:t>
            </a:r>
            <a:r>
              <a:rPr lang="en-US" dirty="0"/>
              <a:t>, select and help </a:t>
            </a:r>
            <a:r>
              <a:rPr lang="en-US" dirty="0" smtClean="0"/>
              <a:t>us advise </a:t>
            </a:r>
            <a:r>
              <a:rPr lang="en-US" dirty="0"/>
              <a:t>the user about the current state.</a:t>
            </a:r>
          </a:p>
        </p:txBody>
      </p:sp>
    </p:spTree>
    <p:extLst>
      <p:ext uri="{BB962C8B-B14F-4D97-AF65-F5344CB8AC3E}">
        <p14:creationId xmlns:p14="http://schemas.microsoft.com/office/powerpoint/2010/main" xmlns="" val="181015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Form </a:t>
            </a:r>
            <a:r>
              <a:rPr lang="en-US" b="1" dirty="0" smtClean="0"/>
              <a:t>states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76549"/>
            <a:ext cx="9601200" cy="4846319"/>
          </a:xfrm>
        </p:spPr>
        <p:txBody>
          <a:bodyPr>
            <a:normAutofit/>
          </a:bodyPr>
          <a:lstStyle/>
          <a:p>
            <a:r>
              <a:rPr lang="en-US" dirty="0" smtClean="0"/>
              <a:t>Form </a:t>
            </a:r>
            <a:r>
              <a:rPr lang="en-US" dirty="0"/>
              <a:t>is a collection of related individual controls grouped </a:t>
            </a:r>
            <a:r>
              <a:rPr lang="en-US" dirty="0" smtClean="0"/>
              <a:t>together. For </a:t>
            </a:r>
            <a:r>
              <a:rPr lang="en-US" dirty="0"/>
              <a:t>example, Login form -&gt; allows users to input their credential </a:t>
            </a:r>
            <a:r>
              <a:rPr lang="en-US" dirty="0" smtClean="0"/>
              <a:t>to enter </a:t>
            </a:r>
            <a:r>
              <a:rPr lang="en-US" dirty="0"/>
              <a:t>the application.</a:t>
            </a:r>
          </a:p>
          <a:p>
            <a:r>
              <a:rPr lang="en-US" dirty="0" smtClean="0"/>
              <a:t>Angular </a:t>
            </a:r>
            <a:r>
              <a:rPr lang="en-US" dirty="0"/>
              <a:t>Form has some additional capabilities than plain HTML forms.</a:t>
            </a:r>
          </a:p>
          <a:p>
            <a:r>
              <a:rPr lang="en-US" dirty="0" smtClean="0"/>
              <a:t>It </a:t>
            </a:r>
            <a:r>
              <a:rPr lang="en-US" dirty="0"/>
              <a:t>gives developers more control on how to communicate with </a:t>
            </a:r>
            <a:r>
              <a:rPr lang="en-US" dirty="0" smtClean="0"/>
              <a:t>the form</a:t>
            </a:r>
            <a:r>
              <a:rPr lang="en-US" dirty="0"/>
              <a:t>.</a:t>
            </a:r>
          </a:p>
          <a:p>
            <a:r>
              <a:rPr lang="en-US" dirty="0" smtClean="0"/>
              <a:t>While </a:t>
            </a:r>
            <a:r>
              <a:rPr lang="en-US" dirty="0"/>
              <a:t>creating Angular form, AngularJS creates an instance </a:t>
            </a:r>
            <a:r>
              <a:rPr lang="en-US" dirty="0" smtClean="0"/>
              <a:t>of </a:t>
            </a:r>
            <a:r>
              <a:rPr lang="en-US" dirty="0" err="1" smtClean="0"/>
              <a:t>FormController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265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1257" y="1792514"/>
            <a:ext cx="9601200" cy="3581400"/>
          </a:xfrm>
        </p:spPr>
        <p:txBody>
          <a:bodyPr/>
          <a:lstStyle/>
          <a:p>
            <a:r>
              <a:rPr lang="en-US" b="1" dirty="0"/>
              <a:t>$untouched: </a:t>
            </a:r>
            <a:r>
              <a:rPr lang="en-US" dirty="0"/>
              <a:t>The field has not been touched yet</a:t>
            </a:r>
          </a:p>
          <a:p>
            <a:r>
              <a:rPr lang="en-US" b="1" dirty="0"/>
              <a:t>$touched: </a:t>
            </a:r>
            <a:r>
              <a:rPr lang="en-US" dirty="0"/>
              <a:t>The field has been touched</a:t>
            </a:r>
          </a:p>
          <a:p>
            <a:r>
              <a:rPr lang="en-US" b="1" dirty="0"/>
              <a:t>$pristine:</a:t>
            </a:r>
            <a:r>
              <a:rPr lang="en-US" dirty="0"/>
              <a:t> The field has not been modified yet</a:t>
            </a:r>
          </a:p>
          <a:p>
            <a:r>
              <a:rPr lang="en-US" b="1" dirty="0"/>
              <a:t>$dirty:</a:t>
            </a:r>
            <a:r>
              <a:rPr lang="en-US" dirty="0"/>
              <a:t> The field has been modified</a:t>
            </a:r>
          </a:p>
          <a:p>
            <a:r>
              <a:rPr lang="en-US" b="1" dirty="0"/>
              <a:t>$invalid:</a:t>
            </a:r>
            <a:r>
              <a:rPr lang="en-US" dirty="0"/>
              <a:t> The field content is not valid</a:t>
            </a:r>
          </a:p>
          <a:p>
            <a:r>
              <a:rPr lang="en-US" b="1" dirty="0"/>
              <a:t>$valid:</a:t>
            </a:r>
            <a:r>
              <a:rPr lang="en-US" dirty="0"/>
              <a:t> The field content is valid</a:t>
            </a:r>
          </a:p>
        </p:txBody>
      </p:sp>
    </p:spTree>
    <p:extLst>
      <p:ext uri="{BB962C8B-B14F-4D97-AF65-F5344CB8AC3E}">
        <p14:creationId xmlns:p14="http://schemas.microsoft.com/office/powerpoint/2010/main" xmlns="" val="309382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257" y="0"/>
            <a:ext cx="6821714" cy="407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 descr="Unfaithul guy meme using TS and J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3085026"/>
            <a:ext cx="6705600" cy="3772973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4991</TotalTime>
  <Words>2586</Words>
  <Application>Microsoft Office PowerPoint</Application>
  <PresentationFormat>Custom</PresentationFormat>
  <Paragraphs>354</Paragraphs>
  <Slides>82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3" baseType="lpstr">
      <vt:lpstr>Crop</vt:lpstr>
      <vt:lpstr>INTRODUCTION TO ANGULAR JS</vt:lpstr>
      <vt:lpstr>Slide 2</vt:lpstr>
      <vt:lpstr>Slide 3</vt:lpstr>
      <vt:lpstr>Slide 4</vt:lpstr>
      <vt:lpstr>Slide 5</vt:lpstr>
      <vt:lpstr>What is AngularJS?</vt:lpstr>
      <vt:lpstr>AngularJS vs Angular ?</vt:lpstr>
      <vt:lpstr>Slide 8</vt:lpstr>
      <vt:lpstr>Slide 9</vt:lpstr>
      <vt:lpstr>Angular History</vt:lpstr>
      <vt:lpstr>Why do we Choose AngularJS?</vt:lpstr>
      <vt:lpstr>Core Features</vt:lpstr>
      <vt:lpstr>Slide 13</vt:lpstr>
      <vt:lpstr>Pre-requisites</vt:lpstr>
      <vt:lpstr>DOWNLOADING INSTALLING ANGULAR JS</vt:lpstr>
      <vt:lpstr>DIRECTIVES &amp; EXPRESSIONS IN ANGULAR JS</vt:lpstr>
      <vt:lpstr>DIRECTIVES IN ANGULAR JS</vt:lpstr>
      <vt:lpstr>EXPRESSIONS IN ANGULAR JS</vt:lpstr>
      <vt:lpstr>AngularJS Expressions vs. JavaScript Expressions</vt:lpstr>
      <vt:lpstr>NG-APP DIRECTIVE  IN ANGULAR JS</vt:lpstr>
      <vt:lpstr>NG-APP DIRECTIVE</vt:lpstr>
      <vt:lpstr>NG-INIT DIRECTIVE  IN ANGULAR JS</vt:lpstr>
      <vt:lpstr>NG-INIT DIRECTIVE</vt:lpstr>
      <vt:lpstr>NG-REPEAT IN  ANGULAR JS</vt:lpstr>
      <vt:lpstr>NG-REPEAT IN ANGULAR JS</vt:lpstr>
      <vt:lpstr>NG-MODEL &amp; NG-BIND DIRECTIVE  IN ANGULAR JS</vt:lpstr>
      <vt:lpstr>NG-MODEL DIRECTIVE</vt:lpstr>
      <vt:lpstr>mvc IN  ANGULAR JS</vt:lpstr>
      <vt:lpstr>MVC IN ANGULAR JS</vt:lpstr>
      <vt:lpstr>REAL LIFE EXAMPLE OF MVC</vt:lpstr>
      <vt:lpstr>MVC Concepts</vt:lpstr>
      <vt:lpstr>Slide 32</vt:lpstr>
      <vt:lpstr>Slide 33</vt:lpstr>
      <vt:lpstr>Slide 34</vt:lpstr>
      <vt:lpstr>Slide 35</vt:lpstr>
      <vt:lpstr>SCOPE IN ANGULAR JS</vt:lpstr>
      <vt:lpstr>SCOPE IN ANGULAR JS</vt:lpstr>
      <vt:lpstr>SCOPE IN ANGULAR JS</vt:lpstr>
      <vt:lpstr>Understanding the Scope</vt:lpstr>
      <vt:lpstr>Understanding the Scope</vt:lpstr>
      <vt:lpstr>key uses of $scope</vt:lpstr>
      <vt:lpstr>key uses of $scope</vt:lpstr>
      <vt:lpstr>key uses of $scope</vt:lpstr>
      <vt:lpstr>key uses of $scope</vt:lpstr>
      <vt:lpstr>Understanding the Scope</vt:lpstr>
      <vt:lpstr>Root Scope</vt:lpstr>
      <vt:lpstr>Scope Inheritance</vt:lpstr>
      <vt:lpstr>DATA BINDING IN  ANGULAR JS</vt:lpstr>
      <vt:lpstr>What is data binding?</vt:lpstr>
      <vt:lpstr>TYPES OF DATA BINDING</vt:lpstr>
      <vt:lpstr>1. ONE WAY DATA-BINDING</vt:lpstr>
      <vt:lpstr>ONE WAY DATA-BINDING</vt:lpstr>
      <vt:lpstr>TWO WAY DATA-BINDING</vt:lpstr>
      <vt:lpstr>TWO WAY DATA-BINDING</vt:lpstr>
      <vt:lpstr>FILTERS IN  ANGULAR JS</vt:lpstr>
      <vt:lpstr>Filters</vt:lpstr>
      <vt:lpstr>AngularJS Filters</vt:lpstr>
      <vt:lpstr>FORMATS FOR DATE FILTER</vt:lpstr>
      <vt:lpstr>FORMATS FOR DATE FILTER</vt:lpstr>
      <vt:lpstr>FORMATS FOR TIME IN DATE FILTER</vt:lpstr>
      <vt:lpstr>FORMATS FOR TIME IN DATE FILTER</vt:lpstr>
      <vt:lpstr>FORMATS FOR DATE FILTER</vt:lpstr>
      <vt:lpstr>Order-by filter IN ANGULAR JS</vt:lpstr>
      <vt:lpstr>orderBy Filter</vt:lpstr>
      <vt:lpstr>search Filter</vt:lpstr>
      <vt:lpstr>Limit-to filter IN ANGULAR JS</vt:lpstr>
      <vt:lpstr>limitTo</vt:lpstr>
      <vt:lpstr>Slide 68</vt:lpstr>
      <vt:lpstr>EVENTS and event HANDLING IN ANGULAR JS</vt:lpstr>
      <vt:lpstr>What are Events?</vt:lpstr>
      <vt:lpstr>Mouse Events</vt:lpstr>
      <vt:lpstr>Mouse Events</vt:lpstr>
      <vt:lpstr>ng-change directive</vt:lpstr>
      <vt:lpstr>KeyBoard Events</vt:lpstr>
      <vt:lpstr>Copy Paste Events</vt:lpstr>
      <vt:lpstr>NG-SHOW AND NG-HIDE DIRECTIVES IN ANGULAR JS</vt:lpstr>
      <vt:lpstr>NG-SHOW DIRECTIVE</vt:lpstr>
      <vt:lpstr>NG-HIDE DIRECTIVE</vt:lpstr>
      <vt:lpstr>FORM VALIDATION IN ANGULAR-JS</vt:lpstr>
      <vt:lpstr>Introduction to Forms Validation</vt:lpstr>
      <vt:lpstr>Form states</vt:lpstr>
      <vt:lpstr>Properties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ANGULAR JS</dc:title>
  <cp:lastModifiedBy>Umesh</cp:lastModifiedBy>
  <cp:revision>414</cp:revision>
  <dcterms:created xsi:type="dcterms:W3CDTF">2020-03-09T08:30:02Z</dcterms:created>
  <dcterms:modified xsi:type="dcterms:W3CDTF">2023-11-22T02:04:18Z</dcterms:modified>
</cp:coreProperties>
</file>