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7" r:id="rId2"/>
    <p:sldId id="260" r:id="rId3"/>
    <p:sldId id="271" r:id="rId4"/>
    <p:sldId id="272" r:id="rId5"/>
    <p:sldId id="259" r:id="rId6"/>
    <p:sldId id="273" r:id="rId7"/>
    <p:sldId id="278" r:id="rId8"/>
    <p:sldId id="274" r:id="rId9"/>
    <p:sldId id="279" r:id="rId10"/>
    <p:sldId id="275"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81D823-FA58-413F-899C-EBB562C5C119}" type="datetimeFigureOut">
              <a:rPr lang="en-US" smtClean="0"/>
              <a:t>2/26/2025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MALLA REDDY ENGINEERING COLLEGE FOR WOMEN ( UGC AUTONOMOUS)</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48E638-979A-4325-A942-E46742BD8AD2}" type="slidenum">
              <a:rPr lang="en-US" smtClean="0"/>
              <a:t>‹#›</a:t>
            </a:fld>
            <a:endParaRPr lang="en-US"/>
          </a:p>
        </p:txBody>
      </p:sp>
    </p:spTree>
    <p:extLst>
      <p:ext uri="{BB962C8B-B14F-4D97-AF65-F5344CB8AC3E}">
        <p14:creationId xmlns:p14="http://schemas.microsoft.com/office/powerpoint/2010/main" val="182795014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C8E152-FFD4-41AC-871B-600EC369344C}" type="datetimeFigureOut">
              <a:rPr lang="en-US" smtClean="0"/>
              <a:t>2/26/2025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MALLA REDDY ENGINEERING COLLEGE FOR WOMEN ( UGC AUTONOMOUS)</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814AFC-6A0D-4C56-8890-563A914AAC84}" type="slidenum">
              <a:rPr lang="en-US" smtClean="0"/>
              <a:t>‹#›</a:t>
            </a:fld>
            <a:endParaRPr lang="en-US"/>
          </a:p>
        </p:txBody>
      </p:sp>
    </p:spTree>
    <p:extLst>
      <p:ext uri="{BB962C8B-B14F-4D97-AF65-F5344CB8AC3E}">
        <p14:creationId xmlns:p14="http://schemas.microsoft.com/office/powerpoint/2010/main" val="392009481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1</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3240309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11</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3581939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2</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381254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3</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1896125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4</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1761026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5</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2961763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6</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899199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7</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3346590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8</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2670158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10</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52336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F25419-7974-46B8-A976-C0A560EB8B3C}" type="datetime1">
              <a:rPr lang="en-US" smtClean="0"/>
              <a:t>2/26/2025</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 )</a:t>
            </a:r>
            <a:endParaRPr lang="en-US"/>
          </a:p>
        </p:txBody>
      </p:sp>
      <p:sp>
        <p:nvSpPr>
          <p:cNvPr id="6" name="Slide Number Placeholder 5"/>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944909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8BEE28-2136-4460-B388-0CDF1B2F100C}" type="datetime1">
              <a:rPr lang="en-US" smtClean="0"/>
              <a:t>2/26/2025</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 )</a:t>
            </a:r>
            <a:endParaRPr lang="en-US"/>
          </a:p>
        </p:txBody>
      </p:sp>
      <p:sp>
        <p:nvSpPr>
          <p:cNvPr id="6" name="Slide Number Placeholder 5"/>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324968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96DABD-8B47-4F4E-A4A0-60865B2C65D3}" type="datetime1">
              <a:rPr lang="en-US" smtClean="0"/>
              <a:t>2/26/2025</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 )</a:t>
            </a:r>
            <a:endParaRPr lang="en-US"/>
          </a:p>
        </p:txBody>
      </p:sp>
      <p:sp>
        <p:nvSpPr>
          <p:cNvPr id="6" name="Slide Number Placeholder 5"/>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278754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EA3450-46E7-4BB4-99C3-DFC84ECE16CF}" type="datetime1">
              <a:rPr lang="en-US" smtClean="0"/>
              <a:t>2/26/2025</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 )</a:t>
            </a:r>
            <a:endParaRPr lang="en-US"/>
          </a:p>
        </p:txBody>
      </p:sp>
      <p:sp>
        <p:nvSpPr>
          <p:cNvPr id="6" name="Slide Number Placeholder 5"/>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3585998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E2182-93BB-48A8-93BE-98801FC04DEB}" type="datetime1">
              <a:rPr lang="en-US" smtClean="0"/>
              <a:t>2/26/2025</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 )</a:t>
            </a:r>
            <a:endParaRPr lang="en-US"/>
          </a:p>
        </p:txBody>
      </p:sp>
      <p:sp>
        <p:nvSpPr>
          <p:cNvPr id="6" name="Slide Number Placeholder 5"/>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205556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C2E55F-51BF-4829-8B7D-6EDD7CD8BD17}" type="datetime1">
              <a:rPr lang="en-US" smtClean="0"/>
              <a:t>2/26/2025</a:t>
            </a:fld>
            <a:endParaRPr lang="en-US"/>
          </a:p>
        </p:txBody>
      </p:sp>
      <p:sp>
        <p:nvSpPr>
          <p:cNvPr id="6" name="Footer Placeholder 5"/>
          <p:cNvSpPr>
            <a:spLocks noGrp="1"/>
          </p:cNvSpPr>
          <p:nvPr>
            <p:ph type="ftr" sz="quarter" idx="11"/>
          </p:nvPr>
        </p:nvSpPr>
        <p:spPr/>
        <p:txBody>
          <a:bodyPr/>
          <a:lstStyle/>
          <a:p>
            <a:r>
              <a:rPr lang="en-IN"/>
              <a:t>Malla Reddy Engineering College for Women ( UGC Autonomous )</a:t>
            </a:r>
            <a:endParaRPr lang="en-US"/>
          </a:p>
        </p:txBody>
      </p:sp>
      <p:sp>
        <p:nvSpPr>
          <p:cNvPr id="7" name="Slide Number Placeholder 6"/>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1526107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9A2D7D-BD51-479F-93FF-B3344837585B}" type="datetime1">
              <a:rPr lang="en-US" smtClean="0"/>
              <a:t>2/26/2025</a:t>
            </a:fld>
            <a:endParaRPr lang="en-US"/>
          </a:p>
        </p:txBody>
      </p:sp>
      <p:sp>
        <p:nvSpPr>
          <p:cNvPr id="8" name="Footer Placeholder 7"/>
          <p:cNvSpPr>
            <a:spLocks noGrp="1"/>
          </p:cNvSpPr>
          <p:nvPr>
            <p:ph type="ftr" sz="quarter" idx="11"/>
          </p:nvPr>
        </p:nvSpPr>
        <p:spPr/>
        <p:txBody>
          <a:bodyPr/>
          <a:lstStyle/>
          <a:p>
            <a:r>
              <a:rPr lang="en-IN"/>
              <a:t>Malla Reddy Engineering College for Women ( UGC Autonomous )</a:t>
            </a:r>
            <a:endParaRPr lang="en-US"/>
          </a:p>
        </p:txBody>
      </p:sp>
      <p:sp>
        <p:nvSpPr>
          <p:cNvPr id="9" name="Slide Number Placeholder 8"/>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350796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FCB896-E411-41C4-942E-22581CBD016C}" type="datetime1">
              <a:rPr lang="en-US" smtClean="0"/>
              <a:t>2/26/2025</a:t>
            </a:fld>
            <a:endParaRPr lang="en-US"/>
          </a:p>
        </p:txBody>
      </p:sp>
      <p:sp>
        <p:nvSpPr>
          <p:cNvPr id="4" name="Footer Placeholder 3"/>
          <p:cNvSpPr>
            <a:spLocks noGrp="1"/>
          </p:cNvSpPr>
          <p:nvPr>
            <p:ph type="ftr" sz="quarter" idx="11"/>
          </p:nvPr>
        </p:nvSpPr>
        <p:spPr/>
        <p:txBody>
          <a:bodyPr/>
          <a:lstStyle/>
          <a:p>
            <a:r>
              <a:rPr lang="en-IN"/>
              <a:t>Malla Reddy Engineering College for Women ( UGC Autonomous )</a:t>
            </a:r>
            <a:endParaRPr lang="en-US"/>
          </a:p>
        </p:txBody>
      </p:sp>
      <p:sp>
        <p:nvSpPr>
          <p:cNvPr id="5" name="Slide Number Placeholder 4"/>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178554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9618C-6E28-4FBE-9224-9368C5BAB0FD}" type="datetime1">
              <a:rPr lang="en-US" smtClean="0"/>
              <a:t>2/26/2025</a:t>
            </a:fld>
            <a:endParaRPr lang="en-US"/>
          </a:p>
        </p:txBody>
      </p:sp>
      <p:sp>
        <p:nvSpPr>
          <p:cNvPr id="3" name="Footer Placeholder 2"/>
          <p:cNvSpPr>
            <a:spLocks noGrp="1"/>
          </p:cNvSpPr>
          <p:nvPr>
            <p:ph type="ftr" sz="quarter" idx="11"/>
          </p:nvPr>
        </p:nvSpPr>
        <p:spPr/>
        <p:txBody>
          <a:bodyPr/>
          <a:lstStyle/>
          <a:p>
            <a:r>
              <a:rPr lang="en-IN"/>
              <a:t>Malla Reddy Engineering College for Women ( UGC Autonomous )</a:t>
            </a:r>
            <a:endParaRPr lang="en-US"/>
          </a:p>
        </p:txBody>
      </p:sp>
      <p:sp>
        <p:nvSpPr>
          <p:cNvPr id="4" name="Slide Number Placeholder 3"/>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2556638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05062A-1142-42EA-A8A3-E6206C34D770}" type="datetime1">
              <a:rPr lang="en-US" smtClean="0"/>
              <a:t>2/26/2025</a:t>
            </a:fld>
            <a:endParaRPr lang="en-US"/>
          </a:p>
        </p:txBody>
      </p:sp>
      <p:sp>
        <p:nvSpPr>
          <p:cNvPr id="6" name="Footer Placeholder 5"/>
          <p:cNvSpPr>
            <a:spLocks noGrp="1"/>
          </p:cNvSpPr>
          <p:nvPr>
            <p:ph type="ftr" sz="quarter" idx="11"/>
          </p:nvPr>
        </p:nvSpPr>
        <p:spPr/>
        <p:txBody>
          <a:bodyPr/>
          <a:lstStyle/>
          <a:p>
            <a:r>
              <a:rPr lang="en-IN"/>
              <a:t>Malla Reddy Engineering College for Women ( UGC Autonomous )</a:t>
            </a:r>
            <a:endParaRPr lang="en-US"/>
          </a:p>
        </p:txBody>
      </p:sp>
      <p:sp>
        <p:nvSpPr>
          <p:cNvPr id="7" name="Slide Number Placeholder 6"/>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706798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7C5E8E-3716-4B4A-BF01-D17C4FD05916}" type="datetime1">
              <a:rPr lang="en-US" smtClean="0"/>
              <a:t>2/26/2025</a:t>
            </a:fld>
            <a:endParaRPr lang="en-US"/>
          </a:p>
        </p:txBody>
      </p:sp>
      <p:sp>
        <p:nvSpPr>
          <p:cNvPr id="6" name="Footer Placeholder 5"/>
          <p:cNvSpPr>
            <a:spLocks noGrp="1"/>
          </p:cNvSpPr>
          <p:nvPr>
            <p:ph type="ftr" sz="quarter" idx="11"/>
          </p:nvPr>
        </p:nvSpPr>
        <p:spPr/>
        <p:txBody>
          <a:bodyPr/>
          <a:lstStyle/>
          <a:p>
            <a:r>
              <a:rPr lang="en-IN"/>
              <a:t>Malla Reddy Engineering College for Women ( UGC Autonomous )</a:t>
            </a:r>
            <a:endParaRPr lang="en-US"/>
          </a:p>
        </p:txBody>
      </p:sp>
      <p:sp>
        <p:nvSpPr>
          <p:cNvPr id="7" name="Slide Number Placeholder 6"/>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1409102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E9F0F3-AF84-420F-995C-F7007EEA293A}" type="datetime1">
              <a:rPr lang="en-US" smtClean="0"/>
              <a:t>2/26/2025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Malla Reddy Engineering College for Women ( UGC Autonomous )</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DF721-2CF7-4E80-A61A-982B4C6E4714}" type="slidenum">
              <a:rPr lang="en-US" smtClean="0"/>
              <a:t>‹#›</a:t>
            </a:fld>
            <a:endParaRPr lang="en-US"/>
          </a:p>
        </p:txBody>
      </p:sp>
    </p:spTree>
    <p:extLst>
      <p:ext uri="{BB962C8B-B14F-4D97-AF65-F5344CB8AC3E}">
        <p14:creationId xmlns:p14="http://schemas.microsoft.com/office/powerpoint/2010/main" val="285880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3329328" y="119454"/>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sp>
        <p:nvSpPr>
          <p:cNvPr id="11" name="TextBox 10"/>
          <p:cNvSpPr txBox="1"/>
          <p:nvPr/>
        </p:nvSpPr>
        <p:spPr>
          <a:xfrm>
            <a:off x="2174703" y="-9579"/>
            <a:ext cx="8183418" cy="1661993"/>
          </a:xfrm>
          <a:prstGeom prst="rect">
            <a:avLst/>
          </a:prstGeom>
          <a:noFill/>
        </p:spPr>
        <p:txBody>
          <a:bodyPr wrap="square" rtlCol="0">
            <a:spAutoFit/>
          </a:bodyPr>
          <a:lstStyle/>
          <a:p>
            <a:pPr algn="ctr"/>
            <a:r>
              <a:rPr lang="en-IN" b="1">
                <a:solidFill>
                  <a:srgbClr val="002060"/>
                </a:solidFill>
                <a:latin typeface="Times New Roman" panose="02020603050405020304" pitchFamily="18" charset="0"/>
                <a:cs typeface="Times New Roman" panose="02020603050405020304" pitchFamily="18" charset="0"/>
              </a:rPr>
              <a:t>  Malla Reddy Engineering College for Women </a:t>
            </a:r>
          </a:p>
          <a:p>
            <a:pPr algn="ctr"/>
            <a:r>
              <a:rPr lang="en-US" sz="1600">
                <a:solidFill>
                  <a:srgbClr val="C00000"/>
                </a:solidFill>
                <a:latin typeface="Times New Roman" panose="02020603050405020304" pitchFamily="18" charset="0"/>
                <a:cs typeface="Times New Roman" panose="02020603050405020304" pitchFamily="18" charset="0"/>
              </a:rPr>
              <a:t>UGC Autonomous Institution </a:t>
            </a:r>
          </a:p>
          <a:p>
            <a:pPr algn="ctr"/>
            <a:r>
              <a:rPr lang="en-US" sz="1600">
                <a:solidFill>
                  <a:srgbClr val="C00000"/>
                </a:solidFill>
                <a:latin typeface="Times New Roman" panose="02020603050405020304" pitchFamily="18" charset="0"/>
                <a:cs typeface="Times New Roman" panose="02020603050405020304" pitchFamily="18" charset="0"/>
              </a:rPr>
              <a:t>Accredited by NBA &amp; NAAC with A+ Grade </a:t>
            </a:r>
          </a:p>
          <a:p>
            <a:pPr algn="ctr"/>
            <a:r>
              <a:rPr lang="en-US" sz="1600">
                <a:solidFill>
                  <a:srgbClr val="002060"/>
                </a:solidFill>
                <a:latin typeface="Times New Roman" panose="02020603050405020304" pitchFamily="18" charset="0"/>
                <a:cs typeface="Times New Roman" panose="02020603050405020304" pitchFamily="18" charset="0"/>
              </a:rPr>
              <a:t>Approved by AICTE , Affiliated to JNTUH , ISO 9001:2015 Certified Institution </a:t>
            </a:r>
          </a:p>
          <a:p>
            <a:pPr algn="ctr"/>
            <a:r>
              <a:rPr lang="en-US" sz="1600">
                <a:solidFill>
                  <a:srgbClr val="002060"/>
                </a:solidFill>
                <a:latin typeface="Times New Roman" panose="02020603050405020304" pitchFamily="18" charset="0"/>
                <a:cs typeface="Times New Roman" panose="02020603050405020304" pitchFamily="18" charset="0"/>
              </a:rPr>
              <a:t>Maisammaguda , Dhulapally , Secunderabad-500100</a:t>
            </a:r>
          </a:p>
          <a:p>
            <a:endParaRPr lang="en-US">
              <a:solidFill>
                <a:srgbClr val="FF0000"/>
              </a:solidFill>
              <a:latin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969818" y="1311562"/>
            <a:ext cx="10317018"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p:cNvSpPr txBox="1"/>
          <p:nvPr/>
        </p:nvSpPr>
        <p:spPr>
          <a:xfrm>
            <a:off x="2595580" y="1644406"/>
            <a:ext cx="8306100" cy="646331"/>
          </a:xfrm>
          <a:prstGeom prst="rect">
            <a:avLst/>
          </a:prstGeom>
          <a:noFill/>
        </p:spPr>
        <p:txBody>
          <a:bodyPr wrap="square" rtlCol="0">
            <a:spAutoFit/>
          </a:bodyPr>
          <a:lstStyle/>
          <a:p>
            <a:r>
              <a:rPr lang="en-US" b="1"/>
              <a:t>Title of the Idea : </a:t>
            </a:r>
            <a:r>
              <a:rPr lang="en-US"/>
              <a:t>"Empowering Navigation and Communication in Rural and Congested Regions Using Deep Learning Technologies"</a:t>
            </a:r>
          </a:p>
        </p:txBody>
      </p:sp>
      <p:sp>
        <p:nvSpPr>
          <p:cNvPr id="15" name="TextBox 14"/>
          <p:cNvSpPr txBox="1"/>
          <p:nvPr/>
        </p:nvSpPr>
        <p:spPr>
          <a:xfrm>
            <a:off x="2595580" y="3429000"/>
            <a:ext cx="7627132" cy="923330"/>
          </a:xfrm>
          <a:prstGeom prst="rect">
            <a:avLst/>
          </a:prstGeom>
          <a:noFill/>
        </p:spPr>
        <p:txBody>
          <a:bodyPr wrap="square" rtlCol="0">
            <a:spAutoFit/>
          </a:bodyPr>
          <a:lstStyle/>
          <a:p>
            <a:r>
              <a:rPr lang="en-US" b="1"/>
              <a:t>Name of the Student :</a:t>
            </a:r>
            <a:r>
              <a:rPr lang="en-US"/>
              <a:t>  Komali</a:t>
            </a:r>
          </a:p>
          <a:p>
            <a:r>
              <a:rPr lang="en-US"/>
              <a:t>                                          Kanishka</a:t>
            </a:r>
          </a:p>
          <a:p>
            <a:r>
              <a:rPr lang="en-US"/>
              <a:t>                                          Yoshita</a:t>
            </a:r>
          </a:p>
        </p:txBody>
      </p:sp>
      <p:sp>
        <p:nvSpPr>
          <p:cNvPr id="16" name="TextBox 15"/>
          <p:cNvSpPr txBox="1"/>
          <p:nvPr/>
        </p:nvSpPr>
        <p:spPr>
          <a:xfrm>
            <a:off x="2595580" y="4290870"/>
            <a:ext cx="3727794" cy="369332"/>
          </a:xfrm>
          <a:prstGeom prst="rect">
            <a:avLst/>
          </a:prstGeom>
          <a:noFill/>
        </p:spPr>
        <p:txBody>
          <a:bodyPr wrap="square" rtlCol="0">
            <a:spAutoFit/>
          </a:bodyPr>
          <a:lstStyle/>
          <a:p>
            <a:r>
              <a:rPr lang="en-US" b="1"/>
              <a:t>Branch &amp; Year :   </a:t>
            </a:r>
            <a:r>
              <a:rPr lang="en-US"/>
              <a:t>AIML-B &amp; II/II</a:t>
            </a:r>
            <a:endParaRPr lang="en-US" b="1"/>
          </a:p>
        </p:txBody>
      </p:sp>
      <p:sp>
        <p:nvSpPr>
          <p:cNvPr id="17" name="TextBox 16"/>
          <p:cNvSpPr txBox="1"/>
          <p:nvPr/>
        </p:nvSpPr>
        <p:spPr>
          <a:xfrm>
            <a:off x="2595580" y="4794697"/>
            <a:ext cx="5251794" cy="923330"/>
          </a:xfrm>
          <a:prstGeom prst="rect">
            <a:avLst/>
          </a:prstGeom>
          <a:noFill/>
        </p:spPr>
        <p:txBody>
          <a:bodyPr wrap="square" rtlCol="0">
            <a:spAutoFit/>
          </a:bodyPr>
          <a:lstStyle/>
          <a:p>
            <a:r>
              <a:rPr lang="en-US" b="1"/>
              <a:t>Roll Number :   </a:t>
            </a:r>
            <a:r>
              <a:rPr lang="en-US"/>
              <a:t>23RH1A66C2</a:t>
            </a:r>
          </a:p>
          <a:p>
            <a:r>
              <a:rPr lang="en-US" b="1"/>
              <a:t>                            </a:t>
            </a:r>
            <a:r>
              <a:rPr lang="en-US"/>
              <a:t>23RH1A66A8</a:t>
            </a:r>
          </a:p>
          <a:p>
            <a:r>
              <a:rPr lang="en-US" b="1"/>
              <a:t>                            </a:t>
            </a:r>
            <a:r>
              <a:rPr lang="en-US"/>
              <a:t>23RH1A66A9</a:t>
            </a:r>
            <a:endParaRPr lang="en-US" b="1"/>
          </a:p>
        </p:txBody>
      </p:sp>
      <p:sp>
        <p:nvSpPr>
          <p:cNvPr id="7" name="TextBox 6">
            <a:extLst>
              <a:ext uri="{FF2B5EF4-FFF2-40B4-BE49-F238E27FC236}">
                <a16:creationId xmlns:a16="http://schemas.microsoft.com/office/drawing/2014/main" id="{224C82B0-FBBF-FA62-0467-EBFCB3FF8FB8}"/>
              </a:ext>
            </a:extLst>
          </p:cNvPr>
          <p:cNvSpPr txBox="1"/>
          <p:nvPr/>
        </p:nvSpPr>
        <p:spPr>
          <a:xfrm>
            <a:off x="2595580" y="2669557"/>
            <a:ext cx="6096000" cy="369332"/>
          </a:xfrm>
          <a:prstGeom prst="rect">
            <a:avLst/>
          </a:prstGeom>
          <a:noFill/>
        </p:spPr>
        <p:txBody>
          <a:bodyPr wrap="square">
            <a:spAutoFit/>
          </a:bodyPr>
          <a:lstStyle/>
          <a:p>
            <a:r>
              <a:rPr lang="en-US" b="1"/>
              <a:t>Name of the Guide :   </a:t>
            </a:r>
            <a:r>
              <a:rPr lang="en-US"/>
              <a:t>M. Chandra Rao sir</a:t>
            </a:r>
            <a:endParaRPr lang="en-US" b="1"/>
          </a:p>
        </p:txBody>
      </p:sp>
    </p:spTree>
    <p:extLst>
      <p:ext uri="{BB962C8B-B14F-4D97-AF65-F5344CB8AC3E}">
        <p14:creationId xmlns:p14="http://schemas.microsoft.com/office/powerpoint/2010/main" val="799891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779981" y="6337877"/>
            <a:ext cx="4865255" cy="367723"/>
          </a:xfrm>
        </p:spPr>
        <p:txBody>
          <a:bodyPr/>
          <a:lstStyle/>
          <a:p>
            <a:r>
              <a:rPr lang="en-IN">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3891" y="221673"/>
            <a:ext cx="6982691" cy="276999"/>
          </a:xfrm>
          <a:prstGeom prst="rect">
            <a:avLst/>
          </a:prstGeom>
          <a:noFill/>
        </p:spPr>
        <p:txBody>
          <a:bodyPr wrap="square" rtlCol="0">
            <a:spAutoFit/>
          </a:bodyPr>
          <a:lstStyle/>
          <a:p>
            <a:r>
              <a:rPr lang="en-US" sz="1200"/>
              <a:t>Enhancing Traffic Sign Detection and Voice Assistance in Rural Areas &amp; heavy Traffic Using Deep Learning </a:t>
            </a:r>
          </a:p>
        </p:txBody>
      </p:sp>
      <p:sp>
        <p:nvSpPr>
          <p:cNvPr id="7" name="Rectangle 6"/>
          <p:cNvSpPr/>
          <p:nvPr/>
        </p:nvSpPr>
        <p:spPr>
          <a:xfrm>
            <a:off x="4491348" y="850260"/>
            <a:ext cx="2565234" cy="369332"/>
          </a:xfrm>
          <a:prstGeom prst="rect">
            <a:avLst/>
          </a:prstGeom>
        </p:spPr>
        <p:txBody>
          <a:bodyPr wrap="square">
            <a:spAutoFit/>
          </a:bodyPr>
          <a:lstStyle/>
          <a:p>
            <a:r>
              <a:rPr lang="en-US" b="1">
                <a:solidFill>
                  <a:srgbClr val="C00000"/>
                </a:solidFill>
                <a:latin typeface="Verdana" panose="020B0604030504040204" pitchFamily="34" charset="0"/>
                <a:ea typeface="Verdana" panose="020B0604030504040204" pitchFamily="34" charset="0"/>
              </a:rPr>
              <a:t>FUTURE SCOPE</a:t>
            </a:r>
          </a:p>
        </p:txBody>
      </p:sp>
      <p:sp>
        <p:nvSpPr>
          <p:cNvPr id="8" name="Rectangle 1">
            <a:extLst>
              <a:ext uri="{FF2B5EF4-FFF2-40B4-BE49-F238E27FC236}">
                <a16:creationId xmlns:a16="http://schemas.microsoft.com/office/drawing/2014/main" id="{91D45236-A586-A9E5-7B8E-28067FAC33BD}"/>
              </a:ext>
            </a:extLst>
          </p:cNvPr>
          <p:cNvSpPr>
            <a:spLocks noChangeArrowheads="1"/>
          </p:cNvSpPr>
          <p:nvPr/>
        </p:nvSpPr>
        <p:spPr bwMode="auto">
          <a:xfrm>
            <a:off x="1331304" y="1653987"/>
            <a:ext cx="8423334"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Rural Areas</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Improve road safety by providing accurate traffic sign detection in less monitored areas.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Heavy Traffic Areas</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Assist drivers in navigating through congested traffic with timely voice alerts.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Future Work</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Expand the system to include more traffic signs, integrate with autonomous vehicles, and improve voice recognition accuracy.</a:t>
            </a:r>
          </a:p>
        </p:txBody>
      </p:sp>
    </p:spTree>
    <p:extLst>
      <p:ext uri="{BB962C8B-B14F-4D97-AF65-F5344CB8AC3E}">
        <p14:creationId xmlns:p14="http://schemas.microsoft.com/office/powerpoint/2010/main" val="1734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2798619" y="6354618"/>
            <a:ext cx="6105236" cy="369455"/>
          </a:xfrm>
        </p:spPr>
        <p:txBody>
          <a:bodyPr/>
          <a:lstStyle/>
          <a:p>
            <a:r>
              <a:rPr lang="en-IN">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3891" y="221673"/>
            <a:ext cx="6982691" cy="276999"/>
          </a:xfrm>
          <a:prstGeom prst="rect">
            <a:avLst/>
          </a:prstGeom>
          <a:noFill/>
        </p:spPr>
        <p:txBody>
          <a:bodyPr wrap="square" rtlCol="0">
            <a:spAutoFit/>
          </a:bodyPr>
          <a:lstStyle/>
          <a:p>
            <a:r>
              <a:rPr lang="en-US" sz="1200"/>
              <a:t>Enhancing Traffic Sign Detection and Voice Assistance in Rural Areas &amp; heavy Traffic Using Deep Learning </a:t>
            </a:r>
          </a:p>
        </p:txBody>
      </p:sp>
      <p:sp>
        <p:nvSpPr>
          <p:cNvPr id="7" name="Rectangle 6"/>
          <p:cNvSpPr/>
          <p:nvPr/>
        </p:nvSpPr>
        <p:spPr>
          <a:xfrm>
            <a:off x="4789446" y="609507"/>
            <a:ext cx="2096654" cy="369332"/>
          </a:xfrm>
          <a:prstGeom prst="rect">
            <a:avLst/>
          </a:prstGeom>
        </p:spPr>
        <p:txBody>
          <a:bodyPr wrap="square">
            <a:spAutoFit/>
          </a:bodyPr>
          <a:lstStyle/>
          <a:p>
            <a:r>
              <a:rPr lang="en-US" b="1">
                <a:solidFill>
                  <a:srgbClr val="C00000"/>
                </a:solidFill>
                <a:latin typeface="Verdana" panose="020B0604030504040204" pitchFamily="34" charset="0"/>
                <a:ea typeface="Verdana" panose="020B0604030504040204" pitchFamily="34" charset="0"/>
              </a:rPr>
              <a:t>CONCLUSION     </a:t>
            </a:r>
          </a:p>
        </p:txBody>
      </p:sp>
      <p:sp>
        <p:nvSpPr>
          <p:cNvPr id="8" name="Rectangle 1">
            <a:extLst>
              <a:ext uri="{FF2B5EF4-FFF2-40B4-BE49-F238E27FC236}">
                <a16:creationId xmlns:a16="http://schemas.microsoft.com/office/drawing/2014/main" id="{51B815D7-8309-7DD4-61FA-62F3ECC6EB06}"/>
              </a:ext>
            </a:extLst>
          </p:cNvPr>
          <p:cNvSpPr>
            <a:spLocks noChangeArrowheads="1"/>
          </p:cNvSpPr>
          <p:nvPr/>
        </p:nvSpPr>
        <p:spPr bwMode="auto">
          <a:xfrm>
            <a:off x="898128" y="1871516"/>
            <a:ext cx="10643631" cy="336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The enhanced Traffic Sign Detection and Voice Assistance system using deep learning aims to significantly improve road safety.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Integrates advanced CNN models for accurate traffic sign detection and NLP for real-time voice alerts.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Ensures drivers are well-informed and can react promptly to various traffic situations.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Addresses unique challenges in rural areas, such as the lack of traffic signs, by incorporating alternative solutions like </a:t>
            </a: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GPS integration, crowdsourced data, and local landmarks.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Extends the utility and effectiveness of the project in diverse environments.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Contributes to the broader goal of creating safer road environments for everyone.</a:t>
            </a:r>
          </a:p>
        </p:txBody>
      </p:sp>
    </p:spTree>
    <p:extLst>
      <p:ext uri="{BB962C8B-B14F-4D97-AF65-F5344CB8AC3E}">
        <p14:creationId xmlns:p14="http://schemas.microsoft.com/office/powerpoint/2010/main" val="2501606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85117" y="9235"/>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2" name="Straight Connector 11"/>
          <p:cNvCxnSpPr/>
          <p:nvPr/>
        </p:nvCxnSpPr>
        <p:spPr>
          <a:xfrm flipV="1">
            <a:off x="73891" y="591005"/>
            <a:ext cx="11203709" cy="37004"/>
          </a:xfrm>
          <a:prstGeom prst="line">
            <a:avLst/>
          </a:prstGeom>
        </p:spPr>
        <p:style>
          <a:lnRef idx="3">
            <a:schemeClr val="accent5"/>
          </a:lnRef>
          <a:fillRef idx="0">
            <a:schemeClr val="accent5"/>
          </a:fillRef>
          <a:effectRef idx="2">
            <a:schemeClr val="accent5"/>
          </a:effectRef>
          <a:fontRef idx="minor">
            <a:schemeClr val="tx1"/>
          </a:fontRef>
        </p:style>
      </p:cxnSp>
      <p:sp>
        <p:nvSpPr>
          <p:cNvPr id="18" name="TextBox 17"/>
          <p:cNvSpPr txBox="1"/>
          <p:nvPr/>
        </p:nvSpPr>
        <p:spPr>
          <a:xfrm>
            <a:off x="4038599" y="757655"/>
            <a:ext cx="3370284" cy="409225"/>
          </a:xfrm>
          <a:prstGeom prst="rect">
            <a:avLst/>
          </a:prstGeom>
          <a:noFill/>
        </p:spPr>
        <p:txBody>
          <a:bodyPr wrap="square" rtlCol="0">
            <a:spAutoFit/>
          </a:bodyPr>
          <a:lstStyle/>
          <a:p>
            <a:r>
              <a:rPr lang="en-US" sz="2000" b="1">
                <a:solidFill>
                  <a:srgbClr val="C00000"/>
                </a:solidFill>
                <a:latin typeface="Verdana" panose="020B0604030504040204" pitchFamily="34" charset="0"/>
                <a:ea typeface="Verdana" panose="020B0604030504040204" pitchFamily="34" charset="0"/>
                <a:cs typeface="Times New Roman" panose="02020603050405020304" pitchFamily="18" charset="0"/>
              </a:rPr>
              <a:t>INTRODUCTION</a:t>
            </a:r>
            <a:endParaRPr lang="en-US"/>
          </a:p>
        </p:txBody>
      </p:sp>
      <p:sp>
        <p:nvSpPr>
          <p:cNvPr id="19" name="TextBox 18"/>
          <p:cNvSpPr txBox="1"/>
          <p:nvPr/>
        </p:nvSpPr>
        <p:spPr>
          <a:xfrm>
            <a:off x="73891" y="332508"/>
            <a:ext cx="9943870" cy="276999"/>
          </a:xfrm>
          <a:prstGeom prst="rect">
            <a:avLst/>
          </a:prstGeom>
          <a:noFill/>
        </p:spPr>
        <p:txBody>
          <a:bodyPr wrap="square" rtlCol="0">
            <a:spAutoFit/>
          </a:bodyPr>
          <a:lstStyle/>
          <a:p>
            <a:r>
              <a:rPr lang="en-US" sz="1200"/>
              <a:t>Enhancing Traffic Sign Detection and Voice Assistance in Rural Areas &amp; heavy Traffic Using Deep Learning </a:t>
            </a:r>
          </a:p>
        </p:txBody>
      </p:sp>
      <p:sp>
        <p:nvSpPr>
          <p:cNvPr id="7" name="TextBox 6">
            <a:extLst>
              <a:ext uri="{FF2B5EF4-FFF2-40B4-BE49-F238E27FC236}">
                <a16:creationId xmlns:a16="http://schemas.microsoft.com/office/drawing/2014/main" id="{4F467FDE-945C-BE71-0B74-28A5F2AC1D66}"/>
              </a:ext>
            </a:extLst>
          </p:cNvPr>
          <p:cNvSpPr txBox="1"/>
          <p:nvPr/>
        </p:nvSpPr>
        <p:spPr>
          <a:xfrm>
            <a:off x="1397876" y="1496833"/>
            <a:ext cx="8208580" cy="419961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a:t>Traffic signs are crucial for providing essential information to drivers, such as speed limits, stop signs, and directional indicators.</a:t>
            </a:r>
          </a:p>
          <a:p>
            <a:pPr marL="342900" indent="-342900">
              <a:lnSpc>
                <a:spcPct val="150000"/>
              </a:lnSpc>
              <a:buFont typeface="Arial" panose="020B0604020202020204" pitchFamily="34" charset="0"/>
              <a:buChar char="•"/>
            </a:pPr>
            <a:r>
              <a:rPr lang="en-IN" sz="2000"/>
              <a:t>However, drivers often miss or misinterpret these signs, leading to accidents. </a:t>
            </a:r>
          </a:p>
          <a:p>
            <a:pPr marL="342900" indent="-342900">
              <a:lnSpc>
                <a:spcPct val="150000"/>
              </a:lnSpc>
              <a:buFont typeface="Arial" panose="020B0604020202020204" pitchFamily="34" charset="0"/>
              <a:buChar char="•"/>
            </a:pPr>
            <a:r>
              <a:rPr lang="en-IN" sz="2000"/>
              <a:t>To address this issue, researchers have developed systems that use deep learning techniques to recognize traffic signs and provide real-time voice assistance to drivers.</a:t>
            </a:r>
          </a:p>
          <a:p>
            <a:pPr marL="342900" indent="-342900">
              <a:lnSpc>
                <a:spcPct val="150000"/>
              </a:lnSpc>
              <a:buFont typeface="Arial" panose="020B0604020202020204" pitchFamily="34" charset="0"/>
              <a:buChar char="•"/>
            </a:pPr>
            <a:r>
              <a:rPr lang="en-US" sz="2000"/>
              <a:t>Our aim is to enhance the system to work efficiently in rural areas and places with heavy traffic, improving overall road safety.</a:t>
            </a:r>
            <a:endParaRPr lang="en-IN" sz="2000"/>
          </a:p>
        </p:txBody>
      </p:sp>
    </p:spTree>
    <p:extLst>
      <p:ext uri="{BB962C8B-B14F-4D97-AF65-F5344CB8AC3E}">
        <p14:creationId xmlns:p14="http://schemas.microsoft.com/office/powerpoint/2010/main" val="365879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3891" y="221673"/>
            <a:ext cx="6982691" cy="276999"/>
          </a:xfrm>
          <a:prstGeom prst="rect">
            <a:avLst/>
          </a:prstGeom>
          <a:noFill/>
        </p:spPr>
        <p:txBody>
          <a:bodyPr wrap="square" rtlCol="0">
            <a:spAutoFit/>
          </a:bodyPr>
          <a:lstStyle/>
          <a:p>
            <a:r>
              <a:rPr lang="en-US" sz="1200"/>
              <a:t>Enhancing Traffic Sign Detection and Voice Assistance in Rural Areas &amp; heavy Traffic Using Deep Learning </a:t>
            </a:r>
          </a:p>
        </p:txBody>
      </p:sp>
      <p:sp>
        <p:nvSpPr>
          <p:cNvPr id="9" name="Rectangle 8"/>
          <p:cNvSpPr/>
          <p:nvPr/>
        </p:nvSpPr>
        <p:spPr>
          <a:xfrm>
            <a:off x="4251035" y="657593"/>
            <a:ext cx="3050835" cy="369332"/>
          </a:xfrm>
          <a:prstGeom prst="rect">
            <a:avLst/>
          </a:prstGeom>
        </p:spPr>
        <p:txBody>
          <a:bodyPr wrap="none">
            <a:spAutoFit/>
          </a:bodyPr>
          <a:lstStyle/>
          <a:p>
            <a:r>
              <a:rPr lang="en-US" b="1">
                <a:solidFill>
                  <a:srgbClr val="C00000"/>
                </a:solidFill>
                <a:latin typeface="Verdana" panose="020B0604030504040204" pitchFamily="34" charset="0"/>
                <a:ea typeface="Verdana" panose="020B0604030504040204" pitchFamily="34" charset="0"/>
              </a:rPr>
              <a:t>PROBLEM STATEMENT</a:t>
            </a:r>
          </a:p>
        </p:txBody>
      </p:sp>
      <p:sp>
        <p:nvSpPr>
          <p:cNvPr id="7" name="Rectangle 1">
            <a:extLst>
              <a:ext uri="{FF2B5EF4-FFF2-40B4-BE49-F238E27FC236}">
                <a16:creationId xmlns:a16="http://schemas.microsoft.com/office/drawing/2014/main" id="{EBA1722F-3CB1-DF2F-9D9A-616D58B9AC5C}"/>
              </a:ext>
            </a:extLst>
          </p:cNvPr>
          <p:cNvSpPr>
            <a:spLocks noChangeArrowheads="1"/>
          </p:cNvSpPr>
          <p:nvPr/>
        </p:nvSpPr>
        <p:spPr bwMode="auto">
          <a:xfrm>
            <a:off x="1000140" y="1245680"/>
            <a:ext cx="10462029" cy="263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1600" b="1"/>
              <a:t>Background:</a:t>
            </a:r>
            <a:r>
              <a:rPr lang="en-US" sz="1600"/>
              <a:t> In rural and densely populated urban areas, navigating and communicating effectively can be challenging due to limited infrastructure, high traffic congestion, and inadequate access to advanced technologies. These regions often suffer from poor connectivity, lack of real-time navigation aids, and inefficient communication channels, impacting both residents and visitors. The rise of deep learning technologies presents an opportunity to address these challenges by providing innovative solutions that enhance navigation and communication.</a:t>
            </a:r>
          </a:p>
          <a:p>
            <a:pPr>
              <a:lnSpc>
                <a:spcPct val="150000"/>
              </a:lnSpc>
            </a:pPr>
            <a:r>
              <a:rPr lang="en-US" sz="1600" b="1"/>
              <a:t>Problem Statement:</a:t>
            </a:r>
            <a:r>
              <a:rPr lang="en-US" sz="1600"/>
              <a:t> How can deep learning technologies be leveraged to improve navigation and communication in rural and congested regions, thereby enhancing accessibility, safety, and overall quality of life for inhabitants and travelers?</a:t>
            </a:r>
          </a:p>
        </p:txBody>
      </p:sp>
    </p:spTree>
    <p:extLst>
      <p:ext uri="{BB962C8B-B14F-4D97-AF65-F5344CB8AC3E}">
        <p14:creationId xmlns:p14="http://schemas.microsoft.com/office/powerpoint/2010/main" val="172360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3">
            <a:schemeClr val="accent5"/>
          </a:lnRef>
          <a:fillRef idx="0">
            <a:schemeClr val="accent5"/>
          </a:fillRef>
          <a:effectRef idx="2">
            <a:schemeClr val="accent5"/>
          </a:effectRef>
          <a:fontRef idx="minor">
            <a:schemeClr val="tx1"/>
          </a:fontRef>
        </p:style>
      </p:cxnSp>
      <p:sp>
        <p:nvSpPr>
          <p:cNvPr id="2" name="TextBox 1"/>
          <p:cNvSpPr txBox="1"/>
          <p:nvPr/>
        </p:nvSpPr>
        <p:spPr>
          <a:xfrm>
            <a:off x="73891" y="221673"/>
            <a:ext cx="6982691" cy="276999"/>
          </a:xfrm>
          <a:prstGeom prst="rect">
            <a:avLst/>
          </a:prstGeom>
          <a:noFill/>
        </p:spPr>
        <p:txBody>
          <a:bodyPr wrap="square" rtlCol="0">
            <a:spAutoFit/>
          </a:bodyPr>
          <a:lstStyle/>
          <a:p>
            <a:r>
              <a:rPr lang="en-US" sz="1200"/>
              <a:t>Enhancing Traffic Sign Detection and Voice Assistance in Rural Areas &amp; heavy Traffic Using Deep Learning </a:t>
            </a:r>
          </a:p>
        </p:txBody>
      </p:sp>
      <p:sp>
        <p:nvSpPr>
          <p:cNvPr id="18" name="TextBox 17"/>
          <p:cNvSpPr txBox="1"/>
          <p:nvPr/>
        </p:nvSpPr>
        <p:spPr>
          <a:xfrm>
            <a:off x="4930941" y="822824"/>
            <a:ext cx="2330117" cy="400110"/>
          </a:xfrm>
          <a:prstGeom prst="rect">
            <a:avLst/>
          </a:prstGeom>
          <a:noFill/>
        </p:spPr>
        <p:txBody>
          <a:bodyPr wrap="square" rtlCol="0">
            <a:spAutoFit/>
          </a:bodyPr>
          <a:lstStyle/>
          <a:p>
            <a:r>
              <a:rPr lang="en-US" sz="2000" b="1">
                <a:solidFill>
                  <a:srgbClr val="C00000"/>
                </a:solidFill>
                <a:latin typeface="Verdana" panose="020B0604030504040204" pitchFamily="34" charset="0"/>
                <a:ea typeface="Verdana" panose="020B0604030504040204" pitchFamily="34" charset="0"/>
                <a:cs typeface="Times New Roman" panose="02020603050405020304" pitchFamily="18" charset="0"/>
              </a:rPr>
              <a:t>Objectives</a:t>
            </a:r>
            <a:endParaRPr lang="en-US">
              <a:latin typeface="Verdana" panose="020B0604030504040204" pitchFamily="34" charset="0"/>
              <a:ea typeface="Verdana" panose="020B0604030504040204" pitchFamily="34" charset="0"/>
            </a:endParaRPr>
          </a:p>
        </p:txBody>
      </p:sp>
      <p:sp>
        <p:nvSpPr>
          <p:cNvPr id="12" name="Rectangle 6">
            <a:extLst>
              <a:ext uri="{FF2B5EF4-FFF2-40B4-BE49-F238E27FC236}">
                <a16:creationId xmlns:a16="http://schemas.microsoft.com/office/drawing/2014/main" id="{8B2DCA07-17D9-3D1A-2CC2-94BE90DB5632}"/>
              </a:ext>
            </a:extLst>
          </p:cNvPr>
          <p:cNvSpPr>
            <a:spLocks noChangeArrowheads="1"/>
          </p:cNvSpPr>
          <p:nvPr/>
        </p:nvSpPr>
        <p:spPr bwMode="auto">
          <a:xfrm>
            <a:off x="613288" y="1711407"/>
            <a:ext cx="10762594" cy="3746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1600" b="1"/>
              <a:t>Develop Real-Time Navigation Systems:</a:t>
            </a:r>
            <a:r>
              <a:rPr lang="en-US" sz="1600"/>
              <a:t> Create deep learning-based navigation systems that provide accurate, real-time route guidance, considering traffic conditions, road quality, and other factors specific to rural and congested areas.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1600" b="1"/>
              <a:t>Enhance Communication Infrastructure:</a:t>
            </a:r>
            <a:r>
              <a:rPr lang="en-US" sz="1600"/>
              <a:t> Design and implement communication solutions using deep learning that ensure reliable and efficient connectivity, even in areas with poor network coverage.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1600" b="1"/>
              <a:t>Improve Accessibility:</a:t>
            </a:r>
            <a:r>
              <a:rPr lang="en-US" sz="1600"/>
              <a:t> Ensure that the developed technologies are user-friendly, affordable, and accessible to the local population, including those with limited technical knowledge.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1600" b="1"/>
              <a:t>Promote Safety:</a:t>
            </a:r>
            <a:r>
              <a:rPr lang="en-US" sz="1600"/>
              <a:t> Integrate safety features within the navigation and communication systems, such as real-time traffic alerts, emergency assistance, and hazard detection.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1600" b="1"/>
              <a:t>Facilitate Community Engagement:</a:t>
            </a:r>
            <a:r>
              <a:rPr lang="en-US" sz="1600"/>
              <a:t> Develop platforms that encourage community participation, allowing residents to contribute data and feedback to continuously improve the systems.</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65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3891" y="221673"/>
            <a:ext cx="6982691" cy="276999"/>
          </a:xfrm>
          <a:prstGeom prst="rect">
            <a:avLst/>
          </a:prstGeom>
          <a:noFill/>
        </p:spPr>
        <p:txBody>
          <a:bodyPr wrap="square" rtlCol="0">
            <a:spAutoFit/>
          </a:bodyPr>
          <a:lstStyle/>
          <a:p>
            <a:r>
              <a:rPr lang="en-US" sz="1200"/>
              <a:t>Enhancing Traffic Sign Detection and Voice Assistance in Rural Areas &amp; heavy Traffic Using Deep Learning </a:t>
            </a:r>
          </a:p>
        </p:txBody>
      </p:sp>
      <p:sp>
        <p:nvSpPr>
          <p:cNvPr id="18" name="TextBox 17"/>
          <p:cNvSpPr txBox="1"/>
          <p:nvPr/>
        </p:nvSpPr>
        <p:spPr>
          <a:xfrm>
            <a:off x="4498501" y="720314"/>
            <a:ext cx="2872118" cy="369332"/>
          </a:xfrm>
          <a:prstGeom prst="rect">
            <a:avLst/>
          </a:prstGeom>
          <a:noFill/>
        </p:spPr>
        <p:txBody>
          <a:bodyPr wrap="square" rtlCol="0">
            <a:spAutoFit/>
          </a:bodyPr>
          <a:lstStyle/>
          <a:p>
            <a:r>
              <a:rPr lang="en-US" b="1">
                <a:solidFill>
                  <a:srgbClr val="C00000"/>
                </a:solidFill>
                <a:latin typeface="Verdana" panose="020B0604030504040204" pitchFamily="34" charset="0"/>
                <a:ea typeface="Verdana" panose="020B0604030504040204" pitchFamily="34" charset="0"/>
              </a:rPr>
              <a:t>EXISTING SYSTEM </a:t>
            </a:r>
          </a:p>
        </p:txBody>
      </p:sp>
      <p:sp>
        <p:nvSpPr>
          <p:cNvPr id="10" name="TextBox 9"/>
          <p:cNvSpPr txBox="1"/>
          <p:nvPr/>
        </p:nvSpPr>
        <p:spPr>
          <a:xfrm>
            <a:off x="524553" y="1492861"/>
            <a:ext cx="2920611" cy="369332"/>
          </a:xfrm>
          <a:prstGeom prst="rect">
            <a:avLst/>
          </a:prstGeom>
          <a:noFill/>
        </p:spPr>
        <p:txBody>
          <a:bodyPr wrap="square" rtlCol="0">
            <a:spAutoFit/>
          </a:bodyPr>
          <a:lstStyle/>
          <a:p>
            <a:r>
              <a:rPr lang="en-US" b="1">
                <a:solidFill>
                  <a:srgbClr val="C00000"/>
                </a:solidFill>
                <a:latin typeface="Verdana" panose="020B0604030504040204" pitchFamily="34" charset="0"/>
                <a:ea typeface="Verdana" panose="020B0604030504040204" pitchFamily="34" charset="0"/>
              </a:rPr>
              <a:t> </a:t>
            </a:r>
            <a:r>
              <a:rPr lang="en-US" sz="1400" b="1">
                <a:solidFill>
                  <a:srgbClr val="C00000"/>
                </a:solidFill>
                <a:latin typeface="Verdana" panose="020B0604030504040204" pitchFamily="34" charset="0"/>
                <a:ea typeface="Verdana" panose="020B0604030504040204" pitchFamily="34" charset="0"/>
              </a:rPr>
              <a:t>OUTCOMES OF EXISTING :  </a:t>
            </a:r>
            <a:endParaRPr lang="en-US" b="1">
              <a:solidFill>
                <a:srgbClr val="C00000"/>
              </a:solidFill>
              <a:latin typeface="Verdana" panose="020B0604030504040204" pitchFamily="34" charset="0"/>
              <a:ea typeface="Verdana" panose="020B0604030504040204" pitchFamily="34" charset="0"/>
            </a:endParaRPr>
          </a:p>
        </p:txBody>
      </p:sp>
      <p:sp>
        <p:nvSpPr>
          <p:cNvPr id="7" name="Rectangle 1">
            <a:extLst>
              <a:ext uri="{FF2B5EF4-FFF2-40B4-BE49-F238E27FC236}">
                <a16:creationId xmlns:a16="http://schemas.microsoft.com/office/drawing/2014/main" id="{BC0179B3-5518-58CD-BC0C-348B0C34DF9E}"/>
              </a:ext>
            </a:extLst>
          </p:cNvPr>
          <p:cNvSpPr>
            <a:spLocks noChangeArrowheads="1"/>
          </p:cNvSpPr>
          <p:nvPr/>
        </p:nvSpPr>
        <p:spPr bwMode="auto">
          <a:xfrm>
            <a:off x="524553" y="1954498"/>
            <a:ext cx="8461792" cy="170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buFontTx/>
              <a:buChar char="•"/>
            </a:pPr>
            <a:r>
              <a:rPr lang="en-US" altLang="en-US" b="1">
                <a:latin typeface="Times New Roman" panose="02020603050405020304" pitchFamily="18" charset="0"/>
                <a:cs typeface="Times New Roman" panose="02020603050405020304" pitchFamily="18" charset="0"/>
              </a:rPr>
              <a:t>Traffic Sign Detection</a:t>
            </a:r>
            <a:r>
              <a:rPr lang="en-US" altLang="en-US">
                <a:latin typeface="Times New Roman" panose="02020603050405020304" pitchFamily="18" charset="0"/>
                <a:cs typeface="Times New Roman" panose="02020603050405020304" pitchFamily="18" charset="0"/>
              </a:rPr>
              <a:t>: Current models using Convolutional Neural Networks (CNNs) for detecting and classifying traffic signs.</a:t>
            </a:r>
          </a:p>
          <a:p>
            <a:pPr lvl="0" eaLnBrk="0" fontAlgn="base" hangingPunct="0">
              <a:lnSpc>
                <a:spcPct val="150000"/>
              </a:lnSpc>
              <a:spcBef>
                <a:spcPct val="0"/>
              </a:spcBef>
              <a:spcAft>
                <a:spcPct val="0"/>
              </a:spcAft>
              <a:buFontTx/>
              <a:buChar char="•"/>
            </a:pPr>
            <a:r>
              <a:rPr lang="en-US" altLang="en-US" b="1">
                <a:latin typeface="Times New Roman" panose="02020603050405020304" pitchFamily="18" charset="0"/>
                <a:cs typeface="Times New Roman" panose="02020603050405020304" pitchFamily="18" charset="0"/>
              </a:rPr>
              <a:t>Voice Assistance</a:t>
            </a:r>
            <a:r>
              <a:rPr lang="en-US" altLang="en-US">
                <a:latin typeface="Times New Roman" panose="02020603050405020304" pitchFamily="18" charset="0"/>
                <a:cs typeface="Times New Roman" panose="02020603050405020304" pitchFamily="18" charset="0"/>
              </a:rPr>
              <a:t>: Existing systems providing real-time voice alerts based on detected traffic signs</a:t>
            </a:r>
          </a:p>
        </p:txBody>
      </p:sp>
      <p:sp>
        <p:nvSpPr>
          <p:cNvPr id="15" name="TextBox 14">
            <a:extLst>
              <a:ext uri="{FF2B5EF4-FFF2-40B4-BE49-F238E27FC236}">
                <a16:creationId xmlns:a16="http://schemas.microsoft.com/office/drawing/2014/main" id="{11A7F786-A01B-5FCB-B3C9-6C5D2EA724CD}"/>
              </a:ext>
            </a:extLst>
          </p:cNvPr>
          <p:cNvSpPr txBox="1"/>
          <p:nvPr/>
        </p:nvSpPr>
        <p:spPr>
          <a:xfrm>
            <a:off x="715819" y="3693758"/>
            <a:ext cx="6096000" cy="307777"/>
          </a:xfrm>
          <a:prstGeom prst="rect">
            <a:avLst/>
          </a:prstGeom>
          <a:noFill/>
        </p:spPr>
        <p:txBody>
          <a:bodyPr wrap="square">
            <a:spAutoFit/>
          </a:bodyPr>
          <a:lstStyle/>
          <a:p>
            <a:r>
              <a:rPr lang="en-US" sz="1400" b="1">
                <a:solidFill>
                  <a:srgbClr val="C00000"/>
                </a:solidFill>
                <a:latin typeface="Verdana" panose="020B0604030504040204" pitchFamily="34" charset="0"/>
                <a:ea typeface="Verdana" panose="020B0604030504040204" pitchFamily="34" charset="0"/>
              </a:rPr>
              <a:t>DISADVANTAGES</a:t>
            </a:r>
          </a:p>
        </p:txBody>
      </p:sp>
      <p:sp>
        <p:nvSpPr>
          <p:cNvPr id="17" name="TextBox 16">
            <a:extLst>
              <a:ext uri="{FF2B5EF4-FFF2-40B4-BE49-F238E27FC236}">
                <a16:creationId xmlns:a16="http://schemas.microsoft.com/office/drawing/2014/main" id="{C2F4C0CC-F6B8-75CE-C0EE-72277C1DC7B7}"/>
              </a:ext>
            </a:extLst>
          </p:cNvPr>
          <p:cNvSpPr txBox="1"/>
          <p:nvPr/>
        </p:nvSpPr>
        <p:spPr>
          <a:xfrm>
            <a:off x="628649" y="4133271"/>
            <a:ext cx="6819900" cy="873572"/>
          </a:xfrm>
          <a:prstGeom prst="rect">
            <a:avLst/>
          </a:prstGeom>
          <a:noFill/>
        </p:spPr>
        <p:txBody>
          <a:bodyPr wrap="square">
            <a:spAutoFit/>
          </a:bodyPr>
          <a:lstStyle/>
          <a:p>
            <a:pPr lvl="0" eaLnBrk="0" fontAlgn="base" hangingPunct="0">
              <a:lnSpc>
                <a:spcPct val="150000"/>
              </a:lnSpc>
              <a:spcBef>
                <a:spcPct val="0"/>
              </a:spcBef>
              <a:spcAft>
                <a:spcPct val="0"/>
              </a:spcAft>
              <a:buFontTx/>
              <a:buChar char="•"/>
            </a:pPr>
            <a:r>
              <a:rPr lang="en-US" altLang="en-US">
                <a:latin typeface="Times New Roman" panose="02020603050405020304" pitchFamily="18" charset="0"/>
                <a:cs typeface="Times New Roman" panose="02020603050405020304" pitchFamily="18" charset="0"/>
              </a:rPr>
              <a:t>Rural areas</a:t>
            </a:r>
          </a:p>
          <a:p>
            <a:pPr lvl="0" eaLnBrk="0" fontAlgn="base" hangingPunct="0">
              <a:lnSpc>
                <a:spcPct val="150000"/>
              </a:lnSpc>
              <a:spcBef>
                <a:spcPct val="0"/>
              </a:spcBef>
              <a:spcAft>
                <a:spcPct val="0"/>
              </a:spcAft>
              <a:buFontTx/>
              <a:buChar char="•"/>
            </a:pPr>
            <a:r>
              <a:rPr lang="en-US" altLang="en-US">
                <a:latin typeface="Times New Roman" panose="02020603050405020304" pitchFamily="18" charset="0"/>
                <a:cs typeface="Times New Roman" panose="02020603050405020304" pitchFamily="18" charset="0"/>
              </a:rPr>
              <a:t>Congested areas</a:t>
            </a:r>
          </a:p>
        </p:txBody>
      </p:sp>
    </p:spTree>
    <p:extLst>
      <p:ext uri="{BB962C8B-B14F-4D97-AF65-F5344CB8AC3E}">
        <p14:creationId xmlns:p14="http://schemas.microsoft.com/office/powerpoint/2010/main" val="2897848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3">
            <a:schemeClr val="accent5"/>
          </a:lnRef>
          <a:fillRef idx="0">
            <a:schemeClr val="accent5"/>
          </a:fillRef>
          <a:effectRef idx="2">
            <a:schemeClr val="accent5"/>
          </a:effectRef>
          <a:fontRef idx="minor">
            <a:schemeClr val="tx1"/>
          </a:fontRef>
        </p:style>
      </p:cxnSp>
      <p:sp>
        <p:nvSpPr>
          <p:cNvPr id="2" name="TextBox 1"/>
          <p:cNvSpPr txBox="1"/>
          <p:nvPr/>
        </p:nvSpPr>
        <p:spPr>
          <a:xfrm>
            <a:off x="73891" y="221673"/>
            <a:ext cx="6982691" cy="276999"/>
          </a:xfrm>
          <a:prstGeom prst="rect">
            <a:avLst/>
          </a:prstGeom>
          <a:noFill/>
        </p:spPr>
        <p:txBody>
          <a:bodyPr wrap="square" rtlCol="0">
            <a:spAutoFit/>
          </a:bodyPr>
          <a:lstStyle/>
          <a:p>
            <a:r>
              <a:rPr lang="en-US" sz="1200"/>
              <a:t>Enhancing Traffic Sign Detection and Voice Assistance in Rural Areas &amp; heavy Traffic Using Deep Learning </a:t>
            </a:r>
          </a:p>
        </p:txBody>
      </p:sp>
      <p:sp>
        <p:nvSpPr>
          <p:cNvPr id="18" name="TextBox 17"/>
          <p:cNvSpPr txBox="1"/>
          <p:nvPr/>
        </p:nvSpPr>
        <p:spPr>
          <a:xfrm>
            <a:off x="4285743" y="720314"/>
            <a:ext cx="3091874" cy="400110"/>
          </a:xfrm>
          <a:prstGeom prst="rect">
            <a:avLst/>
          </a:prstGeom>
          <a:noFill/>
        </p:spPr>
        <p:txBody>
          <a:bodyPr wrap="square" rtlCol="0">
            <a:spAutoFit/>
          </a:bodyPr>
          <a:lstStyle/>
          <a:p>
            <a:r>
              <a:rPr lang="en-US" sz="2000" b="1">
                <a:solidFill>
                  <a:srgbClr val="C00000"/>
                </a:solidFill>
                <a:latin typeface="Verdana" panose="020B0604030504040204" pitchFamily="34" charset="0"/>
                <a:ea typeface="Verdana" panose="020B0604030504040204" pitchFamily="34" charset="0"/>
                <a:cs typeface="Times New Roman" panose="02020603050405020304" pitchFamily="18" charset="0"/>
              </a:rPr>
              <a:t>PROPOSED SYSTEM   </a:t>
            </a:r>
            <a:r>
              <a:rPr lang="en-US" sz="2000">
                <a:latin typeface="Verdana" panose="020B0604030504040204" pitchFamily="34" charset="0"/>
                <a:ea typeface="Verdana" panose="020B0604030504040204" pitchFamily="34" charset="0"/>
                <a:cs typeface="Times New Roman" panose="02020603050405020304" pitchFamily="18" charset="0"/>
              </a:rPr>
              <a:t> </a:t>
            </a:r>
            <a:r>
              <a:rPr lang="en-US">
                <a:latin typeface="Verdana" panose="020B0604030504040204" pitchFamily="34" charset="0"/>
                <a:ea typeface="Verdana" panose="020B0604030504040204" pitchFamily="34" charset="0"/>
              </a:rPr>
              <a:t>  </a:t>
            </a:r>
          </a:p>
        </p:txBody>
      </p:sp>
      <p:sp>
        <p:nvSpPr>
          <p:cNvPr id="10" name="TextBox 9"/>
          <p:cNvSpPr txBox="1"/>
          <p:nvPr/>
        </p:nvSpPr>
        <p:spPr>
          <a:xfrm>
            <a:off x="524553" y="1492861"/>
            <a:ext cx="3040683" cy="369332"/>
          </a:xfrm>
          <a:prstGeom prst="rect">
            <a:avLst/>
          </a:prstGeom>
          <a:noFill/>
        </p:spPr>
        <p:txBody>
          <a:bodyPr wrap="square" rtlCol="0">
            <a:spAutoFit/>
          </a:bodyPr>
          <a:lstStyle/>
          <a:p>
            <a:r>
              <a:rPr lang="en-US" b="1">
                <a:solidFill>
                  <a:srgbClr val="C00000"/>
                </a:solidFill>
                <a:latin typeface="Verdana" panose="020B0604030504040204" pitchFamily="34" charset="0"/>
                <a:ea typeface="Verdana" panose="020B0604030504040204" pitchFamily="34" charset="0"/>
              </a:rPr>
              <a:t> </a:t>
            </a:r>
            <a:r>
              <a:rPr lang="en-US" sz="1400" b="1">
                <a:solidFill>
                  <a:srgbClr val="C00000"/>
                </a:solidFill>
                <a:latin typeface="Verdana" panose="020B0604030504040204" pitchFamily="34" charset="0"/>
                <a:ea typeface="Verdana" panose="020B0604030504040204" pitchFamily="34" charset="0"/>
              </a:rPr>
              <a:t>OUTCOMES OF PROPOSED :  </a:t>
            </a:r>
            <a:endParaRPr lang="en-US" b="1">
              <a:solidFill>
                <a:srgbClr val="C00000"/>
              </a:solidFill>
              <a:latin typeface="Verdana" panose="020B0604030504040204" pitchFamily="34" charset="0"/>
              <a:ea typeface="Verdana" panose="020B0604030504040204" pitchFamily="34" charset="0"/>
            </a:endParaRPr>
          </a:p>
        </p:txBody>
      </p:sp>
      <p:sp>
        <p:nvSpPr>
          <p:cNvPr id="7" name="Rectangle 1">
            <a:extLst>
              <a:ext uri="{FF2B5EF4-FFF2-40B4-BE49-F238E27FC236}">
                <a16:creationId xmlns:a16="http://schemas.microsoft.com/office/drawing/2014/main" id="{85B180F2-A161-9A55-9E0C-60B0E1B54DF2}"/>
              </a:ext>
            </a:extLst>
          </p:cNvPr>
          <p:cNvSpPr>
            <a:spLocks noChangeArrowheads="1"/>
          </p:cNvSpPr>
          <p:nvPr/>
        </p:nvSpPr>
        <p:spPr bwMode="auto">
          <a:xfrm>
            <a:off x="524553" y="1985276"/>
            <a:ext cx="8677856" cy="170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Enhanced Traffic Sign Detection</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Improved models to detect traffic signs in rural areas with varying conditions (e.g., poor lighting, weather changes).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Advanced Voice Assistance</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Integration of voice alerts with real-time traffic updates and                          navigation assistance in heavy traffic areas</a:t>
            </a:r>
          </a:p>
        </p:txBody>
      </p:sp>
      <p:sp>
        <p:nvSpPr>
          <p:cNvPr id="9" name="TextBox 8">
            <a:extLst>
              <a:ext uri="{FF2B5EF4-FFF2-40B4-BE49-F238E27FC236}">
                <a16:creationId xmlns:a16="http://schemas.microsoft.com/office/drawing/2014/main" id="{081AF736-054A-B1FB-5D02-4B347FEEA902}"/>
              </a:ext>
            </a:extLst>
          </p:cNvPr>
          <p:cNvSpPr txBox="1"/>
          <p:nvPr/>
        </p:nvSpPr>
        <p:spPr>
          <a:xfrm>
            <a:off x="524553" y="3769812"/>
            <a:ext cx="6096000" cy="307777"/>
          </a:xfrm>
          <a:prstGeom prst="rect">
            <a:avLst/>
          </a:prstGeom>
          <a:noFill/>
        </p:spPr>
        <p:txBody>
          <a:bodyPr wrap="square">
            <a:spAutoFit/>
          </a:bodyPr>
          <a:lstStyle/>
          <a:p>
            <a:r>
              <a:rPr lang="en-US" sz="1400" b="1">
                <a:solidFill>
                  <a:srgbClr val="C00000"/>
                </a:solidFill>
                <a:latin typeface="Verdana" panose="020B0604030504040204" pitchFamily="34" charset="0"/>
                <a:ea typeface="Verdana" panose="020B0604030504040204" pitchFamily="34" charset="0"/>
              </a:rPr>
              <a:t>ADVANTAGES:</a:t>
            </a:r>
          </a:p>
        </p:txBody>
      </p:sp>
      <p:sp>
        <p:nvSpPr>
          <p:cNvPr id="12" name="TextBox 11">
            <a:extLst>
              <a:ext uri="{FF2B5EF4-FFF2-40B4-BE49-F238E27FC236}">
                <a16:creationId xmlns:a16="http://schemas.microsoft.com/office/drawing/2014/main" id="{2134FB02-7B6E-579F-7840-A2AD50CA8CE4}"/>
              </a:ext>
            </a:extLst>
          </p:cNvPr>
          <p:cNvSpPr txBox="1"/>
          <p:nvPr/>
        </p:nvSpPr>
        <p:spPr>
          <a:xfrm>
            <a:off x="685800" y="4077589"/>
            <a:ext cx="8420100" cy="87357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Works in Rural areas</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err="1">
                <a:latin typeface="Times New Roman" panose="02020603050405020304" pitchFamily="18" charset="0"/>
                <a:cs typeface="Times New Roman" panose="02020603050405020304" pitchFamily="18" charset="0"/>
              </a:rPr>
              <a:t>Recognises</a:t>
            </a:r>
            <a:r>
              <a:rPr lang="en-US" altLang="en-US">
                <a:latin typeface="Times New Roman" panose="02020603050405020304" pitchFamily="18" charset="0"/>
                <a:cs typeface="Times New Roman" panose="02020603050405020304" pitchFamily="18" charset="0"/>
              </a:rPr>
              <a:t> Congested areas</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970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226070" y="657593"/>
            <a:ext cx="5837382" cy="400110"/>
          </a:xfrm>
          <a:prstGeom prst="rect">
            <a:avLst/>
          </a:prstGeom>
          <a:noFill/>
        </p:spPr>
        <p:txBody>
          <a:bodyPr wrap="square" rtlCol="0">
            <a:spAutoFit/>
          </a:bodyPr>
          <a:lstStyle/>
          <a:p>
            <a:r>
              <a:rPr lang="en-US" sz="2000" b="1">
                <a:solidFill>
                  <a:srgbClr val="C00000"/>
                </a:solidFill>
                <a:latin typeface="Verdana" panose="020B0604030504040204" pitchFamily="34" charset="0"/>
                <a:ea typeface="Verdana" panose="020B0604030504040204" pitchFamily="34" charset="0"/>
                <a:cs typeface="Times New Roman" panose="02020603050405020304" pitchFamily="18" charset="0"/>
              </a:rPr>
              <a:t>METHODOLOGY AND IMPLEMENTATION </a:t>
            </a:r>
            <a:endParaRPr lang="en-US">
              <a:latin typeface="Verdana" panose="020B0604030504040204" pitchFamily="34" charset="0"/>
              <a:ea typeface="Verdana" panose="020B0604030504040204" pitchFamily="34" charset="0"/>
            </a:endParaRPr>
          </a:p>
        </p:txBody>
      </p:sp>
      <p:sp>
        <p:nvSpPr>
          <p:cNvPr id="2" name="TextBox 1"/>
          <p:cNvSpPr txBox="1"/>
          <p:nvPr/>
        </p:nvSpPr>
        <p:spPr>
          <a:xfrm>
            <a:off x="73891" y="221673"/>
            <a:ext cx="6982691" cy="276999"/>
          </a:xfrm>
          <a:prstGeom prst="rect">
            <a:avLst/>
          </a:prstGeom>
          <a:noFill/>
        </p:spPr>
        <p:txBody>
          <a:bodyPr wrap="square" rtlCol="0">
            <a:spAutoFit/>
          </a:bodyPr>
          <a:lstStyle/>
          <a:p>
            <a:r>
              <a:rPr lang="en-US" sz="1200"/>
              <a:t>Enhancing Traffic Sign Detection and Voice Assistance in Rural Areas &amp; heavy Traffic Using Deep Learning </a:t>
            </a:r>
          </a:p>
        </p:txBody>
      </p:sp>
      <p:sp>
        <p:nvSpPr>
          <p:cNvPr id="8" name="TextBox 7">
            <a:extLst>
              <a:ext uri="{FF2B5EF4-FFF2-40B4-BE49-F238E27FC236}">
                <a16:creationId xmlns:a16="http://schemas.microsoft.com/office/drawing/2014/main" id="{60AE7C87-58F7-76B0-3299-FE49FED5F796}"/>
              </a:ext>
            </a:extLst>
          </p:cNvPr>
          <p:cNvSpPr txBox="1"/>
          <p:nvPr/>
        </p:nvSpPr>
        <p:spPr>
          <a:xfrm>
            <a:off x="1465118" y="1584164"/>
            <a:ext cx="9910764" cy="2951064"/>
          </a:xfrm>
          <a:prstGeom prst="rect">
            <a:avLst/>
          </a:prstGeom>
          <a:noFill/>
        </p:spPr>
        <p:txBody>
          <a:bodyPr wrap="square">
            <a:spAutoFit/>
          </a:bodyPr>
          <a:lstStyle/>
          <a:p>
            <a:pPr>
              <a:lnSpc>
                <a:spcPct val="150000"/>
              </a:lnSpc>
            </a:pPr>
            <a:r>
              <a:rPr lang="en-US" b="1">
                <a:latin typeface="Times New Roman" panose="02020603050405020304" pitchFamily="18" charset="0"/>
                <a:cs typeface="Times New Roman" panose="02020603050405020304" pitchFamily="18" charset="0"/>
              </a:rPr>
              <a:t>Methodology and Implementation:</a:t>
            </a:r>
          </a:p>
          <a:p>
            <a:pPr>
              <a:lnSpc>
                <a:spcPct val="150000"/>
              </a:lnSpc>
              <a:buFont typeface="+mj-lt"/>
              <a:buAutoNum type="arabicPeriod"/>
            </a:pPr>
            <a:r>
              <a:rPr lang="en-US" b="1">
                <a:latin typeface="Times New Roman" panose="02020603050405020304" pitchFamily="18" charset="0"/>
                <a:cs typeface="Times New Roman" panose="02020603050405020304" pitchFamily="18" charset="0"/>
              </a:rPr>
              <a:t>Data Collection</a:t>
            </a:r>
            <a:r>
              <a:rPr lang="en-US">
                <a:latin typeface="Times New Roman" panose="02020603050405020304" pitchFamily="18" charset="0"/>
                <a:cs typeface="Times New Roman" panose="02020603050405020304" pitchFamily="18" charset="0"/>
              </a:rPr>
              <a:t>: Gather images of traffic signs from rural and urban areas.</a:t>
            </a:r>
          </a:p>
          <a:p>
            <a:pPr>
              <a:lnSpc>
                <a:spcPct val="150000"/>
              </a:lnSpc>
              <a:buFont typeface="+mj-lt"/>
              <a:buAutoNum type="arabicPeriod"/>
            </a:pPr>
            <a:r>
              <a:rPr lang="en-US" b="1">
                <a:effectLst/>
                <a:latin typeface="Times New Roman" panose="02020603050405020304" pitchFamily="18" charset="0"/>
                <a:cs typeface="Times New Roman" panose="02020603050405020304" pitchFamily="18" charset="0"/>
              </a:rPr>
              <a:t>Data Preprocessing</a:t>
            </a:r>
            <a:r>
              <a:rPr lang="en-US">
                <a:effectLst/>
                <a:latin typeface="Times New Roman" panose="02020603050405020304" pitchFamily="18" charset="0"/>
                <a:cs typeface="Times New Roman" panose="02020603050405020304" pitchFamily="18" charset="0"/>
              </a:rPr>
              <a:t>: Augment data to include various conditions (e.g., different lighting, weather).</a:t>
            </a:r>
          </a:p>
          <a:p>
            <a:pPr>
              <a:lnSpc>
                <a:spcPct val="150000"/>
              </a:lnSpc>
              <a:buFont typeface="+mj-lt"/>
              <a:buAutoNum type="arabicPeriod"/>
            </a:pPr>
            <a:r>
              <a:rPr lang="en-US" b="1">
                <a:effectLst/>
                <a:latin typeface="Times New Roman" panose="02020603050405020304" pitchFamily="18" charset="0"/>
                <a:cs typeface="Times New Roman" panose="02020603050405020304" pitchFamily="18" charset="0"/>
              </a:rPr>
              <a:t>Model Training</a:t>
            </a:r>
            <a:r>
              <a:rPr lang="en-US">
                <a:effectLst/>
                <a:latin typeface="Times New Roman" panose="02020603050405020304" pitchFamily="18" charset="0"/>
                <a:cs typeface="Times New Roman" panose="02020603050405020304" pitchFamily="18" charset="0"/>
              </a:rPr>
              <a:t>: Train CNN models on the augmented dataset.</a:t>
            </a:r>
          </a:p>
          <a:p>
            <a:pPr>
              <a:lnSpc>
                <a:spcPct val="150000"/>
              </a:lnSpc>
              <a:buFont typeface="+mj-lt"/>
              <a:buAutoNum type="arabicPeriod"/>
            </a:pPr>
            <a:r>
              <a:rPr lang="en-US" b="1">
                <a:effectLst/>
                <a:latin typeface="Times New Roman" panose="02020603050405020304" pitchFamily="18" charset="0"/>
                <a:cs typeface="Times New Roman" panose="02020603050405020304" pitchFamily="18" charset="0"/>
              </a:rPr>
              <a:t>Integration</a:t>
            </a:r>
            <a:r>
              <a:rPr lang="en-US">
                <a:effectLst/>
                <a:latin typeface="Times New Roman" panose="02020603050405020304" pitchFamily="18" charset="0"/>
                <a:cs typeface="Times New Roman" panose="02020603050405020304" pitchFamily="18" charset="0"/>
              </a:rPr>
              <a:t>: Integrate the trained model with a voice assistant system.</a:t>
            </a:r>
          </a:p>
          <a:p>
            <a:pPr>
              <a:lnSpc>
                <a:spcPct val="150000"/>
              </a:lnSpc>
              <a:buFont typeface="+mj-lt"/>
              <a:buAutoNum type="arabicPeriod"/>
            </a:pPr>
            <a:r>
              <a:rPr lang="en-US" b="1">
                <a:effectLst/>
                <a:latin typeface="Times New Roman" panose="02020603050405020304" pitchFamily="18" charset="0"/>
                <a:cs typeface="Times New Roman" panose="02020603050405020304" pitchFamily="18" charset="0"/>
              </a:rPr>
              <a:t>Testing</a:t>
            </a:r>
            <a:r>
              <a:rPr lang="en-US">
                <a:effectLst/>
                <a:latin typeface="Times New Roman" panose="02020603050405020304" pitchFamily="18" charset="0"/>
                <a:cs typeface="Times New Roman" panose="02020603050405020304" pitchFamily="18" charset="0"/>
              </a:rPr>
              <a:t>: Test the system in both rural and heavy traffic environments.</a:t>
            </a:r>
          </a:p>
          <a:p>
            <a:pPr>
              <a:lnSpc>
                <a:spcPct val="150000"/>
              </a:lnSpc>
              <a:buFont typeface="+mj-lt"/>
              <a:buAutoNum type="arabicPeriod"/>
            </a:pPr>
            <a:r>
              <a:rPr lang="en-US" b="1">
                <a:effectLst/>
                <a:latin typeface="Times New Roman" panose="02020603050405020304" pitchFamily="18" charset="0"/>
                <a:cs typeface="Times New Roman" panose="02020603050405020304" pitchFamily="18" charset="0"/>
              </a:rPr>
              <a:t>Deployment</a:t>
            </a:r>
            <a:r>
              <a:rPr lang="en-US">
                <a:effectLst/>
                <a:latin typeface="Times New Roman" panose="02020603050405020304" pitchFamily="18" charset="0"/>
                <a:cs typeface="Times New Roman" panose="02020603050405020304" pitchFamily="18" charset="0"/>
              </a:rPr>
              <a:t>: Deploy the system on portable devices for real-time use.</a:t>
            </a:r>
          </a:p>
        </p:txBody>
      </p:sp>
    </p:spTree>
    <p:extLst>
      <p:ext uri="{BB962C8B-B14F-4D97-AF65-F5344CB8AC3E}">
        <p14:creationId xmlns:p14="http://schemas.microsoft.com/office/powerpoint/2010/main" val="394416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38599" y="1054898"/>
            <a:ext cx="3482109" cy="369332"/>
          </a:xfrm>
          <a:prstGeom prst="rect">
            <a:avLst/>
          </a:prstGeom>
          <a:noFill/>
        </p:spPr>
        <p:txBody>
          <a:bodyPr wrap="square" rtlCol="0">
            <a:spAutoFit/>
          </a:bodyPr>
          <a:lstStyle/>
          <a:p>
            <a:r>
              <a:rPr lang="en-US" b="1">
                <a:solidFill>
                  <a:srgbClr val="C00000"/>
                </a:solidFill>
                <a:latin typeface="Verdana" panose="020B0604030504040204" pitchFamily="34" charset="0"/>
                <a:ea typeface="Verdana" panose="020B0604030504040204" pitchFamily="34" charset="0"/>
              </a:rPr>
              <a:t>BLOCK DIAGRAM</a:t>
            </a:r>
          </a:p>
        </p:txBody>
      </p:sp>
      <p:sp>
        <p:nvSpPr>
          <p:cNvPr id="2" name="TextBox 1"/>
          <p:cNvSpPr txBox="1"/>
          <p:nvPr/>
        </p:nvSpPr>
        <p:spPr>
          <a:xfrm>
            <a:off x="73891" y="221673"/>
            <a:ext cx="6982691" cy="276999"/>
          </a:xfrm>
          <a:prstGeom prst="rect">
            <a:avLst/>
          </a:prstGeom>
          <a:noFill/>
        </p:spPr>
        <p:txBody>
          <a:bodyPr wrap="square" rtlCol="0">
            <a:spAutoFit/>
          </a:bodyPr>
          <a:lstStyle/>
          <a:p>
            <a:r>
              <a:rPr lang="en-US" sz="1200"/>
              <a:t>Enhancing Traffic Sign Detection and Voice Assistance in Rural Areas &amp; heavy Traffic Using Deep Learning </a:t>
            </a:r>
          </a:p>
        </p:txBody>
      </p:sp>
      <p:pic>
        <p:nvPicPr>
          <p:cNvPr id="10" name="Picture 9">
            <a:extLst>
              <a:ext uri="{FF2B5EF4-FFF2-40B4-BE49-F238E27FC236}">
                <a16:creationId xmlns:a16="http://schemas.microsoft.com/office/drawing/2014/main" id="{CAB6333C-737A-EDC0-6F30-E6EA797168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169" y="1610717"/>
            <a:ext cx="9235848" cy="4192385"/>
          </a:xfrm>
          <a:prstGeom prst="rect">
            <a:avLst/>
          </a:prstGeom>
        </p:spPr>
      </p:pic>
    </p:spTree>
    <p:extLst>
      <p:ext uri="{BB962C8B-B14F-4D97-AF65-F5344CB8AC3E}">
        <p14:creationId xmlns:p14="http://schemas.microsoft.com/office/powerpoint/2010/main" val="2369813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5B3FF6-321A-84F9-90E3-CFAF53FCD021}"/>
              </a:ext>
            </a:extLst>
          </p:cNvPr>
          <p:cNvSpPr>
            <a:spLocks noGrp="1"/>
          </p:cNvSpPr>
          <p:nvPr>
            <p:ph type="ftr" sz="quarter" idx="11"/>
          </p:nvPr>
        </p:nvSpPr>
        <p:spPr/>
        <p:txBody>
          <a:bodyPr/>
          <a:lstStyle/>
          <a:p>
            <a:r>
              <a:rPr lang="en-IN"/>
              <a:t>Malla Reddy Engineering College for Women ( UGC Autonomous )</a:t>
            </a:r>
            <a:endParaRPr lang="en-US"/>
          </a:p>
        </p:txBody>
      </p:sp>
      <p:cxnSp>
        <p:nvCxnSpPr>
          <p:cNvPr id="3" name="Straight Connector 2">
            <a:extLst>
              <a:ext uri="{FF2B5EF4-FFF2-40B4-BE49-F238E27FC236}">
                <a16:creationId xmlns:a16="http://schemas.microsoft.com/office/drawing/2014/main" id="{6EFD6266-C60E-868F-4A4B-519DE0AF6C9D}"/>
              </a:ext>
            </a:extLst>
          </p:cNvPr>
          <p:cNvCxnSpPr/>
          <p:nvPr/>
        </p:nvCxnSpPr>
        <p:spPr>
          <a:xfrm flipV="1">
            <a:off x="494145" y="703300"/>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51A6592-289C-FD96-6363-EF6BA1A76A72}"/>
              </a:ext>
            </a:extLst>
          </p:cNvPr>
          <p:cNvSpPr txBox="1"/>
          <p:nvPr/>
        </p:nvSpPr>
        <p:spPr>
          <a:xfrm>
            <a:off x="494145" y="426301"/>
            <a:ext cx="10555705" cy="276999"/>
          </a:xfrm>
          <a:prstGeom prst="rect">
            <a:avLst/>
          </a:prstGeom>
          <a:noFill/>
        </p:spPr>
        <p:txBody>
          <a:bodyPr wrap="square">
            <a:spAutoFit/>
          </a:bodyPr>
          <a:lstStyle/>
          <a:p>
            <a:r>
              <a:rPr lang="en-US" sz="1200"/>
              <a:t>Enhancing Traffic Sign Detection and Voice Assistance in Rural Areas &amp; heavy Traffic Using Deep Learning </a:t>
            </a:r>
          </a:p>
        </p:txBody>
      </p:sp>
      <p:grpSp>
        <p:nvGrpSpPr>
          <p:cNvPr id="6" name="Group 5">
            <a:extLst>
              <a:ext uri="{FF2B5EF4-FFF2-40B4-BE49-F238E27FC236}">
                <a16:creationId xmlns:a16="http://schemas.microsoft.com/office/drawing/2014/main" id="{E5C4A494-3A5F-D8E6-A87B-0F34B3CBCCF5}"/>
              </a:ext>
            </a:extLst>
          </p:cNvPr>
          <p:cNvGrpSpPr/>
          <p:nvPr/>
        </p:nvGrpSpPr>
        <p:grpSpPr>
          <a:xfrm>
            <a:off x="11366074" y="352318"/>
            <a:ext cx="655782" cy="701964"/>
            <a:chOff x="0" y="0"/>
            <a:chExt cx="2895600" cy="2895600"/>
          </a:xfrm>
        </p:grpSpPr>
        <p:sp>
          <p:nvSpPr>
            <p:cNvPr id="7" name="Oval 6">
              <a:extLst>
                <a:ext uri="{FF2B5EF4-FFF2-40B4-BE49-F238E27FC236}">
                  <a16:creationId xmlns:a16="http://schemas.microsoft.com/office/drawing/2014/main" id="{E1FDA52B-2452-491E-4F50-5A1BBF7AC777}"/>
                </a:ext>
              </a:extLst>
            </p:cNvPr>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8" name="Picture 7" descr="C:\Users\kk\Downloads\oie_transparent.png">
              <a:extLst>
                <a:ext uri="{FF2B5EF4-FFF2-40B4-BE49-F238E27FC236}">
                  <a16:creationId xmlns:a16="http://schemas.microsoft.com/office/drawing/2014/main" id="{ADC472F8-D478-F529-3CEA-ACBCBAF37F56}"/>
                </a:ext>
              </a:extLst>
            </p:cNvPr>
            <p:cNvPicPr>
              <a:picLocks noChangeAspect="1" noChangeArrowheads="1"/>
            </p:cNvPicPr>
            <p:nvPr/>
          </p:nvPicPr>
          <p:blipFill>
            <a:blip r:embed="rId2" cstate="print"/>
            <a:stretch>
              <a:fillRect/>
            </a:stretch>
          </p:blipFill>
          <p:spPr bwMode="auto">
            <a:xfrm>
              <a:off x="381000" y="269744"/>
              <a:ext cx="2077278" cy="2367132"/>
            </a:xfrm>
            <a:prstGeom prst="rect">
              <a:avLst/>
            </a:prstGeom>
            <a:noFill/>
            <a:ln>
              <a:noFill/>
            </a:ln>
          </p:spPr>
        </p:pic>
      </p:grpSp>
      <p:sp>
        <p:nvSpPr>
          <p:cNvPr id="10" name="TextBox 9">
            <a:extLst>
              <a:ext uri="{FF2B5EF4-FFF2-40B4-BE49-F238E27FC236}">
                <a16:creationId xmlns:a16="http://schemas.microsoft.com/office/drawing/2014/main" id="{0D481A2E-2669-210D-B0C4-46C4B429E9F4}"/>
              </a:ext>
            </a:extLst>
          </p:cNvPr>
          <p:cNvSpPr txBox="1"/>
          <p:nvPr/>
        </p:nvSpPr>
        <p:spPr>
          <a:xfrm>
            <a:off x="5250433" y="1048563"/>
            <a:ext cx="1359353" cy="400110"/>
          </a:xfrm>
          <a:prstGeom prst="rect">
            <a:avLst/>
          </a:prstGeom>
          <a:noFill/>
        </p:spPr>
        <p:txBody>
          <a:bodyPr wrap="square">
            <a:spAutoFit/>
          </a:bodyPr>
          <a:lstStyle/>
          <a:p>
            <a:r>
              <a:rPr lang="en-US" sz="2000" b="1">
                <a:solidFill>
                  <a:srgbClr val="C00000"/>
                </a:solidFill>
                <a:latin typeface="Verdana" panose="020B0604030504040204" pitchFamily="34" charset="0"/>
                <a:ea typeface="Verdana" panose="020B0604030504040204" pitchFamily="34" charset="0"/>
              </a:rPr>
              <a:t>RESULT</a:t>
            </a:r>
          </a:p>
        </p:txBody>
      </p:sp>
      <p:pic>
        <p:nvPicPr>
          <p:cNvPr id="12" name="Picture 11">
            <a:extLst>
              <a:ext uri="{FF2B5EF4-FFF2-40B4-BE49-F238E27FC236}">
                <a16:creationId xmlns:a16="http://schemas.microsoft.com/office/drawing/2014/main" id="{BD5002F2-F15F-3D76-1FFE-287516695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367" y="1595468"/>
            <a:ext cx="9709265" cy="3667064"/>
          </a:xfrm>
          <a:prstGeom prst="rect">
            <a:avLst/>
          </a:prstGeom>
        </p:spPr>
      </p:pic>
    </p:spTree>
    <p:extLst>
      <p:ext uri="{BB962C8B-B14F-4D97-AF65-F5344CB8AC3E}">
        <p14:creationId xmlns:p14="http://schemas.microsoft.com/office/powerpoint/2010/main" val="373663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Sunkari</dc:creator>
  <cp:revision>1</cp:revision>
  <dcterms:created xsi:type="dcterms:W3CDTF">2024-12-28T17:48:58Z</dcterms:created>
  <dcterms:modified xsi:type="dcterms:W3CDTF">2025-02-27T06:08:04Z</dcterms:modified>
</cp:coreProperties>
</file>