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6"/>
  </p:notesMasterIdLst>
  <p:sldIdLst>
    <p:sldId id="256" r:id="rId2"/>
    <p:sldId id="288" r:id="rId3"/>
    <p:sldId id="384" r:id="rId4"/>
    <p:sldId id="257" r:id="rId5"/>
    <p:sldId id="258" r:id="rId6"/>
    <p:sldId id="394" r:id="rId7"/>
    <p:sldId id="262" r:id="rId8"/>
    <p:sldId id="260" r:id="rId9"/>
    <p:sldId id="396" r:id="rId10"/>
    <p:sldId id="261" r:id="rId11"/>
    <p:sldId id="264" r:id="rId12"/>
    <p:sldId id="278" r:id="rId13"/>
    <p:sldId id="385" r:id="rId14"/>
    <p:sldId id="386" r:id="rId15"/>
    <p:sldId id="387" r:id="rId16"/>
    <p:sldId id="388" r:id="rId17"/>
    <p:sldId id="389" r:id="rId18"/>
    <p:sldId id="390" r:id="rId19"/>
    <p:sldId id="270" r:id="rId20"/>
    <p:sldId id="265" r:id="rId21"/>
    <p:sldId id="313" r:id="rId22"/>
    <p:sldId id="392" r:id="rId23"/>
    <p:sldId id="395" r:id="rId24"/>
    <p:sldId id="272" r:id="rId25"/>
  </p:sldIdLst>
  <p:sldSz cx="9144000" cy="5143500" type="screen16x9"/>
  <p:notesSz cx="6858000" cy="9144000"/>
  <p:embeddedFontLst>
    <p:embeddedFont>
      <p:font typeface="Bahnschrift SemiBold" panose="020B0502040204020203" pitchFamily="34" charset="0"/>
      <p:bold r:id="rId27"/>
    </p:embeddedFont>
    <p:embeddedFont>
      <p:font typeface="Calibri" panose="020F0502020204030204" pitchFamily="34" charset="0"/>
      <p:regular r:id="rId28"/>
      <p:bold r:id="rId29"/>
      <p:italic r:id="rId30"/>
      <p:boldItalic r:id="rId31"/>
    </p:embeddedFont>
    <p:embeddedFont>
      <p:font typeface="Hammersmith One" panose="02010703030501060504" pitchFamily="2" charset="0"/>
      <p:regular r:id="rId32"/>
    </p:embeddedFont>
    <p:embeddedFont>
      <p:font typeface="Modern Love Grunge" panose="04070805081005020601" pitchFamily="82" charset="0"/>
      <p:regular r:id="rId33"/>
    </p:embeddedFont>
    <p:embeddedFont>
      <p:font typeface="Roboto Condensed Light" panose="02000000000000000000" pitchFamily="2" charset="0"/>
      <p:regular r:id="rId34"/>
      <p:italic r:id="rId35"/>
    </p:embeddedFont>
    <p:embeddedFont>
      <p:font typeface="Ubuntu" panose="020B0504030602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A57557-03F5-418D-BE7F-76BC490DCD49}">
  <a:tblStyle styleId="{FAA57557-03F5-418D-BE7F-76BC490DCD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7BE4B7-909D-4D62-BC1A-BC3C50F0378F}"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97796246-F577-4FBF-B1F5-7245D69B6FFB}"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C3ACA291-35C2-4D67-BE07-B6A65F3A17AE}"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FA954AA1-8EC9-4964-9DBC-65192F2F9FDC}"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8AA169CF-9CB2-447C-BED3-64F06722ADF7}"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5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FA46C-C55E-4D5E-BF5B-A17924ACFA2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62A6ED3-AD99-40AF-A7C7-8BD666629B66}">
      <dgm:prSet phldrT="[Text]" custT="1"/>
      <dgm:spPr/>
      <dgm:t>
        <a:bodyPr/>
        <a:lstStyle/>
        <a:p>
          <a:pPr rtl="0"/>
          <a:r>
            <a:rPr lang="en-US" sz="1400" b="1">
              <a:solidFill>
                <a:schemeClr val="bg1">
                  <a:lumMod val="10000"/>
                </a:schemeClr>
              </a:solidFill>
              <a:latin typeface="+mn-lt"/>
              <a:cs typeface="Times New Roman"/>
            </a:rPr>
            <a:t>P. KOMAL SAI ANURAG(CB.EN.U4AIE21039</a:t>
          </a:r>
          <a:r>
            <a:rPr lang="en-US" sz="1400">
              <a:solidFill>
                <a:schemeClr val="bg1">
                  <a:lumMod val="10000"/>
                </a:schemeClr>
              </a:solidFill>
              <a:latin typeface="+mn-lt"/>
              <a:cs typeface="Times New Roman"/>
            </a:rPr>
            <a:t>)</a:t>
          </a:r>
        </a:p>
      </dgm:t>
    </dgm:pt>
    <dgm:pt modelId="{71B8AF8C-5438-4DDD-A4B1-168089D8CB08}" type="parTrans" cxnId="{4EB9A1F9-BE65-4FF0-8164-A804FDF1F759}">
      <dgm:prSet/>
      <dgm:spPr/>
      <dgm:t>
        <a:bodyPr/>
        <a:lstStyle/>
        <a:p>
          <a:endParaRPr lang="en-US"/>
        </a:p>
      </dgm:t>
    </dgm:pt>
    <dgm:pt modelId="{3AC9E080-EB46-498B-9FB9-2F6DADA27511}" type="sibTrans" cxnId="{4EB9A1F9-BE65-4FF0-8164-A804FDF1F759}">
      <dgm:prSet/>
      <dgm:spPr/>
      <dgm:t>
        <a:bodyPr/>
        <a:lstStyle/>
        <a:p>
          <a:endParaRPr lang="en-US"/>
        </a:p>
      </dgm:t>
    </dgm:pt>
    <dgm:pt modelId="{87C39935-0668-462C-8D48-9E2AA7A4D637}">
      <dgm:prSet phldrT="[Text]"/>
      <dgm:spPr/>
      <dgm:t>
        <a:bodyPr/>
        <a:lstStyle/>
        <a:p>
          <a:pPr rtl="0"/>
          <a:r>
            <a:rPr lang="en-US" b="1">
              <a:solidFill>
                <a:schemeClr val="bg1">
                  <a:lumMod val="10000"/>
                </a:schemeClr>
              </a:solidFill>
            </a:rPr>
            <a:t>UDAYAGIRI VARUN(CB.EN.U4AIE21071)</a:t>
          </a:r>
        </a:p>
      </dgm:t>
    </dgm:pt>
    <dgm:pt modelId="{6FDD616A-EAD3-4B9B-9755-B98EBDC06566}" type="parTrans" cxnId="{9BA2E82D-CF47-4C61-8EC8-39B4F1990EF3}">
      <dgm:prSet/>
      <dgm:spPr/>
      <dgm:t>
        <a:bodyPr/>
        <a:lstStyle/>
        <a:p>
          <a:endParaRPr lang="en-US"/>
        </a:p>
      </dgm:t>
    </dgm:pt>
    <dgm:pt modelId="{5290727A-241A-4563-837A-AD4565E0E2CC}" type="sibTrans" cxnId="{9BA2E82D-CF47-4C61-8EC8-39B4F1990EF3}">
      <dgm:prSet/>
      <dgm:spPr/>
      <dgm:t>
        <a:bodyPr/>
        <a:lstStyle/>
        <a:p>
          <a:endParaRPr lang="en-US"/>
        </a:p>
      </dgm:t>
    </dgm:pt>
    <dgm:pt modelId="{6F6D2854-A558-4EAC-A37C-1B5C7E0E3D3B}">
      <dgm:prSet phldrT="[Text]"/>
      <dgm:spPr/>
      <dgm:t>
        <a:bodyPr/>
        <a:lstStyle/>
        <a:p>
          <a:pPr rtl="0"/>
          <a:r>
            <a:rPr lang="en-US" b="1">
              <a:solidFill>
                <a:schemeClr val="bg1">
                  <a:lumMod val="10000"/>
                </a:schemeClr>
              </a:solidFill>
            </a:rPr>
            <a:t>SEJAL SINGH(CB.EN.U4AIE21061)</a:t>
          </a:r>
        </a:p>
      </dgm:t>
    </dgm:pt>
    <dgm:pt modelId="{9A3CA35A-B820-496D-86E5-629C9BC69757}" type="parTrans" cxnId="{7662237D-EA38-43DA-ADBE-193C8BC4B373}">
      <dgm:prSet/>
      <dgm:spPr/>
      <dgm:t>
        <a:bodyPr/>
        <a:lstStyle/>
        <a:p>
          <a:endParaRPr lang="en-US"/>
        </a:p>
      </dgm:t>
    </dgm:pt>
    <dgm:pt modelId="{83DD09C6-0450-483D-8B7A-16119A9C4534}" type="sibTrans" cxnId="{7662237D-EA38-43DA-ADBE-193C8BC4B373}">
      <dgm:prSet/>
      <dgm:spPr/>
      <dgm:t>
        <a:bodyPr/>
        <a:lstStyle/>
        <a:p>
          <a:endParaRPr lang="en-US"/>
        </a:p>
      </dgm:t>
    </dgm:pt>
    <dgm:pt modelId="{2296E60D-9B91-4133-AA6E-EB496C422757}">
      <dgm:prSet phldr="0"/>
      <dgm:spPr/>
      <dgm:t>
        <a:bodyPr/>
        <a:lstStyle/>
        <a:p>
          <a:pPr rtl="0"/>
          <a:r>
            <a:rPr lang="en-US" b="1">
              <a:solidFill>
                <a:schemeClr val="bg1">
                  <a:lumMod val="10000"/>
                </a:schemeClr>
              </a:solidFill>
              <a:latin typeface="Arial(Body)"/>
              <a:cs typeface="Times New Roman"/>
            </a:rPr>
            <a:t>P.S.S.SAI.KEERTHANA(CB.EN.U4AIE21038)</a:t>
          </a:r>
        </a:p>
      </dgm:t>
    </dgm:pt>
    <dgm:pt modelId="{3991FB70-1F8F-47A5-A43C-E0F62790AB98}" type="parTrans" cxnId="{EAA4ED9C-45C9-41B4-9E43-17BC5F48AA5B}">
      <dgm:prSet/>
      <dgm:spPr/>
      <dgm:t>
        <a:bodyPr/>
        <a:lstStyle/>
        <a:p>
          <a:endParaRPr lang="en-IN"/>
        </a:p>
      </dgm:t>
    </dgm:pt>
    <dgm:pt modelId="{8E7E91EF-4A8F-4BCC-A179-000E6088ABC5}" type="sibTrans" cxnId="{EAA4ED9C-45C9-41B4-9E43-17BC5F48AA5B}">
      <dgm:prSet/>
      <dgm:spPr/>
      <dgm:t>
        <a:bodyPr/>
        <a:lstStyle/>
        <a:p>
          <a:endParaRPr lang="en-IN"/>
        </a:p>
      </dgm:t>
    </dgm:pt>
    <dgm:pt modelId="{0AF45EB5-2EED-4ADD-97CE-CDB58C0A8C57}" type="pres">
      <dgm:prSet presAssocID="{AAAFA46C-C55E-4D5E-BF5B-A17924ACFA29}" presName="linear" presStyleCnt="0">
        <dgm:presLayoutVars>
          <dgm:dir/>
          <dgm:animLvl val="lvl"/>
          <dgm:resizeHandles val="exact"/>
        </dgm:presLayoutVars>
      </dgm:prSet>
      <dgm:spPr/>
    </dgm:pt>
    <dgm:pt modelId="{F6E4829D-6940-45C0-B017-45DE3C04DDD3}" type="pres">
      <dgm:prSet presAssocID="{2296E60D-9B91-4133-AA6E-EB496C422757}" presName="parentLin" presStyleCnt="0"/>
      <dgm:spPr/>
    </dgm:pt>
    <dgm:pt modelId="{DEC34D8D-C6A3-419E-96AA-A9662B4F6FB9}" type="pres">
      <dgm:prSet presAssocID="{2296E60D-9B91-4133-AA6E-EB496C422757}" presName="parentLeftMargin" presStyleLbl="node1" presStyleIdx="0" presStyleCnt="4"/>
      <dgm:spPr/>
    </dgm:pt>
    <dgm:pt modelId="{2CB4B0C3-D961-4223-A6E2-464AF000A22F}" type="pres">
      <dgm:prSet presAssocID="{2296E60D-9B91-4133-AA6E-EB496C422757}" presName="parentText" presStyleLbl="node1" presStyleIdx="0" presStyleCnt="4">
        <dgm:presLayoutVars>
          <dgm:chMax val="0"/>
          <dgm:bulletEnabled val="1"/>
        </dgm:presLayoutVars>
      </dgm:prSet>
      <dgm:spPr/>
    </dgm:pt>
    <dgm:pt modelId="{F132D39A-55D1-4813-B898-E69FD7AE27BE}" type="pres">
      <dgm:prSet presAssocID="{2296E60D-9B91-4133-AA6E-EB496C422757}" presName="negativeSpace" presStyleCnt="0"/>
      <dgm:spPr/>
    </dgm:pt>
    <dgm:pt modelId="{4B6FE600-BE16-4E68-9EDA-169B40F4BFAC}" type="pres">
      <dgm:prSet presAssocID="{2296E60D-9B91-4133-AA6E-EB496C422757}" presName="childText" presStyleLbl="conFgAcc1" presStyleIdx="0" presStyleCnt="4">
        <dgm:presLayoutVars>
          <dgm:bulletEnabled val="1"/>
        </dgm:presLayoutVars>
      </dgm:prSet>
      <dgm:spPr/>
    </dgm:pt>
    <dgm:pt modelId="{B391A0EC-F071-4F61-86E1-BC9C78F2D209}" type="pres">
      <dgm:prSet presAssocID="{8E7E91EF-4A8F-4BCC-A179-000E6088ABC5}" presName="spaceBetweenRectangles" presStyleCnt="0"/>
      <dgm:spPr/>
    </dgm:pt>
    <dgm:pt modelId="{E638A44B-9166-4AB3-9325-4A9850D2749D}" type="pres">
      <dgm:prSet presAssocID="{E62A6ED3-AD99-40AF-A7C7-8BD666629B66}" presName="parentLin" presStyleCnt="0"/>
      <dgm:spPr/>
    </dgm:pt>
    <dgm:pt modelId="{70ECF035-1DAF-484F-AD20-DDA582EB233E}" type="pres">
      <dgm:prSet presAssocID="{E62A6ED3-AD99-40AF-A7C7-8BD666629B66}" presName="parentLeftMargin" presStyleLbl="node1" presStyleIdx="0" presStyleCnt="4"/>
      <dgm:spPr/>
    </dgm:pt>
    <dgm:pt modelId="{2BF484A3-3D33-4671-BED7-9C034DDE92E4}" type="pres">
      <dgm:prSet presAssocID="{E62A6ED3-AD99-40AF-A7C7-8BD666629B66}" presName="parentText" presStyleLbl="node1" presStyleIdx="1" presStyleCnt="4">
        <dgm:presLayoutVars>
          <dgm:chMax val="0"/>
          <dgm:bulletEnabled val="1"/>
        </dgm:presLayoutVars>
      </dgm:prSet>
      <dgm:spPr/>
    </dgm:pt>
    <dgm:pt modelId="{CEDAD1F3-2D43-49AA-85DD-610B0AA165B6}" type="pres">
      <dgm:prSet presAssocID="{E62A6ED3-AD99-40AF-A7C7-8BD666629B66}" presName="negativeSpace" presStyleCnt="0"/>
      <dgm:spPr/>
    </dgm:pt>
    <dgm:pt modelId="{2E9F306E-4E13-48C2-8D3D-DA8EC174E1A8}" type="pres">
      <dgm:prSet presAssocID="{E62A6ED3-AD99-40AF-A7C7-8BD666629B66}" presName="childText" presStyleLbl="conFgAcc1" presStyleIdx="1" presStyleCnt="4">
        <dgm:presLayoutVars>
          <dgm:bulletEnabled val="1"/>
        </dgm:presLayoutVars>
      </dgm:prSet>
      <dgm:spPr/>
    </dgm:pt>
    <dgm:pt modelId="{21E38B52-636E-4B85-A375-A7ABCD97E998}" type="pres">
      <dgm:prSet presAssocID="{3AC9E080-EB46-498B-9FB9-2F6DADA27511}" presName="spaceBetweenRectangles" presStyleCnt="0"/>
      <dgm:spPr/>
    </dgm:pt>
    <dgm:pt modelId="{C9539D70-5874-410A-A51A-0567695E77F1}" type="pres">
      <dgm:prSet presAssocID="{87C39935-0668-462C-8D48-9E2AA7A4D637}" presName="parentLin" presStyleCnt="0"/>
      <dgm:spPr/>
    </dgm:pt>
    <dgm:pt modelId="{ACA1A070-64D1-4293-A881-D6B457A5CCBA}" type="pres">
      <dgm:prSet presAssocID="{87C39935-0668-462C-8D48-9E2AA7A4D637}" presName="parentLeftMargin" presStyleLbl="node1" presStyleIdx="1" presStyleCnt="4"/>
      <dgm:spPr/>
    </dgm:pt>
    <dgm:pt modelId="{360346C9-E547-4F1B-AADE-827C299F5D18}" type="pres">
      <dgm:prSet presAssocID="{87C39935-0668-462C-8D48-9E2AA7A4D637}" presName="parentText" presStyleLbl="node1" presStyleIdx="2" presStyleCnt="4">
        <dgm:presLayoutVars>
          <dgm:chMax val="0"/>
          <dgm:bulletEnabled val="1"/>
        </dgm:presLayoutVars>
      </dgm:prSet>
      <dgm:spPr/>
    </dgm:pt>
    <dgm:pt modelId="{7C4D157E-8845-47C3-A23F-CE97D9C9FC0C}" type="pres">
      <dgm:prSet presAssocID="{87C39935-0668-462C-8D48-9E2AA7A4D637}" presName="negativeSpace" presStyleCnt="0"/>
      <dgm:spPr/>
    </dgm:pt>
    <dgm:pt modelId="{85B25C75-7A10-4EC6-A2CA-91C914EE000C}" type="pres">
      <dgm:prSet presAssocID="{87C39935-0668-462C-8D48-9E2AA7A4D637}" presName="childText" presStyleLbl="conFgAcc1" presStyleIdx="2" presStyleCnt="4">
        <dgm:presLayoutVars>
          <dgm:bulletEnabled val="1"/>
        </dgm:presLayoutVars>
      </dgm:prSet>
      <dgm:spPr/>
    </dgm:pt>
    <dgm:pt modelId="{291B9AD1-15F2-4606-ADF0-09D83B4FFBFB}" type="pres">
      <dgm:prSet presAssocID="{5290727A-241A-4563-837A-AD4565E0E2CC}" presName="spaceBetweenRectangles" presStyleCnt="0"/>
      <dgm:spPr/>
    </dgm:pt>
    <dgm:pt modelId="{86140044-4EAF-429E-B5A2-8B139102BAEC}" type="pres">
      <dgm:prSet presAssocID="{6F6D2854-A558-4EAC-A37C-1B5C7E0E3D3B}" presName="parentLin" presStyleCnt="0"/>
      <dgm:spPr/>
    </dgm:pt>
    <dgm:pt modelId="{FCFB2BEC-E30B-42B0-88BF-0FD97639F06B}" type="pres">
      <dgm:prSet presAssocID="{6F6D2854-A558-4EAC-A37C-1B5C7E0E3D3B}" presName="parentLeftMargin" presStyleLbl="node1" presStyleIdx="2" presStyleCnt="4"/>
      <dgm:spPr/>
    </dgm:pt>
    <dgm:pt modelId="{4F43D20E-B3B9-40B7-89E5-852A42CA658D}" type="pres">
      <dgm:prSet presAssocID="{6F6D2854-A558-4EAC-A37C-1B5C7E0E3D3B}" presName="parentText" presStyleLbl="node1" presStyleIdx="3" presStyleCnt="4">
        <dgm:presLayoutVars>
          <dgm:chMax val="0"/>
          <dgm:bulletEnabled val="1"/>
        </dgm:presLayoutVars>
      </dgm:prSet>
      <dgm:spPr/>
    </dgm:pt>
    <dgm:pt modelId="{5B1718C8-9C00-426A-B8F0-1113870A6BEB}" type="pres">
      <dgm:prSet presAssocID="{6F6D2854-A558-4EAC-A37C-1B5C7E0E3D3B}" presName="negativeSpace" presStyleCnt="0"/>
      <dgm:spPr/>
    </dgm:pt>
    <dgm:pt modelId="{B8FDFF4A-F094-48A9-86F0-C5AF9E02AE19}" type="pres">
      <dgm:prSet presAssocID="{6F6D2854-A558-4EAC-A37C-1B5C7E0E3D3B}" presName="childText" presStyleLbl="conFgAcc1" presStyleIdx="3" presStyleCnt="4">
        <dgm:presLayoutVars>
          <dgm:bulletEnabled val="1"/>
        </dgm:presLayoutVars>
      </dgm:prSet>
      <dgm:spPr/>
    </dgm:pt>
  </dgm:ptLst>
  <dgm:cxnLst>
    <dgm:cxn modelId="{A81A4925-364C-4DC1-8CDA-1FFE95F01EA8}" type="presOf" srcId="{6F6D2854-A558-4EAC-A37C-1B5C7E0E3D3B}" destId="{4F43D20E-B3B9-40B7-89E5-852A42CA658D}" srcOrd="1" destOrd="0" presId="urn:microsoft.com/office/officeart/2005/8/layout/list1"/>
    <dgm:cxn modelId="{9BA2E82D-CF47-4C61-8EC8-39B4F1990EF3}" srcId="{AAAFA46C-C55E-4D5E-BF5B-A17924ACFA29}" destId="{87C39935-0668-462C-8D48-9E2AA7A4D637}" srcOrd="2" destOrd="0" parTransId="{6FDD616A-EAD3-4B9B-9755-B98EBDC06566}" sibTransId="{5290727A-241A-4563-837A-AD4565E0E2CC}"/>
    <dgm:cxn modelId="{C554F242-171F-478D-A644-C9C758B3140A}" type="presOf" srcId="{2296E60D-9B91-4133-AA6E-EB496C422757}" destId="{2CB4B0C3-D961-4223-A6E2-464AF000A22F}" srcOrd="1" destOrd="0" presId="urn:microsoft.com/office/officeart/2005/8/layout/list1"/>
    <dgm:cxn modelId="{80A03D48-81DF-4328-8750-651B95014F06}" type="presOf" srcId="{E62A6ED3-AD99-40AF-A7C7-8BD666629B66}" destId="{70ECF035-1DAF-484F-AD20-DDA582EB233E}" srcOrd="0" destOrd="0" presId="urn:microsoft.com/office/officeart/2005/8/layout/list1"/>
    <dgm:cxn modelId="{9F906B58-3C2E-440E-AF38-A12645D3FD3A}" type="presOf" srcId="{87C39935-0668-462C-8D48-9E2AA7A4D637}" destId="{360346C9-E547-4F1B-AADE-827C299F5D18}" srcOrd="1" destOrd="0" presId="urn:microsoft.com/office/officeart/2005/8/layout/list1"/>
    <dgm:cxn modelId="{26004D59-465A-49A8-8BB1-1CA7DA30E787}" type="presOf" srcId="{87C39935-0668-462C-8D48-9E2AA7A4D637}" destId="{ACA1A070-64D1-4293-A881-D6B457A5CCBA}" srcOrd="0" destOrd="0" presId="urn:microsoft.com/office/officeart/2005/8/layout/list1"/>
    <dgm:cxn modelId="{7662237D-EA38-43DA-ADBE-193C8BC4B373}" srcId="{AAAFA46C-C55E-4D5E-BF5B-A17924ACFA29}" destId="{6F6D2854-A558-4EAC-A37C-1B5C7E0E3D3B}" srcOrd="3" destOrd="0" parTransId="{9A3CA35A-B820-496D-86E5-629C9BC69757}" sibTransId="{83DD09C6-0450-483D-8B7A-16119A9C4534}"/>
    <dgm:cxn modelId="{DC642094-ADEF-45EC-A538-6B3FC2FAB231}" type="presOf" srcId="{E62A6ED3-AD99-40AF-A7C7-8BD666629B66}" destId="{2BF484A3-3D33-4671-BED7-9C034DDE92E4}" srcOrd="1" destOrd="0" presId="urn:microsoft.com/office/officeart/2005/8/layout/list1"/>
    <dgm:cxn modelId="{EAA4ED9C-45C9-41B4-9E43-17BC5F48AA5B}" srcId="{AAAFA46C-C55E-4D5E-BF5B-A17924ACFA29}" destId="{2296E60D-9B91-4133-AA6E-EB496C422757}" srcOrd="0" destOrd="0" parTransId="{3991FB70-1F8F-47A5-A43C-E0F62790AB98}" sibTransId="{8E7E91EF-4A8F-4BCC-A179-000E6088ABC5}"/>
    <dgm:cxn modelId="{C572ADB5-851D-473B-8D92-1B10C7F4B49D}" type="presOf" srcId="{6F6D2854-A558-4EAC-A37C-1B5C7E0E3D3B}" destId="{FCFB2BEC-E30B-42B0-88BF-0FD97639F06B}" srcOrd="0" destOrd="0" presId="urn:microsoft.com/office/officeart/2005/8/layout/list1"/>
    <dgm:cxn modelId="{F185BABC-8980-486D-90F2-F96D9AA7B7A7}" type="presOf" srcId="{2296E60D-9B91-4133-AA6E-EB496C422757}" destId="{DEC34D8D-C6A3-419E-96AA-A9662B4F6FB9}" srcOrd="0" destOrd="0" presId="urn:microsoft.com/office/officeart/2005/8/layout/list1"/>
    <dgm:cxn modelId="{8BAE92DB-DC31-45B7-97B8-E7B9B1662768}" type="presOf" srcId="{AAAFA46C-C55E-4D5E-BF5B-A17924ACFA29}" destId="{0AF45EB5-2EED-4ADD-97CE-CDB58C0A8C57}" srcOrd="0" destOrd="0" presId="urn:microsoft.com/office/officeart/2005/8/layout/list1"/>
    <dgm:cxn modelId="{4EB9A1F9-BE65-4FF0-8164-A804FDF1F759}" srcId="{AAAFA46C-C55E-4D5E-BF5B-A17924ACFA29}" destId="{E62A6ED3-AD99-40AF-A7C7-8BD666629B66}" srcOrd="1" destOrd="0" parTransId="{71B8AF8C-5438-4DDD-A4B1-168089D8CB08}" sibTransId="{3AC9E080-EB46-498B-9FB9-2F6DADA27511}"/>
    <dgm:cxn modelId="{001AAD51-1967-44A0-AD05-66902A7CE1B7}" type="presParOf" srcId="{0AF45EB5-2EED-4ADD-97CE-CDB58C0A8C57}" destId="{F6E4829D-6940-45C0-B017-45DE3C04DDD3}" srcOrd="0" destOrd="0" presId="urn:microsoft.com/office/officeart/2005/8/layout/list1"/>
    <dgm:cxn modelId="{29EBA78F-714B-4AA9-A023-6118F8A05757}" type="presParOf" srcId="{F6E4829D-6940-45C0-B017-45DE3C04DDD3}" destId="{DEC34D8D-C6A3-419E-96AA-A9662B4F6FB9}" srcOrd="0" destOrd="0" presId="urn:microsoft.com/office/officeart/2005/8/layout/list1"/>
    <dgm:cxn modelId="{46008355-F97B-4C5C-A7B3-665518689E66}" type="presParOf" srcId="{F6E4829D-6940-45C0-B017-45DE3C04DDD3}" destId="{2CB4B0C3-D961-4223-A6E2-464AF000A22F}" srcOrd="1" destOrd="0" presId="urn:microsoft.com/office/officeart/2005/8/layout/list1"/>
    <dgm:cxn modelId="{A4247E91-147B-4AD5-A889-DC40A65946E5}" type="presParOf" srcId="{0AF45EB5-2EED-4ADD-97CE-CDB58C0A8C57}" destId="{F132D39A-55D1-4813-B898-E69FD7AE27BE}" srcOrd="1" destOrd="0" presId="urn:microsoft.com/office/officeart/2005/8/layout/list1"/>
    <dgm:cxn modelId="{A56EE036-FB44-4773-81A3-B555DB9BEFA0}" type="presParOf" srcId="{0AF45EB5-2EED-4ADD-97CE-CDB58C0A8C57}" destId="{4B6FE600-BE16-4E68-9EDA-169B40F4BFAC}" srcOrd="2" destOrd="0" presId="urn:microsoft.com/office/officeart/2005/8/layout/list1"/>
    <dgm:cxn modelId="{A590CF43-5B6C-4298-9767-444DF1C2738A}" type="presParOf" srcId="{0AF45EB5-2EED-4ADD-97CE-CDB58C0A8C57}" destId="{B391A0EC-F071-4F61-86E1-BC9C78F2D209}" srcOrd="3" destOrd="0" presId="urn:microsoft.com/office/officeart/2005/8/layout/list1"/>
    <dgm:cxn modelId="{9A21D7E6-1C50-43DA-9E1F-0F3AE5901180}" type="presParOf" srcId="{0AF45EB5-2EED-4ADD-97CE-CDB58C0A8C57}" destId="{E638A44B-9166-4AB3-9325-4A9850D2749D}" srcOrd="4" destOrd="0" presId="urn:microsoft.com/office/officeart/2005/8/layout/list1"/>
    <dgm:cxn modelId="{5C20DADD-51C8-4A13-A917-5E65E2083BA2}" type="presParOf" srcId="{E638A44B-9166-4AB3-9325-4A9850D2749D}" destId="{70ECF035-1DAF-484F-AD20-DDA582EB233E}" srcOrd="0" destOrd="0" presId="urn:microsoft.com/office/officeart/2005/8/layout/list1"/>
    <dgm:cxn modelId="{F04AF9B3-2FF9-48EA-87A4-182170EA9D6E}" type="presParOf" srcId="{E638A44B-9166-4AB3-9325-4A9850D2749D}" destId="{2BF484A3-3D33-4671-BED7-9C034DDE92E4}" srcOrd="1" destOrd="0" presId="urn:microsoft.com/office/officeart/2005/8/layout/list1"/>
    <dgm:cxn modelId="{C893BA64-891D-4F13-BCEF-6EBE74E1E372}" type="presParOf" srcId="{0AF45EB5-2EED-4ADD-97CE-CDB58C0A8C57}" destId="{CEDAD1F3-2D43-49AA-85DD-610B0AA165B6}" srcOrd="5" destOrd="0" presId="urn:microsoft.com/office/officeart/2005/8/layout/list1"/>
    <dgm:cxn modelId="{DBE26A4A-AB02-4000-B524-DD63236523E9}" type="presParOf" srcId="{0AF45EB5-2EED-4ADD-97CE-CDB58C0A8C57}" destId="{2E9F306E-4E13-48C2-8D3D-DA8EC174E1A8}" srcOrd="6" destOrd="0" presId="urn:microsoft.com/office/officeart/2005/8/layout/list1"/>
    <dgm:cxn modelId="{8DE76FE9-BEA7-4C55-8494-CEE440B797D2}" type="presParOf" srcId="{0AF45EB5-2EED-4ADD-97CE-CDB58C0A8C57}" destId="{21E38B52-636E-4B85-A375-A7ABCD97E998}" srcOrd="7" destOrd="0" presId="urn:microsoft.com/office/officeart/2005/8/layout/list1"/>
    <dgm:cxn modelId="{D4F122B4-3F98-4ABD-82B9-80FB279C11C6}" type="presParOf" srcId="{0AF45EB5-2EED-4ADD-97CE-CDB58C0A8C57}" destId="{C9539D70-5874-410A-A51A-0567695E77F1}" srcOrd="8" destOrd="0" presId="urn:microsoft.com/office/officeart/2005/8/layout/list1"/>
    <dgm:cxn modelId="{6403485D-7FF4-45C4-B47D-9965C60458CC}" type="presParOf" srcId="{C9539D70-5874-410A-A51A-0567695E77F1}" destId="{ACA1A070-64D1-4293-A881-D6B457A5CCBA}" srcOrd="0" destOrd="0" presId="urn:microsoft.com/office/officeart/2005/8/layout/list1"/>
    <dgm:cxn modelId="{A686E463-9A06-4571-81FB-268C7198A29D}" type="presParOf" srcId="{C9539D70-5874-410A-A51A-0567695E77F1}" destId="{360346C9-E547-4F1B-AADE-827C299F5D18}" srcOrd="1" destOrd="0" presId="urn:microsoft.com/office/officeart/2005/8/layout/list1"/>
    <dgm:cxn modelId="{F2C43AA2-BF27-4ACE-8ABB-7FA765910417}" type="presParOf" srcId="{0AF45EB5-2EED-4ADD-97CE-CDB58C0A8C57}" destId="{7C4D157E-8845-47C3-A23F-CE97D9C9FC0C}" srcOrd="9" destOrd="0" presId="urn:microsoft.com/office/officeart/2005/8/layout/list1"/>
    <dgm:cxn modelId="{848F6383-A5F0-4881-851C-09E1C08471F4}" type="presParOf" srcId="{0AF45EB5-2EED-4ADD-97CE-CDB58C0A8C57}" destId="{85B25C75-7A10-4EC6-A2CA-91C914EE000C}" srcOrd="10" destOrd="0" presId="urn:microsoft.com/office/officeart/2005/8/layout/list1"/>
    <dgm:cxn modelId="{EF8A57D9-9164-460D-AEC6-7BBFFF9EEA29}" type="presParOf" srcId="{0AF45EB5-2EED-4ADD-97CE-CDB58C0A8C57}" destId="{291B9AD1-15F2-4606-ADF0-09D83B4FFBFB}" srcOrd="11" destOrd="0" presId="urn:microsoft.com/office/officeart/2005/8/layout/list1"/>
    <dgm:cxn modelId="{44FB75FA-2016-4178-A38C-974C1220678C}" type="presParOf" srcId="{0AF45EB5-2EED-4ADD-97CE-CDB58C0A8C57}" destId="{86140044-4EAF-429E-B5A2-8B139102BAEC}" srcOrd="12" destOrd="0" presId="urn:microsoft.com/office/officeart/2005/8/layout/list1"/>
    <dgm:cxn modelId="{686E44D2-E9FF-42EF-A496-11C60AE098AA}" type="presParOf" srcId="{86140044-4EAF-429E-B5A2-8B139102BAEC}" destId="{FCFB2BEC-E30B-42B0-88BF-0FD97639F06B}" srcOrd="0" destOrd="0" presId="urn:microsoft.com/office/officeart/2005/8/layout/list1"/>
    <dgm:cxn modelId="{C955B874-E508-416B-8F54-F7786001EB5D}" type="presParOf" srcId="{86140044-4EAF-429E-B5A2-8B139102BAEC}" destId="{4F43D20E-B3B9-40B7-89E5-852A42CA658D}" srcOrd="1" destOrd="0" presId="urn:microsoft.com/office/officeart/2005/8/layout/list1"/>
    <dgm:cxn modelId="{8B51A352-486B-4F74-8208-5A262144083D}" type="presParOf" srcId="{0AF45EB5-2EED-4ADD-97CE-CDB58C0A8C57}" destId="{5B1718C8-9C00-426A-B8F0-1113870A6BEB}" srcOrd="13" destOrd="0" presId="urn:microsoft.com/office/officeart/2005/8/layout/list1"/>
    <dgm:cxn modelId="{74A5863C-EC7D-4405-BD86-AE229CD40E67}" type="presParOf" srcId="{0AF45EB5-2EED-4ADD-97CE-CDB58C0A8C57}" destId="{B8FDFF4A-F094-48A9-86F0-C5AF9E02AE1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FE600-BE16-4E68-9EDA-169B40F4BFAC}">
      <dsp:nvSpPr>
        <dsp:cNvPr id="0" name=""/>
        <dsp:cNvSpPr/>
      </dsp:nvSpPr>
      <dsp:spPr>
        <a:xfrm>
          <a:off x="0" y="616139"/>
          <a:ext cx="6361996" cy="378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4B0C3-D961-4223-A6E2-464AF000A22F}">
      <dsp:nvSpPr>
        <dsp:cNvPr id="0" name=""/>
        <dsp:cNvSpPr/>
      </dsp:nvSpPr>
      <dsp:spPr>
        <a:xfrm>
          <a:off x="318099" y="394739"/>
          <a:ext cx="4453397"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328" tIns="0" rIns="168328" bIns="0" numCol="1" spcCol="1270" anchor="ctr" anchorCtr="0">
          <a:noAutofit/>
        </a:bodyPr>
        <a:lstStyle/>
        <a:p>
          <a:pPr marL="0" lvl="0" indent="0" algn="l" defTabSz="666750" rtl="0">
            <a:lnSpc>
              <a:spcPct val="90000"/>
            </a:lnSpc>
            <a:spcBef>
              <a:spcPct val="0"/>
            </a:spcBef>
            <a:spcAft>
              <a:spcPct val="35000"/>
            </a:spcAft>
            <a:buNone/>
          </a:pPr>
          <a:r>
            <a:rPr lang="en-US" sz="1500" b="1" kern="1200">
              <a:solidFill>
                <a:schemeClr val="bg1">
                  <a:lumMod val="10000"/>
                </a:schemeClr>
              </a:solidFill>
              <a:latin typeface="Arial(Body)"/>
              <a:cs typeface="Times New Roman"/>
            </a:rPr>
            <a:t>P.S.S.SAI.KEERTHANA(CB.EN.U4AIE21038)</a:t>
          </a:r>
        </a:p>
      </dsp:txBody>
      <dsp:txXfrm>
        <a:off x="339715" y="416355"/>
        <a:ext cx="4410165" cy="399568"/>
      </dsp:txXfrm>
    </dsp:sp>
    <dsp:sp modelId="{2E9F306E-4E13-48C2-8D3D-DA8EC174E1A8}">
      <dsp:nvSpPr>
        <dsp:cNvPr id="0" name=""/>
        <dsp:cNvSpPr/>
      </dsp:nvSpPr>
      <dsp:spPr>
        <a:xfrm>
          <a:off x="0" y="1296539"/>
          <a:ext cx="6361996" cy="378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F484A3-3D33-4671-BED7-9C034DDE92E4}">
      <dsp:nvSpPr>
        <dsp:cNvPr id="0" name=""/>
        <dsp:cNvSpPr/>
      </dsp:nvSpPr>
      <dsp:spPr>
        <a:xfrm>
          <a:off x="318099" y="1075139"/>
          <a:ext cx="4453397"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328" tIns="0" rIns="168328" bIns="0" numCol="1" spcCol="1270" anchor="ctr" anchorCtr="0">
          <a:noAutofit/>
        </a:bodyPr>
        <a:lstStyle/>
        <a:p>
          <a:pPr marL="0" lvl="0" indent="0" algn="l" defTabSz="622300" rtl="0">
            <a:lnSpc>
              <a:spcPct val="90000"/>
            </a:lnSpc>
            <a:spcBef>
              <a:spcPct val="0"/>
            </a:spcBef>
            <a:spcAft>
              <a:spcPct val="35000"/>
            </a:spcAft>
            <a:buNone/>
          </a:pPr>
          <a:r>
            <a:rPr lang="en-US" sz="1400" b="1" kern="1200">
              <a:solidFill>
                <a:schemeClr val="bg1">
                  <a:lumMod val="10000"/>
                </a:schemeClr>
              </a:solidFill>
              <a:latin typeface="+mn-lt"/>
              <a:cs typeface="Times New Roman"/>
            </a:rPr>
            <a:t>P. KOMAL SAI ANURAG(CB.EN.U4AIE21039</a:t>
          </a:r>
          <a:r>
            <a:rPr lang="en-US" sz="1400" kern="1200">
              <a:solidFill>
                <a:schemeClr val="bg1">
                  <a:lumMod val="10000"/>
                </a:schemeClr>
              </a:solidFill>
              <a:latin typeface="+mn-lt"/>
              <a:cs typeface="Times New Roman"/>
            </a:rPr>
            <a:t>)</a:t>
          </a:r>
        </a:p>
      </dsp:txBody>
      <dsp:txXfrm>
        <a:off x="339715" y="1096755"/>
        <a:ext cx="4410165" cy="399568"/>
      </dsp:txXfrm>
    </dsp:sp>
    <dsp:sp modelId="{85B25C75-7A10-4EC6-A2CA-91C914EE000C}">
      <dsp:nvSpPr>
        <dsp:cNvPr id="0" name=""/>
        <dsp:cNvSpPr/>
      </dsp:nvSpPr>
      <dsp:spPr>
        <a:xfrm>
          <a:off x="0" y="1976939"/>
          <a:ext cx="6361996" cy="378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0346C9-E547-4F1B-AADE-827C299F5D18}">
      <dsp:nvSpPr>
        <dsp:cNvPr id="0" name=""/>
        <dsp:cNvSpPr/>
      </dsp:nvSpPr>
      <dsp:spPr>
        <a:xfrm>
          <a:off x="318099" y="1755539"/>
          <a:ext cx="4453397"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328" tIns="0" rIns="168328" bIns="0" numCol="1" spcCol="1270" anchor="ctr" anchorCtr="0">
          <a:noAutofit/>
        </a:bodyPr>
        <a:lstStyle/>
        <a:p>
          <a:pPr marL="0" lvl="0" indent="0" algn="l" defTabSz="666750" rtl="0">
            <a:lnSpc>
              <a:spcPct val="90000"/>
            </a:lnSpc>
            <a:spcBef>
              <a:spcPct val="0"/>
            </a:spcBef>
            <a:spcAft>
              <a:spcPct val="35000"/>
            </a:spcAft>
            <a:buNone/>
          </a:pPr>
          <a:r>
            <a:rPr lang="en-US" sz="1500" b="1" kern="1200">
              <a:solidFill>
                <a:schemeClr val="bg1">
                  <a:lumMod val="10000"/>
                </a:schemeClr>
              </a:solidFill>
            </a:rPr>
            <a:t>UDAYAGIRI VARUN(CB.EN.U4AIE21071)</a:t>
          </a:r>
        </a:p>
      </dsp:txBody>
      <dsp:txXfrm>
        <a:off x="339715" y="1777155"/>
        <a:ext cx="4410165" cy="399568"/>
      </dsp:txXfrm>
    </dsp:sp>
    <dsp:sp modelId="{B8FDFF4A-F094-48A9-86F0-C5AF9E02AE19}">
      <dsp:nvSpPr>
        <dsp:cNvPr id="0" name=""/>
        <dsp:cNvSpPr/>
      </dsp:nvSpPr>
      <dsp:spPr>
        <a:xfrm>
          <a:off x="0" y="2657339"/>
          <a:ext cx="6361996" cy="3780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43D20E-B3B9-40B7-89E5-852A42CA658D}">
      <dsp:nvSpPr>
        <dsp:cNvPr id="0" name=""/>
        <dsp:cNvSpPr/>
      </dsp:nvSpPr>
      <dsp:spPr>
        <a:xfrm>
          <a:off x="318099" y="2435939"/>
          <a:ext cx="4453397"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328" tIns="0" rIns="168328" bIns="0" numCol="1" spcCol="1270" anchor="ctr" anchorCtr="0">
          <a:noAutofit/>
        </a:bodyPr>
        <a:lstStyle/>
        <a:p>
          <a:pPr marL="0" lvl="0" indent="0" algn="l" defTabSz="666750" rtl="0">
            <a:lnSpc>
              <a:spcPct val="90000"/>
            </a:lnSpc>
            <a:spcBef>
              <a:spcPct val="0"/>
            </a:spcBef>
            <a:spcAft>
              <a:spcPct val="35000"/>
            </a:spcAft>
            <a:buNone/>
          </a:pPr>
          <a:r>
            <a:rPr lang="en-US" sz="1500" b="1" kern="1200">
              <a:solidFill>
                <a:schemeClr val="bg1">
                  <a:lumMod val="10000"/>
                </a:schemeClr>
              </a:solidFill>
            </a:rPr>
            <a:t>SEJAL SINGH(CB.EN.U4AIE21061)</a:t>
          </a:r>
        </a:p>
      </dsp:txBody>
      <dsp:txXfrm>
        <a:off x="339715" y="2457555"/>
        <a:ext cx="4410165"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gc6a01074ef_0_18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c6a01074ef_0_18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04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60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36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978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c6fa47cb4f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c6fa47cb4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gc6a01074ef_0_18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c6a01074ef_0_18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13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c6a01074ef_0_18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87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2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9" r:id="rId8"/>
    <p:sldLayoutId id="2147483664" r:id="rId9"/>
    <p:sldLayoutId id="2147483665" r:id="rId10"/>
    <p:sldLayoutId id="2147483676" r:id="rId11"/>
    <p:sldLayoutId id="2147483680" r:id="rId12"/>
    <p:sldLayoutId id="2147483685" r:id="rId13"/>
    <p:sldLayoutId id="2147483686" r:id="rId14"/>
    <p:sldLayoutId id="2147483691" r:id="rId15"/>
    <p:sldLayoutId id="2147483692" r:id="rId16"/>
    <p:sldLayoutId id="214748369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hyperlink" Target="https://amritavishwavidyapeetham-my.sharepoint.com/:v:/g/personal/cb_en_u4aie21039_cb_students_amrita_edu/EfeJe8j5v-lKqCC9emQ14joBZwZ0gfi7EXrTgTqJYoeOOA?e=xvJ2he"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r>
              <a:rPr lang="en">
                <a:solidFill>
                  <a:schemeClr val="accent2"/>
                </a:solidFill>
              </a:rPr>
              <a:t>21AIE113</a:t>
            </a:r>
            <a:br>
              <a:rPr lang="en">
                <a:solidFill>
                  <a:schemeClr val="accent2"/>
                </a:solidFill>
              </a:rPr>
            </a:br>
            <a:r>
              <a:rPr lang="en">
                <a:solidFill>
                  <a:schemeClr val="accent2"/>
                </a:solidFill>
              </a:rPr>
              <a:t>INTRODUCTION TO ELECTRONICS </a:t>
            </a:r>
            <a:endParaRPr lang="en-US">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indent="0">
              <a:buClr>
                <a:schemeClr val="dk1"/>
              </a:buClr>
              <a:buSzPts val="1100"/>
              <a:buFont typeface="Arial"/>
            </a:pPr>
            <a:r>
              <a:rPr lang="en" sz="2800">
                <a:solidFill>
                  <a:srgbClr val="734E39"/>
                </a:solidFill>
              </a:rPr>
              <a:t>TERM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7"/>
        <p:cNvGrpSpPr/>
        <p:nvPr/>
      </p:nvGrpSpPr>
      <p:grpSpPr>
        <a:xfrm>
          <a:off x="0" y="0"/>
          <a:ext cx="0" cy="0"/>
          <a:chOff x="0" y="0"/>
          <a:chExt cx="0" cy="0"/>
        </a:xfrm>
      </p:grpSpPr>
      <p:sp>
        <p:nvSpPr>
          <p:cNvPr id="5" name="TextBox 4">
            <a:extLst>
              <a:ext uri="{FF2B5EF4-FFF2-40B4-BE49-F238E27FC236}">
                <a16:creationId xmlns:a16="http://schemas.microsoft.com/office/drawing/2014/main" id="{952C921B-6C63-31A0-D19F-21F4A6247202}"/>
              </a:ext>
            </a:extLst>
          </p:cNvPr>
          <p:cNvSpPr txBox="1"/>
          <p:nvPr/>
        </p:nvSpPr>
        <p:spPr>
          <a:xfrm>
            <a:off x="522951" y="597512"/>
            <a:ext cx="7397265"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pPr marL="285750" indent="-285750">
              <a:buFont typeface="Wingdings"/>
              <a:buChar char="q"/>
            </a:pPr>
            <a:r>
              <a:rPr lang="en-US" sz="1600" dirty="0">
                <a:latin typeface="Bahnschrift SemiBold" panose="020B0502040204020203" pitchFamily="34" charset="0"/>
              </a:rPr>
              <a:t>One of the many AC oscillator circuits that can be adjusted to a variety of loads is an RC phase shift oscillator.</a:t>
            </a:r>
          </a:p>
          <a:p>
            <a:pPr marL="285750" indent="-285750">
              <a:buFont typeface="Wingdings"/>
              <a:buChar char="q"/>
            </a:pPr>
            <a:endParaRPr lang="en-US" sz="1600" dirty="0">
              <a:latin typeface="Bahnschrift SemiBold" panose="020B0502040204020203" pitchFamily="34" charset="0"/>
            </a:endParaRPr>
          </a:p>
          <a:p>
            <a:pPr marL="285750" indent="-285750">
              <a:buFont typeface="Wingdings"/>
              <a:buChar char="q"/>
            </a:pPr>
            <a:r>
              <a:rPr lang="en-US" sz="1600" dirty="0">
                <a:latin typeface="Bahnschrift SemiBold" panose="020B0502040204020203" pitchFamily="34" charset="0"/>
              </a:rPr>
              <a:t>By applying feedback through subsequent RC networks, this circuit generates a clear sine wave with adjustable frequency.</a:t>
            </a:r>
          </a:p>
          <a:p>
            <a:pPr marL="285750" indent="-285750">
              <a:buFont typeface="Wingdings"/>
              <a:buChar char="q"/>
            </a:pPr>
            <a:endParaRPr lang="en-US" sz="1600" dirty="0">
              <a:latin typeface="Bahnschrift SemiBold" panose="020B0502040204020203" pitchFamily="34" charset="0"/>
            </a:endParaRPr>
          </a:p>
          <a:p>
            <a:pPr marL="285750" indent="-285750">
              <a:buFont typeface="Wingdings"/>
              <a:buChar char="q"/>
            </a:pPr>
            <a:r>
              <a:rPr lang="en-US" sz="1600" dirty="0">
                <a:latin typeface="Bahnschrift SemiBold" panose="020B0502040204020203" pitchFamily="34" charset="0"/>
              </a:rPr>
              <a:t>These circuits are extremely stable, and the amount of jitter in the amplifier circuit will determine the phase noise in the output.</a:t>
            </a:r>
          </a:p>
          <a:p>
            <a:pPr marL="285750" indent="-285750">
              <a:buFont typeface="Wingdings"/>
              <a:buChar char="q"/>
            </a:pPr>
            <a:endParaRPr lang="en-US" sz="1600" dirty="0">
              <a:latin typeface="Bahnschrift SemiBold" panose="020B0502040204020203" pitchFamily="34" charset="0"/>
            </a:endParaRPr>
          </a:p>
          <a:p>
            <a:pPr marL="285750" indent="-285750">
              <a:buFont typeface="Wingdings"/>
              <a:buChar char="q"/>
            </a:pPr>
            <a:r>
              <a:rPr lang="en-US" sz="1600" dirty="0">
                <a:latin typeface="Bahnschrift SemiBold" panose="020B0502040204020203" pitchFamily="34" charset="0"/>
              </a:rPr>
              <a:t>Ideally a simple RC network is expected to have an output which leads the input by 90</a:t>
            </a:r>
            <a:r>
              <a:rPr lang="en-US" sz="1600" baseline="30000" dirty="0">
                <a:latin typeface="Bahnschrift SemiBold" panose="020B0502040204020203" pitchFamily="34" charset="0"/>
              </a:rPr>
              <a:t>o</a:t>
            </a:r>
            <a:r>
              <a:rPr lang="en-US" sz="1600" dirty="0">
                <a:latin typeface="Bahnschrift SemiBold" panose="020B0502040204020203" pitchFamily="34" charset="0"/>
              </a:rPr>
              <a:t>.</a:t>
            </a:r>
          </a:p>
          <a:p>
            <a:endParaRPr lang="en-US" sz="1600" dirty="0"/>
          </a:p>
          <a:p>
            <a:pPr marL="342900" indent="-342900">
              <a:buAutoNum type="arabicPeriod"/>
            </a:pPr>
            <a:endParaRPr lang="en-US" sz="1600" dirty="0"/>
          </a:p>
        </p:txBody>
      </p:sp>
      <p:sp>
        <p:nvSpPr>
          <p:cNvPr id="4" name="TextBox 3">
            <a:extLst>
              <a:ext uri="{FF2B5EF4-FFF2-40B4-BE49-F238E27FC236}">
                <a16:creationId xmlns:a16="http://schemas.microsoft.com/office/drawing/2014/main" id="{E8F79494-D6E3-2A45-0A27-CF2A6446FBD8}"/>
              </a:ext>
            </a:extLst>
          </p:cNvPr>
          <p:cNvSpPr txBox="1"/>
          <p:nvPr/>
        </p:nvSpPr>
        <p:spPr>
          <a:xfrm>
            <a:off x="775178" y="3725977"/>
            <a:ext cx="5359208" cy="338554"/>
          </a:xfrm>
          <a:prstGeom prst="rect">
            <a:avLst/>
          </a:prstGeom>
          <a:noFill/>
        </p:spPr>
        <p:txBody>
          <a:bodyPr wrap="square">
            <a:spAutoFit/>
          </a:bodyPr>
          <a:lstStyle/>
          <a:p>
            <a:r>
              <a:rPr lang="en-US" sz="1600" dirty="0">
                <a:latin typeface="Bahnschrift SemiBold" panose="020B0502040204020203" pitchFamily="34" charset="0"/>
              </a:rPr>
              <a:t>There are 2 types of RC phase shift oscillators: </a:t>
            </a:r>
            <a:endParaRPr lang="en-US" dirty="0">
              <a:latin typeface="Bahnschrift SemiBold" panose="020B0502040204020203" pitchFamily="34" charset="0"/>
            </a:endParaRPr>
          </a:p>
        </p:txBody>
      </p:sp>
      <p:sp>
        <p:nvSpPr>
          <p:cNvPr id="6" name="TextBox 5">
            <a:extLst>
              <a:ext uri="{FF2B5EF4-FFF2-40B4-BE49-F238E27FC236}">
                <a16:creationId xmlns:a16="http://schemas.microsoft.com/office/drawing/2014/main" id="{7B3F1D4E-E63F-FD63-7374-8B5519552EB3}"/>
              </a:ext>
            </a:extLst>
          </p:cNvPr>
          <p:cNvSpPr txBox="1"/>
          <p:nvPr/>
        </p:nvSpPr>
        <p:spPr>
          <a:xfrm>
            <a:off x="1283940" y="4085348"/>
            <a:ext cx="5359208" cy="553998"/>
          </a:xfrm>
          <a:prstGeom prst="rect">
            <a:avLst/>
          </a:prstGeom>
          <a:noFill/>
        </p:spPr>
        <p:txBody>
          <a:bodyPr wrap="square">
            <a:spAutoFit/>
          </a:bodyPr>
          <a:lstStyle/>
          <a:p>
            <a:pPr marL="342900" lvl="8" indent="-342900">
              <a:buAutoNum type="romanLcPeriod"/>
            </a:pPr>
            <a:r>
              <a:rPr lang="en-US" sz="1500" dirty="0">
                <a:latin typeface="Bahnschrift SemiBold" panose="020B0502040204020203" pitchFamily="34" charset="0"/>
              </a:rPr>
              <a:t>Using BJT</a:t>
            </a:r>
          </a:p>
          <a:p>
            <a:pPr marL="342900" lvl="8" indent="-342900">
              <a:buAutoNum type="romanLcPeriod"/>
            </a:pPr>
            <a:r>
              <a:rPr lang="en-US" sz="1500" dirty="0">
                <a:latin typeface="Bahnschrift SemiBold" panose="020B0502040204020203" pitchFamily="34" charset="0"/>
              </a:rPr>
              <a:t>Using OP-AMP</a:t>
            </a:r>
          </a:p>
        </p:txBody>
      </p:sp>
      <p:sp>
        <p:nvSpPr>
          <p:cNvPr id="8" name="TextBox 7">
            <a:extLst>
              <a:ext uri="{FF2B5EF4-FFF2-40B4-BE49-F238E27FC236}">
                <a16:creationId xmlns:a16="http://schemas.microsoft.com/office/drawing/2014/main" id="{50892F8D-CE04-FAE6-D205-C3966B20CB8B}"/>
              </a:ext>
            </a:extLst>
          </p:cNvPr>
          <p:cNvSpPr txBox="1"/>
          <p:nvPr/>
        </p:nvSpPr>
        <p:spPr>
          <a:xfrm>
            <a:off x="177037" y="115030"/>
            <a:ext cx="5359208" cy="461665"/>
          </a:xfrm>
          <a:prstGeom prst="rect">
            <a:avLst/>
          </a:prstGeom>
          <a:noFill/>
        </p:spPr>
        <p:txBody>
          <a:bodyPr wrap="square">
            <a:spAutoFit/>
          </a:bodyPr>
          <a:lstStyle/>
          <a:p>
            <a:r>
              <a:rPr lang="en-US" sz="2300" b="1" u="sng" dirty="0">
                <a:solidFill>
                  <a:schemeClr val="accent3">
                    <a:lumMod val="50000"/>
                  </a:schemeClr>
                </a:solidFill>
                <a:latin typeface="Bahnschrift SemiBold" panose="020B0502040204020203" pitchFamily="34" charset="0"/>
              </a:rPr>
              <a:t>RC PHASE SHIFT OSCILLATOR:</a:t>
            </a:r>
            <a:endParaRPr lang="en-US" sz="2300" dirty="0">
              <a:solidFill>
                <a:schemeClr val="accent3">
                  <a:lumMod val="50000"/>
                </a:schemeClr>
              </a:solidFill>
              <a:latin typeface="Bahnschrift SemiBold"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6" name="TextBox 5">
            <a:extLst>
              <a:ext uri="{FF2B5EF4-FFF2-40B4-BE49-F238E27FC236}">
                <a16:creationId xmlns:a16="http://schemas.microsoft.com/office/drawing/2014/main" id="{7231A29C-F6A2-C4AB-8D81-025A4C334F8A}"/>
              </a:ext>
            </a:extLst>
          </p:cNvPr>
          <p:cNvSpPr txBox="1"/>
          <p:nvPr/>
        </p:nvSpPr>
        <p:spPr>
          <a:xfrm>
            <a:off x="342900" y="164980"/>
            <a:ext cx="8458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4E3A"/>
                </a:solidFill>
              </a:rPr>
              <a:t>Design of RC phase shift oscillator with BJT:</a:t>
            </a:r>
            <a:endParaRPr lang="en-US" sz="2800" dirty="0"/>
          </a:p>
        </p:txBody>
      </p:sp>
      <p:pic>
        <p:nvPicPr>
          <p:cNvPr id="8" name="Picture 8" descr="Diagram, schematic&#10;&#10;Description automatically generated">
            <a:extLst>
              <a:ext uri="{FF2B5EF4-FFF2-40B4-BE49-F238E27FC236}">
                <a16:creationId xmlns:a16="http://schemas.microsoft.com/office/drawing/2014/main" id="{D0E02786-26F7-A9C6-F076-C7E1D33F4288}"/>
              </a:ext>
            </a:extLst>
          </p:cNvPr>
          <p:cNvPicPr>
            <a:picLocks noChangeAspect="1"/>
          </p:cNvPicPr>
          <p:nvPr/>
        </p:nvPicPr>
        <p:blipFill>
          <a:blip r:embed="rId3"/>
          <a:stretch>
            <a:fillRect/>
          </a:stretch>
        </p:blipFill>
        <p:spPr>
          <a:xfrm>
            <a:off x="1593730" y="779734"/>
            <a:ext cx="5967322" cy="42094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76"/>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6"/>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36031227-1610-771C-D97B-E04CD8109EAD}"/>
              </a:ext>
            </a:extLst>
          </p:cNvPr>
          <p:cNvSpPr txBox="1"/>
          <p:nvPr/>
        </p:nvSpPr>
        <p:spPr>
          <a:xfrm>
            <a:off x="1841302" y="772737"/>
            <a:ext cx="619376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v"/>
            </a:pPr>
            <a:r>
              <a:rPr lang="en-US" sz="1600" dirty="0">
                <a:latin typeface="Bahnschrift SemiBold" panose="020B0502040204020203" pitchFamily="34" charset="0"/>
              </a:rPr>
              <a:t>By stacking three 3-RC phase shift networks, each of which offers a 60</a:t>
            </a:r>
            <a:r>
              <a:rPr lang="en-US" sz="1600" baseline="30000" dirty="0">
                <a:latin typeface="Bahnschrift SemiBold" panose="020B0502040204020203" pitchFamily="34" charset="0"/>
              </a:rPr>
              <a:t>0</a:t>
            </a:r>
            <a:r>
              <a:rPr lang="en-US" sz="1600" dirty="0">
                <a:latin typeface="Bahnschrift SemiBold" panose="020B0502040204020203" pitchFamily="34" charset="0"/>
              </a:rPr>
              <a:t> phase shift, the following RC phase shift oscillator circuit using BJT can be created. The collector resistor, or RC, in the circuit blocks the transistor's collector current.</a:t>
            </a:r>
            <a:endParaRPr lang="en-US" sz="1600" dirty="0">
              <a:solidFill>
                <a:srgbClr val="1D1C10"/>
              </a:solidFill>
              <a:latin typeface="Bahnschrift SemiBold" panose="020B0502040204020203" pitchFamily="34" charset="0"/>
            </a:endParaRPr>
          </a:p>
          <a:p>
            <a:pPr marL="285750" indent="-285750" algn="just">
              <a:buFont typeface="Wingdings" panose="05000000000000000000" pitchFamily="2" charset="2"/>
              <a:buChar char="v"/>
            </a:pPr>
            <a:endParaRPr lang="en-US" sz="1600" dirty="0">
              <a:solidFill>
                <a:srgbClr val="1D1C10"/>
              </a:solidFill>
              <a:latin typeface="Bahnschrift SemiBold" panose="020B0502040204020203" pitchFamily="34" charset="0"/>
            </a:endParaRPr>
          </a:p>
          <a:p>
            <a:pPr marL="285750" indent="-285750" algn="just">
              <a:buFont typeface="Wingdings" panose="05000000000000000000" pitchFamily="2" charset="2"/>
              <a:buChar char="v"/>
            </a:pPr>
            <a:r>
              <a:rPr lang="en-US" sz="1600" dirty="0">
                <a:solidFill>
                  <a:srgbClr val="1D1C10"/>
                </a:solidFill>
                <a:latin typeface="Bahnschrift SemiBold" panose="020B0502040204020203" pitchFamily="34" charset="0"/>
              </a:rPr>
              <a:t>The o/p waveform will rotate 180</a:t>
            </a:r>
            <a:r>
              <a:rPr lang="en-US" sz="1600" baseline="30000" dirty="0">
                <a:solidFill>
                  <a:srgbClr val="1D1C10"/>
                </a:solidFill>
                <a:latin typeface="Bahnschrift SemiBold" panose="020B0502040204020203" pitchFamily="34" charset="0"/>
              </a:rPr>
              <a:t>0</a:t>
            </a:r>
            <a:r>
              <a:rPr lang="en-US" sz="1600" dirty="0">
                <a:solidFill>
                  <a:srgbClr val="1D1C10"/>
                </a:solidFill>
                <a:latin typeface="Bahnschrift SemiBold" panose="020B0502040204020203" pitchFamily="34" charset="0"/>
              </a:rPr>
              <a:t> as a result of this connection as it travels from the o/p terminal to the base terminal of the transistor. ​</a:t>
            </a:r>
            <a:endParaRPr lang="en-US" dirty="0">
              <a:latin typeface="Bahnschrift SemiBold" panose="020B0502040204020203" pitchFamily="34" charset="0"/>
            </a:endParaRPr>
          </a:p>
          <a:p>
            <a:pPr marL="285750" indent="-285750" algn="just">
              <a:buFont typeface="Wingdings" panose="05000000000000000000" pitchFamily="2" charset="2"/>
              <a:buChar char="v"/>
            </a:pPr>
            <a:endParaRPr lang="en-US" sz="1600" dirty="0">
              <a:solidFill>
                <a:srgbClr val="1D1C10"/>
              </a:solidFill>
              <a:latin typeface="Bahnschrift SemiBold" panose="020B0502040204020203" pitchFamily="34" charset="0"/>
            </a:endParaRPr>
          </a:p>
          <a:p>
            <a:pPr marL="285750" indent="-285750" algn="just">
              <a:buFont typeface="Wingdings" panose="05000000000000000000" pitchFamily="2" charset="2"/>
              <a:buChar char="v"/>
            </a:pPr>
            <a:r>
              <a:rPr lang="en-US" sz="1600" dirty="0">
                <a:solidFill>
                  <a:srgbClr val="1D1C10"/>
                </a:solidFill>
                <a:latin typeface="Bahnschrift SemiBold" panose="020B0502040204020203" pitchFamily="34" charset="0"/>
              </a:rPr>
              <a:t>Due to the fact that the phase difference between the input and the output in a common emitter (CE) configuration can be 180</a:t>
            </a:r>
            <a:r>
              <a:rPr lang="en-US" sz="1600" baseline="30000" dirty="0">
                <a:solidFill>
                  <a:srgbClr val="1D1C10"/>
                </a:solidFill>
                <a:latin typeface="Bahnschrift SemiBold" panose="020B0502040204020203" pitchFamily="34" charset="0"/>
              </a:rPr>
              <a:t>o</a:t>
            </a:r>
            <a:r>
              <a:rPr lang="en-US" sz="1600" dirty="0">
                <a:solidFill>
                  <a:srgbClr val="1D1C10"/>
                </a:solidFill>
                <a:latin typeface="Bahnschrift SemiBold" panose="020B0502040204020203" pitchFamily="34" charset="0"/>
              </a:rPr>
              <a:t>, this signal can then be rotated 180</a:t>
            </a:r>
            <a:r>
              <a:rPr lang="en-US" sz="1600" baseline="30000" dirty="0">
                <a:solidFill>
                  <a:srgbClr val="1D1C10"/>
                </a:solidFill>
                <a:latin typeface="Bahnschrift SemiBold" panose="020B0502040204020203" pitchFamily="34" charset="0"/>
              </a:rPr>
              <a:t>o</a:t>
            </a:r>
            <a:r>
              <a:rPr lang="en-US" sz="1600" dirty="0">
                <a:solidFill>
                  <a:srgbClr val="1D1C10"/>
                </a:solidFill>
                <a:latin typeface="Bahnschrift SemiBold" panose="020B0502040204020203" pitchFamily="34" charset="0"/>
              </a:rPr>
              <a:t> again with the help of a transistor within the network. ​</a:t>
            </a:r>
          </a:p>
          <a:p>
            <a:pPr marL="285750" indent="-285750" algn="just">
              <a:buFont typeface="Wingdings" panose="05000000000000000000" pitchFamily="2" charset="2"/>
              <a:buChar char="v"/>
            </a:pPr>
            <a:endParaRPr lang="en-US" sz="1600" dirty="0">
              <a:solidFill>
                <a:srgbClr val="1D1C10"/>
              </a:solidFill>
              <a:latin typeface="Bahnschrift SemiBold" panose="020B0502040204020203" pitchFamily="34" charset="0"/>
            </a:endParaRPr>
          </a:p>
          <a:p>
            <a:pPr marL="285750" indent="-285750" algn="just">
              <a:buFont typeface="Wingdings" panose="05000000000000000000" pitchFamily="2" charset="2"/>
              <a:buChar char="v"/>
            </a:pPr>
            <a:r>
              <a:rPr lang="en-US" sz="1600" dirty="0">
                <a:solidFill>
                  <a:srgbClr val="1D1C10"/>
                </a:solidFill>
                <a:latin typeface="Bahnschrift SemiBold" panose="020B0502040204020203" pitchFamily="34" charset="0"/>
              </a:rPr>
              <a:t>This will fulfil the phase disparity condition and increase the network phase disparity to 360</a:t>
            </a:r>
            <a:r>
              <a:rPr lang="en-US" sz="1600" baseline="30000" dirty="0">
                <a:solidFill>
                  <a:srgbClr val="1D1C10"/>
                </a:solidFill>
                <a:latin typeface="Bahnschrift SemiBold" panose="020B0502040204020203" pitchFamily="34" charset="0"/>
              </a:rPr>
              <a:t>0</a:t>
            </a:r>
          </a:p>
        </p:txBody>
      </p:sp>
      <p:sp>
        <p:nvSpPr>
          <p:cNvPr id="5" name="TextBox 4">
            <a:extLst>
              <a:ext uri="{FF2B5EF4-FFF2-40B4-BE49-F238E27FC236}">
                <a16:creationId xmlns:a16="http://schemas.microsoft.com/office/drawing/2014/main" id="{738B2EC6-46E1-C207-E348-781674BCB86A}"/>
              </a:ext>
            </a:extLst>
          </p:cNvPr>
          <p:cNvSpPr txBox="1"/>
          <p:nvPr/>
        </p:nvSpPr>
        <p:spPr>
          <a:xfrm>
            <a:off x="278202" y="175763"/>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a:solidFill>
                  <a:srgbClr val="734E39"/>
                </a:solidFill>
              </a:rPr>
              <a:t>Working: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6" name="TextBox 5">
            <a:extLst>
              <a:ext uri="{FF2B5EF4-FFF2-40B4-BE49-F238E27FC236}">
                <a16:creationId xmlns:a16="http://schemas.microsoft.com/office/drawing/2014/main" id="{7231A29C-F6A2-C4AB-8D81-025A4C334F8A}"/>
              </a:ext>
            </a:extLst>
          </p:cNvPr>
          <p:cNvSpPr txBox="1"/>
          <p:nvPr/>
        </p:nvSpPr>
        <p:spPr>
          <a:xfrm>
            <a:off x="-2157" y="154197"/>
            <a:ext cx="8965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4E3A"/>
                </a:solidFill>
              </a:rPr>
              <a:t>Design of RC phase shift oscillator using OP-AMP:</a:t>
            </a:r>
            <a:endParaRPr lang="en-US" sz="2800" dirty="0"/>
          </a:p>
        </p:txBody>
      </p:sp>
      <p:pic>
        <p:nvPicPr>
          <p:cNvPr id="2" name="Picture 2" descr="Chart, line chart&#10;&#10;Description automatically generated">
            <a:extLst>
              <a:ext uri="{FF2B5EF4-FFF2-40B4-BE49-F238E27FC236}">
                <a16:creationId xmlns:a16="http://schemas.microsoft.com/office/drawing/2014/main" id="{D99FAF80-DBFD-CA76-9F5A-FA50766B9B38}"/>
              </a:ext>
            </a:extLst>
          </p:cNvPr>
          <p:cNvPicPr>
            <a:picLocks noChangeAspect="1"/>
          </p:cNvPicPr>
          <p:nvPr/>
        </p:nvPicPr>
        <p:blipFill>
          <a:blip r:embed="rId3"/>
          <a:stretch>
            <a:fillRect/>
          </a:stretch>
        </p:blipFill>
        <p:spPr>
          <a:xfrm>
            <a:off x="677174" y="3669929"/>
            <a:ext cx="8285670" cy="1124811"/>
          </a:xfrm>
          <a:prstGeom prst="rect">
            <a:avLst/>
          </a:prstGeom>
        </p:spPr>
      </p:pic>
      <p:pic>
        <p:nvPicPr>
          <p:cNvPr id="4" name="Picture 4" descr="Diagram, schematic&#10;&#10;Description automatically generated">
            <a:extLst>
              <a:ext uri="{FF2B5EF4-FFF2-40B4-BE49-F238E27FC236}">
                <a16:creationId xmlns:a16="http://schemas.microsoft.com/office/drawing/2014/main" id="{CAB03741-98DA-E2EE-A50D-7BE42094F263}"/>
              </a:ext>
            </a:extLst>
          </p:cNvPr>
          <p:cNvPicPr>
            <a:picLocks noChangeAspect="1"/>
          </p:cNvPicPr>
          <p:nvPr/>
        </p:nvPicPr>
        <p:blipFill>
          <a:blip r:embed="rId4"/>
          <a:stretch>
            <a:fillRect/>
          </a:stretch>
        </p:blipFill>
        <p:spPr>
          <a:xfrm>
            <a:off x="3006306" y="791430"/>
            <a:ext cx="3551926" cy="2913659"/>
          </a:xfrm>
          <a:prstGeom prst="rect">
            <a:avLst/>
          </a:prstGeom>
        </p:spPr>
      </p:pic>
    </p:spTree>
    <p:extLst>
      <p:ext uri="{BB962C8B-B14F-4D97-AF65-F5344CB8AC3E}">
        <p14:creationId xmlns:p14="http://schemas.microsoft.com/office/powerpoint/2010/main" val="167655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5106C2-8D51-FA13-27A3-469C9B4B1363}"/>
              </a:ext>
            </a:extLst>
          </p:cNvPr>
          <p:cNvSpPr txBox="1"/>
          <p:nvPr/>
        </p:nvSpPr>
        <p:spPr>
          <a:xfrm>
            <a:off x="903974" y="927316"/>
            <a:ext cx="7236249" cy="43550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v"/>
            </a:pPr>
            <a:r>
              <a:rPr lang="en-US" sz="1600" dirty="0">
                <a:latin typeface="Bahnschrift SemiBold" panose="020B0502040204020203" pitchFamily="34" charset="0"/>
              </a:rPr>
              <a:t>As implied by its name, an RC phase shift oscillator makes use of the phase shift that happens in an RC circuit during discharge. </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Usually, an op-amp wired with feedback, much like a comparator, is used in these circuits.</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There will be a phase shift in the output voltages of the circuit's subsequent RC stages as they charge and discharge as the circuit output increases. </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As a result of the charging and discharging in subsequent RC networks, an oscillation is created.</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It should be noted that the feedback loop of an RC phase shift oscillator could contain any number of RC networks. </a:t>
            </a: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algn="just"/>
            <a:endParaRPr lang="en-US" sz="100" dirty="0">
              <a:latin typeface="Bahnschrift SemiBold" panose="020B0502040204020203" pitchFamily="34" charset="0"/>
            </a:endParaRPr>
          </a:p>
          <a:p>
            <a:pPr marL="285750" indent="-285750" algn="just">
              <a:buFont typeface="Wingdings" panose="05000000000000000000" pitchFamily="2" charset="2"/>
              <a:buChar char="v"/>
            </a:pPr>
            <a:r>
              <a:rPr lang="en-US" sz="1600" dirty="0">
                <a:latin typeface="Bahnschrift SemiBold" panose="020B0502040204020203" pitchFamily="34" charset="0"/>
              </a:rPr>
              <a:t>This type of circuit analysis is made easier by the fact that these circuits are typically constructed with equal values for all of the resistors and capacitors.</a:t>
            </a:r>
          </a:p>
          <a:p>
            <a:pPr marL="285750" indent="-285750">
              <a:buChar char="•"/>
            </a:pPr>
            <a:endParaRPr lang="en-US" sz="1600" dirty="0"/>
          </a:p>
          <a:p>
            <a:endParaRPr lang="en-US" sz="1600" dirty="0"/>
          </a:p>
        </p:txBody>
      </p:sp>
      <p:sp>
        <p:nvSpPr>
          <p:cNvPr id="5" name="TextBox 4">
            <a:extLst>
              <a:ext uri="{FF2B5EF4-FFF2-40B4-BE49-F238E27FC236}">
                <a16:creationId xmlns:a16="http://schemas.microsoft.com/office/drawing/2014/main" id="{A35BCC3A-952E-B3FE-BD4B-5AAFF470B22E}"/>
              </a:ext>
            </a:extLst>
          </p:cNvPr>
          <p:cNvSpPr txBox="1"/>
          <p:nvPr/>
        </p:nvSpPr>
        <p:spPr>
          <a:xfrm>
            <a:off x="487636" y="242845"/>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a:solidFill>
                  <a:srgbClr val="734E39"/>
                </a:solidFill>
              </a:rPr>
              <a:t>WORKING:</a:t>
            </a:r>
          </a:p>
        </p:txBody>
      </p:sp>
    </p:spTree>
    <p:extLst>
      <p:ext uri="{BB962C8B-B14F-4D97-AF65-F5344CB8AC3E}">
        <p14:creationId xmlns:p14="http://schemas.microsoft.com/office/powerpoint/2010/main" val="106286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0"/>
        <p:cNvGrpSpPr/>
        <p:nvPr/>
      </p:nvGrpSpPr>
      <p:grpSpPr>
        <a:xfrm>
          <a:off x="0" y="0"/>
          <a:ext cx="0" cy="0"/>
          <a:chOff x="0" y="0"/>
          <a:chExt cx="0" cy="0"/>
        </a:xfrm>
      </p:grpSpPr>
      <p:sp>
        <p:nvSpPr>
          <p:cNvPr id="5" name="Title 4">
            <a:extLst>
              <a:ext uri="{FF2B5EF4-FFF2-40B4-BE49-F238E27FC236}">
                <a16:creationId xmlns:a16="http://schemas.microsoft.com/office/drawing/2014/main" id="{6FBA1468-16CA-E56A-B173-ABEC925652E5}"/>
              </a:ext>
            </a:extLst>
          </p:cNvPr>
          <p:cNvSpPr>
            <a:spLocks noGrp="1"/>
          </p:cNvSpPr>
          <p:nvPr>
            <p:ph type="title"/>
          </p:nvPr>
        </p:nvSpPr>
        <p:spPr>
          <a:xfrm>
            <a:off x="-1428229" y="1130484"/>
            <a:ext cx="6005100" cy="848253"/>
          </a:xfrm>
        </p:spPr>
        <p:txBody>
          <a:bodyPr/>
          <a:lstStyle/>
          <a:p>
            <a:r>
              <a:rPr lang="en-US" dirty="0"/>
              <a:t>Q-3</a:t>
            </a:r>
          </a:p>
        </p:txBody>
      </p:sp>
      <p:sp>
        <p:nvSpPr>
          <p:cNvPr id="6" name="TextBox 5">
            <a:extLst>
              <a:ext uri="{FF2B5EF4-FFF2-40B4-BE49-F238E27FC236}">
                <a16:creationId xmlns:a16="http://schemas.microsoft.com/office/drawing/2014/main" id="{6EEC163E-28BF-9C7B-3BC1-654F1BFB4748}"/>
              </a:ext>
            </a:extLst>
          </p:cNvPr>
          <p:cNvSpPr txBox="1"/>
          <p:nvPr/>
        </p:nvSpPr>
        <p:spPr>
          <a:xfrm>
            <a:off x="1777983" y="2394454"/>
            <a:ext cx="544973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a:rPr>
              <a:t>Design a Clipper to generate a square wave from the above generated sinusoid wave. </a:t>
            </a:r>
            <a:endParaRPr lang="en-US" b="1" dirty="0"/>
          </a:p>
        </p:txBody>
      </p:sp>
    </p:spTree>
    <p:extLst>
      <p:ext uri="{BB962C8B-B14F-4D97-AF65-F5344CB8AC3E}">
        <p14:creationId xmlns:p14="http://schemas.microsoft.com/office/powerpoint/2010/main" val="78607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BCC3A-952E-B3FE-BD4B-5AAFF470B22E}"/>
              </a:ext>
            </a:extLst>
          </p:cNvPr>
          <p:cNvSpPr txBox="1"/>
          <p:nvPr/>
        </p:nvSpPr>
        <p:spPr>
          <a:xfrm>
            <a:off x="370758" y="212669"/>
            <a:ext cx="35303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734E39"/>
                </a:solidFill>
              </a:rPr>
              <a:t>CLIPPER CIRCUIT:</a:t>
            </a:r>
          </a:p>
        </p:txBody>
      </p:sp>
      <p:sp>
        <p:nvSpPr>
          <p:cNvPr id="2" name="TextBox 1">
            <a:extLst>
              <a:ext uri="{FF2B5EF4-FFF2-40B4-BE49-F238E27FC236}">
                <a16:creationId xmlns:a16="http://schemas.microsoft.com/office/drawing/2014/main" id="{BF16AA66-FFCF-CA8E-7A9F-805C5DD9C6D3}"/>
              </a:ext>
            </a:extLst>
          </p:cNvPr>
          <p:cNvSpPr txBox="1"/>
          <p:nvPr/>
        </p:nvSpPr>
        <p:spPr>
          <a:xfrm>
            <a:off x="638161" y="838824"/>
            <a:ext cx="72720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hnschrift SemiBold" panose="020B0502040204020203" pitchFamily="34" charset="0"/>
              </a:rPr>
              <a:t>Here, as we are asked to generate a square wave from a sine wave we need to use a dual clipper to clip both the half cycles.</a:t>
            </a:r>
          </a:p>
          <a:p>
            <a:endParaRPr lang="en-US" sz="1600" dirty="0"/>
          </a:p>
        </p:txBody>
      </p:sp>
      <p:sp>
        <p:nvSpPr>
          <p:cNvPr id="3" name="TextBox 2">
            <a:extLst>
              <a:ext uri="{FF2B5EF4-FFF2-40B4-BE49-F238E27FC236}">
                <a16:creationId xmlns:a16="http://schemas.microsoft.com/office/drawing/2014/main" id="{ABF57C6E-DC1A-9C7E-738B-3D3A19C0EADC}"/>
              </a:ext>
            </a:extLst>
          </p:cNvPr>
          <p:cNvSpPr txBox="1"/>
          <p:nvPr/>
        </p:nvSpPr>
        <p:spPr>
          <a:xfrm>
            <a:off x="1154862" y="1971405"/>
            <a:ext cx="70456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hnschrift SemiBold" panose="020B0502040204020203" pitchFamily="34" charset="0"/>
              </a:rPr>
              <a:t>The figure below shows the circuit arrangement for a two-way or a combinational clipper circuit along with its output waveform.</a:t>
            </a:r>
          </a:p>
        </p:txBody>
      </p:sp>
      <p:pic>
        <p:nvPicPr>
          <p:cNvPr id="6" name="Picture 6" descr="A picture containing text, clock, antenna&#10;&#10;Description automatically generated">
            <a:extLst>
              <a:ext uri="{FF2B5EF4-FFF2-40B4-BE49-F238E27FC236}">
                <a16:creationId xmlns:a16="http://schemas.microsoft.com/office/drawing/2014/main" id="{919D17E9-FA99-B083-2637-471B8ADA5CFF}"/>
              </a:ext>
            </a:extLst>
          </p:cNvPr>
          <p:cNvPicPr>
            <a:picLocks noChangeAspect="1"/>
          </p:cNvPicPr>
          <p:nvPr/>
        </p:nvPicPr>
        <p:blipFill>
          <a:blip r:embed="rId2"/>
          <a:stretch>
            <a:fillRect/>
          </a:stretch>
        </p:blipFill>
        <p:spPr>
          <a:xfrm>
            <a:off x="1310855" y="2971260"/>
            <a:ext cx="2705100" cy="1314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descr="Chart, line chart&#10;&#10;Description automatically generated">
            <a:extLst>
              <a:ext uri="{FF2B5EF4-FFF2-40B4-BE49-F238E27FC236}">
                <a16:creationId xmlns:a16="http://schemas.microsoft.com/office/drawing/2014/main" id="{0CA37D9B-7D0A-1E99-F213-C24A0A47D697}"/>
              </a:ext>
            </a:extLst>
          </p:cNvPr>
          <p:cNvPicPr>
            <a:picLocks noChangeAspect="1"/>
          </p:cNvPicPr>
          <p:nvPr/>
        </p:nvPicPr>
        <p:blipFill>
          <a:blip r:embed="rId3"/>
          <a:stretch>
            <a:fillRect/>
          </a:stretch>
        </p:blipFill>
        <p:spPr>
          <a:xfrm>
            <a:off x="4677673" y="2642643"/>
            <a:ext cx="2743200" cy="22089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188F71F-69E8-8923-64F9-0977341A1ACE}"/>
              </a:ext>
            </a:extLst>
          </p:cNvPr>
          <p:cNvSpPr txBox="1"/>
          <p:nvPr/>
        </p:nvSpPr>
        <p:spPr>
          <a:xfrm>
            <a:off x="979715" y="1598026"/>
            <a:ext cx="6318296" cy="369332"/>
          </a:xfrm>
          <a:prstGeom prst="rect">
            <a:avLst/>
          </a:prstGeom>
          <a:noFill/>
        </p:spPr>
        <p:txBody>
          <a:bodyPr wrap="square">
            <a:spAutoFit/>
          </a:bodyPr>
          <a:lstStyle/>
          <a:p>
            <a:r>
              <a:rPr lang="en-US" sz="1800" b="1" dirty="0"/>
              <a:t>DUAL CLIPPER</a:t>
            </a:r>
          </a:p>
        </p:txBody>
      </p:sp>
    </p:spTree>
    <p:extLst>
      <p:ext uri="{BB962C8B-B14F-4D97-AF65-F5344CB8AC3E}">
        <p14:creationId xmlns:p14="http://schemas.microsoft.com/office/powerpoint/2010/main" val="348486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4"/>
        <p:cNvGrpSpPr/>
        <p:nvPr/>
      </p:nvGrpSpPr>
      <p:grpSpPr>
        <a:xfrm>
          <a:off x="0" y="0"/>
          <a:ext cx="0" cy="0"/>
          <a:chOff x="0" y="0"/>
          <a:chExt cx="0" cy="0"/>
        </a:xfrm>
      </p:grpSpPr>
      <p:sp>
        <p:nvSpPr>
          <p:cNvPr id="5" name="Subtitle 4">
            <a:extLst>
              <a:ext uri="{FF2B5EF4-FFF2-40B4-BE49-F238E27FC236}">
                <a16:creationId xmlns:a16="http://schemas.microsoft.com/office/drawing/2014/main" id="{83924BC9-4FE6-DFE6-ACB5-E73B4781B5E2}"/>
              </a:ext>
            </a:extLst>
          </p:cNvPr>
          <p:cNvSpPr>
            <a:spLocks noGrp="1"/>
          </p:cNvSpPr>
          <p:nvPr>
            <p:ph type="subTitle" idx="1"/>
          </p:nvPr>
        </p:nvSpPr>
        <p:spPr>
          <a:xfrm>
            <a:off x="306588" y="694703"/>
            <a:ext cx="7166741" cy="5707233"/>
          </a:xfrm>
        </p:spPr>
        <p:txBody>
          <a:bodyPr/>
          <a:lstStyle/>
          <a:p>
            <a:pPr marL="114300" indent="0" algn="just">
              <a:buNone/>
            </a:pPr>
            <a:endParaRPr lang="en-US" sz="2000" b="1" dirty="0">
              <a:solidFill>
                <a:schemeClr val="accent3">
                  <a:lumMod val="50000"/>
                </a:schemeClr>
              </a:solidFill>
              <a:latin typeface="Calibri"/>
              <a:cs typeface="Calibri"/>
            </a:endParaRPr>
          </a:p>
          <a:p>
            <a:pPr marL="400050" indent="-285750" algn="just">
              <a:buClrTx/>
              <a:buFont typeface="Wingdings"/>
              <a:buChar char="v"/>
            </a:pPr>
            <a:r>
              <a:rPr lang="en-US" sz="1800" dirty="0">
                <a:latin typeface="Bahnschrift SemiBold" panose="020B0502040204020203" pitchFamily="34" charset="0"/>
                <a:cs typeface="Calibri"/>
              </a:rPr>
              <a:t>This is a positive and negative clipper with a reference voltage V</a:t>
            </a:r>
            <a:r>
              <a:rPr lang="en-US" sz="1800" baseline="-25000" dirty="0">
                <a:latin typeface="Bahnschrift SemiBold" panose="020B0502040204020203" pitchFamily="34" charset="0"/>
                <a:cs typeface="Calibri"/>
              </a:rPr>
              <a:t>R</a:t>
            </a:r>
            <a:r>
              <a:rPr lang="en-US" sz="1800" dirty="0">
                <a:latin typeface="Bahnschrift SemiBold" panose="020B0502040204020203" pitchFamily="34" charset="0"/>
                <a:cs typeface="Calibri"/>
              </a:rPr>
              <a:t>. </a:t>
            </a:r>
            <a:endParaRPr lang="en-US" dirty="0">
              <a:latin typeface="Bahnschrift SemiBold" panose="020B0502040204020203" pitchFamily="34" charset="0"/>
              <a:cs typeface="Calibri"/>
            </a:endParaRPr>
          </a:p>
          <a:p>
            <a:pPr marL="400050" indent="-285750" algn="just">
              <a:buClrTx/>
              <a:buFont typeface="Wingdings"/>
              <a:buChar char="v"/>
            </a:pPr>
            <a:endParaRPr lang="en-US" sz="1800" dirty="0">
              <a:latin typeface="Bahnschrift SemiBold" panose="020B0502040204020203" pitchFamily="34" charset="0"/>
              <a:cs typeface="Calibri"/>
            </a:endParaRPr>
          </a:p>
          <a:p>
            <a:pPr marL="400050" indent="-285750" algn="just">
              <a:buClrTx/>
              <a:buFont typeface="Wingdings"/>
              <a:buChar char="v"/>
            </a:pPr>
            <a:r>
              <a:rPr lang="en-US" sz="1800" dirty="0">
                <a:latin typeface="Bahnschrift SemiBold" panose="020B0502040204020203" pitchFamily="34" charset="0"/>
                <a:cs typeface="Calibri"/>
              </a:rPr>
              <a:t>The input voltage is clipped two-way both positive and negative portions of the input waveform with two reference voltages. </a:t>
            </a:r>
            <a:endParaRPr lang="en-US" dirty="0">
              <a:latin typeface="Bahnschrift SemiBold" panose="020B0502040204020203" pitchFamily="34" charset="0"/>
              <a:cs typeface="Calibri"/>
            </a:endParaRPr>
          </a:p>
          <a:p>
            <a:pPr marL="400050" indent="-285750" algn="just">
              <a:buClrTx/>
              <a:buFont typeface="Wingdings"/>
              <a:buChar char="v"/>
            </a:pPr>
            <a:endParaRPr lang="en-US" sz="1800" dirty="0">
              <a:latin typeface="Bahnschrift SemiBold" panose="020B0502040204020203" pitchFamily="34" charset="0"/>
              <a:cs typeface="Calibri"/>
            </a:endParaRPr>
          </a:p>
          <a:p>
            <a:pPr marL="400050" indent="-285750" algn="just">
              <a:buClrTx/>
              <a:buFont typeface="Wingdings"/>
              <a:buChar char="v"/>
            </a:pPr>
            <a:r>
              <a:rPr lang="en-US" sz="1800" dirty="0">
                <a:latin typeface="Bahnschrift SemiBold" panose="020B0502040204020203" pitchFamily="34" charset="0"/>
                <a:cs typeface="Calibri"/>
              </a:rPr>
              <a:t>For this, two diodes D</a:t>
            </a:r>
            <a:r>
              <a:rPr lang="en-US" sz="1800" baseline="-25000" dirty="0">
                <a:latin typeface="Bahnschrift SemiBold" panose="020B0502040204020203" pitchFamily="34" charset="0"/>
                <a:cs typeface="Calibri"/>
              </a:rPr>
              <a:t>1</a:t>
            </a:r>
            <a:r>
              <a:rPr lang="en-US" sz="1800" dirty="0">
                <a:latin typeface="Bahnschrift SemiBold" panose="020B0502040204020203" pitchFamily="34" charset="0"/>
                <a:cs typeface="Calibri"/>
              </a:rPr>
              <a:t> and D</a:t>
            </a:r>
            <a:r>
              <a:rPr lang="en-US" sz="1800" baseline="-25000" dirty="0">
                <a:latin typeface="Bahnschrift SemiBold" panose="020B0502040204020203" pitchFamily="34" charset="0"/>
                <a:cs typeface="Calibri"/>
              </a:rPr>
              <a:t>2</a:t>
            </a:r>
            <a:r>
              <a:rPr lang="en-US" sz="1800" dirty="0">
                <a:latin typeface="Bahnschrift SemiBold" panose="020B0502040204020203" pitchFamily="34" charset="0"/>
                <a:cs typeface="Calibri"/>
              </a:rPr>
              <a:t> and along with two reference voltages V</a:t>
            </a:r>
            <a:r>
              <a:rPr lang="en-US" sz="1800" baseline="-25000" dirty="0">
                <a:latin typeface="Bahnschrift SemiBold" panose="020B0502040204020203" pitchFamily="34" charset="0"/>
                <a:cs typeface="Calibri"/>
              </a:rPr>
              <a:t>R1</a:t>
            </a:r>
            <a:r>
              <a:rPr lang="en-US" sz="1800" dirty="0">
                <a:latin typeface="Bahnschrift SemiBold" panose="020B0502040204020203" pitchFamily="34" charset="0"/>
                <a:cs typeface="Calibri"/>
              </a:rPr>
              <a:t> and V</a:t>
            </a:r>
            <a:r>
              <a:rPr lang="en-US" sz="1800" baseline="-25000" dirty="0">
                <a:latin typeface="Bahnschrift SemiBold" panose="020B0502040204020203" pitchFamily="34" charset="0"/>
                <a:cs typeface="Calibri"/>
              </a:rPr>
              <a:t>R2</a:t>
            </a:r>
            <a:r>
              <a:rPr lang="en-US" sz="1800" dirty="0">
                <a:latin typeface="Bahnschrift SemiBold" panose="020B0502040204020203" pitchFamily="34" charset="0"/>
                <a:cs typeface="Calibri"/>
              </a:rPr>
              <a:t> are connected in the circuit.</a:t>
            </a:r>
          </a:p>
          <a:p>
            <a:pPr marL="400050" indent="-285750" algn="just">
              <a:buClrTx/>
              <a:buFont typeface="Wingdings"/>
              <a:buChar char="v"/>
            </a:pPr>
            <a:endParaRPr lang="en-US" sz="1800" dirty="0">
              <a:latin typeface="Bahnschrift SemiBold" panose="020B0502040204020203" pitchFamily="34" charset="0"/>
              <a:cs typeface="Calibri"/>
            </a:endParaRPr>
          </a:p>
          <a:p>
            <a:pPr marL="400050" indent="-285750" algn="just">
              <a:buClrTx/>
              <a:buFont typeface="Wingdings"/>
              <a:buChar char="v"/>
            </a:pPr>
            <a:r>
              <a:rPr lang="en-US" sz="1800" dirty="0">
                <a:latin typeface="Bahnschrift SemiBold" panose="020B0502040204020203" pitchFamily="34" charset="0"/>
                <a:cs typeface="Calibri"/>
              </a:rPr>
              <a:t>This circuit is also called as a Combinational Clipper circuit.</a:t>
            </a:r>
          </a:p>
          <a:p>
            <a:pPr marL="400050" indent="-285750" algn="just">
              <a:buFont typeface="Wingdings"/>
              <a:buChar char="v"/>
            </a:pPr>
            <a:endParaRPr lang="en-US" sz="1800" dirty="0">
              <a:cs typeface="Calibri"/>
            </a:endParaRPr>
          </a:p>
        </p:txBody>
      </p:sp>
      <p:sp>
        <p:nvSpPr>
          <p:cNvPr id="4" name="TextBox 3">
            <a:extLst>
              <a:ext uri="{FF2B5EF4-FFF2-40B4-BE49-F238E27FC236}">
                <a16:creationId xmlns:a16="http://schemas.microsoft.com/office/drawing/2014/main" id="{EC0E5B79-D6EC-BB8A-0D0B-B72FDFF7A4F3}"/>
              </a:ext>
            </a:extLst>
          </p:cNvPr>
          <p:cNvSpPr txBox="1"/>
          <p:nvPr/>
        </p:nvSpPr>
        <p:spPr>
          <a:xfrm>
            <a:off x="196703" y="263816"/>
            <a:ext cx="5553738" cy="430887"/>
          </a:xfrm>
          <a:prstGeom prst="rect">
            <a:avLst/>
          </a:prstGeom>
          <a:noFill/>
        </p:spPr>
        <p:txBody>
          <a:bodyPr wrap="square">
            <a:spAutoFit/>
          </a:bodyPr>
          <a:lstStyle/>
          <a:p>
            <a:pPr marL="114300" indent="0" algn="just">
              <a:buNone/>
            </a:pPr>
            <a:r>
              <a:rPr lang="en-US" sz="2200" b="1" u="sng" dirty="0">
                <a:solidFill>
                  <a:schemeClr val="accent3">
                    <a:lumMod val="50000"/>
                  </a:schemeClr>
                </a:solidFill>
                <a:latin typeface="Calibri"/>
                <a:cs typeface="Calibri"/>
              </a:rPr>
              <a:t>WORKING OF DUAL CLIPPER CIRCUIT:</a:t>
            </a:r>
          </a:p>
        </p:txBody>
      </p:sp>
    </p:spTree>
    <p:extLst>
      <p:ext uri="{BB962C8B-B14F-4D97-AF65-F5344CB8AC3E}">
        <p14:creationId xmlns:p14="http://schemas.microsoft.com/office/powerpoint/2010/main" val="265733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4"/>
        <p:cNvGrpSpPr/>
        <p:nvPr/>
      </p:nvGrpSpPr>
      <p:grpSpPr>
        <a:xfrm>
          <a:off x="0" y="0"/>
          <a:ext cx="0" cy="0"/>
          <a:chOff x="0" y="0"/>
          <a:chExt cx="0" cy="0"/>
        </a:xfrm>
      </p:grpSpPr>
      <p:sp>
        <p:nvSpPr>
          <p:cNvPr id="5" name="Subtitle 4">
            <a:extLst>
              <a:ext uri="{FF2B5EF4-FFF2-40B4-BE49-F238E27FC236}">
                <a16:creationId xmlns:a16="http://schemas.microsoft.com/office/drawing/2014/main" id="{83924BC9-4FE6-DFE6-ACB5-E73B4781B5E2}"/>
              </a:ext>
            </a:extLst>
          </p:cNvPr>
          <p:cNvSpPr>
            <a:spLocks noGrp="1"/>
          </p:cNvSpPr>
          <p:nvPr>
            <p:ph type="subTitle" idx="1"/>
          </p:nvPr>
        </p:nvSpPr>
        <p:spPr>
          <a:xfrm>
            <a:off x="420467" y="538326"/>
            <a:ext cx="6932094" cy="5707233"/>
          </a:xfrm>
        </p:spPr>
        <p:txBody>
          <a:bodyPr/>
          <a:lstStyle/>
          <a:p>
            <a:pPr>
              <a:buClrTx/>
              <a:buFont typeface="Wingdings"/>
              <a:buChar char="v"/>
            </a:pPr>
            <a:r>
              <a:rPr lang="en-US" sz="1700" dirty="0">
                <a:latin typeface="Bahnschrift SemiBold" panose="020B0502040204020203" pitchFamily="34" charset="0"/>
                <a:cs typeface="Calibri"/>
              </a:rPr>
              <a:t>During the positive  half of the input signal, signal, the diode D</a:t>
            </a:r>
            <a:r>
              <a:rPr lang="en-US" sz="1700" baseline="-25000" dirty="0">
                <a:latin typeface="Bahnschrift SemiBold" panose="020B0502040204020203" pitchFamily="34" charset="0"/>
                <a:cs typeface="Calibri"/>
              </a:rPr>
              <a:t>1</a:t>
            </a:r>
            <a:r>
              <a:rPr lang="en-US" sz="1700" dirty="0">
                <a:latin typeface="Bahnschrift SemiBold" panose="020B0502040204020203" pitchFamily="34" charset="0"/>
                <a:cs typeface="Calibri"/>
              </a:rPr>
              <a:t> conducts making the reference voltage V</a:t>
            </a:r>
            <a:r>
              <a:rPr lang="en-US" sz="1700" baseline="-25000" dirty="0">
                <a:latin typeface="Bahnschrift SemiBold" panose="020B0502040204020203" pitchFamily="34" charset="0"/>
                <a:cs typeface="Calibri"/>
              </a:rPr>
              <a:t>R1</a:t>
            </a:r>
            <a:r>
              <a:rPr lang="en-US" sz="1700" dirty="0">
                <a:latin typeface="Bahnschrift SemiBold" panose="020B0502040204020203" pitchFamily="34" charset="0"/>
                <a:cs typeface="Calibri"/>
              </a:rPr>
              <a:t> appear at the output. </a:t>
            </a:r>
          </a:p>
          <a:p>
            <a:pPr>
              <a:buClrTx/>
              <a:buFont typeface="Wingdings"/>
              <a:buChar char="v"/>
            </a:pPr>
            <a:endParaRPr lang="en-US" sz="1700" dirty="0">
              <a:latin typeface="Bahnschrift SemiBold" panose="020B0502040204020203" pitchFamily="34" charset="0"/>
              <a:cs typeface="Calibri"/>
            </a:endParaRPr>
          </a:p>
          <a:p>
            <a:pPr>
              <a:buClrTx/>
              <a:buFont typeface="Wingdings"/>
              <a:buChar char="v"/>
            </a:pPr>
            <a:r>
              <a:rPr lang="en-US" sz="1700" dirty="0">
                <a:latin typeface="Bahnschrift SemiBold" panose="020B0502040204020203" pitchFamily="34" charset="0"/>
                <a:cs typeface="Calibri"/>
              </a:rPr>
              <a:t>During the negative  half of the input signal, signal, the diode D</a:t>
            </a:r>
            <a:r>
              <a:rPr lang="en-US" sz="1700" baseline="-25000" dirty="0">
                <a:latin typeface="Bahnschrift SemiBold" panose="020B0502040204020203" pitchFamily="34" charset="0"/>
                <a:cs typeface="Calibri"/>
              </a:rPr>
              <a:t>2</a:t>
            </a:r>
            <a:r>
              <a:rPr lang="en-US" sz="1700" dirty="0">
                <a:latin typeface="Bahnschrift SemiBold" panose="020B0502040204020203" pitchFamily="34" charset="0"/>
                <a:cs typeface="Calibri"/>
              </a:rPr>
              <a:t> conducts making the reference voltage  V</a:t>
            </a:r>
            <a:r>
              <a:rPr lang="en-US" sz="1700" baseline="-25000" dirty="0">
                <a:latin typeface="Bahnschrift SemiBold" panose="020B0502040204020203" pitchFamily="34" charset="0"/>
                <a:cs typeface="Calibri"/>
              </a:rPr>
              <a:t>R1</a:t>
            </a:r>
            <a:r>
              <a:rPr lang="en-US" sz="1700" dirty="0">
                <a:latin typeface="Bahnschrift SemiBold" panose="020B0502040204020203" pitchFamily="34" charset="0"/>
                <a:cs typeface="Calibri"/>
              </a:rPr>
              <a:t> appear at the output. </a:t>
            </a:r>
          </a:p>
          <a:p>
            <a:pPr>
              <a:buClrTx/>
              <a:buFont typeface="Wingdings"/>
              <a:buChar char="v"/>
            </a:pPr>
            <a:endParaRPr lang="en-US" sz="1700" dirty="0">
              <a:latin typeface="Bahnschrift SemiBold" panose="020B0502040204020203" pitchFamily="34" charset="0"/>
              <a:cs typeface="Calibri"/>
            </a:endParaRPr>
          </a:p>
          <a:p>
            <a:pPr>
              <a:buClrTx/>
              <a:buFont typeface="Wingdings"/>
              <a:buChar char="v"/>
            </a:pPr>
            <a:r>
              <a:rPr lang="en-US" sz="1700" dirty="0">
                <a:latin typeface="Bahnschrift SemiBold" panose="020B0502040204020203" pitchFamily="34" charset="0"/>
                <a:cs typeface="Calibri"/>
              </a:rPr>
              <a:t>Hence both the diodes conduct alternatively  to clip the output during both the cycles. cycles. </a:t>
            </a:r>
          </a:p>
          <a:p>
            <a:pPr>
              <a:buClrTx/>
              <a:buFont typeface="Wingdings"/>
              <a:buChar char="v"/>
            </a:pPr>
            <a:endParaRPr lang="en-US" sz="1700" dirty="0">
              <a:latin typeface="Bahnschrift SemiBold" panose="020B0502040204020203" pitchFamily="34" charset="0"/>
              <a:cs typeface="Calibri"/>
            </a:endParaRPr>
          </a:p>
          <a:p>
            <a:pPr>
              <a:buClrTx/>
              <a:buFont typeface="Wingdings"/>
              <a:buChar char="v"/>
            </a:pPr>
            <a:r>
              <a:rPr lang="en-US" sz="1700" dirty="0">
                <a:latin typeface="Bahnschrift SemiBold" panose="020B0502040204020203" pitchFamily="34" charset="0"/>
                <a:cs typeface="Calibri"/>
              </a:rPr>
              <a:t>The output is taken across the load resistor. With this, we are done with the major clipper  circuits. </a:t>
            </a:r>
          </a:p>
        </p:txBody>
      </p:sp>
    </p:spTree>
    <p:extLst>
      <p:ext uri="{BB962C8B-B14F-4D97-AF65-F5344CB8AC3E}">
        <p14:creationId xmlns:p14="http://schemas.microsoft.com/office/powerpoint/2010/main" val="411993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2" name="TextBox 1">
            <a:extLst>
              <a:ext uri="{FF2B5EF4-FFF2-40B4-BE49-F238E27FC236}">
                <a16:creationId xmlns:a16="http://schemas.microsoft.com/office/drawing/2014/main" id="{CD92764E-7510-759E-2DCC-FA4934FC2580}"/>
              </a:ext>
            </a:extLst>
          </p:cNvPr>
          <p:cNvSpPr txBox="1"/>
          <p:nvPr/>
        </p:nvSpPr>
        <p:spPr>
          <a:xfrm>
            <a:off x="2521069" y="1555990"/>
            <a:ext cx="381071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Calibri"/>
              </a:rPr>
              <a:t>Design an appropriate diode based clipping circuit which generates a square wave from a sinusoidal signal generated from a Wien Bridge Oscillator.</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2" name="Google Shape;1844;p86">
            <a:extLst>
              <a:ext uri="{FF2B5EF4-FFF2-40B4-BE49-F238E27FC236}">
                <a16:creationId xmlns:a16="http://schemas.microsoft.com/office/drawing/2014/main" id="{78CCBF95-896D-C12C-30E5-624758BA887A}"/>
              </a:ext>
            </a:extLst>
          </p:cNvPr>
          <p:cNvSpPr/>
          <p:nvPr/>
        </p:nvSpPr>
        <p:spPr>
          <a:xfrm rot="20209192" flipH="1">
            <a:off x="7534990" y="-253261"/>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a:extLst>
              <a:ext uri="{FF2B5EF4-FFF2-40B4-BE49-F238E27FC236}">
                <a16:creationId xmlns:a16="http://schemas.microsoft.com/office/drawing/2014/main" id="{11C6C629-578C-4241-A674-B86699F1141F}"/>
              </a:ext>
            </a:extLst>
          </p:cNvPr>
          <p:cNvSpPr>
            <a:spLocks noGrp="1"/>
          </p:cNvSpPr>
          <p:nvPr>
            <p:ph type="title"/>
          </p:nvPr>
        </p:nvSpPr>
        <p:spPr/>
        <p:txBody>
          <a:bodyPr/>
          <a:lstStyle/>
          <a:p>
            <a:r>
              <a:rPr lang="en-US" sz="3200"/>
              <a:t>BATCH A TEAM 15</a:t>
            </a:r>
          </a:p>
        </p:txBody>
      </p:sp>
      <p:graphicFrame>
        <p:nvGraphicFramePr>
          <p:cNvPr id="13" name="Diagram 12">
            <a:extLst>
              <a:ext uri="{FF2B5EF4-FFF2-40B4-BE49-F238E27FC236}">
                <a16:creationId xmlns:a16="http://schemas.microsoft.com/office/drawing/2014/main" id="{3F7DBB4B-B1BC-509A-66FD-58003E933592}"/>
              </a:ext>
            </a:extLst>
          </p:cNvPr>
          <p:cNvGraphicFramePr/>
          <p:nvPr>
            <p:extLst>
              <p:ext uri="{D42A27DB-BD31-4B8C-83A1-F6EECF244321}">
                <p14:modId xmlns:p14="http://schemas.microsoft.com/office/powerpoint/2010/main" val="2243694662"/>
              </p:ext>
            </p:extLst>
          </p:nvPr>
        </p:nvGraphicFramePr>
        <p:xfrm>
          <a:off x="1907001" y="1107000"/>
          <a:ext cx="6361997" cy="3430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3"/>
        <p:cNvGrpSpPr/>
        <p:nvPr/>
      </p:nvGrpSpPr>
      <p:grpSpPr>
        <a:xfrm>
          <a:off x="0" y="0"/>
          <a:ext cx="0" cy="0"/>
          <a:chOff x="0" y="0"/>
          <a:chExt cx="0" cy="0"/>
        </a:xfrm>
      </p:grpSpPr>
      <p:sp>
        <p:nvSpPr>
          <p:cNvPr id="1394" name="Google Shape;1394;p63"/>
          <p:cNvSpPr txBox="1">
            <a:spLocks noGrp="1"/>
          </p:cNvSpPr>
          <p:nvPr>
            <p:ph type="title"/>
          </p:nvPr>
        </p:nvSpPr>
        <p:spPr>
          <a:xfrm>
            <a:off x="625398" y="1966342"/>
            <a:ext cx="6065088" cy="1213800"/>
          </a:xfrm>
          <a:prstGeom prst="rect">
            <a:avLst/>
          </a:prstGeom>
        </p:spPr>
        <p:txBody>
          <a:bodyPr spcFirstLastPara="1" wrap="square" lIns="91425" tIns="91425" rIns="91425" bIns="91425" anchor="ctr" anchorCtr="0">
            <a:noAutofit/>
          </a:bodyPr>
          <a:lstStyle/>
          <a:p>
            <a:r>
              <a:rPr lang="en"/>
              <a:t>CIRCUIT DIAGRAM</a:t>
            </a:r>
          </a:p>
        </p:txBody>
      </p:sp>
      <p:sp>
        <p:nvSpPr>
          <p:cNvPr id="1396" name="Google Shape;1396;p63"/>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2"/>
        <p:cNvGrpSpPr/>
        <p:nvPr/>
      </p:nvGrpSpPr>
      <p:grpSpPr>
        <a:xfrm>
          <a:off x="0" y="0"/>
          <a:ext cx="0" cy="0"/>
          <a:chOff x="0" y="0"/>
          <a:chExt cx="0" cy="0"/>
        </a:xfrm>
      </p:grpSpPr>
      <p:sp>
        <p:nvSpPr>
          <p:cNvPr id="3" name="Title 2">
            <a:extLst>
              <a:ext uri="{FF2B5EF4-FFF2-40B4-BE49-F238E27FC236}">
                <a16:creationId xmlns:a16="http://schemas.microsoft.com/office/drawing/2014/main" id="{5AB7D50A-099B-50C5-5FBC-CEFBD1CC7EB8}"/>
              </a:ext>
            </a:extLst>
          </p:cNvPr>
          <p:cNvSpPr>
            <a:spLocks noGrp="1"/>
          </p:cNvSpPr>
          <p:nvPr>
            <p:ph type="title"/>
          </p:nvPr>
        </p:nvSpPr>
        <p:spPr/>
        <p:txBody>
          <a:bodyPr/>
          <a:lstStyle/>
          <a:p>
            <a:endParaRPr lang="en-US"/>
          </a:p>
        </p:txBody>
      </p:sp>
      <p:pic>
        <p:nvPicPr>
          <p:cNvPr id="4" name="Picture 4" descr="Diagram, schematic&#10;&#10;Description automatically generated">
            <a:extLst>
              <a:ext uri="{FF2B5EF4-FFF2-40B4-BE49-F238E27FC236}">
                <a16:creationId xmlns:a16="http://schemas.microsoft.com/office/drawing/2014/main" id="{0519740B-A9B0-6385-F854-ED4515A6D114}"/>
              </a:ext>
            </a:extLst>
          </p:cNvPr>
          <p:cNvPicPr>
            <a:picLocks noChangeAspect="1"/>
          </p:cNvPicPr>
          <p:nvPr/>
        </p:nvPicPr>
        <p:blipFill>
          <a:blip r:embed="rId3"/>
          <a:stretch>
            <a:fillRect/>
          </a:stretch>
        </p:blipFill>
        <p:spPr>
          <a:xfrm>
            <a:off x="127241" y="374512"/>
            <a:ext cx="8824821" cy="44807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76"/>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6"/>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38B2EC6-46E1-C207-E348-781674BCB86A}"/>
              </a:ext>
            </a:extLst>
          </p:cNvPr>
          <p:cNvSpPr txBox="1"/>
          <p:nvPr/>
        </p:nvSpPr>
        <p:spPr>
          <a:xfrm>
            <a:off x="278202" y="175763"/>
            <a:ext cx="66574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solidFill>
                  <a:srgbClr val="734E39"/>
                </a:solidFill>
              </a:rPr>
              <a:t>Input and Output Waveforms:</a:t>
            </a:r>
          </a:p>
        </p:txBody>
      </p:sp>
      <p:pic>
        <p:nvPicPr>
          <p:cNvPr id="2" name="Picture 2" descr="Chart, line chart&#10;&#10;Description automatically generated">
            <a:extLst>
              <a:ext uri="{FF2B5EF4-FFF2-40B4-BE49-F238E27FC236}">
                <a16:creationId xmlns:a16="http://schemas.microsoft.com/office/drawing/2014/main" id="{351D428F-3A31-A74F-FFC0-A2739C8DED4A}"/>
              </a:ext>
            </a:extLst>
          </p:cNvPr>
          <p:cNvPicPr>
            <a:picLocks noChangeAspect="1"/>
          </p:cNvPicPr>
          <p:nvPr/>
        </p:nvPicPr>
        <p:blipFill>
          <a:blip r:embed="rId3"/>
          <a:stretch>
            <a:fillRect/>
          </a:stretch>
        </p:blipFill>
        <p:spPr>
          <a:xfrm>
            <a:off x="1119277" y="837264"/>
            <a:ext cx="6959360" cy="1236887"/>
          </a:xfrm>
          <a:prstGeom prst="rect">
            <a:avLst/>
          </a:prstGeom>
        </p:spPr>
      </p:pic>
      <p:pic>
        <p:nvPicPr>
          <p:cNvPr id="3" name="Picture 5" descr="Chart, line chart&#10;&#10;Description automatically generated">
            <a:extLst>
              <a:ext uri="{FF2B5EF4-FFF2-40B4-BE49-F238E27FC236}">
                <a16:creationId xmlns:a16="http://schemas.microsoft.com/office/drawing/2014/main" id="{9A9173EC-473D-FF5D-2171-6AB76D19D51F}"/>
              </a:ext>
            </a:extLst>
          </p:cNvPr>
          <p:cNvPicPr>
            <a:picLocks noChangeAspect="1"/>
          </p:cNvPicPr>
          <p:nvPr/>
        </p:nvPicPr>
        <p:blipFill>
          <a:blip r:embed="rId4"/>
          <a:stretch>
            <a:fillRect/>
          </a:stretch>
        </p:blipFill>
        <p:spPr>
          <a:xfrm>
            <a:off x="1108494" y="3754576"/>
            <a:ext cx="7013274" cy="1128044"/>
          </a:xfrm>
          <a:prstGeom prst="rect">
            <a:avLst/>
          </a:prstGeom>
        </p:spPr>
      </p:pic>
      <p:pic>
        <p:nvPicPr>
          <p:cNvPr id="6" name="Picture 6" descr="Chart, line chart&#10;&#10;Description automatically generated">
            <a:extLst>
              <a:ext uri="{FF2B5EF4-FFF2-40B4-BE49-F238E27FC236}">
                <a16:creationId xmlns:a16="http://schemas.microsoft.com/office/drawing/2014/main" id="{AB5FFC7F-E2AC-B382-F499-0CE0D79CE40C}"/>
              </a:ext>
            </a:extLst>
          </p:cNvPr>
          <p:cNvPicPr>
            <a:picLocks noChangeAspect="1"/>
          </p:cNvPicPr>
          <p:nvPr/>
        </p:nvPicPr>
        <p:blipFill>
          <a:blip r:embed="rId5"/>
          <a:stretch>
            <a:fillRect/>
          </a:stretch>
        </p:blipFill>
        <p:spPr>
          <a:xfrm>
            <a:off x="1119277" y="2246209"/>
            <a:ext cx="6959361" cy="1222581"/>
          </a:xfrm>
          <a:prstGeom prst="rect">
            <a:avLst/>
          </a:prstGeom>
        </p:spPr>
      </p:pic>
    </p:spTree>
    <p:extLst>
      <p:ext uri="{BB962C8B-B14F-4D97-AF65-F5344CB8AC3E}">
        <p14:creationId xmlns:p14="http://schemas.microsoft.com/office/powerpoint/2010/main" val="134799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12D871-8425-D334-5A22-155C78F731BB}"/>
              </a:ext>
            </a:extLst>
          </p:cNvPr>
          <p:cNvSpPr>
            <a:spLocks noGrp="1"/>
          </p:cNvSpPr>
          <p:nvPr>
            <p:ph type="title"/>
          </p:nvPr>
        </p:nvSpPr>
        <p:spPr>
          <a:xfrm>
            <a:off x="445119" y="413021"/>
            <a:ext cx="7717500" cy="541500"/>
          </a:xfrm>
        </p:spPr>
        <p:txBody>
          <a:bodyPr/>
          <a:lstStyle/>
          <a:p>
            <a:r>
              <a:rPr lang="en-IN" dirty="0"/>
              <a:t>VIDEO PRESENTATION LINK</a:t>
            </a:r>
          </a:p>
        </p:txBody>
      </p:sp>
      <p:sp>
        <p:nvSpPr>
          <p:cNvPr id="7" name="Title 2">
            <a:extLst>
              <a:ext uri="{FF2B5EF4-FFF2-40B4-BE49-F238E27FC236}">
                <a16:creationId xmlns:a16="http://schemas.microsoft.com/office/drawing/2014/main" id="{5F7A7134-D71C-440A-34A2-21D33FA170C0}"/>
              </a:ext>
            </a:extLst>
          </p:cNvPr>
          <p:cNvSpPr txBox="1">
            <a:spLocks/>
          </p:cNvSpPr>
          <p:nvPr/>
        </p:nvSpPr>
        <p:spPr>
          <a:xfrm>
            <a:off x="831276" y="1581715"/>
            <a:ext cx="6848309" cy="19800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pPr algn="l"/>
            <a:r>
              <a:rPr lang="en-IN" sz="2400" dirty="0">
                <a:solidFill>
                  <a:schemeClr val="bg1">
                    <a:lumMod val="50000"/>
                  </a:schemeClr>
                </a:solidFill>
                <a:hlinkClick r:id="rId2">
                  <a:extLst>
                    <a:ext uri="{A12FA001-AC4F-418D-AE19-62706E023703}">
                      <ahyp:hlinkClr xmlns:ahyp="http://schemas.microsoft.com/office/drawing/2018/hyperlinkcolor" val="tx"/>
                    </a:ext>
                  </a:extLst>
                </a:hlinkClick>
              </a:rPr>
              <a:t>https://amritavishwavidyapeetham-my.sharepoint.com/:v:/g/personal/cb_en_u4aie21039_cb_students_amrita_edu/EfeJe8j5v-lKqCC9emQ14joBZwZ0gfi7EXrTgTqJYoeOOA?e=xvJ2he - </a:t>
            </a:r>
            <a:endParaRPr lang="en-IN" sz="2400" dirty="0">
              <a:solidFill>
                <a:schemeClr val="bg1">
                  <a:lumMod val="50000"/>
                </a:schemeClr>
              </a:solidFill>
            </a:endParaRPr>
          </a:p>
        </p:txBody>
      </p:sp>
    </p:spTree>
    <p:extLst>
      <p:ext uri="{BB962C8B-B14F-4D97-AF65-F5344CB8AC3E}">
        <p14:creationId xmlns:p14="http://schemas.microsoft.com/office/powerpoint/2010/main" val="414209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70"/>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r>
              <a:rPr lang="en" sz="6000">
                <a:latin typeface="Modern Love Grunge"/>
              </a:rPr>
              <a:t>THANK YOU</a:t>
            </a:r>
          </a:p>
        </p:txBody>
      </p:sp>
      <p:sp>
        <p:nvSpPr>
          <p:cNvPr id="1434" name="Google Shape;1434;p70"/>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0">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 sz="1600">
              <a:solidFill>
                <a:schemeClr val="accent2"/>
              </a:solidFill>
              <a:latin typeface="Hammersmith One"/>
              <a:ea typeface="Hammersmith One"/>
              <a:cs typeface="Hammersmith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0"/>
        <p:cNvGrpSpPr/>
        <p:nvPr/>
      </p:nvGrpSpPr>
      <p:grpSpPr>
        <a:xfrm>
          <a:off x="0" y="0"/>
          <a:ext cx="0" cy="0"/>
          <a:chOff x="0" y="0"/>
          <a:chExt cx="0" cy="0"/>
        </a:xfrm>
      </p:grpSpPr>
      <p:sp>
        <p:nvSpPr>
          <p:cNvPr id="5" name="Title 4">
            <a:extLst>
              <a:ext uri="{FF2B5EF4-FFF2-40B4-BE49-F238E27FC236}">
                <a16:creationId xmlns:a16="http://schemas.microsoft.com/office/drawing/2014/main" id="{6FBA1468-16CA-E56A-B173-ABEC925652E5}"/>
              </a:ext>
            </a:extLst>
          </p:cNvPr>
          <p:cNvSpPr>
            <a:spLocks noGrp="1"/>
          </p:cNvSpPr>
          <p:nvPr>
            <p:ph type="title"/>
          </p:nvPr>
        </p:nvSpPr>
        <p:spPr>
          <a:xfrm>
            <a:off x="-1428229" y="1130484"/>
            <a:ext cx="6005100" cy="848253"/>
          </a:xfrm>
        </p:spPr>
        <p:txBody>
          <a:bodyPr/>
          <a:lstStyle/>
          <a:p>
            <a:r>
              <a:rPr lang="en-US"/>
              <a:t>Q-1</a:t>
            </a:r>
          </a:p>
        </p:txBody>
      </p:sp>
      <p:sp>
        <p:nvSpPr>
          <p:cNvPr id="6" name="TextBox 5">
            <a:extLst>
              <a:ext uri="{FF2B5EF4-FFF2-40B4-BE49-F238E27FC236}">
                <a16:creationId xmlns:a16="http://schemas.microsoft.com/office/drawing/2014/main" id="{6EEC163E-28BF-9C7B-3BC1-654F1BFB4748}"/>
              </a:ext>
            </a:extLst>
          </p:cNvPr>
          <p:cNvSpPr txBox="1"/>
          <p:nvPr/>
        </p:nvSpPr>
        <p:spPr>
          <a:xfrm>
            <a:off x="1992703" y="2375499"/>
            <a:ext cx="544973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a:rPr>
              <a:t>Study the working of a Wien Bridge Oscillator</a:t>
            </a:r>
          </a:p>
        </p:txBody>
      </p:sp>
      <p:sp>
        <p:nvSpPr>
          <p:cNvPr id="7" name="Google Shape;1844;p86">
            <a:extLst>
              <a:ext uri="{FF2B5EF4-FFF2-40B4-BE49-F238E27FC236}">
                <a16:creationId xmlns:a16="http://schemas.microsoft.com/office/drawing/2014/main" id="{F1EEA11B-647D-FBBD-0A7C-2F6B8ABBB91F}"/>
              </a:ext>
            </a:extLst>
          </p:cNvPr>
          <p:cNvSpPr/>
          <p:nvPr/>
        </p:nvSpPr>
        <p:spPr>
          <a:xfrm rot="-1440000" flipH="1">
            <a:off x="7384028" y="-404223"/>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90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6" name="TextBox 5">
            <a:extLst>
              <a:ext uri="{FF2B5EF4-FFF2-40B4-BE49-F238E27FC236}">
                <a16:creationId xmlns:a16="http://schemas.microsoft.com/office/drawing/2014/main" id="{2E441806-BC52-51BC-7DFF-0533DDD246EF}"/>
              </a:ext>
            </a:extLst>
          </p:cNvPr>
          <p:cNvSpPr txBox="1"/>
          <p:nvPr/>
        </p:nvSpPr>
        <p:spPr>
          <a:xfrm>
            <a:off x="417795" y="586409"/>
            <a:ext cx="799300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v"/>
            </a:pPr>
            <a:r>
              <a:rPr lang="en-US" sz="1600" dirty="0">
                <a:solidFill>
                  <a:srgbClr val="222222"/>
                </a:solidFill>
                <a:latin typeface="Bahnschrift SemiBold" panose="020B0502040204020203" pitchFamily="34" charset="0"/>
                <a:ea typeface="Cambria" panose="02040503050406030204" pitchFamily="18" charset="0"/>
              </a:rPr>
              <a:t>Wien Bridge Oscillator is an oscillator which uses RC network so as to produce a sine wave at the output. </a:t>
            </a:r>
            <a:endParaRPr lang="en-US" sz="1600" dirty="0">
              <a:latin typeface="Bahnschrift SemiBold" panose="020B0502040204020203" pitchFamily="34" charset="0"/>
              <a:ea typeface="Cambria" panose="02040503050406030204" pitchFamily="18" charset="0"/>
            </a:endParaRPr>
          </a:p>
          <a:p>
            <a:pPr algn="ctr"/>
            <a:endParaRPr lang="en-US" sz="1600" dirty="0">
              <a:solidFill>
                <a:srgbClr val="222222"/>
              </a:solidFill>
            </a:endParaRPr>
          </a:p>
          <a:p>
            <a:endParaRPr lang="en-US" sz="1600" dirty="0">
              <a:solidFill>
                <a:srgbClr val="222222"/>
              </a:solidFill>
            </a:endParaRPr>
          </a:p>
        </p:txBody>
      </p:sp>
      <p:sp>
        <p:nvSpPr>
          <p:cNvPr id="7" name="TextBox 6">
            <a:extLst>
              <a:ext uri="{FF2B5EF4-FFF2-40B4-BE49-F238E27FC236}">
                <a16:creationId xmlns:a16="http://schemas.microsoft.com/office/drawing/2014/main" id="{668F7C0B-ABB4-C008-D44A-1CAE54D898B1}"/>
              </a:ext>
            </a:extLst>
          </p:cNvPr>
          <p:cNvSpPr txBox="1"/>
          <p:nvPr/>
        </p:nvSpPr>
        <p:spPr>
          <a:xfrm>
            <a:off x="145399" y="93966"/>
            <a:ext cx="569774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u="sng" dirty="0">
                <a:solidFill>
                  <a:srgbClr val="734E39"/>
                </a:solidFill>
              </a:rPr>
              <a:t>WIEN BRIDGE OSCILLATOR:</a:t>
            </a:r>
          </a:p>
        </p:txBody>
      </p:sp>
      <p:pic>
        <p:nvPicPr>
          <p:cNvPr id="8" name="Picture 8" descr="Diagram, schematic&#10;&#10;Description automatically generated">
            <a:extLst>
              <a:ext uri="{FF2B5EF4-FFF2-40B4-BE49-F238E27FC236}">
                <a16:creationId xmlns:a16="http://schemas.microsoft.com/office/drawing/2014/main" id="{DAE63364-3807-9C5D-799A-510466A7BD11}"/>
              </a:ext>
            </a:extLst>
          </p:cNvPr>
          <p:cNvPicPr>
            <a:picLocks noChangeAspect="1"/>
          </p:cNvPicPr>
          <p:nvPr/>
        </p:nvPicPr>
        <p:blipFill>
          <a:blip r:embed="rId3"/>
          <a:stretch>
            <a:fillRect/>
          </a:stretch>
        </p:blipFill>
        <p:spPr>
          <a:xfrm>
            <a:off x="2853463" y="2672773"/>
            <a:ext cx="3877346" cy="2266518"/>
          </a:xfrm>
          <a:prstGeom prst="rect">
            <a:avLst/>
          </a:prstGeom>
        </p:spPr>
      </p:pic>
      <p:sp>
        <p:nvSpPr>
          <p:cNvPr id="9" name="TextBox 8">
            <a:extLst>
              <a:ext uri="{FF2B5EF4-FFF2-40B4-BE49-F238E27FC236}">
                <a16:creationId xmlns:a16="http://schemas.microsoft.com/office/drawing/2014/main" id="{66474350-BD2C-3D31-FF92-42F0E1C83054}"/>
              </a:ext>
            </a:extLst>
          </p:cNvPr>
          <p:cNvSpPr txBox="1"/>
          <p:nvPr/>
        </p:nvSpPr>
        <p:spPr>
          <a:xfrm>
            <a:off x="417794" y="1257001"/>
            <a:ext cx="7993004" cy="584775"/>
          </a:xfrm>
          <a:prstGeom prst="rect">
            <a:avLst/>
          </a:prstGeom>
          <a:noFill/>
        </p:spPr>
        <p:txBody>
          <a:bodyPr wrap="square">
            <a:spAutoFit/>
          </a:bodyPr>
          <a:lstStyle/>
          <a:p>
            <a:pPr marL="285750" indent="-285750">
              <a:buFont typeface="Wingdings" panose="05000000000000000000" pitchFamily="2" charset="2"/>
              <a:buChar char="v"/>
            </a:pPr>
            <a:r>
              <a:rPr lang="en-US" sz="1600" dirty="0">
                <a:solidFill>
                  <a:srgbClr val="222222"/>
                </a:solidFill>
                <a:latin typeface="Bahnschrift SemiBold" panose="020B0502040204020203" pitchFamily="34" charset="0"/>
              </a:rPr>
              <a:t>These are basically the low-frequency oscillator that generates audio and sub audio frequency that ranges between 20 Hz to 20 KHz.</a:t>
            </a:r>
            <a:endParaRPr lang="en-US" sz="1600" dirty="0">
              <a:latin typeface="Bahnschrift SemiBold" panose="020B0502040204020203" pitchFamily="34" charset="0"/>
            </a:endParaRPr>
          </a:p>
        </p:txBody>
      </p:sp>
      <p:sp>
        <p:nvSpPr>
          <p:cNvPr id="10" name="TextBox 9">
            <a:extLst>
              <a:ext uri="{FF2B5EF4-FFF2-40B4-BE49-F238E27FC236}">
                <a16:creationId xmlns:a16="http://schemas.microsoft.com/office/drawing/2014/main" id="{B0D75968-6EFD-DA92-0BC6-284D755F1CBC}"/>
              </a:ext>
            </a:extLst>
          </p:cNvPr>
          <p:cNvSpPr txBox="1"/>
          <p:nvPr/>
        </p:nvSpPr>
        <p:spPr>
          <a:xfrm>
            <a:off x="417792" y="1841776"/>
            <a:ext cx="7777429" cy="830997"/>
          </a:xfrm>
          <a:prstGeom prst="rect">
            <a:avLst/>
          </a:prstGeom>
          <a:noFill/>
        </p:spPr>
        <p:txBody>
          <a:bodyPr wrap="square">
            <a:spAutoFit/>
          </a:bodyPr>
          <a:lstStyle/>
          <a:p>
            <a:pPr marL="285750" indent="-285750">
              <a:buFont typeface="Wingdings" panose="05000000000000000000" pitchFamily="2" charset="2"/>
              <a:buChar char="v"/>
            </a:pPr>
            <a:r>
              <a:rPr lang="en-US" sz="1600" dirty="0">
                <a:solidFill>
                  <a:srgbClr val="222222"/>
                </a:solidFill>
                <a:latin typeface="Bahnschrift SemiBold" panose="020B0502040204020203" pitchFamily="34" charset="0"/>
              </a:rPr>
              <a:t>This oscillator circuit uses the Wien bridge to provide feedback with the desired phase shift. It gives highly stable oscillation frequency and does not vary much with supply or temperature variation.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41" name="TextBox 40">
            <a:extLst>
              <a:ext uri="{FF2B5EF4-FFF2-40B4-BE49-F238E27FC236}">
                <a16:creationId xmlns:a16="http://schemas.microsoft.com/office/drawing/2014/main" id="{756C986F-ABDD-5AA2-C4B6-05652841F25A}"/>
              </a:ext>
            </a:extLst>
          </p:cNvPr>
          <p:cNvSpPr txBox="1"/>
          <p:nvPr/>
        </p:nvSpPr>
        <p:spPr>
          <a:xfrm>
            <a:off x="105673" y="130618"/>
            <a:ext cx="70887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rgbClr val="734E39"/>
                </a:solidFill>
              </a:rPr>
              <a:t>WORKING OF WIEN BRIDGE OSCILLATOR:</a:t>
            </a:r>
          </a:p>
        </p:txBody>
      </p:sp>
      <p:sp>
        <p:nvSpPr>
          <p:cNvPr id="42" name="TextBox 41">
            <a:extLst>
              <a:ext uri="{FF2B5EF4-FFF2-40B4-BE49-F238E27FC236}">
                <a16:creationId xmlns:a16="http://schemas.microsoft.com/office/drawing/2014/main" id="{F8DB6AFF-0515-3B70-4E1C-44C770950E8E}"/>
              </a:ext>
            </a:extLst>
          </p:cNvPr>
          <p:cNvSpPr txBox="1"/>
          <p:nvPr/>
        </p:nvSpPr>
        <p:spPr>
          <a:xfrm>
            <a:off x="540711" y="724176"/>
            <a:ext cx="68753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The circuit is set in oscillation by any random change in base current of transistor Q</a:t>
            </a:r>
            <a:r>
              <a:rPr lang="en-US" sz="1500" baseline="-25000" dirty="0">
                <a:latin typeface="Bahnschrift SemiBold" panose="020B0502040204020203" pitchFamily="34" charset="0"/>
              </a:rPr>
              <a:t>1.</a:t>
            </a:r>
            <a:endParaRPr lang="en-US" sz="1500" dirty="0">
              <a:latin typeface="Bahnschrift SemiBold" panose="020B0502040204020203" pitchFamily="34" charset="0"/>
            </a:endParaRPr>
          </a:p>
          <a:p>
            <a:pPr marL="285750" indent="-285750" algn="just">
              <a:buFont typeface="Wingdings"/>
              <a:buChar char="q"/>
            </a:pPr>
            <a:endParaRPr lang="en-US" sz="1600" dirty="0">
              <a:latin typeface="Bahnschrift SemiBold" panose="020B0502040204020203" pitchFamily="34" charset="0"/>
            </a:endParaRPr>
          </a:p>
        </p:txBody>
      </p:sp>
      <p:sp>
        <p:nvSpPr>
          <p:cNvPr id="5" name="TextBox 4">
            <a:extLst>
              <a:ext uri="{FF2B5EF4-FFF2-40B4-BE49-F238E27FC236}">
                <a16:creationId xmlns:a16="http://schemas.microsoft.com/office/drawing/2014/main" id="{4B4EACAC-BD9A-D6B9-1E8B-31E2DE3C80A8}"/>
              </a:ext>
            </a:extLst>
          </p:cNvPr>
          <p:cNvSpPr txBox="1"/>
          <p:nvPr/>
        </p:nvSpPr>
        <p:spPr>
          <a:xfrm>
            <a:off x="567377" y="1349256"/>
            <a:ext cx="7216522"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The collector circuit of transistor Q1 amplifies this variation in base current, but with a 180° phase shift. </a:t>
            </a:r>
          </a:p>
        </p:txBody>
      </p:sp>
      <p:sp>
        <p:nvSpPr>
          <p:cNvPr id="7" name="TextBox 6">
            <a:extLst>
              <a:ext uri="{FF2B5EF4-FFF2-40B4-BE49-F238E27FC236}">
                <a16:creationId xmlns:a16="http://schemas.microsoft.com/office/drawing/2014/main" id="{D6FB05C2-9C32-1043-437E-42D76435B6A9}"/>
              </a:ext>
            </a:extLst>
          </p:cNvPr>
          <p:cNvSpPr txBox="1"/>
          <p:nvPr/>
        </p:nvSpPr>
        <p:spPr>
          <a:xfrm>
            <a:off x="540711" y="1977132"/>
            <a:ext cx="7100350"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Through capacitor C4, the output of transistor Q1 is fed to the base of the subsequent transistor Q2. </a:t>
            </a:r>
          </a:p>
        </p:txBody>
      </p:sp>
      <p:sp>
        <p:nvSpPr>
          <p:cNvPr id="9" name="TextBox 8">
            <a:extLst>
              <a:ext uri="{FF2B5EF4-FFF2-40B4-BE49-F238E27FC236}">
                <a16:creationId xmlns:a16="http://schemas.microsoft.com/office/drawing/2014/main" id="{07115539-BEA9-118F-CB81-F5609B5BA74F}"/>
              </a:ext>
            </a:extLst>
          </p:cNvPr>
          <p:cNvSpPr txBox="1"/>
          <p:nvPr/>
        </p:nvSpPr>
        <p:spPr>
          <a:xfrm>
            <a:off x="540711" y="2660227"/>
            <a:ext cx="7796465"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The output signal will be in phase with the signal input to the base of transistor Q1 after being inverted twice. </a:t>
            </a:r>
          </a:p>
        </p:txBody>
      </p:sp>
      <p:sp>
        <p:nvSpPr>
          <p:cNvPr id="11" name="TextBox 10">
            <a:extLst>
              <a:ext uri="{FF2B5EF4-FFF2-40B4-BE49-F238E27FC236}">
                <a16:creationId xmlns:a16="http://schemas.microsoft.com/office/drawing/2014/main" id="{F7992502-DB38-5A3C-B6A4-66E9776D9C04}"/>
              </a:ext>
            </a:extLst>
          </p:cNvPr>
          <p:cNvSpPr txBox="1"/>
          <p:nvPr/>
        </p:nvSpPr>
        <p:spPr>
          <a:xfrm>
            <a:off x="540711" y="3430698"/>
            <a:ext cx="7269855"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Transistor Q2's output signal includes some feedback to the bridge circuit's input points (point A-C)</a:t>
            </a:r>
            <a:r>
              <a:rPr lang="en-US" sz="1500" dirty="0">
                <a:solidFill>
                  <a:srgbClr val="303030"/>
                </a:solidFill>
                <a:latin typeface="Bahnschrift SemiBold" panose="020B0502040204020203" pitchFamily="34" charset="0"/>
              </a:rPr>
              <a:t> </a:t>
            </a:r>
            <a:endParaRPr lang="en-US" sz="1500" dirty="0">
              <a:latin typeface="Bahnschrift SemiBol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9A8CAEC-53D0-B68B-D695-8A7CECF08B6D}"/>
              </a:ext>
            </a:extLst>
          </p:cNvPr>
          <p:cNvSpPr txBox="1"/>
          <p:nvPr/>
        </p:nvSpPr>
        <p:spPr>
          <a:xfrm>
            <a:off x="185480" y="271742"/>
            <a:ext cx="7196956"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This feedback signal is partially applied to emitter resistor R4, (which is in negative feedback).</a:t>
            </a:r>
          </a:p>
        </p:txBody>
      </p:sp>
      <p:sp>
        <p:nvSpPr>
          <p:cNvPr id="22" name="TextBox 21">
            <a:extLst>
              <a:ext uri="{FF2B5EF4-FFF2-40B4-BE49-F238E27FC236}">
                <a16:creationId xmlns:a16="http://schemas.microsoft.com/office/drawing/2014/main" id="{FBF8A883-EA40-8842-0DEA-288FD4709305}"/>
              </a:ext>
            </a:extLst>
          </p:cNvPr>
          <p:cNvSpPr txBox="1"/>
          <p:nvPr/>
        </p:nvSpPr>
        <p:spPr>
          <a:xfrm>
            <a:off x="185480" y="1010543"/>
            <a:ext cx="7137153"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Similar to this, a portion of the feedback signal is applied across base-bias resistor R2, where it has a positive feedback. </a:t>
            </a:r>
          </a:p>
        </p:txBody>
      </p:sp>
      <p:sp>
        <p:nvSpPr>
          <p:cNvPr id="23" name="TextBox 22">
            <a:extLst>
              <a:ext uri="{FF2B5EF4-FFF2-40B4-BE49-F238E27FC236}">
                <a16:creationId xmlns:a16="http://schemas.microsoft.com/office/drawing/2014/main" id="{37CC71A9-0468-0AC2-1543-7CD2441F9568}"/>
              </a:ext>
            </a:extLst>
          </p:cNvPr>
          <p:cNvSpPr txBox="1"/>
          <p:nvPr/>
        </p:nvSpPr>
        <p:spPr>
          <a:xfrm>
            <a:off x="185480" y="1718566"/>
            <a:ext cx="7598415" cy="553998"/>
          </a:xfrm>
          <a:prstGeom prst="rect">
            <a:avLst/>
          </a:prstGeom>
          <a:noFill/>
        </p:spPr>
        <p:txBody>
          <a:bodyPr wrap="square">
            <a:spAutoFit/>
          </a:bodyPr>
          <a:lstStyle/>
          <a:p>
            <a:pPr marL="285750" indent="-285750" algn="just">
              <a:buFont typeface="Wingdings" panose="05000000000000000000" pitchFamily="2" charset="2"/>
              <a:buChar char="v"/>
            </a:pPr>
            <a:r>
              <a:rPr lang="en-US" sz="1500" dirty="0">
                <a:latin typeface="Bahnschrift SemiBold" panose="020B0502040204020203" pitchFamily="34" charset="0"/>
              </a:rPr>
              <a:t>By simultaneously changing the two capacitors C1 and C2, it is possible to achieve the oscillator's continuous frequency variation.</a:t>
            </a:r>
            <a:endParaRPr lang="en-IN" sz="1500" dirty="0"/>
          </a:p>
        </p:txBody>
      </p:sp>
    </p:spTree>
    <p:extLst>
      <p:ext uri="{BB962C8B-B14F-4D97-AF65-F5344CB8AC3E}">
        <p14:creationId xmlns:p14="http://schemas.microsoft.com/office/powerpoint/2010/main" val="136888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4"/>
        <p:cNvGrpSpPr/>
        <p:nvPr/>
      </p:nvGrpSpPr>
      <p:grpSpPr>
        <a:xfrm>
          <a:off x="0" y="0"/>
          <a:ext cx="0" cy="0"/>
          <a:chOff x="0" y="0"/>
          <a:chExt cx="0" cy="0"/>
        </a:xfrm>
      </p:grpSpPr>
      <p:sp>
        <p:nvSpPr>
          <p:cNvPr id="5" name="Subtitle 4">
            <a:extLst>
              <a:ext uri="{FF2B5EF4-FFF2-40B4-BE49-F238E27FC236}">
                <a16:creationId xmlns:a16="http://schemas.microsoft.com/office/drawing/2014/main" id="{83924BC9-4FE6-DFE6-ACB5-E73B4781B5E2}"/>
              </a:ext>
            </a:extLst>
          </p:cNvPr>
          <p:cNvSpPr>
            <a:spLocks noGrp="1"/>
          </p:cNvSpPr>
          <p:nvPr>
            <p:ph type="subTitle" idx="1"/>
          </p:nvPr>
        </p:nvSpPr>
        <p:spPr>
          <a:xfrm>
            <a:off x="256367" y="214884"/>
            <a:ext cx="6984255" cy="3442800"/>
          </a:xfrm>
        </p:spPr>
        <p:txBody>
          <a:bodyPr/>
          <a:lstStyle/>
          <a:p>
            <a:pPr marL="114300" indent="0" algn="just">
              <a:buNone/>
            </a:pPr>
            <a:r>
              <a:rPr lang="en-US" sz="2400" dirty="0">
                <a:solidFill>
                  <a:schemeClr val="accent3">
                    <a:lumMod val="50000"/>
                  </a:schemeClr>
                </a:solidFill>
                <a:latin typeface="Bahnschrift SemiBold" panose="020B0502040204020203" pitchFamily="34" charset="0"/>
                <a:cs typeface="Calibri"/>
              </a:rPr>
              <a:t>Advantages</a:t>
            </a:r>
            <a:endParaRPr lang="en-US" sz="2400" dirty="0">
              <a:solidFill>
                <a:schemeClr val="accent3">
                  <a:lumMod val="50000"/>
                </a:schemeClr>
              </a:solidFill>
              <a:latin typeface="Bahnschrift SemiBold" panose="020B0502040204020203" pitchFamily="34" charset="0"/>
            </a:endParaRPr>
          </a:p>
          <a:p>
            <a:pPr marL="285750" indent="-285750" algn="just">
              <a:buFont typeface="Wingdings,Sans-Serif"/>
              <a:buChar char="v"/>
            </a:pPr>
            <a:endParaRPr lang="en-US" sz="1800" dirty="0">
              <a:solidFill>
                <a:schemeClr val="bg1">
                  <a:lumMod val="10000"/>
                </a:schemeClr>
              </a:solidFill>
              <a:latin typeface="Calibri"/>
              <a:cs typeface="Calibri"/>
            </a:endParaRPr>
          </a:p>
          <a:p>
            <a:pPr marL="114300" indent="0" algn="just">
              <a:buNone/>
            </a:pPr>
            <a:endParaRPr lang="en-US" sz="1800" b="1" dirty="0">
              <a:solidFill>
                <a:schemeClr val="accent3">
                  <a:lumMod val="50000"/>
                </a:schemeClr>
              </a:solidFill>
              <a:latin typeface="Calibri"/>
            </a:endParaRPr>
          </a:p>
          <a:p>
            <a:endParaRPr lang="en-US" sz="1800" dirty="0">
              <a:solidFill>
                <a:schemeClr val="accent3">
                  <a:lumMod val="50000"/>
                </a:schemeClr>
              </a:solidFill>
              <a:latin typeface="Calibri"/>
            </a:endParaRPr>
          </a:p>
        </p:txBody>
      </p:sp>
      <p:sp>
        <p:nvSpPr>
          <p:cNvPr id="4" name="TextBox 3">
            <a:extLst>
              <a:ext uri="{FF2B5EF4-FFF2-40B4-BE49-F238E27FC236}">
                <a16:creationId xmlns:a16="http://schemas.microsoft.com/office/drawing/2014/main" id="{C3186A54-354F-B8DB-8E04-A5B75673633C}"/>
              </a:ext>
            </a:extLst>
          </p:cNvPr>
          <p:cNvSpPr txBox="1"/>
          <p:nvPr/>
        </p:nvSpPr>
        <p:spPr>
          <a:xfrm>
            <a:off x="509813" y="818887"/>
            <a:ext cx="6730809" cy="1615827"/>
          </a:xfrm>
          <a:prstGeom prst="rect">
            <a:avLst/>
          </a:prstGeom>
          <a:noFill/>
        </p:spPr>
        <p:txBody>
          <a:bodyPr wrap="square">
            <a:spAutoFit/>
          </a:bodyPr>
          <a:lstStyle/>
          <a:p>
            <a:pPr marL="285750" indent="-285750" algn="just">
              <a:buFont typeface="Wingdings,Sans-Serif"/>
              <a:buChar char="v"/>
            </a:pPr>
            <a:r>
              <a:rPr lang="en-US" sz="1500" dirty="0">
                <a:solidFill>
                  <a:schemeClr val="bg1">
                    <a:lumMod val="10000"/>
                  </a:schemeClr>
                </a:solidFill>
                <a:latin typeface="Bahnschrift SemiBold" panose="020B0502040204020203" pitchFamily="34" charset="0"/>
                <a:cs typeface="Calibri"/>
              </a:rPr>
              <a:t>Delivers a stable, low-distortion sinusoidal output across a broad frequency range. </a:t>
            </a:r>
            <a:endParaRPr lang="en-US" sz="1500" dirty="0">
              <a:solidFill>
                <a:schemeClr val="bg1">
                  <a:lumMod val="10000"/>
                </a:schemeClr>
              </a:solidFill>
              <a:latin typeface="Bahnschrift SemiBold" panose="020B0502040204020203" pitchFamily="34" charset="0"/>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marL="285750" indent="-285750" algn="just">
              <a:buFont typeface="Wingdings" panose="05000000000000000000" pitchFamily="2" charset="2"/>
              <a:buChar char="v"/>
            </a:pPr>
            <a:r>
              <a:rPr lang="en-US" sz="1500" dirty="0">
                <a:solidFill>
                  <a:schemeClr val="bg1">
                    <a:lumMod val="10000"/>
                  </a:schemeClr>
                </a:solidFill>
                <a:latin typeface="Bahnschrift SemiBold" panose="020B0502040204020203" pitchFamily="34" charset="0"/>
                <a:cs typeface="Calibri"/>
              </a:rPr>
              <a:t>A decade resistance box can be used to choose the frequency range.</a:t>
            </a:r>
            <a:endParaRPr lang="en-US" sz="1500" dirty="0">
              <a:solidFill>
                <a:schemeClr val="bg1">
                  <a:lumMod val="10000"/>
                </a:schemeClr>
              </a:solidFill>
              <a:latin typeface="Bahnschrift SemiBold" panose="020B0502040204020203" pitchFamily="34" charset="0"/>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algn="just"/>
            <a:endParaRPr lang="en-US" sz="100" dirty="0">
              <a:solidFill>
                <a:schemeClr val="bg1">
                  <a:lumMod val="10000"/>
                </a:schemeClr>
              </a:solidFill>
              <a:latin typeface="Bahnschrift SemiBold" panose="020B0502040204020203" pitchFamily="34" charset="0"/>
              <a:cs typeface="Calibri"/>
            </a:endParaRPr>
          </a:p>
          <a:p>
            <a:pPr marL="285750" indent="-285750" algn="just">
              <a:buFont typeface="Wingdings" panose="05000000000000000000" pitchFamily="2" charset="2"/>
              <a:buChar char="v"/>
            </a:pPr>
            <a:r>
              <a:rPr lang="en-US" sz="1500" dirty="0">
                <a:solidFill>
                  <a:schemeClr val="bg1">
                    <a:lumMod val="10000"/>
                  </a:schemeClr>
                </a:solidFill>
                <a:latin typeface="Bahnschrift SemiBold" panose="020B0502040204020203" pitchFamily="34" charset="0"/>
                <a:cs typeface="Calibri"/>
              </a:rPr>
              <a:t>It is simple to change the oscillation frequency by simultaneously changing the capacitances C1 and C2. Two transistors are the reason why the overall gain is so high.</a:t>
            </a:r>
            <a:endParaRPr lang="en-US" sz="1500" dirty="0">
              <a:solidFill>
                <a:schemeClr val="bg1">
                  <a:lumMod val="1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49488E32-332E-3455-7F40-3FAC40889EBB}"/>
              </a:ext>
            </a:extLst>
          </p:cNvPr>
          <p:cNvSpPr txBox="1"/>
          <p:nvPr/>
        </p:nvSpPr>
        <p:spPr>
          <a:xfrm>
            <a:off x="639391" y="3196017"/>
            <a:ext cx="7872091" cy="1061829"/>
          </a:xfrm>
          <a:prstGeom prst="rect">
            <a:avLst/>
          </a:prstGeom>
          <a:noFill/>
        </p:spPr>
        <p:txBody>
          <a:bodyPr wrap="square">
            <a:spAutoFit/>
          </a:bodyPr>
          <a:lstStyle/>
          <a:p>
            <a:pPr marL="285750" indent="-285750">
              <a:buFont typeface="Wingdings,Sans-Serif"/>
              <a:buChar char="v"/>
            </a:pPr>
            <a:r>
              <a:rPr lang="en-US" sz="1500" dirty="0">
                <a:solidFill>
                  <a:schemeClr val="bg1">
                    <a:lumMod val="10000"/>
                  </a:schemeClr>
                </a:solidFill>
                <a:latin typeface="Bahnschrift SemiBold" panose="020B0502040204020203" pitchFamily="34" charset="0"/>
                <a:cs typeface="Calibri"/>
              </a:rPr>
              <a:t>Two transistors are required for the circuit, along with numerous other components. </a:t>
            </a:r>
            <a:endParaRPr lang="en-US" sz="1500" dirty="0">
              <a:solidFill>
                <a:schemeClr val="bg1">
                  <a:lumMod val="10000"/>
                </a:schemeClr>
              </a:solidFill>
              <a:latin typeface="Bahnschrift SemiBold" panose="020B0502040204020203" pitchFamily="34" charset="0"/>
            </a:endParaRPr>
          </a:p>
          <a:p>
            <a:endParaRPr lang="en-US" sz="100" dirty="0">
              <a:solidFill>
                <a:schemeClr val="bg1">
                  <a:lumMod val="10000"/>
                </a:schemeClr>
              </a:solidFill>
              <a:latin typeface="Bahnschrift SemiBold" panose="020B0502040204020203" pitchFamily="34" charset="0"/>
              <a:cs typeface="Calibri"/>
            </a:endParaRPr>
          </a:p>
          <a:p>
            <a:endParaRPr lang="en-US" sz="100" dirty="0">
              <a:solidFill>
                <a:schemeClr val="bg1">
                  <a:lumMod val="10000"/>
                </a:schemeClr>
              </a:solidFill>
              <a:latin typeface="Bahnschrift SemiBold" panose="020B0502040204020203" pitchFamily="34" charset="0"/>
              <a:cs typeface="Calibri"/>
            </a:endParaRPr>
          </a:p>
          <a:p>
            <a:endParaRPr lang="en-US" sz="100" dirty="0">
              <a:solidFill>
                <a:schemeClr val="bg1">
                  <a:lumMod val="10000"/>
                </a:schemeClr>
              </a:solidFill>
              <a:latin typeface="Bahnschrift SemiBold" panose="020B0502040204020203" pitchFamily="34" charset="0"/>
              <a:cs typeface="Calibri"/>
            </a:endParaRPr>
          </a:p>
          <a:p>
            <a:endParaRPr lang="en-US" sz="100" dirty="0">
              <a:solidFill>
                <a:schemeClr val="bg1">
                  <a:lumMod val="10000"/>
                </a:schemeClr>
              </a:solidFill>
              <a:latin typeface="Bahnschrift SemiBold" panose="020B0502040204020203" pitchFamily="34" charset="0"/>
              <a:cs typeface="Calibri"/>
            </a:endParaRPr>
          </a:p>
          <a:p>
            <a:pPr marL="285750" indent="-285750">
              <a:buFont typeface="Wingdings" panose="05000000000000000000" pitchFamily="2" charset="2"/>
              <a:buChar char="v"/>
            </a:pPr>
            <a:r>
              <a:rPr lang="en-US" sz="1500" dirty="0">
                <a:solidFill>
                  <a:schemeClr val="bg1">
                    <a:lumMod val="10000"/>
                  </a:schemeClr>
                </a:solidFill>
                <a:latin typeface="Bahnschrift SemiBold" panose="020B0502040204020203" pitchFamily="34" charset="0"/>
                <a:cs typeface="Calibri"/>
              </a:rPr>
              <a:t>The amplitude and phase-shift properties of the amplifier limit the maximum frequency output.</a:t>
            </a:r>
            <a:endParaRPr lang="en-US" sz="1500" dirty="0">
              <a:solidFill>
                <a:schemeClr val="bg1">
                  <a:lumMod val="10000"/>
                </a:schemeClr>
              </a:solidFill>
              <a:latin typeface="Bahnschrift SemiBold" panose="020B0502040204020203" pitchFamily="34" charset="0"/>
            </a:endParaRPr>
          </a:p>
          <a:p>
            <a:pPr marL="342900"/>
            <a:endParaRPr lang="en-US" sz="1400" dirty="0"/>
          </a:p>
        </p:txBody>
      </p:sp>
      <p:sp>
        <p:nvSpPr>
          <p:cNvPr id="8" name="TextBox 7">
            <a:extLst>
              <a:ext uri="{FF2B5EF4-FFF2-40B4-BE49-F238E27FC236}">
                <a16:creationId xmlns:a16="http://schemas.microsoft.com/office/drawing/2014/main" id="{683B52EA-E2DD-316F-CC4E-6B00E0D08676}"/>
              </a:ext>
            </a:extLst>
          </p:cNvPr>
          <p:cNvSpPr txBox="1"/>
          <p:nvPr/>
        </p:nvSpPr>
        <p:spPr>
          <a:xfrm>
            <a:off x="323134" y="2584533"/>
            <a:ext cx="5555150" cy="461665"/>
          </a:xfrm>
          <a:prstGeom prst="rect">
            <a:avLst/>
          </a:prstGeom>
          <a:noFill/>
        </p:spPr>
        <p:txBody>
          <a:bodyPr wrap="square">
            <a:spAutoFit/>
          </a:bodyPr>
          <a:lstStyle/>
          <a:p>
            <a:pPr marL="114300" indent="0" algn="just">
              <a:buNone/>
            </a:pPr>
            <a:r>
              <a:rPr lang="en-US" sz="2400" b="1" dirty="0">
                <a:solidFill>
                  <a:schemeClr val="accent3">
                    <a:lumMod val="50000"/>
                  </a:schemeClr>
                </a:solidFill>
                <a:latin typeface="Bahnschrift SemiBold" panose="020B0502040204020203" pitchFamily="34" charset="0"/>
                <a:cs typeface="Calibri"/>
              </a:rPr>
              <a:t>Disadvantages</a:t>
            </a:r>
            <a:endParaRPr lang="en-US" sz="2400" dirty="0">
              <a:solidFill>
                <a:schemeClr val="accent3">
                  <a:lumMod val="50000"/>
                </a:schemeClr>
              </a:solidFill>
              <a:latin typeface="Bahnschrift SemiBold"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0"/>
        <p:cNvGrpSpPr/>
        <p:nvPr/>
      </p:nvGrpSpPr>
      <p:grpSpPr>
        <a:xfrm>
          <a:off x="0" y="0"/>
          <a:ext cx="0" cy="0"/>
          <a:chOff x="0" y="0"/>
          <a:chExt cx="0" cy="0"/>
        </a:xfrm>
      </p:grpSpPr>
      <p:sp>
        <p:nvSpPr>
          <p:cNvPr id="5" name="Title 4">
            <a:extLst>
              <a:ext uri="{FF2B5EF4-FFF2-40B4-BE49-F238E27FC236}">
                <a16:creationId xmlns:a16="http://schemas.microsoft.com/office/drawing/2014/main" id="{6FBA1468-16CA-E56A-B173-ABEC925652E5}"/>
              </a:ext>
            </a:extLst>
          </p:cNvPr>
          <p:cNvSpPr>
            <a:spLocks noGrp="1"/>
          </p:cNvSpPr>
          <p:nvPr>
            <p:ph type="title"/>
          </p:nvPr>
        </p:nvSpPr>
        <p:spPr>
          <a:xfrm>
            <a:off x="-1428229" y="1130484"/>
            <a:ext cx="6005100" cy="848253"/>
          </a:xfrm>
        </p:spPr>
        <p:txBody>
          <a:bodyPr/>
          <a:lstStyle/>
          <a:p>
            <a:r>
              <a:rPr lang="en-US"/>
              <a:t>Q-2</a:t>
            </a:r>
          </a:p>
        </p:txBody>
      </p:sp>
      <p:sp>
        <p:nvSpPr>
          <p:cNvPr id="6" name="TextBox 5">
            <a:extLst>
              <a:ext uri="{FF2B5EF4-FFF2-40B4-BE49-F238E27FC236}">
                <a16:creationId xmlns:a16="http://schemas.microsoft.com/office/drawing/2014/main" id="{6EEC163E-28BF-9C7B-3BC1-654F1BFB4748}"/>
              </a:ext>
            </a:extLst>
          </p:cNvPr>
          <p:cNvSpPr txBox="1"/>
          <p:nvPr/>
        </p:nvSpPr>
        <p:spPr>
          <a:xfrm>
            <a:off x="1847132" y="2232710"/>
            <a:ext cx="544973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a:rPr>
              <a:t>Come up with specific designs for each oscillator circuit to generate corresponding sinusoids.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E8E6EE-5C2E-AB75-21FC-97EE32EEF24D}"/>
              </a:ext>
            </a:extLst>
          </p:cNvPr>
          <p:cNvSpPr txBox="1"/>
          <p:nvPr/>
        </p:nvSpPr>
        <p:spPr>
          <a:xfrm>
            <a:off x="390166" y="2080199"/>
            <a:ext cx="7530049" cy="1273747"/>
          </a:xfrm>
          <a:prstGeom prst="rect">
            <a:avLst/>
          </a:prstGeom>
          <a:noFill/>
        </p:spPr>
        <p:txBody>
          <a:bodyPr wrap="square">
            <a:spAutoFit/>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Bahnschrift SemiBold" panose="020B0502040204020203" pitchFamily="34" charset="0"/>
              <a:ea typeface="Calibri" panose="020F0502020204030204" pitchFamily="34" charset="0"/>
              <a:cs typeface="Mangal" panose="02040503050203030202" pitchFamily="18" charset="0"/>
            </a:endParaRPr>
          </a:p>
          <a:p>
            <a:pPr marL="285750" lvl="0" indent="-285750">
              <a:lnSpc>
                <a:spcPct val="107000"/>
              </a:lnSpc>
              <a:spcAft>
                <a:spcPts val="800"/>
              </a:spcAft>
              <a:buFont typeface="Wingdings" panose="05000000000000000000" pitchFamily="2" charset="2"/>
              <a:buChar char="v"/>
              <a:tabLst>
                <a:tab pos="457200" algn="l"/>
              </a:tabLst>
            </a:pPr>
            <a:r>
              <a:rPr lang="en-IN" sz="1600" dirty="0">
                <a:effectLst/>
                <a:latin typeface="Bahnschrift SemiBold" panose="020B0502040204020203" pitchFamily="34" charset="0"/>
                <a:ea typeface="Calibri" panose="020F0502020204030204" pitchFamily="34" charset="0"/>
                <a:cs typeface="Mangal" panose="02040503050203030202" pitchFamily="18" charset="0"/>
              </a:rPr>
              <a:t>As we discussed about the Wein bridge oscillator, now we will see about the RC phase shift oscillator.</a:t>
            </a:r>
          </a:p>
        </p:txBody>
      </p:sp>
      <p:sp>
        <p:nvSpPr>
          <p:cNvPr id="9" name="TextBox 8">
            <a:extLst>
              <a:ext uri="{FF2B5EF4-FFF2-40B4-BE49-F238E27FC236}">
                <a16:creationId xmlns:a16="http://schemas.microsoft.com/office/drawing/2014/main" id="{1C8B5217-0FCC-15E6-D412-C9F2AE63308C}"/>
              </a:ext>
            </a:extLst>
          </p:cNvPr>
          <p:cNvSpPr txBox="1"/>
          <p:nvPr/>
        </p:nvSpPr>
        <p:spPr>
          <a:xfrm>
            <a:off x="322274" y="602697"/>
            <a:ext cx="7901309" cy="362215"/>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v"/>
              <a:tabLst>
                <a:tab pos="457200" algn="l"/>
              </a:tabLst>
            </a:pPr>
            <a:r>
              <a:rPr lang="en-IN" sz="1800" dirty="0">
                <a:effectLst/>
                <a:latin typeface="Bahnschrift SemiBold" panose="020B0502040204020203" pitchFamily="34" charset="0"/>
                <a:ea typeface="Calibri" panose="020F0502020204030204" pitchFamily="34" charset="0"/>
                <a:cs typeface="Mangal" panose="02040503050203030202" pitchFamily="18" charset="0"/>
              </a:rPr>
              <a:t>For generation of the sinusoidal wave, we use two type of circuits</a:t>
            </a:r>
          </a:p>
        </p:txBody>
      </p:sp>
      <p:sp>
        <p:nvSpPr>
          <p:cNvPr id="11" name="TextBox 10">
            <a:extLst>
              <a:ext uri="{FF2B5EF4-FFF2-40B4-BE49-F238E27FC236}">
                <a16:creationId xmlns:a16="http://schemas.microsoft.com/office/drawing/2014/main" id="{871B0222-3F55-4327-3ACD-AC3731C47554}"/>
              </a:ext>
            </a:extLst>
          </p:cNvPr>
          <p:cNvSpPr txBox="1"/>
          <p:nvPr/>
        </p:nvSpPr>
        <p:spPr>
          <a:xfrm>
            <a:off x="830178" y="1114584"/>
            <a:ext cx="5359208" cy="400110"/>
          </a:xfrm>
          <a:prstGeom prst="rect">
            <a:avLst/>
          </a:prstGeom>
          <a:noFill/>
        </p:spPr>
        <p:txBody>
          <a:bodyPr wrap="square">
            <a:spAutoFit/>
          </a:bodyPr>
          <a:lstStyle/>
          <a:p>
            <a:r>
              <a:rPr lang="en-IN" sz="2000" dirty="0">
                <a:effectLst/>
                <a:latin typeface="Bahnschrift SemiBold" panose="020B0502040204020203" pitchFamily="34" charset="0"/>
                <a:ea typeface="Calibri" panose="020F0502020204030204" pitchFamily="34" charset="0"/>
                <a:cs typeface="Mangal" panose="02040503050203030202" pitchFamily="18" charset="0"/>
              </a:rPr>
              <a:t>1. Wein bridge oscillator </a:t>
            </a:r>
          </a:p>
        </p:txBody>
      </p:sp>
      <p:sp>
        <p:nvSpPr>
          <p:cNvPr id="13" name="TextBox 12">
            <a:extLst>
              <a:ext uri="{FF2B5EF4-FFF2-40B4-BE49-F238E27FC236}">
                <a16:creationId xmlns:a16="http://schemas.microsoft.com/office/drawing/2014/main" id="{78311FFA-060B-5F99-20A1-E3B932D109C1}"/>
              </a:ext>
            </a:extLst>
          </p:cNvPr>
          <p:cNvSpPr txBox="1"/>
          <p:nvPr/>
        </p:nvSpPr>
        <p:spPr>
          <a:xfrm>
            <a:off x="830178" y="1612012"/>
            <a:ext cx="5359208" cy="400110"/>
          </a:xfrm>
          <a:prstGeom prst="rect">
            <a:avLst/>
          </a:prstGeom>
          <a:noFill/>
        </p:spPr>
        <p:txBody>
          <a:bodyPr wrap="square">
            <a:spAutoFit/>
          </a:bodyPr>
          <a:lstStyle/>
          <a:p>
            <a:r>
              <a:rPr lang="en-IN" sz="2000" dirty="0">
                <a:effectLst/>
                <a:latin typeface="Bahnschrift SemiBold" panose="020B0502040204020203" pitchFamily="34" charset="0"/>
                <a:ea typeface="Calibri" panose="020F0502020204030204" pitchFamily="34" charset="0"/>
                <a:cs typeface="Mangal" panose="02040503050203030202" pitchFamily="18" charset="0"/>
              </a:rPr>
              <a:t>2. RC phase shift oscillator</a:t>
            </a:r>
            <a:endParaRPr lang="en-IN" sz="2000" dirty="0"/>
          </a:p>
        </p:txBody>
      </p:sp>
    </p:spTree>
    <p:extLst>
      <p:ext uri="{BB962C8B-B14F-4D97-AF65-F5344CB8AC3E}">
        <p14:creationId xmlns:p14="http://schemas.microsoft.com/office/powerpoint/2010/main" val="2431073929"/>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1163</Words>
  <Application>Microsoft Office PowerPoint</Application>
  <PresentationFormat>On-screen Show (16:9)</PresentationFormat>
  <Paragraphs>129</Paragraphs>
  <Slides>24</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Hammersmith One</vt:lpstr>
      <vt:lpstr>Wingdings</vt:lpstr>
      <vt:lpstr>Arial</vt:lpstr>
      <vt:lpstr>Calibri</vt:lpstr>
      <vt:lpstr>Ubuntu</vt:lpstr>
      <vt:lpstr>Roboto Condensed Light</vt:lpstr>
      <vt:lpstr>Arial(Body)</vt:lpstr>
      <vt:lpstr>Anaheim</vt:lpstr>
      <vt:lpstr>Bahnschrift SemiBold</vt:lpstr>
      <vt:lpstr>Wingdings,Sans-Serif</vt:lpstr>
      <vt:lpstr>Modern Love Grunge</vt:lpstr>
      <vt:lpstr>Manjari</vt:lpstr>
      <vt:lpstr>Elegant Education Pack for Students by Slidesgo</vt:lpstr>
      <vt:lpstr>21AIE113 INTRODUCTION TO ELECTRONICS </vt:lpstr>
      <vt:lpstr>BATCH A TEAM 15</vt:lpstr>
      <vt:lpstr>Q-1</vt:lpstr>
      <vt:lpstr>PowerPoint Presentation</vt:lpstr>
      <vt:lpstr>PowerPoint Presentation</vt:lpstr>
      <vt:lpstr>PowerPoint Presentation</vt:lpstr>
      <vt:lpstr>PowerPoint Presentation</vt:lpstr>
      <vt:lpstr>Q-2</vt:lpstr>
      <vt:lpstr>PowerPoint Presentation</vt:lpstr>
      <vt:lpstr>PowerPoint Presentation</vt:lpstr>
      <vt:lpstr>PowerPoint Presentation</vt:lpstr>
      <vt:lpstr>PowerPoint Presentation</vt:lpstr>
      <vt:lpstr>PowerPoint Presentation</vt:lpstr>
      <vt:lpstr>PowerPoint Presentation</vt:lpstr>
      <vt:lpstr>Q-3</vt:lpstr>
      <vt:lpstr>PowerPoint Presentation</vt:lpstr>
      <vt:lpstr>PowerPoint Presentation</vt:lpstr>
      <vt:lpstr>PowerPoint Presentation</vt:lpstr>
      <vt:lpstr>PowerPoint Presentation</vt:lpstr>
      <vt:lpstr>CIRCUIT DIAGRAM</vt:lpstr>
      <vt:lpstr>PowerPoint Presentation</vt:lpstr>
      <vt:lpstr>PowerPoint Presentation</vt:lpstr>
      <vt:lpstr>VIDEO PRESENTATION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dc:title>
  <dc:creator>hp</dc:creator>
  <cp:lastModifiedBy>KOMAL SAI ANURAG PASUMARTHY</cp:lastModifiedBy>
  <cp:revision>7</cp:revision>
  <dcterms:modified xsi:type="dcterms:W3CDTF">2022-07-24T05:15:41Z</dcterms:modified>
</cp:coreProperties>
</file>