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Maven Pro" pitchFamily="2" charset="77"/>
      <p:regular r:id="rId14"/>
      <p:bold r:id="rId15"/>
    </p:embeddedFont>
    <p:embeddedFont>
      <p:font typeface="Nunito" pitchFamily="2" charset="77"/>
      <p:regular r:id="rId16"/>
      <p:bold r:id="rId17"/>
      <p:italic r:id="rId18"/>
      <p:boldItalic r:id="rId19"/>
    </p:embeddedFont>
    <p:embeddedFont>
      <p:font typeface="Trebuchet MS" panose="020B0703020202090204" pitchFamily="34" charset="0"/>
      <p:regular r:id="rId20"/>
      <p:bold r:id="rId21"/>
      <p: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08"/>
    <p:restoredTop sz="64539"/>
  </p:normalViewPr>
  <p:slideViewPr>
    <p:cSldViewPr snapToGrid="0">
      <p:cViewPr varScale="1">
        <p:scale>
          <a:sx n="83" d="100"/>
          <a:sy n="83" d="100"/>
        </p:scale>
        <p:origin x="2360" y="48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1d1217cd7f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1d1217cd7f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2008fbfc809_3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2008fbfc809_3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21dace21db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21dace21dbb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2008fbfc809_1_2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9" name="Google Shape;289;g2008fbfc809_1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008fbfc809_1_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008fbfc809_1_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2008fbfc809_1_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2008fbfc809_1_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008fbfc809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008fbfc809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008fbfc809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008fbfc809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28600" algn="l" rtl="0">
              <a:lnSpc>
                <a:spcPct val="115000"/>
              </a:lnSpc>
              <a:spcBef>
                <a:spcPts val="1200"/>
              </a:spcBef>
              <a:spcAft>
                <a:spcPts val="0"/>
              </a:spcAft>
              <a:buClr>
                <a:schemeClr val="dk1"/>
              </a:buClr>
              <a:buSzPts val="900"/>
              <a:buNone/>
            </a:pPr>
            <a:r>
              <a:rPr lang="en" sz="1000" dirty="0">
                <a:solidFill>
                  <a:schemeClr val="dk1"/>
                </a:solidFill>
                <a:highlight>
                  <a:srgbClr val="FFFFFF"/>
                </a:highlight>
              </a:rPr>
              <a:t>Market Basket Analysis: For products likely to be purchased together. </a:t>
            </a:r>
            <a:endParaRPr sz="1000" dirty="0">
              <a:solidFill>
                <a:schemeClr val="dk1"/>
              </a:solidFill>
              <a:highlight>
                <a:srgbClr val="FFFFFF"/>
              </a:highlight>
            </a:endParaRPr>
          </a:p>
          <a:p>
            <a:pPr marL="457200" lvl="0" indent="-228600" algn="l" rtl="0">
              <a:lnSpc>
                <a:spcPct val="115000"/>
              </a:lnSpc>
              <a:spcBef>
                <a:spcPts val="0"/>
              </a:spcBef>
              <a:spcAft>
                <a:spcPts val="0"/>
              </a:spcAft>
              <a:buClr>
                <a:schemeClr val="dk1"/>
              </a:buClr>
              <a:buSzPts val="900"/>
              <a:buNone/>
            </a:pPr>
            <a:endParaRPr sz="1000" dirty="0">
              <a:solidFill>
                <a:schemeClr val="dk1"/>
              </a:solidFill>
              <a:highlight>
                <a:srgbClr val="FFFFFF"/>
              </a:highlight>
            </a:endParaRPr>
          </a:p>
          <a:p>
            <a:pPr marL="457200" lvl="0" indent="-228600" algn="just" rtl="0">
              <a:lnSpc>
                <a:spcPct val="115000"/>
              </a:lnSpc>
              <a:spcBef>
                <a:spcPts val="0"/>
              </a:spcBef>
              <a:spcAft>
                <a:spcPts val="0"/>
              </a:spcAft>
              <a:buClr>
                <a:schemeClr val="dk1"/>
              </a:buClr>
              <a:buSzPts val="900"/>
              <a:buNone/>
            </a:pPr>
            <a:r>
              <a:rPr lang="en" sz="1000" dirty="0">
                <a:solidFill>
                  <a:schemeClr val="dk1"/>
                </a:solidFill>
                <a:highlight>
                  <a:srgbClr val="FFFFFF"/>
                </a:highlight>
              </a:rPr>
              <a:t>The rule suggested that customers who purchase both the "GREEN REGENCY TEACUP AND SAUCER" and the "ROSES REGENCY TEACUP AND SAUCER" are likely to also purchase the "PINK REGENCY TEACUP AND SAUCER" with a high confidence of 0.720 and a lift of 23.363. The support of this rule is 0.022, meaning that this combination of purchases occurs in only 2.2% of all transactions. The lift of 23.363 suggests that this combination of purchases is much more likely to occur together than expected if the purchases were independent. Overall, this rule can be used to improve sales by placing these three items close to each other, offering bundle deals or discounts on the combination of these three items, or promoting the purchase of "PINK REGENCY TEACUP AND SAUCER" to customers who have already bought "GREEN REGENCY TEACUP AND SAUCER" and "ROSES REGENCY TEACUP AND SAUCER.”</a:t>
            </a:r>
            <a:endParaRPr sz="1000" dirty="0">
              <a:solidFill>
                <a:schemeClr val="dk1"/>
              </a:solidFill>
              <a:highlight>
                <a:srgbClr val="FFFFFF"/>
              </a:highlight>
            </a:endParaRPr>
          </a:p>
          <a:p>
            <a:pPr marL="0" lvl="0" indent="0" algn="l" rtl="0">
              <a:spcBef>
                <a:spcPts val="120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008fbfc809_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008fbfc809_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1d1217cd7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21d1217cd7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p:nvPr/>
        </p:nvSpPr>
        <p:spPr>
          <a:xfrm>
            <a:off x="616325" y="448200"/>
            <a:ext cx="5087100" cy="354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100" b="1">
              <a:solidFill>
                <a:srgbClr val="B7B7B7"/>
              </a:solidFill>
              <a:latin typeface="Trebuchet MS"/>
              <a:ea typeface="Trebuchet MS"/>
              <a:cs typeface="Trebuchet MS"/>
              <a:sym typeface="Trebuchet MS"/>
            </a:endParaRPr>
          </a:p>
        </p:txBody>
      </p:sp>
      <p:sp>
        <p:nvSpPr>
          <p:cNvPr id="278" name="Google Shape;278;p13"/>
          <p:cNvSpPr txBox="1"/>
          <p:nvPr/>
        </p:nvSpPr>
        <p:spPr>
          <a:xfrm>
            <a:off x="506650" y="770975"/>
            <a:ext cx="46368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Nunito"/>
                <a:ea typeface="Nunito"/>
                <a:cs typeface="Nunito"/>
                <a:sym typeface="Nunito"/>
              </a:rPr>
              <a:t>MKTG 2505: Marketing Analytics</a:t>
            </a:r>
            <a:endParaRPr sz="2200">
              <a:latin typeface="Nunito"/>
              <a:ea typeface="Nunito"/>
              <a:cs typeface="Nunito"/>
              <a:sym typeface="Nunito"/>
            </a:endParaRPr>
          </a:p>
        </p:txBody>
      </p:sp>
      <p:sp>
        <p:nvSpPr>
          <p:cNvPr id="279" name="Google Shape;279;p13"/>
          <p:cNvSpPr txBox="1"/>
          <p:nvPr/>
        </p:nvSpPr>
        <p:spPr>
          <a:xfrm>
            <a:off x="1288650" y="2048550"/>
            <a:ext cx="40629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Nunito"/>
                <a:ea typeface="Nunito"/>
                <a:cs typeface="Nunito"/>
                <a:sym typeface="Nunito"/>
              </a:rPr>
              <a:t>Online Retail Market Analysis</a:t>
            </a:r>
            <a:endParaRPr sz="22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Loyal vs Opportunistic Customers</a:t>
            </a:r>
            <a:endParaRPr/>
          </a:p>
        </p:txBody>
      </p:sp>
      <p:sp>
        <p:nvSpPr>
          <p:cNvPr id="345" name="Google Shape;345;p22"/>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Loyal Customers:</a:t>
            </a:r>
            <a:endParaRPr/>
          </a:p>
          <a:p>
            <a:pPr marL="457200" lvl="0" indent="-311150" algn="l" rtl="0">
              <a:spcBef>
                <a:spcPts val="1200"/>
              </a:spcBef>
              <a:spcAft>
                <a:spcPts val="0"/>
              </a:spcAft>
              <a:buSzPts val="1300"/>
              <a:buChar char="●"/>
            </a:pPr>
            <a:r>
              <a:rPr lang="en"/>
              <a:t>Largest customer segment</a:t>
            </a:r>
            <a:endParaRPr/>
          </a:p>
          <a:p>
            <a:pPr marL="457200" lvl="0" indent="-311150" algn="l" rtl="0">
              <a:spcBef>
                <a:spcPts val="0"/>
              </a:spcBef>
              <a:spcAft>
                <a:spcPts val="0"/>
              </a:spcAft>
              <a:buSzPts val="1300"/>
              <a:buChar char="●"/>
            </a:pPr>
            <a:r>
              <a:rPr lang="en"/>
              <a:t>Four times more purchases and amount spent than opportunistic</a:t>
            </a:r>
            <a:endParaRPr/>
          </a:p>
        </p:txBody>
      </p:sp>
      <p:sp>
        <p:nvSpPr>
          <p:cNvPr id="346" name="Google Shape;346;p22"/>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Opportunistic Customers:</a:t>
            </a:r>
            <a:endParaRPr/>
          </a:p>
          <a:p>
            <a:pPr marL="457200" lvl="0" indent="-311150" algn="l" rtl="0">
              <a:spcBef>
                <a:spcPts val="1200"/>
              </a:spcBef>
              <a:spcAft>
                <a:spcPts val="0"/>
              </a:spcAft>
              <a:buSzPts val="1300"/>
              <a:buChar char="●"/>
            </a:pPr>
            <a:r>
              <a:rPr lang="en"/>
              <a:t>Lowest in all categories except average unit price per customer</a:t>
            </a:r>
            <a:endParaRPr/>
          </a:p>
          <a:p>
            <a:pPr marL="457200" lvl="0" indent="-311150" algn="l" rtl="0">
              <a:spcBef>
                <a:spcPts val="0"/>
              </a:spcBef>
              <a:spcAft>
                <a:spcPts val="0"/>
              </a:spcAft>
              <a:buSzPts val="1300"/>
              <a:buChar char="●"/>
            </a:pPr>
            <a:r>
              <a:rPr lang="en"/>
              <a:t>Lowest priority segment with marketing</a:t>
            </a:r>
            <a:endParaRPr/>
          </a:p>
        </p:txBody>
      </p:sp>
      <p:pic>
        <p:nvPicPr>
          <p:cNvPr id="347" name="Google Shape;347;p22"/>
          <p:cNvPicPr preferRelativeResize="0"/>
          <p:nvPr/>
        </p:nvPicPr>
        <p:blipFill>
          <a:blip r:embed="rId3">
            <a:alphaModFix/>
          </a:blip>
          <a:stretch>
            <a:fillRect/>
          </a:stretch>
        </p:blipFill>
        <p:spPr>
          <a:xfrm>
            <a:off x="1141500" y="3572508"/>
            <a:ext cx="3430500" cy="1515954"/>
          </a:xfrm>
          <a:prstGeom prst="rect">
            <a:avLst/>
          </a:prstGeom>
          <a:noFill/>
          <a:ln>
            <a:noFill/>
          </a:ln>
        </p:spPr>
      </p:pic>
      <p:pic>
        <p:nvPicPr>
          <p:cNvPr id="348" name="Google Shape;348;p22"/>
          <p:cNvPicPr preferRelativeResize="0"/>
          <p:nvPr/>
        </p:nvPicPr>
        <p:blipFill>
          <a:blip r:embed="rId4">
            <a:alphaModFix/>
          </a:blip>
          <a:stretch>
            <a:fillRect/>
          </a:stretch>
        </p:blipFill>
        <p:spPr>
          <a:xfrm>
            <a:off x="4834079" y="3572500"/>
            <a:ext cx="3569633" cy="151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Recommendations</a:t>
            </a:r>
            <a:endParaRPr/>
          </a:p>
        </p:txBody>
      </p:sp>
      <p:sp>
        <p:nvSpPr>
          <p:cNvPr id="354" name="Google Shape;354;p23"/>
          <p:cNvSpPr txBox="1">
            <a:spLocks noGrp="1"/>
          </p:cNvSpPr>
          <p:nvPr>
            <p:ph type="body" idx="1"/>
          </p:nvPr>
        </p:nvSpPr>
        <p:spPr>
          <a:xfrm>
            <a:off x="1303800" y="1211525"/>
            <a:ext cx="7030500" cy="3320100"/>
          </a:xfrm>
          <a:prstGeom prst="rect">
            <a:avLst/>
          </a:prstGeom>
        </p:spPr>
        <p:txBody>
          <a:bodyPr spcFirstLastPara="1" wrap="square" lIns="91425" tIns="91425" rIns="91425" bIns="91425" anchor="t" anchorCtr="0">
            <a:normAutofit/>
          </a:bodyPr>
          <a:lstStyle/>
          <a:p>
            <a:pPr marL="0" lvl="0" indent="0" algn="l" rtl="0">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The company should increase inventory to meet the higher demand, since sales are the highest during holiday season.</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Since the "regency cakestand 3 tier" is a popular product, the company can promote related products, such as other cake stands or baking accessories.</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From  the “top consumers” insights,  the company should provide personalized services to them, including offering exclusive discounts, early access to new products, and dedicated customer support</a:t>
            </a:r>
            <a:endParaRPr sz="1200">
              <a:solidFill>
                <a:srgbClr val="000000"/>
              </a:solidFill>
              <a:latin typeface="Times New Roman"/>
              <a:ea typeface="Times New Roman"/>
              <a:cs typeface="Times New Roman"/>
              <a:sym typeface="Times New Roman"/>
            </a:endParaRPr>
          </a:p>
          <a:p>
            <a:pPr marL="0" lvl="0" indent="0" algn="l" rtl="0">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 Since the UK is the country with the highest purchases, the company should focus on this market to increase sales, and for the top products that are purchased in the UK, the company should analyze why the products are  the most frequently purchased products. Is it because of their quality, design, or price?</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Table of Contents</a:t>
            </a:r>
            <a:endParaRPr/>
          </a:p>
        </p:txBody>
      </p:sp>
      <p:sp>
        <p:nvSpPr>
          <p:cNvPr id="286" name="Google Shape;286;p14"/>
          <p:cNvSpPr txBox="1">
            <a:spLocks noGrp="1"/>
          </p:cNvSpPr>
          <p:nvPr>
            <p:ph type="body" idx="1"/>
          </p:nvPr>
        </p:nvSpPr>
        <p:spPr>
          <a:xfrm>
            <a:off x="1303800" y="1732355"/>
            <a:ext cx="7030500" cy="2541600"/>
          </a:xfrm>
          <a:prstGeom prst="rect">
            <a:avLst/>
          </a:prstGeom>
        </p:spPr>
        <p:txBody>
          <a:bodyPr spcFirstLastPara="1" wrap="square" lIns="91425" tIns="91425" rIns="91425" bIns="91425" anchor="t" anchorCtr="0">
            <a:normAutofit lnSpcReduction="10000"/>
          </a:bodyPr>
          <a:lstStyle/>
          <a:p>
            <a:pPr marL="457200" lvl="0" indent="-311150" algn="l" rtl="0">
              <a:lnSpc>
                <a:spcPct val="200000"/>
              </a:lnSpc>
              <a:spcBef>
                <a:spcPts val="0"/>
              </a:spcBef>
              <a:spcAft>
                <a:spcPts val="0"/>
              </a:spcAft>
              <a:buSzPts val="1300"/>
              <a:buAutoNum type="arabicPeriod"/>
            </a:pPr>
            <a:r>
              <a:rPr lang="en" dirty="0"/>
              <a:t>Data Description</a:t>
            </a:r>
            <a:endParaRPr dirty="0"/>
          </a:p>
          <a:p>
            <a:pPr marL="457200" lvl="0" indent="-311150" algn="l" rtl="0">
              <a:lnSpc>
                <a:spcPct val="200000"/>
              </a:lnSpc>
              <a:spcBef>
                <a:spcPts val="0"/>
              </a:spcBef>
              <a:spcAft>
                <a:spcPts val="0"/>
              </a:spcAft>
              <a:buSzPts val="1300"/>
              <a:buAutoNum type="arabicPeriod"/>
            </a:pPr>
            <a:r>
              <a:rPr lang="en" dirty="0"/>
              <a:t>Data Cleaning/EDA</a:t>
            </a:r>
            <a:endParaRPr dirty="0"/>
          </a:p>
          <a:p>
            <a:pPr marL="457200" lvl="0" indent="-311150" algn="l" rtl="0">
              <a:lnSpc>
                <a:spcPct val="200000"/>
              </a:lnSpc>
              <a:spcBef>
                <a:spcPts val="0"/>
              </a:spcBef>
              <a:spcAft>
                <a:spcPts val="0"/>
              </a:spcAft>
              <a:buSzPts val="1300"/>
              <a:buAutoNum type="arabicPeriod"/>
            </a:pPr>
            <a:r>
              <a:rPr lang="en" dirty="0"/>
              <a:t>Situation Analysis</a:t>
            </a:r>
            <a:endParaRPr dirty="0"/>
          </a:p>
          <a:p>
            <a:pPr marL="457200" lvl="0" indent="-311150" algn="l" rtl="0">
              <a:lnSpc>
                <a:spcPct val="200000"/>
              </a:lnSpc>
              <a:spcBef>
                <a:spcPts val="0"/>
              </a:spcBef>
              <a:spcAft>
                <a:spcPts val="0"/>
              </a:spcAft>
              <a:buSzPts val="1300"/>
              <a:buAutoNum type="arabicPeriod"/>
            </a:pPr>
            <a:r>
              <a:rPr lang="en" dirty="0"/>
              <a:t>Market Basket Analysis</a:t>
            </a:r>
            <a:endParaRPr dirty="0"/>
          </a:p>
          <a:p>
            <a:pPr marL="457200" lvl="0" indent="-311150" algn="l" rtl="0">
              <a:lnSpc>
                <a:spcPct val="200000"/>
              </a:lnSpc>
              <a:spcBef>
                <a:spcPts val="0"/>
              </a:spcBef>
              <a:spcAft>
                <a:spcPts val="0"/>
              </a:spcAft>
              <a:buSzPts val="1300"/>
              <a:buAutoNum type="arabicPeriod"/>
            </a:pPr>
            <a:r>
              <a:rPr lang="en" dirty="0"/>
              <a:t>Customer Cluster Analysis</a:t>
            </a:r>
            <a:endParaRPr dirty="0"/>
          </a:p>
          <a:p>
            <a:pPr marL="457200" lvl="0" indent="-311150" algn="l" rtl="0">
              <a:lnSpc>
                <a:spcPct val="200000"/>
              </a:lnSpc>
              <a:spcBef>
                <a:spcPts val="0"/>
              </a:spcBef>
              <a:spcAft>
                <a:spcPts val="0"/>
              </a:spcAft>
              <a:buSzPts val="1300"/>
              <a:buAutoNum type="arabicPeriod"/>
            </a:pPr>
            <a:r>
              <a:rPr lang="en" dirty="0"/>
              <a:t>Recommendations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Data Description</a:t>
            </a:r>
            <a:endParaRPr/>
          </a:p>
        </p:txBody>
      </p:sp>
      <p:sp>
        <p:nvSpPr>
          <p:cNvPr id="292" name="Google Shape;292;p15"/>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Data contains transactional data from an online retailer specializing in selling gift items, home decor, and other products.</a:t>
            </a:r>
            <a:endParaRPr/>
          </a:p>
          <a:p>
            <a:pPr marL="457200" lvl="0" indent="-311150" algn="l" rtl="0">
              <a:spcBef>
                <a:spcPts val="0"/>
              </a:spcBef>
              <a:spcAft>
                <a:spcPts val="0"/>
              </a:spcAft>
              <a:buSzPts val="1300"/>
              <a:buChar char="●"/>
            </a:pPr>
            <a:r>
              <a:rPr lang="en"/>
              <a:t>Products range from hanging t-light holders to cake tins, glass trinket pots, and more.</a:t>
            </a:r>
            <a:endParaRPr/>
          </a:p>
          <a:p>
            <a:pPr marL="457200" lvl="0" indent="-311150" algn="l" rtl="0">
              <a:spcBef>
                <a:spcPts val="0"/>
              </a:spcBef>
              <a:spcAft>
                <a:spcPts val="0"/>
              </a:spcAft>
              <a:buSzPts val="1300"/>
              <a:buChar char="●"/>
            </a:pPr>
            <a:r>
              <a:rPr lang="en"/>
              <a:t>Transactions range from one to up to 80,995 items.</a:t>
            </a:r>
            <a:endParaRPr/>
          </a:p>
          <a:p>
            <a:pPr marL="457200" lvl="0" indent="-311150" algn="l" rtl="0">
              <a:spcBef>
                <a:spcPts val="0"/>
              </a:spcBef>
              <a:spcAft>
                <a:spcPts val="0"/>
              </a:spcAft>
              <a:buSzPts val="1300"/>
              <a:buChar char="●"/>
            </a:pPr>
            <a:r>
              <a:rPr lang="en"/>
              <a:t>Can use CustomerID and InvoiceNo columns to identify customers, what they order, the size of their orders, and how often they order</a:t>
            </a:r>
            <a:endParaRPr/>
          </a:p>
          <a:p>
            <a:pPr marL="457200" lvl="0" indent="-311150" algn="l" rtl="0">
              <a:spcBef>
                <a:spcPts val="0"/>
              </a:spcBef>
              <a:spcAft>
                <a:spcPts val="0"/>
              </a:spcAft>
              <a:buSzPts val="1300"/>
              <a:buChar char="●"/>
            </a:pPr>
            <a:r>
              <a:rPr lang="en"/>
              <a:t>Raw data includes 541,909 rows and 8 columns.</a:t>
            </a:r>
            <a:endParaRPr/>
          </a:p>
          <a:p>
            <a:pPr marL="457200" lvl="0" indent="0" algn="l" rtl="0">
              <a:spcBef>
                <a:spcPts val="1200"/>
              </a:spcBef>
              <a:spcAft>
                <a:spcPts val="1200"/>
              </a:spcAft>
              <a:buNone/>
            </a:pPr>
            <a:r>
              <a:rPr lang="en"/>
              <a:t> </a:t>
            </a:r>
            <a:endParaRPr/>
          </a:p>
        </p:txBody>
      </p:sp>
      <p:pic>
        <p:nvPicPr>
          <p:cNvPr id="293" name="Google Shape;293;p15"/>
          <p:cNvPicPr preferRelativeResize="0"/>
          <p:nvPr/>
        </p:nvPicPr>
        <p:blipFill>
          <a:blip r:embed="rId3">
            <a:alphaModFix/>
          </a:blip>
          <a:stretch>
            <a:fillRect/>
          </a:stretch>
        </p:blipFill>
        <p:spPr>
          <a:xfrm>
            <a:off x="0" y="3152374"/>
            <a:ext cx="7490399" cy="1991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6"/>
          <p:cNvSpPr txBox="1">
            <a:spLocks noGrp="1"/>
          </p:cNvSpPr>
          <p:nvPr>
            <p:ph type="title"/>
          </p:nvPr>
        </p:nvSpPr>
        <p:spPr>
          <a:xfrm>
            <a:off x="1303800" y="598575"/>
            <a:ext cx="7030500" cy="535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 Cleaning (EDA)</a:t>
            </a:r>
            <a:endParaRPr/>
          </a:p>
        </p:txBody>
      </p:sp>
      <p:sp>
        <p:nvSpPr>
          <p:cNvPr id="299" name="Google Shape;299;p16"/>
          <p:cNvSpPr txBox="1">
            <a:spLocks noGrp="1"/>
          </p:cNvSpPr>
          <p:nvPr>
            <p:ph type="body" idx="1"/>
          </p:nvPr>
        </p:nvSpPr>
        <p:spPr>
          <a:xfrm>
            <a:off x="0" y="1186900"/>
            <a:ext cx="7030500" cy="2541600"/>
          </a:xfrm>
          <a:prstGeom prst="rect">
            <a:avLst/>
          </a:prstGeom>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
              <a:t>Remove rows with negative values in Quantity and UnitPrice.</a:t>
            </a:r>
            <a:endParaRPr/>
          </a:p>
          <a:p>
            <a:pPr marL="457200" lvl="0" indent="-317500" algn="l" rtl="0">
              <a:lnSpc>
                <a:spcPct val="115000"/>
              </a:lnSpc>
              <a:spcBef>
                <a:spcPts val="0"/>
              </a:spcBef>
              <a:spcAft>
                <a:spcPts val="0"/>
              </a:spcAft>
              <a:buSzPts val="1400"/>
              <a:buChar char="●"/>
            </a:pPr>
            <a:r>
              <a:rPr lang="en"/>
              <a:t>Remove missing values, negative quantities and prices, and transactions with no customer ID.</a:t>
            </a:r>
            <a:endParaRPr/>
          </a:p>
          <a:p>
            <a:pPr marL="457200" lvl="0" indent="-311150" algn="l" rtl="0">
              <a:lnSpc>
                <a:spcPct val="115000"/>
              </a:lnSpc>
              <a:spcBef>
                <a:spcPts val="0"/>
              </a:spcBef>
              <a:spcAft>
                <a:spcPts val="0"/>
              </a:spcAft>
              <a:buSzPts val="1300"/>
              <a:buChar char="●"/>
            </a:pPr>
            <a:r>
              <a:rPr lang="en"/>
              <a:t>Drop all duplicates.</a:t>
            </a:r>
            <a:endParaRPr/>
          </a:p>
          <a:p>
            <a:pPr marL="457200" lvl="0" indent="-311150" algn="l" rtl="0">
              <a:lnSpc>
                <a:spcPct val="115000"/>
              </a:lnSpc>
              <a:spcBef>
                <a:spcPts val="0"/>
              </a:spcBef>
              <a:spcAft>
                <a:spcPts val="0"/>
              </a:spcAft>
              <a:buSzPts val="1300"/>
              <a:buChar char="●"/>
            </a:pPr>
            <a:r>
              <a:rPr lang="en"/>
              <a:t>Remove rows with extreme values in Quantity or UnitPrice (outliers).</a:t>
            </a:r>
            <a:endParaRPr/>
          </a:p>
          <a:p>
            <a:pPr marL="457200" lvl="0" indent="-311150" algn="l" rtl="0">
              <a:lnSpc>
                <a:spcPct val="115000"/>
              </a:lnSpc>
              <a:spcBef>
                <a:spcPts val="0"/>
              </a:spcBef>
              <a:spcAft>
                <a:spcPts val="0"/>
              </a:spcAft>
              <a:buSzPts val="1300"/>
              <a:buChar char="●"/>
            </a:pPr>
            <a:r>
              <a:rPr lang="en"/>
              <a:t>Standardize formatting of text in the description column.</a:t>
            </a:r>
            <a:endParaRPr/>
          </a:p>
          <a:p>
            <a:pPr marL="457200" lvl="0" indent="-311150" algn="l" rtl="0">
              <a:lnSpc>
                <a:spcPct val="115000"/>
              </a:lnSpc>
              <a:spcBef>
                <a:spcPts val="0"/>
              </a:spcBef>
              <a:spcAft>
                <a:spcPts val="0"/>
              </a:spcAft>
              <a:buSzPts val="1300"/>
              <a:buChar char="●"/>
            </a:pPr>
            <a:r>
              <a:rPr lang="en"/>
              <a:t>Add a TotalPrice column (UnitPrice x Quantity)</a:t>
            </a:r>
            <a:endParaRPr/>
          </a:p>
          <a:p>
            <a:pPr marL="457200" lvl="0" indent="-311150" algn="l" rtl="0">
              <a:lnSpc>
                <a:spcPct val="115000"/>
              </a:lnSpc>
              <a:spcBef>
                <a:spcPts val="0"/>
              </a:spcBef>
              <a:spcAft>
                <a:spcPts val="0"/>
              </a:spcAft>
              <a:buSzPts val="1300"/>
              <a:buChar char="●"/>
            </a:pPr>
            <a:r>
              <a:rPr lang="en"/>
              <a:t>Apply log transformation to the Quantity and UnitPrice columns.</a:t>
            </a:r>
            <a:endParaRPr/>
          </a:p>
          <a:p>
            <a:pPr marL="457200" lvl="0" indent="-311150" algn="l" rtl="0">
              <a:lnSpc>
                <a:spcPct val="115000"/>
              </a:lnSpc>
              <a:spcBef>
                <a:spcPts val="0"/>
              </a:spcBef>
              <a:spcAft>
                <a:spcPts val="0"/>
              </a:spcAft>
              <a:buSzPts val="1300"/>
              <a:buChar char="●"/>
            </a:pPr>
            <a:r>
              <a:rPr lang="en"/>
              <a:t>New dataframe includes 392,692 rows and 9 columns. </a:t>
            </a:r>
            <a:endParaRPr/>
          </a:p>
          <a:p>
            <a:pPr marL="0" lvl="0" indent="0" algn="l" rtl="0">
              <a:lnSpc>
                <a:spcPct val="115000"/>
              </a:lnSpc>
              <a:spcBef>
                <a:spcPts val="0"/>
              </a:spcBef>
              <a:spcAft>
                <a:spcPts val="0"/>
              </a:spcAft>
              <a:buNone/>
            </a:pPr>
            <a:endParaRPr/>
          </a:p>
        </p:txBody>
      </p:sp>
      <p:pic>
        <p:nvPicPr>
          <p:cNvPr id="300" name="Google Shape;300;p16"/>
          <p:cNvPicPr preferRelativeResize="0"/>
          <p:nvPr/>
        </p:nvPicPr>
        <p:blipFill>
          <a:blip r:embed="rId3">
            <a:alphaModFix/>
          </a:blip>
          <a:stretch>
            <a:fillRect/>
          </a:stretch>
        </p:blipFill>
        <p:spPr>
          <a:xfrm>
            <a:off x="-12" y="3526875"/>
            <a:ext cx="6582277" cy="1616624"/>
          </a:xfrm>
          <a:prstGeom prst="rect">
            <a:avLst/>
          </a:prstGeom>
          <a:noFill/>
          <a:ln>
            <a:noFill/>
          </a:ln>
        </p:spPr>
      </p:pic>
      <p:sp>
        <p:nvSpPr>
          <p:cNvPr id="301" name="Google Shape;301;p16"/>
          <p:cNvSpPr txBox="1"/>
          <p:nvPr/>
        </p:nvSpPr>
        <p:spPr>
          <a:xfrm>
            <a:off x="6460500" y="1757250"/>
            <a:ext cx="2683500" cy="1441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solidFill>
                  <a:schemeClr val="dk2"/>
                </a:solidFill>
                <a:latin typeface="Times New Roman"/>
                <a:ea typeface="Times New Roman"/>
                <a:cs typeface="Times New Roman"/>
                <a:sym typeface="Times New Roman"/>
              </a:rPr>
              <a:t>→ There are </a:t>
            </a:r>
            <a:r>
              <a:rPr lang="en" sz="1200">
                <a:solidFill>
                  <a:schemeClr val="dk2"/>
                </a:solidFill>
                <a:latin typeface="Times New Roman"/>
                <a:ea typeface="Times New Roman"/>
                <a:cs typeface="Times New Roman"/>
                <a:sym typeface="Times New Roman"/>
              </a:rPr>
              <a:t>4290 unique customers are involved in online retail purchases. </a:t>
            </a:r>
            <a:endParaRPr sz="1200">
              <a:solidFill>
                <a:schemeClr val="dk2"/>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 sz="1300">
                <a:solidFill>
                  <a:schemeClr val="dk2"/>
                </a:solidFill>
                <a:latin typeface="Times New Roman"/>
                <a:ea typeface="Times New Roman"/>
                <a:cs typeface="Times New Roman"/>
                <a:sym typeface="Times New Roman"/>
              </a:rPr>
              <a:t>→ The return rate for all the products is 1.96 %. However, lots of products had 100 % return rate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17"/>
          <p:cNvSpPr txBox="1">
            <a:spLocks noGrp="1"/>
          </p:cNvSpPr>
          <p:nvPr>
            <p:ph type="title"/>
          </p:nvPr>
        </p:nvSpPr>
        <p:spPr>
          <a:xfrm>
            <a:off x="1303800" y="598575"/>
            <a:ext cx="7030500" cy="690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Situation Analysis</a:t>
            </a:r>
            <a:endParaRPr/>
          </a:p>
        </p:txBody>
      </p:sp>
      <p:sp>
        <p:nvSpPr>
          <p:cNvPr id="307" name="Google Shape;307;p17"/>
          <p:cNvSpPr txBox="1">
            <a:spLocks noGrp="1"/>
          </p:cNvSpPr>
          <p:nvPr>
            <p:ph type="body" idx="1"/>
          </p:nvPr>
        </p:nvSpPr>
        <p:spPr>
          <a:xfrm>
            <a:off x="1303800" y="15045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We first plotted daily sailes (right). These are consistent except for a few outliers every couple months.</a:t>
            </a:r>
            <a:endParaRPr/>
          </a:p>
          <a:p>
            <a:pPr marL="457200" lvl="0" indent="-311150" algn="l" rtl="0">
              <a:spcBef>
                <a:spcPts val="0"/>
              </a:spcBef>
              <a:spcAft>
                <a:spcPts val="0"/>
              </a:spcAft>
              <a:buSzPts val="1300"/>
              <a:buChar char="●"/>
            </a:pPr>
            <a:r>
              <a:rPr lang="en"/>
              <a:t>On the left, you see the top selling products in dollars. </a:t>
            </a:r>
            <a:endParaRPr/>
          </a:p>
          <a:p>
            <a:pPr marL="457200" lvl="0" indent="-311150" algn="l" rtl="0">
              <a:spcBef>
                <a:spcPts val="0"/>
              </a:spcBef>
              <a:spcAft>
                <a:spcPts val="0"/>
              </a:spcAft>
              <a:buSzPts val="1300"/>
              <a:buChar char="●"/>
            </a:pPr>
            <a:r>
              <a:rPr lang="en"/>
              <a:t>Sales grew steadily over time until the end of the dataset in December 2011. </a:t>
            </a:r>
            <a:endParaRPr/>
          </a:p>
          <a:p>
            <a:pPr marL="0" lvl="0" indent="0" algn="l" rtl="0">
              <a:spcBef>
                <a:spcPts val="1200"/>
              </a:spcBef>
              <a:spcAft>
                <a:spcPts val="1200"/>
              </a:spcAft>
              <a:buNone/>
            </a:pPr>
            <a:endParaRPr/>
          </a:p>
        </p:txBody>
      </p:sp>
      <p:pic>
        <p:nvPicPr>
          <p:cNvPr id="308" name="Google Shape;308;p17"/>
          <p:cNvPicPr preferRelativeResize="0"/>
          <p:nvPr/>
        </p:nvPicPr>
        <p:blipFill>
          <a:blip r:embed="rId3">
            <a:alphaModFix/>
          </a:blip>
          <a:stretch>
            <a:fillRect/>
          </a:stretch>
        </p:blipFill>
        <p:spPr>
          <a:xfrm>
            <a:off x="5495925" y="2989950"/>
            <a:ext cx="3648075" cy="2076450"/>
          </a:xfrm>
          <a:prstGeom prst="rect">
            <a:avLst/>
          </a:prstGeom>
          <a:noFill/>
          <a:ln>
            <a:noFill/>
          </a:ln>
        </p:spPr>
      </p:pic>
      <p:pic>
        <p:nvPicPr>
          <p:cNvPr id="309" name="Google Shape;309;p17"/>
          <p:cNvPicPr preferRelativeResize="0"/>
          <p:nvPr/>
        </p:nvPicPr>
        <p:blipFill>
          <a:blip r:embed="rId4">
            <a:alphaModFix/>
          </a:blip>
          <a:stretch>
            <a:fillRect/>
          </a:stretch>
        </p:blipFill>
        <p:spPr>
          <a:xfrm>
            <a:off x="0" y="2894700"/>
            <a:ext cx="3848100" cy="2171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18"/>
          <p:cNvSpPr txBox="1">
            <a:spLocks noGrp="1"/>
          </p:cNvSpPr>
          <p:nvPr>
            <p:ph type="title"/>
          </p:nvPr>
        </p:nvSpPr>
        <p:spPr>
          <a:xfrm>
            <a:off x="1303800" y="598575"/>
            <a:ext cx="7030500" cy="620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Situation Analysis II</a:t>
            </a:r>
            <a:endParaRPr/>
          </a:p>
        </p:txBody>
      </p:sp>
      <p:sp>
        <p:nvSpPr>
          <p:cNvPr id="315" name="Google Shape;315;p18"/>
          <p:cNvSpPr txBox="1">
            <a:spLocks noGrp="1"/>
          </p:cNvSpPr>
          <p:nvPr>
            <p:ph type="body" idx="1"/>
          </p:nvPr>
        </p:nvSpPr>
        <p:spPr>
          <a:xfrm>
            <a:off x="1303800" y="1219075"/>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 Top customers and their contribution. 10 unique customers made up the vast majority of total sales.</a:t>
            </a:r>
            <a:endParaRPr/>
          </a:p>
          <a:p>
            <a:pPr marL="0" lvl="0" indent="0" algn="l" rtl="0">
              <a:spcBef>
                <a:spcPts val="1200"/>
              </a:spcBef>
              <a:spcAft>
                <a:spcPts val="0"/>
              </a:spcAft>
              <a:buNone/>
            </a:pPr>
            <a:r>
              <a:rPr lang="en"/>
              <a:t>→ Most purchases made in UK </a:t>
            </a:r>
            <a:endParaRPr/>
          </a:p>
          <a:p>
            <a:pPr marL="0" lvl="0" indent="0" algn="l" rtl="0">
              <a:spcBef>
                <a:spcPts val="1200"/>
              </a:spcBef>
              <a:spcAft>
                <a:spcPts val="1200"/>
              </a:spcAft>
              <a:buNone/>
            </a:pPr>
            <a:r>
              <a:rPr lang="en"/>
              <a:t>→ The top Product in UK is “white hanging heart light holder”</a:t>
            </a:r>
            <a:endParaRPr/>
          </a:p>
        </p:txBody>
      </p:sp>
      <p:pic>
        <p:nvPicPr>
          <p:cNvPr id="316" name="Google Shape;316;p18"/>
          <p:cNvPicPr preferRelativeResize="0"/>
          <p:nvPr/>
        </p:nvPicPr>
        <p:blipFill>
          <a:blip r:embed="rId3">
            <a:alphaModFix/>
          </a:blip>
          <a:stretch>
            <a:fillRect/>
          </a:stretch>
        </p:blipFill>
        <p:spPr>
          <a:xfrm>
            <a:off x="64300" y="2839275"/>
            <a:ext cx="3276600" cy="2209800"/>
          </a:xfrm>
          <a:prstGeom prst="rect">
            <a:avLst/>
          </a:prstGeom>
          <a:noFill/>
          <a:ln>
            <a:noFill/>
          </a:ln>
        </p:spPr>
      </p:pic>
      <p:pic>
        <p:nvPicPr>
          <p:cNvPr id="317" name="Google Shape;317;p18"/>
          <p:cNvPicPr preferRelativeResize="0"/>
          <p:nvPr/>
        </p:nvPicPr>
        <p:blipFill>
          <a:blip r:embed="rId4">
            <a:alphaModFix/>
          </a:blip>
          <a:stretch>
            <a:fillRect/>
          </a:stretch>
        </p:blipFill>
        <p:spPr>
          <a:xfrm>
            <a:off x="5893125" y="2727295"/>
            <a:ext cx="3276600" cy="1857853"/>
          </a:xfrm>
          <a:prstGeom prst="rect">
            <a:avLst/>
          </a:prstGeom>
          <a:noFill/>
          <a:ln>
            <a:noFill/>
          </a:ln>
        </p:spPr>
      </p:pic>
      <p:pic>
        <p:nvPicPr>
          <p:cNvPr id="318" name="Google Shape;318;p18"/>
          <p:cNvPicPr preferRelativeResize="0"/>
          <p:nvPr/>
        </p:nvPicPr>
        <p:blipFill>
          <a:blip r:embed="rId5">
            <a:alphaModFix/>
          </a:blip>
          <a:stretch>
            <a:fillRect/>
          </a:stretch>
        </p:blipFill>
        <p:spPr>
          <a:xfrm>
            <a:off x="2881325" y="2571750"/>
            <a:ext cx="3011800" cy="24773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19"/>
          <p:cNvSpPr txBox="1">
            <a:spLocks noGrp="1"/>
          </p:cNvSpPr>
          <p:nvPr>
            <p:ph type="title"/>
          </p:nvPr>
        </p:nvSpPr>
        <p:spPr>
          <a:xfrm>
            <a:off x="1303800" y="598575"/>
            <a:ext cx="7030500" cy="611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Market Basket Analysis </a:t>
            </a:r>
            <a:endParaRPr/>
          </a:p>
          <a:p>
            <a:pPr marL="0" lvl="0" indent="0" algn="l" rtl="0">
              <a:spcBef>
                <a:spcPts val="0"/>
              </a:spcBef>
              <a:spcAft>
                <a:spcPts val="0"/>
              </a:spcAft>
              <a:buNone/>
            </a:pPr>
            <a:endParaRPr/>
          </a:p>
        </p:txBody>
      </p:sp>
      <p:sp>
        <p:nvSpPr>
          <p:cNvPr id="324" name="Google Shape;324;p19"/>
          <p:cNvSpPr txBox="1">
            <a:spLocks noGrp="1"/>
          </p:cNvSpPr>
          <p:nvPr>
            <p:ph type="body" idx="1"/>
          </p:nvPr>
        </p:nvSpPr>
        <p:spPr>
          <a:xfrm>
            <a:off x="703000" y="1539500"/>
            <a:ext cx="4974300" cy="2992200"/>
          </a:xfrm>
          <a:prstGeom prst="rect">
            <a:avLst/>
          </a:prstGeom>
        </p:spPr>
        <p:txBody>
          <a:bodyPr spcFirstLastPara="1" wrap="square" lIns="91425" tIns="91425" rIns="91425" bIns="91425" anchor="t" anchorCtr="0">
            <a:normAutofit/>
          </a:bodyPr>
          <a:lstStyle/>
          <a:p>
            <a:pPr marL="457200" lvl="0" indent="-304800" algn="just" rtl="0">
              <a:lnSpc>
                <a:spcPct val="100000"/>
              </a:lnSpc>
              <a:spcBef>
                <a:spcPts val="0"/>
              </a:spcBef>
              <a:spcAft>
                <a:spcPts val="0"/>
              </a:spcAft>
              <a:buSzPts val="1200"/>
              <a:buChar char="●"/>
            </a:pPr>
            <a:r>
              <a:rPr lang="en" sz="1100">
                <a:solidFill>
                  <a:srgbClr val="000000"/>
                </a:solidFill>
                <a:latin typeface="Times New Roman"/>
                <a:ea typeface="Times New Roman"/>
                <a:cs typeface="Times New Roman"/>
                <a:sym typeface="Times New Roman"/>
              </a:rPr>
              <a:t>Customers who purchase both the "GREEN REGENCY TEACUP AND SAUCER" and the "ROSES REGENCY TEACUP AND SAUCER" are likely to also purchase the "PINK REGENCY TEACUP AND SAUCER" </a:t>
            </a:r>
            <a:endParaRPr sz="1100">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100">
              <a:solidFill>
                <a:srgbClr val="000000"/>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Improve sales by placing these 3 items close to each other </a:t>
            </a:r>
            <a:endParaRPr sz="1200">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Offering bundle deals or discounts on the combination of the three items </a:t>
            </a:r>
            <a:endParaRPr sz="1200">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a:p>
            <a:pPr marL="457200" lvl="0" indent="-304800" algn="just" rtl="0">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Promoting purchase of </a:t>
            </a:r>
            <a:r>
              <a:rPr lang="en" sz="1100">
                <a:solidFill>
                  <a:srgbClr val="000000"/>
                </a:solidFill>
                <a:latin typeface="Times New Roman"/>
                <a:ea typeface="Times New Roman"/>
                <a:cs typeface="Times New Roman"/>
                <a:sym typeface="Times New Roman"/>
              </a:rPr>
              <a:t>"PINK REGENCY TEACUP AND SAUCER" to customers who already bought the "GREEN REGENCY TEACUP AND SAUCER" and the "ROSES REGENCY TEACUP AND SAUCER"</a:t>
            </a:r>
            <a:endParaRPr sz="1200">
              <a:solidFill>
                <a:srgbClr val="000000"/>
              </a:solidFill>
              <a:latin typeface="Times New Roman"/>
              <a:ea typeface="Times New Roman"/>
              <a:cs typeface="Times New Roman"/>
              <a:sym typeface="Times New Roman"/>
            </a:endParaRPr>
          </a:p>
          <a:p>
            <a:pPr marL="457200" lvl="0" indent="0" algn="just" rtl="0">
              <a:lnSpc>
                <a:spcPct val="100000"/>
              </a:lnSpc>
              <a:spcBef>
                <a:spcPts val="0"/>
              </a:spcBef>
              <a:spcAft>
                <a:spcPts val="0"/>
              </a:spcAft>
              <a:buNone/>
            </a:pPr>
            <a:endParaRPr sz="1200">
              <a:solidFill>
                <a:srgbClr val="000000"/>
              </a:solidFill>
              <a:latin typeface="Times New Roman"/>
              <a:ea typeface="Times New Roman"/>
              <a:cs typeface="Times New Roman"/>
              <a:sym typeface="Times New Roman"/>
            </a:endParaRPr>
          </a:p>
        </p:txBody>
      </p:sp>
      <p:pic>
        <p:nvPicPr>
          <p:cNvPr id="325" name="Google Shape;325;p19"/>
          <p:cNvPicPr preferRelativeResize="0"/>
          <p:nvPr/>
        </p:nvPicPr>
        <p:blipFill>
          <a:blip r:embed="rId3">
            <a:alphaModFix/>
          </a:blip>
          <a:stretch>
            <a:fillRect/>
          </a:stretch>
        </p:blipFill>
        <p:spPr>
          <a:xfrm>
            <a:off x="5677300" y="3091850"/>
            <a:ext cx="3161901" cy="180090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Customer Cluster Analysis</a:t>
            </a:r>
            <a:endParaRPr/>
          </a:p>
        </p:txBody>
      </p:sp>
      <p:sp>
        <p:nvSpPr>
          <p:cNvPr id="331" name="Google Shape;331;p20"/>
          <p:cNvSpPr txBox="1">
            <a:spLocks noGrp="1"/>
          </p:cNvSpPr>
          <p:nvPr>
            <p:ph type="body" idx="1"/>
          </p:nvPr>
        </p:nvSpPr>
        <p:spPr>
          <a:xfrm>
            <a:off x="1303800" y="1300950"/>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Use kmeans to segment customers</a:t>
            </a:r>
            <a:endParaRPr/>
          </a:p>
          <a:p>
            <a:pPr marL="457200" lvl="0" indent="-311150" algn="l" rtl="0">
              <a:spcBef>
                <a:spcPts val="0"/>
              </a:spcBef>
              <a:spcAft>
                <a:spcPts val="0"/>
              </a:spcAft>
              <a:buSzPts val="1300"/>
              <a:buChar char="●"/>
            </a:pPr>
            <a:r>
              <a:rPr lang="en"/>
              <a:t>Three clusters had the most insights</a:t>
            </a:r>
            <a:endParaRPr/>
          </a:p>
          <a:p>
            <a:pPr marL="457200" lvl="0" indent="-311150" algn="l" rtl="0">
              <a:spcBef>
                <a:spcPts val="0"/>
              </a:spcBef>
              <a:spcAft>
                <a:spcPts val="0"/>
              </a:spcAft>
              <a:buSzPts val="1300"/>
              <a:buChar char="●"/>
            </a:pPr>
            <a:r>
              <a:rPr lang="en"/>
              <a:t>Three customer segments:</a:t>
            </a:r>
            <a:endParaRPr/>
          </a:p>
          <a:p>
            <a:pPr marL="914400" lvl="1" indent="-298450" algn="l" rtl="0">
              <a:spcBef>
                <a:spcPts val="0"/>
              </a:spcBef>
              <a:spcAft>
                <a:spcPts val="0"/>
              </a:spcAft>
              <a:buSzPts val="1100"/>
              <a:buChar char="○"/>
            </a:pPr>
            <a:r>
              <a:rPr lang="en"/>
              <a:t>Wholesalers</a:t>
            </a:r>
            <a:endParaRPr/>
          </a:p>
          <a:p>
            <a:pPr marL="914400" lvl="1" indent="-298450" algn="l" rtl="0">
              <a:spcBef>
                <a:spcPts val="0"/>
              </a:spcBef>
              <a:spcAft>
                <a:spcPts val="0"/>
              </a:spcAft>
              <a:buSzPts val="1100"/>
              <a:buChar char="○"/>
            </a:pPr>
            <a:r>
              <a:rPr lang="en"/>
              <a:t>Loyal Customers</a:t>
            </a:r>
            <a:endParaRPr/>
          </a:p>
          <a:p>
            <a:pPr marL="914400" lvl="1" indent="-298450" algn="l" rtl="0">
              <a:spcBef>
                <a:spcPts val="0"/>
              </a:spcBef>
              <a:spcAft>
                <a:spcPts val="0"/>
              </a:spcAft>
              <a:buSzPts val="1100"/>
              <a:buChar char="○"/>
            </a:pPr>
            <a:r>
              <a:rPr lang="en"/>
              <a:t>Opportunistic Customers</a:t>
            </a:r>
            <a:endParaRPr/>
          </a:p>
        </p:txBody>
      </p:sp>
      <p:pic>
        <p:nvPicPr>
          <p:cNvPr id="332" name="Google Shape;332;p20"/>
          <p:cNvPicPr preferRelativeResize="0"/>
          <p:nvPr/>
        </p:nvPicPr>
        <p:blipFill>
          <a:blip r:embed="rId3">
            <a:alphaModFix/>
          </a:blip>
          <a:stretch>
            <a:fillRect/>
          </a:stretch>
        </p:blipFill>
        <p:spPr>
          <a:xfrm>
            <a:off x="4572000" y="1776144"/>
            <a:ext cx="4347283" cy="250108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Wholesalers</a:t>
            </a:r>
            <a:endParaRPr/>
          </a:p>
        </p:txBody>
      </p:sp>
      <p:sp>
        <p:nvSpPr>
          <p:cNvPr id="338" name="Google Shape;338;p21"/>
          <p:cNvSpPr txBox="1">
            <a:spLocks noGrp="1"/>
          </p:cNvSpPr>
          <p:nvPr>
            <p:ph type="body" idx="1"/>
          </p:nvPr>
        </p:nvSpPr>
        <p:spPr>
          <a:xfrm>
            <a:off x="1246800" y="1597875"/>
            <a:ext cx="7030500" cy="2541600"/>
          </a:xfrm>
          <a:prstGeom prst="rect">
            <a:avLst/>
          </a:prstGeom>
        </p:spPr>
        <p:txBody>
          <a:bodyPr spcFirstLastPara="1" wrap="square" lIns="91425" tIns="91425" rIns="91425" bIns="91425" anchor="t" anchorCtr="0">
            <a:normAutofit/>
          </a:bodyPr>
          <a:lstStyle/>
          <a:p>
            <a:pPr marL="457200" lvl="0" indent="-311150" algn="l" rtl="0">
              <a:spcBef>
                <a:spcPts val="0"/>
              </a:spcBef>
              <a:spcAft>
                <a:spcPts val="0"/>
              </a:spcAft>
              <a:buSzPts val="1300"/>
              <a:buChar char="●"/>
            </a:pPr>
            <a:r>
              <a:rPr lang="en"/>
              <a:t>Smallest group</a:t>
            </a:r>
            <a:endParaRPr/>
          </a:p>
          <a:p>
            <a:pPr marL="457200" lvl="0" indent="-311150" algn="l" rtl="0">
              <a:spcBef>
                <a:spcPts val="0"/>
              </a:spcBef>
              <a:spcAft>
                <a:spcPts val="0"/>
              </a:spcAft>
              <a:buSzPts val="1300"/>
              <a:buChar char="●"/>
            </a:pPr>
            <a:r>
              <a:rPr lang="en"/>
              <a:t>Second highest contribution to revenue</a:t>
            </a:r>
            <a:endParaRPr/>
          </a:p>
          <a:p>
            <a:pPr marL="457200" lvl="0" indent="-311150" algn="l" rtl="0">
              <a:spcBef>
                <a:spcPts val="0"/>
              </a:spcBef>
              <a:spcAft>
                <a:spcPts val="0"/>
              </a:spcAft>
              <a:buSzPts val="1300"/>
              <a:buChar char="●"/>
            </a:pPr>
            <a:r>
              <a:rPr lang="en"/>
              <a:t>Important to maintain a relationship with them</a:t>
            </a:r>
            <a:endParaRPr/>
          </a:p>
        </p:txBody>
      </p:sp>
      <p:pic>
        <p:nvPicPr>
          <p:cNvPr id="339" name="Google Shape;339;p21"/>
          <p:cNvPicPr preferRelativeResize="0"/>
          <p:nvPr/>
        </p:nvPicPr>
        <p:blipFill>
          <a:blip r:embed="rId3">
            <a:alphaModFix/>
          </a:blip>
          <a:stretch>
            <a:fillRect/>
          </a:stretch>
        </p:blipFill>
        <p:spPr>
          <a:xfrm>
            <a:off x="1246800" y="2571750"/>
            <a:ext cx="5143500" cy="2266950"/>
          </a:xfrm>
          <a:prstGeom prst="rect">
            <a:avLst/>
          </a:prstGeom>
          <a:noFill/>
          <a:ln>
            <a:noFill/>
          </a:ln>
        </p:spPr>
      </p:pic>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811</Words>
  <Application>Microsoft Macintosh PowerPoint</Application>
  <PresentationFormat>On-screen Show (16:9)</PresentationFormat>
  <Paragraphs>69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Maven Pro</vt:lpstr>
      <vt:lpstr>Nunito</vt:lpstr>
      <vt:lpstr>Arial</vt:lpstr>
      <vt:lpstr>Times New Roman</vt:lpstr>
      <vt:lpstr>Trebuchet MS</vt:lpstr>
      <vt:lpstr>Momentum</vt:lpstr>
      <vt:lpstr>PowerPoint Presentation</vt:lpstr>
      <vt:lpstr>Table of Contents</vt:lpstr>
      <vt:lpstr>Data Description</vt:lpstr>
      <vt:lpstr>Data Cleaning (EDA)</vt:lpstr>
      <vt:lpstr>Situation Analysis</vt:lpstr>
      <vt:lpstr>Situation Analysis II</vt:lpstr>
      <vt:lpstr>Market Basket Analysis  </vt:lpstr>
      <vt:lpstr>Customer Cluster Analysis</vt:lpstr>
      <vt:lpstr>Wholesalers</vt:lpstr>
      <vt:lpstr>Loyal vs Opportunistic Customers</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Komal Srivastava</cp:lastModifiedBy>
  <cp:revision>2</cp:revision>
  <dcterms:modified xsi:type="dcterms:W3CDTF">2025-04-02T13:41:51Z</dcterms:modified>
</cp:coreProperties>
</file>