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CBE17F-E53D-4E75-8274-BED05E0316AC}">
  <a:tblStyle styleId="{84CBE17F-E53D-4E75-8274-BED05E0316A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f0dcdb20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f0dcdb20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f0b81c21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f0b81c21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f0b81c2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f0b81c2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0b81c2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0b81c2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0b81c2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f0b81c2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0b81c2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f0b81c2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f0b81c21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f0b81c21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0dcdb20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0dcdb20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f0b81c21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f0b81c21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f0dcdb20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f0dcdb20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House-Price Prediction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marR="0" rtl="0" algn="l">
              <a:lnSpc>
                <a:spcPct val="105000"/>
              </a:lnSpc>
              <a:spcBef>
                <a:spcPts val="0"/>
              </a:spcBef>
              <a:spcAft>
                <a:spcPts val="0"/>
              </a:spcAft>
              <a:buNone/>
            </a:pPr>
            <a:r>
              <a:rPr lang="zh-CN" sz="1100">
                <a:solidFill>
                  <a:srgbClr val="000000"/>
                </a:solidFill>
                <a:highlight>
                  <a:schemeClr val="lt2"/>
                </a:highlight>
              </a:rPr>
              <a:t>Bowen Wang, Jiaming Chu, Ryder Swanson, Yanlei Song</a:t>
            </a:r>
            <a:endParaRPr sz="1100">
              <a:solidFill>
                <a:srgbClr val="000000"/>
              </a:solidFill>
              <a:highlight>
                <a:schemeClr val="lt2"/>
              </a:highlight>
            </a:endParaRPr>
          </a:p>
          <a:p>
            <a:pPr indent="0" lvl="0" marL="0" rtl="0" algn="l">
              <a:lnSpc>
                <a:spcPct val="90000"/>
              </a:lnSpc>
              <a:spcBef>
                <a:spcPts val="0"/>
              </a:spcBef>
              <a:spcAft>
                <a:spcPts val="0"/>
              </a:spcAft>
              <a:buSzPts val="275"/>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Impact of Feature Choices</a:t>
            </a:r>
            <a:endParaRPr/>
          </a:p>
        </p:txBody>
      </p:sp>
      <p:sp>
        <p:nvSpPr>
          <p:cNvPr id="143" name="Google Shape;143;p22"/>
          <p:cNvSpPr txBox="1"/>
          <p:nvPr>
            <p:ph idx="1" type="body"/>
          </p:nvPr>
        </p:nvSpPr>
        <p:spPr>
          <a:xfrm>
            <a:off x="729450" y="2078875"/>
            <a:ext cx="4344000" cy="286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100">
                <a:solidFill>
                  <a:schemeClr val="dk1"/>
                </a:solidFill>
                <a:latin typeface="Arial"/>
                <a:ea typeface="Arial"/>
                <a:cs typeface="Arial"/>
                <a:sym typeface="Arial"/>
              </a:rPr>
              <a:t>Tested Features with Limited Impact:</a:t>
            </a:r>
            <a:endParaRPr b="1"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b="1" lang="zh-CN" sz="1100">
                <a:solidFill>
                  <a:schemeClr val="dk1"/>
                </a:solidFill>
                <a:latin typeface="Arial"/>
                <a:ea typeface="Arial"/>
                <a:cs typeface="Arial"/>
                <a:sym typeface="Arial"/>
              </a:rPr>
              <a:t>age_squared</a:t>
            </a:r>
            <a:r>
              <a:rPr lang="zh-CN" sz="1100">
                <a:solidFill>
                  <a:schemeClr val="dk1"/>
                </a:solidFill>
                <a:latin typeface="Arial"/>
                <a:ea typeface="Arial"/>
                <a:cs typeface="Arial"/>
                <a:sym typeface="Arial"/>
              </a:rPr>
              <a:t>: Added as a non-linear term, but it increased noise and did not improve predictive power.</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bedrooms</a:t>
            </a:r>
            <a:r>
              <a:rPr lang="zh-CN" sz="1100">
                <a:solidFill>
                  <a:schemeClr val="dk1"/>
                </a:solidFill>
                <a:latin typeface="Arial"/>
                <a:ea typeface="Arial"/>
                <a:cs typeface="Arial"/>
                <a:sym typeface="Arial"/>
              </a:rPr>
              <a:t>: Initial results showed weak correlation with price; removed to reduce feature noise.</a:t>
            </a:r>
            <a:endParaRPr sz="1100">
              <a:solidFill>
                <a:schemeClr val="dk1"/>
              </a:solidFill>
              <a:latin typeface="Arial"/>
              <a:ea typeface="Arial"/>
              <a:cs typeface="Arial"/>
              <a:sym typeface="Arial"/>
            </a:endParaRPr>
          </a:p>
          <a:p>
            <a:pPr indent="0" lvl="0" marL="0" rtl="0" algn="l">
              <a:spcBef>
                <a:spcPts val="1200"/>
              </a:spcBef>
              <a:spcAft>
                <a:spcPts val="0"/>
              </a:spcAft>
              <a:buNone/>
            </a:pPr>
            <a:r>
              <a:rPr b="1" lang="zh-CN" sz="1100">
                <a:solidFill>
                  <a:schemeClr val="dk1"/>
                </a:solidFill>
                <a:latin typeface="Arial"/>
                <a:ea typeface="Arial"/>
                <a:cs typeface="Arial"/>
                <a:sym typeface="Arial"/>
              </a:rPr>
              <a:t>Impact on Performance:</a:t>
            </a:r>
            <a:endParaRPr b="1"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zh-CN" sz="1100">
                <a:solidFill>
                  <a:schemeClr val="dk1"/>
                </a:solidFill>
                <a:latin typeface="Arial"/>
                <a:ea typeface="Arial"/>
                <a:cs typeface="Arial"/>
                <a:sym typeface="Arial"/>
              </a:rPr>
              <a:t>Removing low-impact features reduced overfitting and improved generalization.</a:t>
            </a:r>
            <a:endParaRPr b="1" sz="1100">
              <a:solidFill>
                <a:schemeClr val="dk1"/>
              </a:solidFill>
              <a:latin typeface="Arial"/>
              <a:ea typeface="Arial"/>
              <a:cs typeface="Arial"/>
              <a:sym typeface="Arial"/>
            </a:endParaRPr>
          </a:p>
          <a:p>
            <a:pPr indent="0" lvl="0" marL="0" rtl="0" algn="l">
              <a:spcBef>
                <a:spcPts val="1200"/>
              </a:spcBef>
              <a:spcAft>
                <a:spcPts val="0"/>
              </a:spcAft>
              <a:buNone/>
            </a:pPr>
            <a:r>
              <a:rPr lang="zh-CN" sz="1100">
                <a:solidFill>
                  <a:schemeClr val="dk1"/>
                </a:solidFill>
                <a:latin typeface="Arial"/>
                <a:ea typeface="Arial"/>
                <a:cs typeface="Arial"/>
                <a:sym typeface="Arial"/>
              </a:rPr>
              <a:t>Feature importance chart reflecting refined key predictors (e.g., Age, Bathrooms).</a:t>
            </a:r>
            <a:endParaRPr sz="1100">
              <a:solidFill>
                <a:schemeClr val="dk1"/>
              </a:solidFill>
              <a:latin typeface="Arial"/>
              <a:ea typeface="Arial"/>
              <a:cs typeface="Arial"/>
              <a:sym typeface="Arial"/>
            </a:endParaRPr>
          </a:p>
          <a:p>
            <a:pPr indent="0" lvl="0" marL="0" rtl="0" algn="l">
              <a:spcBef>
                <a:spcPts val="1200"/>
              </a:spcBef>
              <a:spcAft>
                <a:spcPts val="1200"/>
              </a:spcAft>
              <a:buNone/>
            </a:pPr>
            <a:r>
              <a:rPr lang="zh-CN" sz="1100">
                <a:solidFill>
                  <a:schemeClr val="dk1"/>
                </a:solidFill>
                <a:latin typeface="Arial"/>
                <a:ea typeface="Arial"/>
                <a:cs typeface="Arial"/>
                <a:sym typeface="Arial"/>
              </a:rPr>
              <a:t>Residual plots showing decreased spread after removing noisy features.</a:t>
            </a:r>
            <a:endParaRPr>
              <a:solidFill>
                <a:schemeClr val="dk1"/>
              </a:solidFill>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5135025" y="261575"/>
            <a:ext cx="3654537" cy="2478100"/>
          </a:xfrm>
          <a:prstGeom prst="rect">
            <a:avLst/>
          </a:prstGeom>
          <a:noFill/>
          <a:ln>
            <a:noFill/>
          </a:ln>
        </p:spPr>
      </p:pic>
      <p:pic>
        <p:nvPicPr>
          <p:cNvPr id="145" name="Google Shape;145;p22"/>
          <p:cNvPicPr preferRelativeResize="0"/>
          <p:nvPr/>
        </p:nvPicPr>
        <p:blipFill>
          <a:blip r:embed="rId4">
            <a:alphaModFix/>
          </a:blip>
          <a:stretch>
            <a:fillRect/>
          </a:stretch>
        </p:blipFill>
        <p:spPr>
          <a:xfrm>
            <a:off x="5146237" y="2739675"/>
            <a:ext cx="3474111" cy="240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727950" y="20654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Thank you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zh-CN" sz="1900"/>
              <a:t> Motivation</a:t>
            </a:r>
            <a:endParaRPr sz="32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zh-CN" sz="1300">
                <a:solidFill>
                  <a:schemeClr val="dk1"/>
                </a:solidFill>
              </a:rPr>
              <a:t>Predicting housing prices is a complex and important problem in real estate, benefiting stakeholders such as buyers, sellers, and agents. By using machine learning techniques, our project aims to provide an accurate model for predicting housing prices based on available data.</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zh-CN" sz="1900"/>
              <a:t>Data Preparation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84615"/>
              <a:buFont typeface="Arial"/>
              <a:buNone/>
            </a:pPr>
            <a:r>
              <a:rPr lang="zh-CN" sz="1300">
                <a:solidFill>
                  <a:schemeClr val="dk1"/>
                </a:solidFill>
              </a:rPr>
              <a:t>Our dataset was sourced from publicly available resources provided by the State of Washington. We utilized a comprehensive dataset containing information on all parcels of land within the state, which we subsequently filtered to focus specifically on Whitman County. We then leveraged this information to access corresponding county assessor website details, thereby obtaining relevant data points such as number of rooms and square footage.</a:t>
            </a:r>
            <a:endParaRPr sz="1300">
              <a:solidFill>
                <a:schemeClr val="dk1"/>
              </a:solidFill>
            </a:endParaRPr>
          </a:p>
          <a:p>
            <a:pPr indent="0" lvl="0" marL="0" rtl="0" algn="l">
              <a:spcBef>
                <a:spcPts val="1400"/>
              </a:spcBef>
              <a:spcAft>
                <a:spcPts val="0"/>
              </a:spcAft>
              <a:buNone/>
            </a:pPr>
            <a:r>
              <a:rPr b="1" lang="zh-CN" sz="1500">
                <a:solidFill>
                  <a:schemeClr val="dk1"/>
                </a:solidFill>
              </a:rPr>
              <a:t>Data Cleaning</a:t>
            </a:r>
            <a:br>
              <a:rPr b="1" lang="zh-CN" sz="1500">
                <a:solidFill>
                  <a:schemeClr val="dk1"/>
                </a:solidFill>
              </a:rPr>
            </a:br>
            <a:r>
              <a:rPr lang="zh-CN" sz="1300">
                <a:solidFill>
                  <a:schemeClr val="dk1"/>
                </a:solidFill>
              </a:rPr>
              <a:t>The data cleaning process for this dataset involved a straightforward approach. Initially, we eliminated parcels lacking a valid address or without any structures. Subsequently, we removed parcels with incomplete data, including those missing square footage or age information. This refining process yielded a robust dataset consisting of approximately 10,000 properties with sufficient data.</a:t>
            </a:r>
            <a:endParaRPr sz="1300">
              <a:solidFill>
                <a:schemeClr val="dk1"/>
              </a:solidFill>
            </a:endParaRPr>
          </a:p>
          <a:p>
            <a:pPr indent="0" lvl="0" marL="0" rtl="0" algn="l">
              <a:spcBef>
                <a:spcPts val="1400"/>
              </a:spcBef>
              <a:spcAft>
                <a:spcPts val="400"/>
              </a:spcAft>
              <a:buClr>
                <a:schemeClr val="dk1"/>
              </a:buClr>
              <a:buSzPct val="73333"/>
              <a:buFont typeface="Arial"/>
              <a:buNone/>
            </a:pPr>
            <a:r>
              <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zh-CN" sz="1900"/>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b="1" lang="zh-CN" sz="1300">
                <a:solidFill>
                  <a:schemeClr val="dk1"/>
                </a:solidFill>
              </a:rPr>
              <a:t>Gradient Boosting Machine (GBM)</a:t>
            </a:r>
            <a:r>
              <a:rPr lang="zh-CN" sz="1300">
                <a:solidFill>
                  <a:schemeClr val="dk1"/>
                </a:solidFill>
              </a:rPr>
              <a:t>: A tree-based boosting method optimized for high performance.</a:t>
            </a:r>
            <a:endParaRPr sz="1300">
              <a:solidFill>
                <a:schemeClr val="dk1"/>
              </a:solidFill>
            </a:endParaRPr>
          </a:p>
          <a:p>
            <a:pPr indent="-311150" lvl="0" marL="457200" rtl="0" algn="l">
              <a:spcBef>
                <a:spcPts val="0"/>
              </a:spcBef>
              <a:spcAft>
                <a:spcPts val="0"/>
              </a:spcAft>
              <a:buClr>
                <a:schemeClr val="dk1"/>
              </a:buClr>
              <a:buSzPts val="1300"/>
              <a:buChar char="●"/>
            </a:pPr>
            <a:r>
              <a:rPr b="1" lang="zh-CN" sz="1300">
                <a:solidFill>
                  <a:schemeClr val="dk1"/>
                </a:solidFill>
              </a:rPr>
              <a:t>XGBoost</a:t>
            </a:r>
            <a:r>
              <a:rPr lang="zh-CN" sz="1300">
                <a:solidFill>
                  <a:schemeClr val="dk1"/>
                </a:solidFill>
              </a:rPr>
              <a:t>: A highly efficient gradient boosting library.</a:t>
            </a:r>
            <a:endParaRPr sz="1300">
              <a:solidFill>
                <a:schemeClr val="dk1"/>
              </a:solidFill>
            </a:endParaRPr>
          </a:p>
          <a:p>
            <a:pPr indent="-311150" lvl="0" marL="457200" rtl="0" algn="l">
              <a:spcBef>
                <a:spcPts val="0"/>
              </a:spcBef>
              <a:spcAft>
                <a:spcPts val="0"/>
              </a:spcAft>
              <a:buClr>
                <a:schemeClr val="dk1"/>
              </a:buClr>
              <a:buSzPts val="1300"/>
              <a:buChar char="●"/>
            </a:pPr>
            <a:r>
              <a:rPr b="1" lang="zh-CN" sz="1300">
                <a:solidFill>
                  <a:schemeClr val="dk1"/>
                </a:solidFill>
              </a:rPr>
              <a:t>Random Forest</a:t>
            </a:r>
            <a:r>
              <a:rPr lang="zh-CN" sz="1300">
                <a:solidFill>
                  <a:schemeClr val="dk1"/>
                </a:solidFill>
              </a:rPr>
              <a:t>: A bagging-based ensemble method with interpretable results.</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lang="zh-CN" sz="1900">
                <a:solidFill>
                  <a:srgbClr val="000000"/>
                </a:solidFill>
                <a:latin typeface="Arial"/>
                <a:ea typeface="Arial"/>
                <a:cs typeface="Arial"/>
                <a:sym typeface="Arial"/>
              </a:rPr>
              <a:t>Results and Analysis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CN">
                <a:solidFill>
                  <a:schemeClr val="dk1"/>
                </a:solidFill>
              </a:rPr>
              <a:t>The comparative performance of the three models—Gradient Boosting Machine (GBM), XGBoost, and Random Forest—revealed that all three yielded very similar predictive capabilities. This observation holds not only for single evaluations but also for results averaged over 100 iterations. The summarized metrics from the 100 iterations are as follows:</a:t>
            </a:r>
            <a:endParaRPr>
              <a:solidFill>
                <a:schemeClr val="dk1"/>
              </a:solidFil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graphicFrame>
        <p:nvGraphicFramePr>
          <p:cNvPr id="116" name="Google Shape;116;p18"/>
          <p:cNvGraphicFramePr/>
          <p:nvPr/>
        </p:nvGraphicFramePr>
        <p:xfrm>
          <a:off x="0" y="-75"/>
          <a:ext cx="3000000" cy="3000000"/>
        </p:xfrm>
        <a:graphic>
          <a:graphicData uri="http://schemas.openxmlformats.org/drawingml/2006/table">
            <a:tbl>
              <a:tblPr>
                <a:noFill/>
                <a:tableStyleId>{84CBE17F-E53D-4E75-8274-BED05E0316AC}</a:tableStyleId>
              </a:tblPr>
              <a:tblGrid>
                <a:gridCol w="1120875"/>
                <a:gridCol w="2079525"/>
                <a:gridCol w="2890675"/>
                <a:gridCol w="1533825"/>
                <a:gridCol w="1519075"/>
              </a:tblGrid>
              <a:tr h="514350">
                <a:tc>
                  <a:txBody>
                    <a:bodyPr/>
                    <a:lstStyle/>
                    <a:p>
                      <a:pPr indent="0" lvl="0" marL="0" rtl="0" algn="l">
                        <a:spcBef>
                          <a:spcPts val="0"/>
                        </a:spcBef>
                        <a:spcAft>
                          <a:spcPts val="0"/>
                        </a:spcAft>
                        <a:buNone/>
                      </a:pPr>
                      <a:r>
                        <a:rPr b="1" lang="zh-CN" sz="1300"/>
                        <a:t>Metric</a:t>
                      </a:r>
                      <a:endParaRPr b="1" sz="1300"/>
                    </a:p>
                  </a:txBody>
                  <a:tcPr marT="63500" marB="63500" marR="63500" marL="63500"/>
                </a:tc>
                <a:tc>
                  <a:txBody>
                    <a:bodyPr/>
                    <a:lstStyle/>
                    <a:p>
                      <a:pPr indent="0" lvl="0" marL="0" rtl="0" algn="l">
                        <a:spcBef>
                          <a:spcPts val="0"/>
                        </a:spcBef>
                        <a:spcAft>
                          <a:spcPts val="0"/>
                        </a:spcAft>
                        <a:buNone/>
                      </a:pPr>
                      <a:r>
                        <a:rPr b="1" lang="zh-CN" sz="1300"/>
                        <a:t>Model</a:t>
                      </a:r>
                      <a:endParaRPr b="1" sz="1300"/>
                    </a:p>
                  </a:txBody>
                  <a:tcPr marT="63500" marB="63500" marR="63500" marL="63500"/>
                </a:tc>
                <a:tc>
                  <a:txBody>
                    <a:bodyPr/>
                    <a:lstStyle/>
                    <a:p>
                      <a:pPr indent="0" lvl="0" marL="0" rtl="0" algn="l">
                        <a:spcBef>
                          <a:spcPts val="0"/>
                        </a:spcBef>
                        <a:spcAft>
                          <a:spcPts val="0"/>
                        </a:spcAft>
                        <a:buNone/>
                      </a:pPr>
                      <a:r>
                        <a:rPr b="1" lang="zh-CN" sz="1300"/>
                        <a:t>Range (Min, Max)</a:t>
                      </a:r>
                      <a:endParaRPr b="1" sz="1300"/>
                    </a:p>
                  </a:txBody>
                  <a:tcPr marT="63500" marB="63500" marR="63500" marL="63500"/>
                </a:tc>
                <a:tc>
                  <a:txBody>
                    <a:bodyPr/>
                    <a:lstStyle/>
                    <a:p>
                      <a:pPr indent="0" lvl="0" marL="0" rtl="0" algn="l">
                        <a:spcBef>
                          <a:spcPts val="0"/>
                        </a:spcBef>
                        <a:spcAft>
                          <a:spcPts val="0"/>
                        </a:spcAft>
                        <a:buNone/>
                      </a:pPr>
                      <a:r>
                        <a:rPr b="1" lang="zh-CN" sz="1300"/>
                        <a:t>Average</a:t>
                      </a:r>
                      <a:endParaRPr b="1" sz="1300"/>
                    </a:p>
                  </a:txBody>
                  <a:tcPr marT="63500" marB="63500" marR="63500" marL="63500"/>
                </a:tc>
                <a:tc>
                  <a:txBody>
                    <a:bodyPr/>
                    <a:lstStyle/>
                    <a:p>
                      <a:pPr indent="0" lvl="0" marL="0" rtl="0" algn="l">
                        <a:spcBef>
                          <a:spcPts val="0"/>
                        </a:spcBef>
                        <a:spcAft>
                          <a:spcPts val="0"/>
                        </a:spcAft>
                        <a:buNone/>
                      </a:pPr>
                      <a:r>
                        <a:rPr b="1" lang="zh-CN" sz="1300"/>
                        <a:t>Median</a:t>
                      </a:r>
                      <a:endParaRPr b="1" sz="1300"/>
                    </a:p>
                  </a:txBody>
                  <a:tcPr marT="63500" marB="63500" marR="63500" marL="63500"/>
                </a:tc>
              </a:tr>
              <a:tr h="514350">
                <a:tc rowSpan="3">
                  <a:txBody>
                    <a:bodyPr/>
                    <a:lstStyle/>
                    <a:p>
                      <a:pPr indent="0" lvl="0" marL="0" rtl="0" algn="l">
                        <a:spcBef>
                          <a:spcPts val="0"/>
                        </a:spcBef>
                        <a:spcAft>
                          <a:spcPts val="0"/>
                        </a:spcAft>
                        <a:buNone/>
                      </a:pPr>
                      <a:r>
                        <a:rPr lang="zh-CN" sz="1300"/>
                        <a:t>RMSE</a:t>
                      </a:r>
                      <a:endParaRPr sz="1300"/>
                    </a:p>
                  </a:txBody>
                  <a:tcPr marT="63500" marB="63500" marR="63500" marL="63500"/>
                </a:tc>
                <a:tc>
                  <a:txBody>
                    <a:bodyPr/>
                    <a:lstStyle/>
                    <a:p>
                      <a:pPr indent="0" lvl="0" marL="0" rtl="0" algn="l">
                        <a:spcBef>
                          <a:spcPts val="0"/>
                        </a:spcBef>
                        <a:spcAft>
                          <a:spcPts val="0"/>
                        </a:spcAft>
                        <a:buNone/>
                      </a:pPr>
                      <a:r>
                        <a:rPr lang="zh-CN" sz="1300"/>
                        <a:t>GBM</a:t>
                      </a:r>
                      <a:endParaRPr sz="1300"/>
                    </a:p>
                  </a:txBody>
                  <a:tcPr marT="63500" marB="63500" marR="63500" marL="63500"/>
                </a:tc>
                <a:tc>
                  <a:txBody>
                    <a:bodyPr/>
                    <a:lstStyle/>
                    <a:p>
                      <a:pPr indent="0" lvl="0" marL="0" rtl="0" algn="l">
                        <a:spcBef>
                          <a:spcPts val="0"/>
                        </a:spcBef>
                        <a:spcAft>
                          <a:spcPts val="0"/>
                        </a:spcAft>
                        <a:buNone/>
                      </a:pPr>
                      <a:r>
                        <a:rPr lang="zh-CN" sz="1300"/>
                        <a:t>(85,639.7, 93,816.46)</a:t>
                      </a:r>
                      <a:endParaRPr sz="1300"/>
                    </a:p>
                  </a:txBody>
                  <a:tcPr marT="63500" marB="63500" marR="63500" marL="63500"/>
                </a:tc>
                <a:tc>
                  <a:txBody>
                    <a:bodyPr/>
                    <a:lstStyle/>
                    <a:p>
                      <a:pPr indent="0" lvl="0" marL="0" rtl="0" algn="l">
                        <a:spcBef>
                          <a:spcPts val="0"/>
                        </a:spcBef>
                        <a:spcAft>
                          <a:spcPts val="0"/>
                        </a:spcAft>
                        <a:buNone/>
                      </a:pPr>
                      <a:r>
                        <a:rPr lang="zh-CN" sz="1300"/>
                        <a:t>89,050.01</a:t>
                      </a:r>
                      <a:endParaRPr sz="1300"/>
                    </a:p>
                  </a:txBody>
                  <a:tcPr marT="63500" marB="63500" marR="63500" marL="63500"/>
                </a:tc>
                <a:tc>
                  <a:txBody>
                    <a:bodyPr/>
                    <a:lstStyle/>
                    <a:p>
                      <a:pPr indent="0" lvl="0" marL="0" rtl="0" algn="l">
                        <a:spcBef>
                          <a:spcPts val="0"/>
                        </a:spcBef>
                        <a:spcAft>
                          <a:spcPts val="0"/>
                        </a:spcAft>
                        <a:buNone/>
                      </a:pPr>
                      <a:r>
                        <a:rPr lang="zh-CN" sz="1300"/>
                        <a:t>88,808.52</a:t>
                      </a:r>
                      <a:endParaRPr sz="1300"/>
                    </a:p>
                  </a:txBody>
                  <a:tcPr marT="63500" marB="63500" marR="63500" marL="63500"/>
                </a:tc>
              </a:tr>
              <a:tr h="514350">
                <a:tc vMerge="1"/>
                <a:tc>
                  <a:txBody>
                    <a:bodyPr/>
                    <a:lstStyle/>
                    <a:p>
                      <a:pPr indent="0" lvl="0" marL="0" rtl="0" algn="l">
                        <a:spcBef>
                          <a:spcPts val="0"/>
                        </a:spcBef>
                        <a:spcAft>
                          <a:spcPts val="0"/>
                        </a:spcAft>
                        <a:buNone/>
                      </a:pPr>
                      <a:r>
                        <a:rPr lang="zh-CN" sz="1300"/>
                        <a:t>XGBoost</a:t>
                      </a:r>
                      <a:endParaRPr sz="1300"/>
                    </a:p>
                  </a:txBody>
                  <a:tcPr marT="63500" marB="63500" marR="63500" marL="63500"/>
                </a:tc>
                <a:tc>
                  <a:txBody>
                    <a:bodyPr/>
                    <a:lstStyle/>
                    <a:p>
                      <a:pPr indent="0" lvl="0" marL="0" rtl="0" algn="l">
                        <a:spcBef>
                          <a:spcPts val="0"/>
                        </a:spcBef>
                        <a:spcAft>
                          <a:spcPts val="0"/>
                        </a:spcAft>
                        <a:buNone/>
                      </a:pPr>
                      <a:r>
                        <a:rPr lang="zh-CN" sz="1300"/>
                        <a:t>(85,116.68, 93,318.99)</a:t>
                      </a:r>
                      <a:endParaRPr sz="1300"/>
                    </a:p>
                  </a:txBody>
                  <a:tcPr marT="63500" marB="63500" marR="63500" marL="63500"/>
                </a:tc>
                <a:tc>
                  <a:txBody>
                    <a:bodyPr/>
                    <a:lstStyle/>
                    <a:p>
                      <a:pPr indent="0" lvl="0" marL="0" rtl="0" algn="l">
                        <a:spcBef>
                          <a:spcPts val="0"/>
                        </a:spcBef>
                        <a:spcAft>
                          <a:spcPts val="0"/>
                        </a:spcAft>
                        <a:buNone/>
                      </a:pPr>
                      <a:r>
                        <a:rPr lang="zh-CN" sz="1300"/>
                        <a:t>88,677.78</a:t>
                      </a:r>
                      <a:endParaRPr sz="1300"/>
                    </a:p>
                  </a:txBody>
                  <a:tcPr marT="63500" marB="63500" marR="63500" marL="63500"/>
                </a:tc>
                <a:tc>
                  <a:txBody>
                    <a:bodyPr/>
                    <a:lstStyle/>
                    <a:p>
                      <a:pPr indent="0" lvl="0" marL="0" rtl="0" algn="l">
                        <a:spcBef>
                          <a:spcPts val="0"/>
                        </a:spcBef>
                        <a:spcAft>
                          <a:spcPts val="0"/>
                        </a:spcAft>
                        <a:buNone/>
                      </a:pPr>
                      <a:r>
                        <a:rPr lang="zh-CN" sz="1300"/>
                        <a:t>88,408.12</a:t>
                      </a:r>
                      <a:endParaRPr sz="1300"/>
                    </a:p>
                  </a:txBody>
                  <a:tcPr marT="63500" marB="63500" marR="63500" marL="63500"/>
                </a:tc>
              </a:tr>
              <a:tr h="514350">
                <a:tc vMerge="1"/>
                <a:tc>
                  <a:txBody>
                    <a:bodyPr/>
                    <a:lstStyle/>
                    <a:p>
                      <a:pPr indent="0" lvl="0" marL="0" rtl="0" algn="l">
                        <a:spcBef>
                          <a:spcPts val="0"/>
                        </a:spcBef>
                        <a:spcAft>
                          <a:spcPts val="0"/>
                        </a:spcAft>
                        <a:buNone/>
                      </a:pPr>
                      <a:r>
                        <a:rPr lang="zh-CN" sz="1300"/>
                        <a:t>Random Forest</a:t>
                      </a:r>
                      <a:endParaRPr sz="1300"/>
                    </a:p>
                  </a:txBody>
                  <a:tcPr marT="63500" marB="63500" marR="63500" marL="63500"/>
                </a:tc>
                <a:tc>
                  <a:txBody>
                    <a:bodyPr/>
                    <a:lstStyle/>
                    <a:p>
                      <a:pPr indent="0" lvl="0" marL="0" rtl="0" algn="l">
                        <a:spcBef>
                          <a:spcPts val="0"/>
                        </a:spcBef>
                        <a:spcAft>
                          <a:spcPts val="0"/>
                        </a:spcAft>
                        <a:buNone/>
                      </a:pPr>
                      <a:r>
                        <a:rPr lang="zh-CN" sz="1300"/>
                        <a:t>(85,526.78, 94,166.42)</a:t>
                      </a:r>
                      <a:endParaRPr sz="1300"/>
                    </a:p>
                  </a:txBody>
                  <a:tcPr marT="63500" marB="63500" marR="63500" marL="63500"/>
                </a:tc>
                <a:tc>
                  <a:txBody>
                    <a:bodyPr/>
                    <a:lstStyle/>
                    <a:p>
                      <a:pPr indent="0" lvl="0" marL="0" rtl="0" algn="l">
                        <a:spcBef>
                          <a:spcPts val="0"/>
                        </a:spcBef>
                        <a:spcAft>
                          <a:spcPts val="0"/>
                        </a:spcAft>
                        <a:buNone/>
                      </a:pPr>
                      <a:r>
                        <a:rPr lang="zh-CN" sz="1300"/>
                        <a:t>89,390.64</a:t>
                      </a:r>
                      <a:endParaRPr sz="1300"/>
                    </a:p>
                  </a:txBody>
                  <a:tcPr marT="63500" marB="63500" marR="63500" marL="63500"/>
                </a:tc>
                <a:tc>
                  <a:txBody>
                    <a:bodyPr/>
                    <a:lstStyle/>
                    <a:p>
                      <a:pPr indent="0" lvl="0" marL="0" rtl="0" algn="l">
                        <a:spcBef>
                          <a:spcPts val="0"/>
                        </a:spcBef>
                        <a:spcAft>
                          <a:spcPts val="0"/>
                        </a:spcAft>
                        <a:buNone/>
                      </a:pPr>
                      <a:r>
                        <a:rPr lang="zh-CN" sz="1300"/>
                        <a:t>89,231.21</a:t>
                      </a:r>
                      <a:endParaRPr sz="1300"/>
                    </a:p>
                  </a:txBody>
                  <a:tcPr marT="63500" marB="63500" marR="63500" marL="63500"/>
                </a:tc>
              </a:tr>
              <a:tr h="514350">
                <a:tc rowSpan="3">
                  <a:txBody>
                    <a:bodyPr/>
                    <a:lstStyle/>
                    <a:p>
                      <a:pPr indent="0" lvl="0" marL="0" rtl="0" algn="l">
                        <a:spcBef>
                          <a:spcPts val="0"/>
                        </a:spcBef>
                        <a:spcAft>
                          <a:spcPts val="0"/>
                        </a:spcAft>
                        <a:buNone/>
                      </a:pPr>
                      <a:r>
                        <a:rPr lang="zh-CN" sz="1300"/>
                        <a:t>R²</a:t>
                      </a:r>
                      <a:endParaRPr sz="1300"/>
                    </a:p>
                  </a:txBody>
                  <a:tcPr marT="63500" marB="63500" marR="63500" marL="63500"/>
                </a:tc>
                <a:tc>
                  <a:txBody>
                    <a:bodyPr/>
                    <a:lstStyle/>
                    <a:p>
                      <a:pPr indent="0" lvl="0" marL="0" rtl="0" algn="l">
                        <a:spcBef>
                          <a:spcPts val="0"/>
                        </a:spcBef>
                        <a:spcAft>
                          <a:spcPts val="0"/>
                        </a:spcAft>
                        <a:buNone/>
                      </a:pPr>
                      <a:r>
                        <a:rPr lang="zh-CN" sz="1300"/>
                        <a:t>GBM</a:t>
                      </a:r>
                      <a:endParaRPr sz="1300"/>
                    </a:p>
                  </a:txBody>
                  <a:tcPr marT="63500" marB="63500" marR="63500" marL="63500"/>
                </a:tc>
                <a:tc>
                  <a:txBody>
                    <a:bodyPr/>
                    <a:lstStyle/>
                    <a:p>
                      <a:pPr indent="0" lvl="0" marL="0" rtl="0" algn="l">
                        <a:spcBef>
                          <a:spcPts val="0"/>
                        </a:spcBef>
                        <a:spcAft>
                          <a:spcPts val="0"/>
                        </a:spcAft>
                        <a:buNone/>
                      </a:pPr>
                      <a:r>
                        <a:rPr lang="zh-CN" sz="1300"/>
                        <a:t>(0.499, 0.585)</a:t>
                      </a:r>
                      <a:endParaRPr sz="1300"/>
                    </a:p>
                  </a:txBody>
                  <a:tcPr marT="63500" marB="63500" marR="63500" marL="63500"/>
                </a:tc>
                <a:tc>
                  <a:txBody>
                    <a:bodyPr/>
                    <a:lstStyle/>
                    <a:p>
                      <a:pPr indent="0" lvl="0" marL="0" rtl="0" algn="l">
                        <a:spcBef>
                          <a:spcPts val="0"/>
                        </a:spcBef>
                        <a:spcAft>
                          <a:spcPts val="0"/>
                        </a:spcAft>
                        <a:buNone/>
                      </a:pPr>
                      <a:r>
                        <a:rPr lang="zh-CN" sz="1300"/>
                        <a:t>0.55</a:t>
                      </a:r>
                      <a:endParaRPr sz="1300"/>
                    </a:p>
                  </a:txBody>
                  <a:tcPr marT="63500" marB="63500" marR="63500" marL="63500"/>
                </a:tc>
                <a:tc>
                  <a:txBody>
                    <a:bodyPr/>
                    <a:lstStyle/>
                    <a:p>
                      <a:pPr indent="0" lvl="0" marL="0" rtl="0" algn="l">
                        <a:spcBef>
                          <a:spcPts val="0"/>
                        </a:spcBef>
                        <a:spcAft>
                          <a:spcPts val="0"/>
                        </a:spcAft>
                        <a:buNone/>
                      </a:pPr>
                      <a:r>
                        <a:rPr lang="zh-CN" sz="1300"/>
                        <a:t>0.55</a:t>
                      </a:r>
                      <a:endParaRPr sz="1300"/>
                    </a:p>
                  </a:txBody>
                  <a:tcPr marT="63500" marB="63500" marR="63500" marL="63500"/>
                </a:tc>
              </a:tr>
              <a:tr h="514350">
                <a:tc vMerge="1"/>
                <a:tc>
                  <a:txBody>
                    <a:bodyPr/>
                    <a:lstStyle/>
                    <a:p>
                      <a:pPr indent="0" lvl="0" marL="0" rtl="0" algn="l">
                        <a:spcBef>
                          <a:spcPts val="0"/>
                        </a:spcBef>
                        <a:spcAft>
                          <a:spcPts val="0"/>
                        </a:spcAft>
                        <a:buNone/>
                      </a:pPr>
                      <a:r>
                        <a:rPr lang="zh-CN" sz="1300"/>
                        <a:t>XGBoost</a:t>
                      </a:r>
                      <a:endParaRPr sz="1300"/>
                    </a:p>
                  </a:txBody>
                  <a:tcPr marT="63500" marB="63500" marR="63500" marL="63500"/>
                </a:tc>
                <a:tc>
                  <a:txBody>
                    <a:bodyPr/>
                    <a:lstStyle/>
                    <a:p>
                      <a:pPr indent="0" lvl="0" marL="0" rtl="0" algn="l">
                        <a:spcBef>
                          <a:spcPts val="0"/>
                        </a:spcBef>
                        <a:spcAft>
                          <a:spcPts val="0"/>
                        </a:spcAft>
                        <a:buNone/>
                      </a:pPr>
                      <a:r>
                        <a:rPr lang="zh-CN" sz="1300"/>
                        <a:t>(0.505, 0.585)</a:t>
                      </a:r>
                      <a:endParaRPr sz="1300"/>
                    </a:p>
                  </a:txBody>
                  <a:tcPr marT="63500" marB="63500" marR="63500" marL="63500"/>
                </a:tc>
                <a:tc>
                  <a:txBody>
                    <a:bodyPr/>
                    <a:lstStyle/>
                    <a:p>
                      <a:pPr indent="0" lvl="0" marL="0" rtl="0" algn="l">
                        <a:spcBef>
                          <a:spcPts val="0"/>
                        </a:spcBef>
                        <a:spcAft>
                          <a:spcPts val="0"/>
                        </a:spcAft>
                        <a:buNone/>
                      </a:pPr>
                      <a:r>
                        <a:rPr lang="zh-CN" sz="1300"/>
                        <a:t>0.55</a:t>
                      </a:r>
                      <a:endParaRPr sz="1300"/>
                    </a:p>
                  </a:txBody>
                  <a:tcPr marT="63500" marB="63500" marR="63500" marL="63500"/>
                </a:tc>
                <a:tc>
                  <a:txBody>
                    <a:bodyPr/>
                    <a:lstStyle/>
                    <a:p>
                      <a:pPr indent="0" lvl="0" marL="0" rtl="0" algn="l">
                        <a:spcBef>
                          <a:spcPts val="0"/>
                        </a:spcBef>
                        <a:spcAft>
                          <a:spcPts val="0"/>
                        </a:spcAft>
                        <a:buNone/>
                      </a:pPr>
                      <a:r>
                        <a:rPr lang="zh-CN" sz="1300"/>
                        <a:t>0.56</a:t>
                      </a:r>
                      <a:endParaRPr sz="1300"/>
                    </a:p>
                  </a:txBody>
                  <a:tcPr marT="63500" marB="63500" marR="63500" marL="63500"/>
                </a:tc>
              </a:tr>
              <a:tr h="514350">
                <a:tc vMerge="1"/>
                <a:tc>
                  <a:txBody>
                    <a:bodyPr/>
                    <a:lstStyle/>
                    <a:p>
                      <a:pPr indent="0" lvl="0" marL="0" rtl="0" algn="l">
                        <a:spcBef>
                          <a:spcPts val="0"/>
                        </a:spcBef>
                        <a:spcAft>
                          <a:spcPts val="0"/>
                        </a:spcAft>
                        <a:buNone/>
                      </a:pPr>
                      <a:r>
                        <a:rPr lang="zh-CN" sz="1300"/>
                        <a:t>Random Forest</a:t>
                      </a:r>
                      <a:endParaRPr sz="1300"/>
                    </a:p>
                  </a:txBody>
                  <a:tcPr marT="63500" marB="63500" marR="63500" marL="63500"/>
                </a:tc>
                <a:tc>
                  <a:txBody>
                    <a:bodyPr/>
                    <a:lstStyle/>
                    <a:p>
                      <a:pPr indent="0" lvl="0" marL="0" rtl="0" algn="l">
                        <a:spcBef>
                          <a:spcPts val="0"/>
                        </a:spcBef>
                        <a:spcAft>
                          <a:spcPts val="0"/>
                        </a:spcAft>
                        <a:buNone/>
                      </a:pPr>
                      <a:r>
                        <a:rPr lang="zh-CN" sz="1300"/>
                        <a:t>(0.492, 0.582)</a:t>
                      </a:r>
                      <a:endParaRPr sz="1300"/>
                    </a:p>
                  </a:txBody>
                  <a:tcPr marT="63500" marB="63500" marR="63500" marL="63500"/>
                </a:tc>
                <a:tc>
                  <a:txBody>
                    <a:bodyPr/>
                    <a:lstStyle/>
                    <a:p>
                      <a:pPr indent="0" lvl="0" marL="0" rtl="0" algn="l">
                        <a:spcBef>
                          <a:spcPts val="0"/>
                        </a:spcBef>
                        <a:spcAft>
                          <a:spcPts val="0"/>
                        </a:spcAft>
                        <a:buNone/>
                      </a:pPr>
                      <a:r>
                        <a:rPr lang="zh-CN" sz="1300"/>
                        <a:t>0.55</a:t>
                      </a:r>
                      <a:endParaRPr sz="1300"/>
                    </a:p>
                  </a:txBody>
                  <a:tcPr marT="63500" marB="63500" marR="63500" marL="63500"/>
                </a:tc>
                <a:tc>
                  <a:txBody>
                    <a:bodyPr/>
                    <a:lstStyle/>
                    <a:p>
                      <a:pPr indent="0" lvl="0" marL="0" rtl="0" algn="l">
                        <a:spcBef>
                          <a:spcPts val="0"/>
                        </a:spcBef>
                        <a:spcAft>
                          <a:spcPts val="0"/>
                        </a:spcAft>
                        <a:buNone/>
                      </a:pPr>
                      <a:r>
                        <a:rPr lang="zh-CN" sz="1300"/>
                        <a:t>0.55</a:t>
                      </a:r>
                      <a:endParaRPr sz="1300"/>
                    </a:p>
                  </a:txBody>
                  <a:tcPr marT="63500" marB="63500" marR="63500" marL="63500"/>
                </a:tc>
              </a:tr>
              <a:tr h="514350">
                <a:tc rowSpan="3">
                  <a:txBody>
                    <a:bodyPr/>
                    <a:lstStyle/>
                    <a:p>
                      <a:pPr indent="0" lvl="0" marL="0" rtl="0" algn="l">
                        <a:spcBef>
                          <a:spcPts val="0"/>
                        </a:spcBef>
                        <a:spcAft>
                          <a:spcPts val="0"/>
                        </a:spcAft>
                        <a:buNone/>
                      </a:pPr>
                      <a:r>
                        <a:rPr lang="zh-CN" sz="1300"/>
                        <a:t>MAE</a:t>
                      </a:r>
                      <a:endParaRPr sz="1300"/>
                    </a:p>
                  </a:txBody>
                  <a:tcPr marT="63500" marB="63500" marR="63500" marL="63500"/>
                </a:tc>
                <a:tc>
                  <a:txBody>
                    <a:bodyPr/>
                    <a:lstStyle/>
                    <a:p>
                      <a:pPr indent="0" lvl="0" marL="0" rtl="0" algn="l">
                        <a:spcBef>
                          <a:spcPts val="0"/>
                        </a:spcBef>
                        <a:spcAft>
                          <a:spcPts val="0"/>
                        </a:spcAft>
                        <a:buNone/>
                      </a:pPr>
                      <a:r>
                        <a:rPr lang="zh-CN" sz="1300"/>
                        <a:t>GBM</a:t>
                      </a:r>
                      <a:endParaRPr sz="1300"/>
                    </a:p>
                  </a:txBody>
                  <a:tcPr marT="63500" marB="63500" marR="63500" marL="63500"/>
                </a:tc>
                <a:tc>
                  <a:txBody>
                    <a:bodyPr/>
                    <a:lstStyle/>
                    <a:p>
                      <a:pPr indent="0" lvl="0" marL="0" rtl="0" algn="l">
                        <a:spcBef>
                          <a:spcPts val="0"/>
                        </a:spcBef>
                        <a:spcAft>
                          <a:spcPts val="0"/>
                        </a:spcAft>
                        <a:buNone/>
                      </a:pPr>
                      <a:r>
                        <a:rPr lang="zh-CN" sz="1300"/>
                        <a:t>(65,915.59, 71,348.66)</a:t>
                      </a:r>
                      <a:endParaRPr sz="1300"/>
                    </a:p>
                  </a:txBody>
                  <a:tcPr marT="63500" marB="63500" marR="63500" marL="63500"/>
                </a:tc>
                <a:tc>
                  <a:txBody>
                    <a:bodyPr/>
                    <a:lstStyle/>
                    <a:p>
                      <a:pPr indent="0" lvl="0" marL="0" rtl="0" algn="l">
                        <a:spcBef>
                          <a:spcPts val="0"/>
                        </a:spcBef>
                        <a:spcAft>
                          <a:spcPts val="0"/>
                        </a:spcAft>
                        <a:buNone/>
                      </a:pPr>
                      <a:r>
                        <a:rPr lang="zh-CN" sz="1300"/>
                        <a:t>68,133.65</a:t>
                      </a:r>
                      <a:endParaRPr sz="1300"/>
                    </a:p>
                  </a:txBody>
                  <a:tcPr marT="63500" marB="63500" marR="63500" marL="63500"/>
                </a:tc>
                <a:tc>
                  <a:txBody>
                    <a:bodyPr/>
                    <a:lstStyle/>
                    <a:p>
                      <a:pPr indent="0" lvl="0" marL="0" rtl="0" algn="l">
                        <a:spcBef>
                          <a:spcPts val="0"/>
                        </a:spcBef>
                        <a:spcAft>
                          <a:spcPts val="0"/>
                        </a:spcAft>
                        <a:buNone/>
                      </a:pPr>
                      <a:r>
                        <a:rPr lang="zh-CN" sz="1300"/>
                        <a:t>67,966.34</a:t>
                      </a:r>
                      <a:endParaRPr sz="1300"/>
                    </a:p>
                  </a:txBody>
                  <a:tcPr marT="63500" marB="63500" marR="63500" marL="63500"/>
                </a:tc>
              </a:tr>
              <a:tr h="514350">
                <a:tc vMerge="1"/>
                <a:tc>
                  <a:txBody>
                    <a:bodyPr/>
                    <a:lstStyle/>
                    <a:p>
                      <a:pPr indent="0" lvl="0" marL="0" rtl="0" algn="l">
                        <a:spcBef>
                          <a:spcPts val="0"/>
                        </a:spcBef>
                        <a:spcAft>
                          <a:spcPts val="0"/>
                        </a:spcAft>
                        <a:buNone/>
                      </a:pPr>
                      <a:r>
                        <a:rPr lang="zh-CN" sz="1300"/>
                        <a:t>XGBoost</a:t>
                      </a:r>
                      <a:endParaRPr sz="1300"/>
                    </a:p>
                  </a:txBody>
                  <a:tcPr marT="63500" marB="63500" marR="63500" marL="63500"/>
                </a:tc>
                <a:tc>
                  <a:txBody>
                    <a:bodyPr/>
                    <a:lstStyle/>
                    <a:p>
                      <a:pPr indent="0" lvl="0" marL="0" rtl="0" algn="l">
                        <a:spcBef>
                          <a:spcPts val="0"/>
                        </a:spcBef>
                        <a:spcAft>
                          <a:spcPts val="0"/>
                        </a:spcAft>
                        <a:buNone/>
                      </a:pPr>
                      <a:r>
                        <a:rPr lang="zh-CN" sz="1300"/>
                        <a:t>(65,196.45, 70,292.42)</a:t>
                      </a:r>
                      <a:endParaRPr sz="1300"/>
                    </a:p>
                  </a:txBody>
                  <a:tcPr marT="63500" marB="63500" marR="63500" marL="63500"/>
                </a:tc>
                <a:tc>
                  <a:txBody>
                    <a:bodyPr/>
                    <a:lstStyle/>
                    <a:p>
                      <a:pPr indent="0" lvl="0" marL="0" rtl="0" algn="l">
                        <a:spcBef>
                          <a:spcPts val="0"/>
                        </a:spcBef>
                        <a:spcAft>
                          <a:spcPts val="0"/>
                        </a:spcAft>
                        <a:buNone/>
                      </a:pPr>
                      <a:r>
                        <a:rPr lang="zh-CN" sz="1300"/>
                        <a:t>67,380.51</a:t>
                      </a:r>
                      <a:endParaRPr sz="1300"/>
                    </a:p>
                  </a:txBody>
                  <a:tcPr marT="63500" marB="63500" marR="63500" marL="63500"/>
                </a:tc>
                <a:tc>
                  <a:txBody>
                    <a:bodyPr/>
                    <a:lstStyle/>
                    <a:p>
                      <a:pPr indent="0" lvl="0" marL="0" rtl="0" algn="l">
                        <a:spcBef>
                          <a:spcPts val="0"/>
                        </a:spcBef>
                        <a:spcAft>
                          <a:spcPts val="0"/>
                        </a:spcAft>
                        <a:buNone/>
                      </a:pPr>
                      <a:r>
                        <a:rPr lang="zh-CN" sz="1300"/>
                        <a:t>67,337.89</a:t>
                      </a:r>
                      <a:endParaRPr sz="1300"/>
                    </a:p>
                  </a:txBody>
                  <a:tcPr marT="63500" marB="63500" marR="63500" marL="63500"/>
                </a:tc>
              </a:tr>
              <a:tr h="514350">
                <a:tc vMerge="1"/>
                <a:tc>
                  <a:txBody>
                    <a:bodyPr/>
                    <a:lstStyle/>
                    <a:p>
                      <a:pPr indent="0" lvl="0" marL="0" rtl="0" algn="l">
                        <a:spcBef>
                          <a:spcPts val="0"/>
                        </a:spcBef>
                        <a:spcAft>
                          <a:spcPts val="0"/>
                        </a:spcAft>
                        <a:buNone/>
                      </a:pPr>
                      <a:r>
                        <a:rPr lang="zh-CN" sz="1300"/>
                        <a:t>Random Forest</a:t>
                      </a:r>
                      <a:endParaRPr sz="1300"/>
                    </a:p>
                  </a:txBody>
                  <a:tcPr marT="63500" marB="63500" marR="63500" marL="63500"/>
                </a:tc>
                <a:tc>
                  <a:txBody>
                    <a:bodyPr/>
                    <a:lstStyle/>
                    <a:p>
                      <a:pPr indent="0" lvl="0" marL="0" rtl="0" algn="l">
                        <a:spcBef>
                          <a:spcPts val="0"/>
                        </a:spcBef>
                        <a:spcAft>
                          <a:spcPts val="0"/>
                        </a:spcAft>
                        <a:buNone/>
                      </a:pPr>
                      <a:r>
                        <a:rPr lang="zh-CN" sz="1300"/>
                        <a:t>(65,055.38, 70,893.94)</a:t>
                      </a:r>
                      <a:endParaRPr sz="1300"/>
                    </a:p>
                  </a:txBody>
                  <a:tcPr marT="63500" marB="63500" marR="63500" marL="63500"/>
                </a:tc>
                <a:tc>
                  <a:txBody>
                    <a:bodyPr/>
                    <a:lstStyle/>
                    <a:p>
                      <a:pPr indent="0" lvl="0" marL="0" rtl="0" algn="l">
                        <a:spcBef>
                          <a:spcPts val="0"/>
                        </a:spcBef>
                        <a:spcAft>
                          <a:spcPts val="0"/>
                        </a:spcAft>
                        <a:buNone/>
                      </a:pPr>
                      <a:r>
                        <a:rPr lang="zh-CN" sz="1300"/>
                        <a:t>67,747.22</a:t>
                      </a:r>
                      <a:endParaRPr sz="1300"/>
                    </a:p>
                  </a:txBody>
                  <a:tcPr marT="63500" marB="63500" marR="63500" marL="63500"/>
                </a:tc>
                <a:tc>
                  <a:txBody>
                    <a:bodyPr/>
                    <a:lstStyle/>
                    <a:p>
                      <a:pPr indent="0" lvl="0" marL="0" rtl="0" algn="l">
                        <a:spcBef>
                          <a:spcPts val="0"/>
                        </a:spcBef>
                        <a:spcAft>
                          <a:spcPts val="0"/>
                        </a:spcAft>
                        <a:buNone/>
                      </a:pPr>
                      <a:r>
                        <a:rPr lang="zh-CN" sz="1300"/>
                        <a:t>67,506.29</a:t>
                      </a:r>
                      <a:endParaRPr sz="13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Efforts to Optimize Performance</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1"/>
              </a:buClr>
              <a:buSzPts val="1100"/>
              <a:buFont typeface="Arial"/>
              <a:buChar char="●"/>
            </a:pPr>
            <a:r>
              <a:rPr b="1" lang="zh-CN" sz="1100">
                <a:solidFill>
                  <a:schemeClr val="dk1"/>
                </a:solidFill>
                <a:latin typeface="Arial"/>
                <a:ea typeface="Arial"/>
                <a:cs typeface="Arial"/>
                <a:sym typeface="Arial"/>
              </a:rPr>
              <a:t>Feature Engineering:</a:t>
            </a:r>
            <a:endParaRPr b="1"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Char char="○"/>
            </a:pPr>
            <a:r>
              <a:rPr lang="zh-CN">
                <a:solidFill>
                  <a:schemeClr val="dk1"/>
                </a:solidFill>
                <a:latin typeface="Arial"/>
                <a:ea typeface="Arial"/>
                <a:cs typeface="Arial"/>
                <a:sym typeface="Arial"/>
              </a:rPr>
              <a:t>Created derived features like rooms_per_area and age_condition_interaction to capture complex relationships.</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Hyperparameter Tuning:</a:t>
            </a:r>
            <a:endParaRPr b="1"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Char char="○"/>
            </a:pPr>
            <a:r>
              <a:rPr lang="zh-CN">
                <a:solidFill>
                  <a:schemeClr val="dk1"/>
                </a:solidFill>
                <a:latin typeface="Arial"/>
                <a:ea typeface="Arial"/>
                <a:cs typeface="Arial"/>
                <a:sym typeface="Arial"/>
              </a:rPr>
              <a:t>Fine-tuned learning rate, tree depth, and number of iterations for all models.</a:t>
            </a:r>
            <a:endParaRPr>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Char char="○"/>
            </a:pPr>
            <a:r>
              <a:rPr lang="zh-CN">
                <a:solidFill>
                  <a:schemeClr val="dk1"/>
                </a:solidFill>
                <a:latin typeface="Arial"/>
                <a:ea typeface="Arial"/>
                <a:cs typeface="Arial"/>
                <a:sym typeface="Arial"/>
              </a:rPr>
              <a:t>Example: GBM reached optimal RMSE around 2,500-3,000 iterations.</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Cross-Validation:</a:t>
            </a:r>
            <a:endParaRPr b="1"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Char char="○"/>
            </a:pPr>
            <a:r>
              <a:rPr lang="zh-CN">
                <a:solidFill>
                  <a:schemeClr val="dk1"/>
                </a:solidFill>
                <a:latin typeface="Arial"/>
                <a:ea typeface="Arial"/>
                <a:cs typeface="Arial"/>
                <a:sym typeface="Arial"/>
              </a:rPr>
              <a:t>Used 5-fold cross-validation to ensure robust performance across different data splits.</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Outlier Removal:</a:t>
            </a:r>
            <a:endParaRPr b="1"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Char char="○"/>
            </a:pPr>
            <a:r>
              <a:rPr lang="zh-CN">
                <a:solidFill>
                  <a:schemeClr val="dk1"/>
                </a:solidFill>
                <a:latin typeface="Arial"/>
                <a:ea typeface="Arial"/>
                <a:cs typeface="Arial"/>
                <a:sym typeface="Arial"/>
              </a:rPr>
              <a:t>Filtered extreme values in Total_Value and Total_Area (3rd–97th percentiles).</a:t>
            </a:r>
            <a:endParaRPr>
              <a:solidFill>
                <a:schemeClr val="dk1"/>
              </a:solidFill>
              <a:latin typeface="Arial"/>
              <a:ea typeface="Arial"/>
              <a:cs typeface="Arial"/>
              <a:sym typeface="Arial"/>
            </a:endParaRPr>
          </a:p>
          <a:p>
            <a:pPr indent="0" lvl="0" marL="0" rtl="0" algn="l">
              <a:spcBef>
                <a:spcPts val="1200"/>
              </a:spcBef>
              <a:spcAft>
                <a:spcPts val="1200"/>
              </a:spcAft>
              <a:buNone/>
            </a:pPr>
            <a:r>
              <a:rPr lang="zh-CN" sz="1100">
                <a:solidFill>
                  <a:schemeClr val="dk1"/>
                </a:solidFill>
                <a:latin typeface="Arial"/>
                <a:ea typeface="Arial"/>
                <a:cs typeface="Arial"/>
                <a:sym typeface="Arial"/>
              </a:rPr>
              <a:t>These efforts reduced noise, balanced bias-variance trade-offs, and improved overall model stability.</a:t>
            </a:r>
            <a:endParaRPr>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Feature Importance Analysis</a:t>
            </a:r>
            <a:endParaRPr/>
          </a:p>
        </p:txBody>
      </p:sp>
      <p:sp>
        <p:nvSpPr>
          <p:cNvPr id="128" name="Google Shape;128;p20"/>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100">
                <a:solidFill>
                  <a:schemeClr val="dk1"/>
                </a:solidFill>
                <a:latin typeface="Arial"/>
                <a:ea typeface="Arial"/>
                <a:cs typeface="Arial"/>
                <a:sym typeface="Arial"/>
              </a:rPr>
              <a:t>Top Features:</a:t>
            </a:r>
            <a:endParaRPr b="1"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b="1" lang="zh-CN" sz="1100">
                <a:solidFill>
                  <a:schemeClr val="dk1"/>
                </a:solidFill>
                <a:latin typeface="Arial"/>
                <a:ea typeface="Arial"/>
                <a:cs typeface="Arial"/>
                <a:sym typeface="Arial"/>
              </a:rPr>
              <a:t>Age</a:t>
            </a:r>
            <a:r>
              <a:rPr lang="zh-CN" sz="1100">
                <a:solidFill>
                  <a:schemeClr val="dk1"/>
                </a:solidFill>
                <a:latin typeface="Arial"/>
                <a:ea typeface="Arial"/>
                <a:cs typeface="Arial"/>
                <a:sym typeface="Arial"/>
              </a:rPr>
              <a:t>: Most significant predictor of house price.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Bathrooms</a:t>
            </a:r>
            <a:r>
              <a:rPr lang="zh-CN" sz="1100">
                <a:solidFill>
                  <a:schemeClr val="dk1"/>
                </a:solidFill>
                <a:latin typeface="Arial"/>
                <a:ea typeface="Arial"/>
                <a:cs typeface="Arial"/>
                <a:sym typeface="Arial"/>
              </a:rPr>
              <a:t>: Influences housing value directly.</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Rooms per Area</a:t>
            </a:r>
            <a:r>
              <a:rPr lang="zh-CN" sz="1100">
                <a:solidFill>
                  <a:schemeClr val="dk1"/>
                </a:solidFill>
                <a:latin typeface="Arial"/>
                <a:ea typeface="Arial"/>
                <a:cs typeface="Arial"/>
                <a:sym typeface="Arial"/>
              </a:rPr>
              <a:t>: Indicates efficient use of space.</a:t>
            </a:r>
            <a:endParaRPr sz="1100">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pic>
        <p:nvPicPr>
          <p:cNvPr id="129" name="Google Shape;129;p20"/>
          <p:cNvPicPr preferRelativeResize="0"/>
          <p:nvPr/>
        </p:nvPicPr>
        <p:blipFill>
          <a:blip r:embed="rId3">
            <a:alphaModFix/>
          </a:blip>
          <a:stretch>
            <a:fillRect/>
          </a:stretch>
        </p:blipFill>
        <p:spPr>
          <a:xfrm>
            <a:off x="4572000" y="2123893"/>
            <a:ext cx="3962450" cy="209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Impact of Feature Choices</a:t>
            </a:r>
            <a:endParaRPr/>
          </a:p>
        </p:txBody>
      </p:sp>
      <p:sp>
        <p:nvSpPr>
          <p:cNvPr id="135" name="Google Shape;135;p21"/>
          <p:cNvSpPr txBox="1"/>
          <p:nvPr>
            <p:ph idx="1" type="body"/>
          </p:nvPr>
        </p:nvSpPr>
        <p:spPr>
          <a:xfrm>
            <a:off x="729450" y="2078875"/>
            <a:ext cx="4344000" cy="286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100">
                <a:solidFill>
                  <a:schemeClr val="dk1"/>
                </a:solidFill>
                <a:latin typeface="Arial"/>
                <a:ea typeface="Arial"/>
                <a:cs typeface="Arial"/>
                <a:sym typeface="Arial"/>
              </a:rPr>
              <a:t>Tested Features with Limited Impact:</a:t>
            </a:r>
            <a:endParaRPr b="1"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b="1" lang="zh-CN" sz="1100">
                <a:solidFill>
                  <a:schemeClr val="dk1"/>
                </a:solidFill>
                <a:latin typeface="Arial"/>
                <a:ea typeface="Arial"/>
                <a:cs typeface="Arial"/>
                <a:sym typeface="Arial"/>
              </a:rPr>
              <a:t>age_squared</a:t>
            </a:r>
            <a:r>
              <a:rPr lang="zh-CN" sz="1100">
                <a:solidFill>
                  <a:schemeClr val="dk1"/>
                </a:solidFill>
                <a:latin typeface="Arial"/>
                <a:ea typeface="Arial"/>
                <a:cs typeface="Arial"/>
                <a:sym typeface="Arial"/>
              </a:rPr>
              <a:t>: Added as a non-linear term, but it increased noise and did not improve predictive power.</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zh-CN" sz="1100">
                <a:solidFill>
                  <a:schemeClr val="dk1"/>
                </a:solidFill>
                <a:latin typeface="Arial"/>
                <a:ea typeface="Arial"/>
                <a:cs typeface="Arial"/>
                <a:sym typeface="Arial"/>
              </a:rPr>
              <a:t>bedrooms</a:t>
            </a:r>
            <a:r>
              <a:rPr lang="zh-CN" sz="1100">
                <a:solidFill>
                  <a:schemeClr val="dk1"/>
                </a:solidFill>
                <a:latin typeface="Arial"/>
                <a:ea typeface="Arial"/>
                <a:cs typeface="Arial"/>
                <a:sym typeface="Arial"/>
              </a:rPr>
              <a:t>: Initial results showed weak correlation with price; removed to reduce feature noise.</a:t>
            </a:r>
            <a:endParaRPr sz="1100">
              <a:solidFill>
                <a:schemeClr val="dk1"/>
              </a:solidFill>
              <a:latin typeface="Arial"/>
              <a:ea typeface="Arial"/>
              <a:cs typeface="Arial"/>
              <a:sym typeface="Arial"/>
            </a:endParaRPr>
          </a:p>
          <a:p>
            <a:pPr indent="0" lvl="0" marL="0" rtl="0" algn="l">
              <a:spcBef>
                <a:spcPts val="1200"/>
              </a:spcBef>
              <a:spcAft>
                <a:spcPts val="0"/>
              </a:spcAft>
              <a:buNone/>
            </a:pPr>
            <a:r>
              <a:rPr b="1" lang="zh-CN" sz="1100">
                <a:solidFill>
                  <a:schemeClr val="dk1"/>
                </a:solidFill>
                <a:latin typeface="Arial"/>
                <a:ea typeface="Arial"/>
                <a:cs typeface="Arial"/>
                <a:sym typeface="Arial"/>
              </a:rPr>
              <a:t>Impact on Performance:</a:t>
            </a:r>
            <a:endParaRPr b="1"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zh-CN" sz="1100">
                <a:solidFill>
                  <a:schemeClr val="dk1"/>
                </a:solidFill>
                <a:latin typeface="Arial"/>
                <a:ea typeface="Arial"/>
                <a:cs typeface="Arial"/>
                <a:sym typeface="Arial"/>
              </a:rPr>
              <a:t>Removing low-impact features reduced overfitting and improved generalization.</a:t>
            </a:r>
            <a:endParaRPr b="1" sz="1100">
              <a:solidFill>
                <a:schemeClr val="dk1"/>
              </a:solidFill>
              <a:latin typeface="Arial"/>
              <a:ea typeface="Arial"/>
              <a:cs typeface="Arial"/>
              <a:sym typeface="Arial"/>
            </a:endParaRPr>
          </a:p>
          <a:p>
            <a:pPr indent="0" lvl="0" marL="0" rtl="0" algn="l">
              <a:spcBef>
                <a:spcPts val="1200"/>
              </a:spcBef>
              <a:spcAft>
                <a:spcPts val="0"/>
              </a:spcAft>
              <a:buNone/>
            </a:pPr>
            <a:r>
              <a:rPr lang="zh-CN" sz="1100">
                <a:solidFill>
                  <a:schemeClr val="dk1"/>
                </a:solidFill>
                <a:latin typeface="Arial"/>
                <a:ea typeface="Arial"/>
                <a:cs typeface="Arial"/>
                <a:sym typeface="Arial"/>
              </a:rPr>
              <a:t>Feature importance chart reflecting refined key predictors (e.g., Age, Bathrooms).</a:t>
            </a:r>
            <a:endParaRPr sz="1100">
              <a:solidFill>
                <a:schemeClr val="dk1"/>
              </a:solidFill>
              <a:latin typeface="Arial"/>
              <a:ea typeface="Arial"/>
              <a:cs typeface="Arial"/>
              <a:sym typeface="Arial"/>
            </a:endParaRPr>
          </a:p>
          <a:p>
            <a:pPr indent="0" lvl="0" marL="0" rtl="0" algn="l">
              <a:spcBef>
                <a:spcPts val="1200"/>
              </a:spcBef>
              <a:spcAft>
                <a:spcPts val="1200"/>
              </a:spcAft>
              <a:buNone/>
            </a:pPr>
            <a:r>
              <a:rPr lang="zh-CN" sz="1100">
                <a:solidFill>
                  <a:schemeClr val="dk1"/>
                </a:solidFill>
                <a:latin typeface="Arial"/>
                <a:ea typeface="Arial"/>
                <a:cs typeface="Arial"/>
                <a:sym typeface="Arial"/>
              </a:rPr>
              <a:t>Residual plots showing decreased spread after removing noisy features.</a:t>
            </a:r>
            <a:endParaRPr b="1" sz="1100">
              <a:solidFill>
                <a:schemeClr val="dk1"/>
              </a:solidFill>
              <a:latin typeface="Arial"/>
              <a:ea typeface="Arial"/>
              <a:cs typeface="Arial"/>
              <a:sym typeface="Arial"/>
            </a:endParaRPr>
          </a:p>
        </p:txBody>
      </p:sp>
      <p:pic>
        <p:nvPicPr>
          <p:cNvPr id="136" name="Google Shape;136;p21"/>
          <p:cNvPicPr preferRelativeResize="0"/>
          <p:nvPr/>
        </p:nvPicPr>
        <p:blipFill>
          <a:blip r:embed="rId3">
            <a:alphaModFix/>
          </a:blip>
          <a:stretch>
            <a:fillRect/>
          </a:stretch>
        </p:blipFill>
        <p:spPr>
          <a:xfrm>
            <a:off x="5283225" y="637150"/>
            <a:ext cx="3329525" cy="2295300"/>
          </a:xfrm>
          <a:prstGeom prst="rect">
            <a:avLst/>
          </a:prstGeom>
          <a:noFill/>
          <a:ln>
            <a:noFill/>
          </a:ln>
        </p:spPr>
      </p:pic>
      <p:pic>
        <p:nvPicPr>
          <p:cNvPr id="137" name="Google Shape;137;p21"/>
          <p:cNvPicPr preferRelativeResize="0"/>
          <p:nvPr/>
        </p:nvPicPr>
        <p:blipFill>
          <a:blip r:embed="rId4">
            <a:alphaModFix/>
          </a:blip>
          <a:stretch>
            <a:fillRect/>
          </a:stretch>
        </p:blipFill>
        <p:spPr>
          <a:xfrm>
            <a:off x="5351838" y="2932450"/>
            <a:ext cx="3192299" cy="22110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