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7"/>
  </p:notesMasterIdLst>
  <p:sldIdLst>
    <p:sldId id="256" r:id="rId2"/>
    <p:sldId id="257" r:id="rId3"/>
    <p:sldId id="271" r:id="rId4"/>
    <p:sldId id="259" r:id="rId5"/>
    <p:sldId id="260" r:id="rId6"/>
    <p:sldId id="261" r:id="rId7"/>
    <p:sldId id="310" r:id="rId8"/>
    <p:sldId id="311" r:id="rId9"/>
    <p:sldId id="262" r:id="rId10"/>
    <p:sldId id="309" r:id="rId11"/>
    <p:sldId id="270" r:id="rId12"/>
    <p:sldId id="267" r:id="rId13"/>
    <p:sldId id="268" r:id="rId14"/>
    <p:sldId id="269" r:id="rId15"/>
    <p:sldId id="276" r:id="rId16"/>
    <p:sldId id="277" r:id="rId17"/>
    <p:sldId id="278" r:id="rId18"/>
    <p:sldId id="280" r:id="rId19"/>
    <p:sldId id="272" r:id="rId20"/>
    <p:sldId id="281" r:id="rId21"/>
    <p:sldId id="282" r:id="rId22"/>
    <p:sldId id="283" r:id="rId23"/>
    <p:sldId id="284" r:id="rId24"/>
    <p:sldId id="273" r:id="rId25"/>
    <p:sldId id="286" r:id="rId26"/>
    <p:sldId id="312" r:id="rId27"/>
    <p:sldId id="290" r:id="rId28"/>
    <p:sldId id="313" r:id="rId29"/>
    <p:sldId id="291" r:id="rId30"/>
    <p:sldId id="315" r:id="rId31"/>
    <p:sldId id="314" r:id="rId32"/>
    <p:sldId id="274" r:id="rId33"/>
    <p:sldId id="293" r:id="rId34"/>
    <p:sldId id="295" r:id="rId35"/>
    <p:sldId id="297" r:id="rId36"/>
    <p:sldId id="306" r:id="rId37"/>
    <p:sldId id="275" r:id="rId38"/>
    <p:sldId id="299" r:id="rId39"/>
    <p:sldId id="288" r:id="rId40"/>
    <p:sldId id="301" r:id="rId41"/>
    <p:sldId id="302" r:id="rId42"/>
    <p:sldId id="303" r:id="rId43"/>
    <p:sldId id="305" r:id="rId44"/>
    <p:sldId id="307" r:id="rId45"/>
    <p:sldId id="308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70" autoAdjust="0"/>
  </p:normalViewPr>
  <p:slideViewPr>
    <p:cSldViewPr>
      <p:cViewPr varScale="1">
        <p:scale>
          <a:sx n="86" d="100"/>
          <a:sy n="86" d="100"/>
        </p:scale>
        <p:origin x="74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5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445A7-4F9C-442B-B305-57B662AB3E84}" type="datetimeFigureOut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5D18E-41E3-44B8-9959-18EADA69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8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5D18E-41E3-44B8-9959-18EADA69D63D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54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89E17241-7B83-4EE5-9628-E76EB875529D}" type="datetime1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5620015D-9AA0-4E8F-BB3E-4D5A5E86258C}" type="datetime1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A8837F08-E420-4692-A3D1-9968138FB6ED}" type="datetime1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D0161587-6E7D-46AF-BEA4-96C866295EA0}" type="datetime1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312035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659F92E7-841F-428B-B3C2-D05602AC9C01}" type="datetime1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32856"/>
            <a:ext cx="7772400" cy="912096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9C7C974C-CEDF-4709-BC5D-570093D9A8B2}" type="datetime1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5FC63A4F-9031-4223-8A4A-3A578F0BE0A6}" type="datetime1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D541334B-5E88-4248-B45C-D53D777736AE}" type="datetime1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A993383B-F4B0-4519-92EB-23FFFE500AE1}" type="datetime1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9C7D74C3-5EC5-4A2F-A369-CAFA85CEFF9A}" type="datetime1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A3CE3064-C61C-4FE8-8E7C-17C50B6286FC}" type="datetime1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C:\Users\yich\Dropbox\Work\html5-book\example\html5\res\HTML5_Logo_64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0932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¢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맑은 고딕" pitchFamily="50" charset="-127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맑은 고딕" pitchFamily="50" charset="-127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class.me/html5_2e" TargetMode="External"/><Relationship Id="rId2" Type="http://schemas.openxmlformats.org/officeDocument/2006/relationships/hyperlink" Target="http://webclass.me/html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ML5_chapter02.pptx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.HTML5 </a:t>
            </a:r>
            <a:r>
              <a:rPr lang="ko-KR" altLang="en-US" dirty="0" smtClean="0"/>
              <a:t>문서의 기본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웹 프로그래밍 </a:t>
            </a:r>
            <a:r>
              <a:rPr lang="ko-KR" altLang="en-US" dirty="0" smtClean="0"/>
              <a:t>입문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584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기타 문서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특수문자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‘</a:t>
            </a:r>
            <a:r>
              <a:rPr lang="en-US" altLang="ko-KR" dirty="0" smtClean="0"/>
              <a:t>&lt;’ </a:t>
            </a:r>
            <a:r>
              <a:rPr lang="ko-KR" altLang="en-US" dirty="0" smtClean="0"/>
              <a:t>문자나 ‘</a:t>
            </a:r>
            <a:r>
              <a:rPr lang="en-US" altLang="ko-KR" dirty="0" smtClean="0"/>
              <a:t>&gt;’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따옴표 등은 특별한 목적이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엔티티</a:t>
            </a:r>
            <a:r>
              <a:rPr lang="en-US" altLang="ko-KR" dirty="0" smtClean="0"/>
              <a:t>(entity) </a:t>
            </a:r>
            <a:r>
              <a:rPr lang="ko-KR" altLang="en-US" dirty="0" smtClean="0"/>
              <a:t>코드로 표현 </a:t>
            </a:r>
            <a:r>
              <a:rPr lang="en-US" altLang="ko-KR" dirty="0" smtClean="0"/>
              <a:t>--- &amp;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;</a:t>
            </a:r>
          </a:p>
          <a:p>
            <a:pPr lvl="2"/>
            <a:r>
              <a:rPr lang="ko-KR" altLang="en-US" dirty="0" smtClean="0"/>
              <a:t>공백</a:t>
            </a:r>
            <a:r>
              <a:rPr lang="en-US" altLang="ko-KR" dirty="0" smtClean="0"/>
              <a:t>        &lt;       &gt;          “          &amp;</a:t>
            </a:r>
          </a:p>
          <a:p>
            <a:pPr lvl="2"/>
            <a:r>
              <a:rPr lang="en-US" altLang="ko-KR" dirty="0" smtClean="0"/>
              <a:t>&amp;</a:t>
            </a:r>
            <a:r>
              <a:rPr lang="en-US" altLang="ko-KR" dirty="0" err="1" smtClean="0"/>
              <a:t>nbsp</a:t>
            </a:r>
            <a:r>
              <a:rPr lang="en-US" altLang="ko-KR" dirty="0" smtClean="0"/>
              <a:t>;    &amp;</a:t>
            </a:r>
            <a:r>
              <a:rPr lang="en-US" altLang="ko-KR" dirty="0" err="1" smtClean="0"/>
              <a:t>lt</a:t>
            </a:r>
            <a:r>
              <a:rPr lang="en-US" altLang="ko-KR" dirty="0" smtClean="0"/>
              <a:t>;    &amp;</a:t>
            </a:r>
            <a:r>
              <a:rPr lang="en-US" altLang="ko-KR" dirty="0" err="1" smtClean="0"/>
              <a:t>gt</a:t>
            </a:r>
            <a:r>
              <a:rPr lang="en-US" altLang="ko-KR" dirty="0" smtClean="0"/>
              <a:t>;    &amp;</a:t>
            </a:r>
            <a:r>
              <a:rPr lang="en-US" altLang="ko-KR" dirty="0" err="1" smtClean="0"/>
              <a:t>quot</a:t>
            </a:r>
            <a:r>
              <a:rPr lang="en-US" altLang="ko-KR" dirty="0" smtClean="0"/>
              <a:t>;    &amp;amp;</a:t>
            </a:r>
          </a:p>
          <a:p>
            <a:pPr lvl="1"/>
            <a:r>
              <a:rPr lang="ko-KR" altLang="en-US" dirty="0" smtClean="0"/>
              <a:t>키보드에서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못하는 문자는 </a:t>
            </a:r>
            <a:r>
              <a:rPr lang="en-US" altLang="ko-KR" dirty="0" smtClean="0"/>
              <a:t>&amp;#</a:t>
            </a:r>
            <a:r>
              <a:rPr lang="ko-KR" altLang="en-US" dirty="0" smtClean="0"/>
              <a:t>문자코드</a:t>
            </a:r>
            <a:r>
              <a:rPr lang="en-US" altLang="ko-KR" dirty="0" smtClean="0"/>
              <a:t>;</a:t>
            </a:r>
          </a:p>
          <a:p>
            <a:pPr lvl="2"/>
            <a:r>
              <a:rPr lang="ko-KR" altLang="ko-KR" dirty="0" smtClean="0"/>
              <a:t>ⓒ </a:t>
            </a:r>
            <a:r>
              <a:rPr lang="en-US" altLang="ko-KR" dirty="0" smtClean="0"/>
              <a:t>         </a:t>
            </a:r>
            <a:r>
              <a:rPr lang="ko-KR" altLang="ko-KR" dirty="0" smtClean="0"/>
              <a:t>￠ </a:t>
            </a:r>
            <a:r>
              <a:rPr lang="en-US" altLang="ko-KR" dirty="0" smtClean="0"/>
              <a:t>             </a:t>
            </a:r>
            <a:r>
              <a:rPr lang="ko-KR" altLang="ko-KR" dirty="0" smtClean="0"/>
              <a:t>￡ </a:t>
            </a:r>
            <a:r>
              <a:rPr lang="en-US" altLang="ko-KR" dirty="0" smtClean="0"/>
              <a:t>             </a:t>
            </a:r>
            <a:r>
              <a:rPr lang="ko-KR" altLang="ko-KR" dirty="0" smtClean="0"/>
              <a:t>￥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&amp;#169;  &amp;#x00a2;  &amp;#x00a3;  &amp;#x00a5;</a:t>
            </a:r>
          </a:p>
          <a:p>
            <a:pPr lvl="6"/>
            <a:endParaRPr lang="en-US" altLang="ko-KR" dirty="0" smtClean="0"/>
          </a:p>
          <a:p>
            <a:r>
              <a:rPr lang="ko-KR" altLang="en-US" dirty="0" smtClean="0"/>
              <a:t>설명문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&lt;!-- </a:t>
            </a:r>
            <a:r>
              <a:rPr lang="ko-KR" altLang="ko-KR" dirty="0" smtClean="0"/>
              <a:t>설명문은 이렇게 작성</a:t>
            </a:r>
            <a:r>
              <a:rPr lang="en-US" altLang="ko-KR" dirty="0" smtClean="0"/>
              <a:t> --&gt;</a:t>
            </a:r>
            <a:endParaRPr lang="ko-KR" altLang="ko-KR" dirty="0" smtClean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5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2.2.1 </a:t>
            </a:r>
            <a:r>
              <a:rPr lang="ko-KR" altLang="en-US" dirty="0" smtClean="0"/>
              <a:t>단락제목</a:t>
            </a:r>
            <a:endParaRPr lang="en-US" altLang="ko-KR" dirty="0" smtClean="0"/>
          </a:p>
          <a:p>
            <a:r>
              <a:rPr lang="en-US" altLang="ko-KR" dirty="0" smtClean="0"/>
              <a:t>2.2.2 </a:t>
            </a:r>
            <a:r>
              <a:rPr lang="ko-KR" altLang="en-US" dirty="0" smtClean="0"/>
              <a:t>단락과 줄</a:t>
            </a:r>
            <a:endParaRPr lang="en-US" altLang="ko-KR" dirty="0" smtClean="0"/>
          </a:p>
          <a:p>
            <a:r>
              <a:rPr lang="en-US" altLang="ko-KR" dirty="0" smtClean="0"/>
              <a:t>2.2.3 </a:t>
            </a:r>
            <a:r>
              <a:rPr lang="ko-KR" altLang="en-US" dirty="0" smtClean="0"/>
              <a:t>다양한 텍스트 표현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문서 꾸미기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10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단락제목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단락제목 지정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&lt;h1&gt;~&lt;h6&gt; </a:t>
            </a:r>
            <a:r>
              <a:rPr lang="ko-KR" altLang="en-US" dirty="0"/>
              <a:t>요소를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숫자가 </a:t>
            </a:r>
            <a:r>
              <a:rPr lang="ko-KR" altLang="en-US" dirty="0"/>
              <a:t>클수록 글자가 </a:t>
            </a:r>
            <a:r>
              <a:rPr lang="ko-KR" altLang="en-US" dirty="0" smtClean="0"/>
              <a:t>작아짐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/>
              <a:t>h1&gt; </a:t>
            </a:r>
            <a:r>
              <a:rPr lang="ko-KR" altLang="en-US" dirty="0"/>
              <a:t>요소는 첫 번째 단계 수준의 </a:t>
            </a:r>
            <a:r>
              <a:rPr lang="ko-KR" altLang="en-US" dirty="0" smtClean="0"/>
              <a:t>단락제목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/>
              <a:t>h2&gt; </a:t>
            </a:r>
            <a:r>
              <a:rPr lang="ko-KR" altLang="en-US" dirty="0"/>
              <a:t>요소는 두 번째 단계 수준의 </a:t>
            </a:r>
            <a:r>
              <a:rPr lang="ko-KR" altLang="en-US" dirty="0" smtClean="0"/>
              <a:t>단락제목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/>
              <a:t>h6&gt; </a:t>
            </a:r>
            <a:r>
              <a:rPr lang="ko-KR" altLang="en-US" dirty="0"/>
              <a:t>요소는 가장 낮은 단계 수준의 단락제목을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문서의 내용 중 다른 텍스트보다 굵게 </a:t>
            </a:r>
            <a:r>
              <a:rPr lang="ko-KR" altLang="en-US" dirty="0" smtClean="0"/>
              <a:t>나타남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줄간격</a:t>
            </a:r>
            <a:r>
              <a:rPr lang="ko-KR" altLang="en-US" dirty="0" smtClean="0"/>
              <a:t> 생성 </a:t>
            </a:r>
            <a:endParaRPr lang="en-US" altLang="ko-KR" dirty="0" smtClean="0"/>
          </a:p>
          <a:p>
            <a:pPr lvl="1"/>
            <a:endParaRPr lang="en-US" altLang="ko-KR" sz="1500" dirty="0" smtClean="0"/>
          </a:p>
          <a:p>
            <a:r>
              <a:rPr lang="ko-KR" altLang="en-US" dirty="0"/>
              <a:t>단락</a:t>
            </a:r>
            <a:r>
              <a:rPr lang="en-US" altLang="ko-KR" dirty="0"/>
              <a:t>: &lt;p&gt; </a:t>
            </a:r>
            <a:r>
              <a:rPr lang="ko-KR" altLang="en-US" dirty="0"/>
              <a:t>요소</a:t>
            </a:r>
            <a:endParaRPr lang="en-US" altLang="ko-KR" dirty="0"/>
          </a:p>
          <a:p>
            <a:pPr lvl="1"/>
            <a:r>
              <a:rPr lang="ko-KR" altLang="en-US" dirty="0"/>
              <a:t>웹 문서에서 단락을 만들기 위해 사용</a:t>
            </a:r>
            <a:endParaRPr lang="en-US" altLang="ko-KR" dirty="0"/>
          </a:p>
          <a:p>
            <a:pPr lvl="1"/>
            <a:r>
              <a:rPr lang="ko-KR" altLang="en-US" dirty="0"/>
              <a:t>웹 브라우저는 단락과 단락 사이에 약간의 공백을 추가하여 시각적으로 두 단락이 구분되어 있을 </a:t>
            </a:r>
            <a:r>
              <a:rPr lang="ko-KR" altLang="en-US" dirty="0" smtClean="0"/>
              <a:t>표시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1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 smtClean="0"/>
              <a:t>:</a:t>
            </a:r>
            <a:r>
              <a:rPr lang="ko-KR" altLang="en-US" dirty="0"/>
              <a:t>단락제목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844824"/>
            <a:ext cx="6192688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&lt;h1&gt;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가장 높은 단계 제목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&lt;/h1&gt;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&lt;h2&gt;</a:t>
            </a:r>
            <a:r>
              <a:rPr lang="ko-KR" altLang="en-US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두번째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단계 제목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&lt;/h2&gt;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&lt;h3&gt;</a:t>
            </a:r>
            <a:r>
              <a:rPr lang="ko-KR" altLang="en-US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세번째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단계 제목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&lt;/h3&gt;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&lt;h4&gt;</a:t>
            </a:r>
            <a:r>
              <a:rPr lang="ko-KR" altLang="en-US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네번째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단계 제목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&lt;/h4&gt;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&lt;h5&gt;</a:t>
            </a:r>
            <a:r>
              <a:rPr lang="ko-KR" altLang="en-US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다섯번째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단계 제목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&lt;/h5&gt;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&lt;h6&gt;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가장 낮은 단계 제목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&lt;/h6&gt;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3075" name="Picture 3" descr="C:\Users\yich\Dropbox\Work\html5-book\pdf-draft-5th_2013-07-10\02\ex2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356992"/>
            <a:ext cx="3964781" cy="272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10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단락과 줄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/>
            <a:endParaRPr lang="en-US" altLang="ko-KR" dirty="0"/>
          </a:p>
          <a:p>
            <a:r>
              <a:rPr lang="ko-KR" altLang="en-US" dirty="0" smtClean="0"/>
              <a:t>줄 </a:t>
            </a:r>
            <a:r>
              <a:rPr lang="ko-KR" altLang="en-US" dirty="0"/>
              <a:t>바꿈</a:t>
            </a:r>
            <a:r>
              <a:rPr lang="en-US" altLang="ko-KR" dirty="0"/>
              <a:t>: &lt;</a:t>
            </a:r>
            <a:r>
              <a:rPr lang="en-US" altLang="ko-KR" dirty="0" err="1"/>
              <a:t>br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요소</a:t>
            </a:r>
            <a:endParaRPr lang="en-US" altLang="ko-KR" dirty="0"/>
          </a:p>
          <a:p>
            <a:pPr lvl="1"/>
            <a:r>
              <a:rPr lang="ko-KR" altLang="en-US" dirty="0" smtClean="0"/>
              <a:t>줄 </a:t>
            </a:r>
            <a:r>
              <a:rPr lang="ko-KR" altLang="en-US" dirty="0"/>
              <a:t>바꿈은 단락을 구분하지 않지만</a:t>
            </a:r>
            <a:r>
              <a:rPr lang="en-US" altLang="ko-KR" dirty="0"/>
              <a:t>, </a:t>
            </a:r>
            <a:r>
              <a:rPr lang="ko-KR" altLang="en-US" dirty="0"/>
              <a:t>앞 문장과 다른 문장간에 줄을 바꾸고자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단일 </a:t>
            </a:r>
            <a:r>
              <a:rPr lang="ko-KR" altLang="en-US" dirty="0"/>
              <a:t>태그 형태로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가로줄</a:t>
            </a:r>
            <a:r>
              <a:rPr lang="en-US" altLang="ko-KR" dirty="0"/>
              <a:t>: &lt;</a:t>
            </a:r>
            <a:r>
              <a:rPr lang="en-US" altLang="ko-KR" dirty="0" err="1"/>
              <a:t>hr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요소</a:t>
            </a:r>
            <a:endParaRPr lang="en-US" altLang="ko-KR" dirty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문서에서 가로줄을 표시하여 앞뒤로 글의 주제가 바뀌었다는 것을 나타낼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형식 </a:t>
            </a:r>
            <a:r>
              <a:rPr lang="ko-KR" altLang="en-US" dirty="0"/>
              <a:t>유지</a:t>
            </a:r>
            <a:r>
              <a:rPr lang="en-US" altLang="ko-KR" dirty="0"/>
              <a:t>: &lt;pre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요소</a:t>
            </a:r>
            <a:endParaRPr lang="en-US" altLang="ko-KR" dirty="0"/>
          </a:p>
          <a:p>
            <a:pPr lvl="1"/>
            <a:r>
              <a:rPr lang="ko-KR" altLang="en-US" dirty="0" smtClean="0"/>
              <a:t>요소 </a:t>
            </a:r>
            <a:r>
              <a:rPr lang="ko-KR" altLang="en-US" dirty="0"/>
              <a:t>내용을 웹 브라우저 화면에 그대로 보이고자 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문서에서는 빈칸 문자나 탭 문자</a:t>
            </a:r>
            <a:r>
              <a:rPr lang="en-US" altLang="ko-KR" dirty="0"/>
              <a:t>, </a:t>
            </a:r>
            <a:r>
              <a:rPr lang="ko-KR" altLang="en-US" dirty="0" smtClean="0"/>
              <a:t>줄 바꿈 </a:t>
            </a:r>
            <a:r>
              <a:rPr lang="ko-KR" altLang="en-US" dirty="0"/>
              <a:t>문자와 같은 공백문자</a:t>
            </a:r>
            <a:r>
              <a:rPr lang="en-US" altLang="ko-KR" dirty="0"/>
              <a:t>(white space character)</a:t>
            </a:r>
            <a:r>
              <a:rPr lang="ko-KR" altLang="en-US" dirty="0"/>
              <a:t>를 하나의 공백 문자로 </a:t>
            </a:r>
            <a:r>
              <a:rPr lang="ko-KR" altLang="en-US" dirty="0" smtClean="0"/>
              <a:t>취급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소스코드와 </a:t>
            </a:r>
            <a:r>
              <a:rPr lang="ko-KR" altLang="en-US" dirty="0"/>
              <a:t>같이 공백문자를 원문 그대로 보이는 것이 중요한 경우에 </a:t>
            </a:r>
            <a:r>
              <a:rPr lang="ko-KR" altLang="en-US" dirty="0" smtClean="0"/>
              <a:t>사</a:t>
            </a:r>
            <a:r>
              <a:rPr lang="ko-KR" altLang="en-US" dirty="0"/>
              <a:t>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인용</a:t>
            </a:r>
            <a:r>
              <a:rPr lang="en-US" altLang="ko-KR" dirty="0"/>
              <a:t>: &lt;</a:t>
            </a:r>
            <a:r>
              <a:rPr lang="en-US" altLang="ko-KR" dirty="0" err="1"/>
              <a:t>blockquote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요소</a:t>
            </a:r>
            <a:endParaRPr lang="en-US" altLang="ko-KR" dirty="0"/>
          </a:p>
          <a:p>
            <a:pPr lvl="1"/>
            <a:r>
              <a:rPr lang="ko-KR" altLang="en-US" dirty="0" smtClean="0"/>
              <a:t>다른 </a:t>
            </a:r>
            <a:r>
              <a:rPr lang="ko-KR" altLang="en-US" dirty="0"/>
              <a:t>글의 내용을 </a:t>
            </a:r>
            <a:r>
              <a:rPr lang="ko-KR" altLang="en-US" dirty="0" smtClean="0"/>
              <a:t>단락단위로 인용할 </a:t>
            </a:r>
            <a:r>
              <a:rPr lang="ko-KR" altLang="en-US" dirty="0"/>
              <a:t>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브라우저에서는 </a:t>
            </a:r>
            <a:r>
              <a:rPr lang="ko-KR" altLang="en-US" dirty="0" smtClean="0"/>
              <a:t>들여쓰기를 </a:t>
            </a:r>
            <a:r>
              <a:rPr lang="ko-KR" altLang="en-US" dirty="0"/>
              <a:t>하여 화면에 </a:t>
            </a:r>
            <a:r>
              <a:rPr lang="ko-KR" altLang="en-US" dirty="0" smtClean="0"/>
              <a:t>표시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755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</a:t>
            </a:r>
            <a:r>
              <a:rPr lang="ko-KR" altLang="en-US" dirty="0" smtClean="0"/>
              <a:t>단락과 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1844824"/>
            <a:ext cx="6192688" cy="33239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&lt;h1&gt;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단락과 </a:t>
            </a:r>
            <a:r>
              <a:rPr lang="ko-KR" altLang="en-US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줄바꾸기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&lt;/h1&gt;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br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줄이 바뀝니다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.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br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줄이 바뀝니다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.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&lt;p&gt;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문단이 바뀝니다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hr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&lt;h1&gt;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형식 그대로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&lt;/h1&gt;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&lt;pre&gt;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입 </a:t>
            </a:r>
            <a:r>
              <a:rPr lang="ko-KR" altLang="en-US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력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한 대 로</a:t>
            </a:r>
          </a:p>
          <a:p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   보 입 </a:t>
            </a:r>
            <a:r>
              <a:rPr lang="ko-KR" altLang="en-US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니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다 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&lt;/pre&gt;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&lt;h1&gt;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인용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&lt;/h1&gt;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blockquote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멀티미디어 배움터 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2.0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은 미디어의 특성과 미디어 처리기법을 이해하고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미디어의 활용 환경 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(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인터넷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ko-KR" altLang="en-US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모바일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사이버스페이스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)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을 이해할 수 있도록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멀티미디어가 활용되는 방식과 적용사례를 소개한다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.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blockquote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01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4098" name="Picture 2" descr="C:\Users\yich\Dropbox\Work\html5-book\pdf-draft-5th_2013-07-10\02\ex2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3964781" cy="390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03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텍스트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텍스트 강조</a:t>
            </a:r>
            <a:r>
              <a:rPr lang="en-US" altLang="ko-KR" dirty="0" smtClean="0"/>
              <a:t>: </a:t>
            </a:r>
            <a:r>
              <a:rPr lang="en-US" altLang="ko-KR" dirty="0"/>
              <a:t>&lt;strong</a:t>
            </a:r>
            <a:r>
              <a:rPr lang="en-US" altLang="ko-KR" dirty="0" smtClean="0"/>
              <a:t>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요소</a:t>
            </a:r>
            <a:endParaRPr lang="en-US" altLang="ko-KR" dirty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브라우저에서 진하게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텍스트 구분</a:t>
            </a:r>
            <a:r>
              <a:rPr lang="en-US" altLang="ko-KR" dirty="0" smtClean="0"/>
              <a:t>: </a:t>
            </a:r>
            <a:r>
              <a:rPr lang="en-US" altLang="ko-KR" dirty="0"/>
              <a:t>&lt;</a:t>
            </a:r>
            <a:r>
              <a:rPr lang="en-US" altLang="ko-KR" dirty="0" err="1"/>
              <a:t>em</a:t>
            </a:r>
            <a:r>
              <a:rPr lang="en-US" altLang="ko-KR" dirty="0"/>
              <a:t>&gt; </a:t>
            </a:r>
            <a:r>
              <a:rPr lang="ko-KR" altLang="en-US" dirty="0" smtClean="0"/>
              <a:t>요소</a:t>
            </a:r>
            <a:endParaRPr lang="en-US" altLang="ko-KR" dirty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브라우저에서 기울여진 모습으로 </a:t>
            </a:r>
            <a:r>
              <a:rPr lang="ko-KR" altLang="en-US" dirty="0" smtClean="0"/>
              <a:t>나타남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작은 </a:t>
            </a:r>
            <a:r>
              <a:rPr lang="ko-KR" altLang="en-US" dirty="0"/>
              <a:t>글씨 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: </a:t>
            </a:r>
            <a:r>
              <a:rPr lang="en-US" altLang="ko-KR" dirty="0"/>
              <a:t>&lt;small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요소</a:t>
            </a:r>
            <a:endParaRPr lang="en-US" altLang="ko-KR" dirty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브라우저에서는 약간 작은 글씨로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하이라이트 효과</a:t>
            </a:r>
            <a:r>
              <a:rPr lang="en-US" altLang="ko-KR" dirty="0" smtClean="0"/>
              <a:t>: </a:t>
            </a:r>
            <a:r>
              <a:rPr lang="en-US" altLang="ko-KR" dirty="0"/>
              <a:t>&lt;mark</a:t>
            </a:r>
            <a:r>
              <a:rPr lang="en-US" altLang="ko-KR" dirty="0" smtClean="0"/>
              <a:t>&gt;</a:t>
            </a:r>
            <a:r>
              <a:rPr lang="en-US" altLang="ko-K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</a:t>
            </a:r>
            <a:endParaRPr lang="en-US" altLang="ko-KR" dirty="0"/>
          </a:p>
          <a:p>
            <a:pPr lvl="1"/>
            <a:r>
              <a:rPr lang="ko-KR" altLang="en-US" dirty="0" smtClean="0"/>
              <a:t>문장 </a:t>
            </a:r>
            <a:r>
              <a:rPr lang="ko-KR" altLang="en-US" dirty="0"/>
              <a:t>내의 텍스트를 </a:t>
            </a:r>
            <a:r>
              <a:rPr lang="ko-KR" altLang="en-US" dirty="0" err="1"/>
              <a:t>마킹하고자</a:t>
            </a:r>
            <a:r>
              <a:rPr lang="ko-KR" altLang="en-US" dirty="0"/>
              <a:t> 할 때 사용하며</a:t>
            </a:r>
            <a:r>
              <a:rPr lang="en-US" altLang="ko-KR" dirty="0"/>
              <a:t>, </a:t>
            </a:r>
            <a:r>
              <a:rPr lang="ko-KR" altLang="en-US" dirty="0"/>
              <a:t>웹 브라우저에서는 </a:t>
            </a:r>
            <a:r>
              <a:rPr lang="ko-KR" altLang="en-US" dirty="0" err="1"/>
              <a:t>형광펜으로</a:t>
            </a:r>
            <a:r>
              <a:rPr lang="ko-KR" altLang="en-US" dirty="0"/>
              <a:t> 표시한 것과 같이 </a:t>
            </a:r>
            <a:r>
              <a:rPr lang="ko-KR" altLang="en-US" dirty="0" smtClean="0"/>
              <a:t>나타남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첨자 넣기</a:t>
            </a:r>
            <a:r>
              <a:rPr lang="en-US" altLang="ko-KR" dirty="0" smtClean="0"/>
              <a:t>: </a:t>
            </a:r>
            <a:r>
              <a:rPr lang="en-US" altLang="ko-KR" dirty="0"/>
              <a:t>&lt;sub</a:t>
            </a:r>
            <a:r>
              <a:rPr lang="en-US" altLang="ko-KR" dirty="0" smtClean="0"/>
              <a:t>&gt;</a:t>
            </a:r>
            <a:r>
              <a:rPr lang="en-US" altLang="ko-K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</a:t>
            </a:r>
            <a:r>
              <a:rPr lang="ko-KR" altLang="en-US" dirty="0" smtClean="0"/>
              <a:t>와 </a:t>
            </a:r>
            <a:r>
              <a:rPr lang="en-US" altLang="ko-KR" dirty="0"/>
              <a:t>&lt;sup</a:t>
            </a:r>
            <a:r>
              <a:rPr lang="en-US" altLang="ko-KR" dirty="0" smtClean="0"/>
              <a:t>&gt;</a:t>
            </a:r>
            <a:r>
              <a:rPr lang="en-US" altLang="ko-K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</a:t>
            </a:r>
            <a:endParaRPr lang="en-US" altLang="ko-KR" dirty="0"/>
          </a:p>
          <a:p>
            <a:pPr lvl="1"/>
            <a:r>
              <a:rPr lang="en-US" altLang="ko-KR" dirty="0"/>
              <a:t>&lt;sub&gt; </a:t>
            </a:r>
            <a:r>
              <a:rPr lang="ko-KR" altLang="en-US" dirty="0"/>
              <a:t>요소는 아래 첨자</a:t>
            </a:r>
            <a:r>
              <a:rPr lang="en-US" altLang="ko-KR" dirty="0"/>
              <a:t>(subscript)</a:t>
            </a:r>
            <a:r>
              <a:rPr lang="ko-KR" altLang="en-US" dirty="0"/>
              <a:t>를 </a:t>
            </a:r>
            <a:r>
              <a:rPr lang="ko-KR" altLang="en-US" dirty="0" smtClean="0"/>
              <a:t>나타내며</a:t>
            </a:r>
            <a:r>
              <a:rPr lang="en-US" altLang="ko-KR" dirty="0" smtClean="0"/>
              <a:t>, &lt;</a:t>
            </a:r>
            <a:r>
              <a:rPr lang="en-US" altLang="ko-KR" dirty="0"/>
              <a:t>sup&gt; </a:t>
            </a:r>
            <a:r>
              <a:rPr lang="ko-KR" altLang="en-US" dirty="0"/>
              <a:t>요소는 </a:t>
            </a:r>
            <a:r>
              <a:rPr lang="ko-KR" altLang="en-US" dirty="0" err="1"/>
              <a:t>윗</a:t>
            </a:r>
            <a:r>
              <a:rPr lang="ko-KR" altLang="en-US" dirty="0"/>
              <a:t> 첨자</a:t>
            </a:r>
            <a:r>
              <a:rPr lang="en-US" altLang="ko-KR" dirty="0"/>
              <a:t>(superscript)</a:t>
            </a:r>
            <a:r>
              <a:rPr lang="ko-KR" altLang="en-US" dirty="0"/>
              <a:t>를 </a:t>
            </a:r>
            <a:r>
              <a:rPr lang="ko-KR" altLang="en-US" dirty="0" smtClean="0"/>
              <a:t>만듦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09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</a:t>
            </a:r>
            <a:r>
              <a:rPr lang="ko-KR" altLang="en-US" dirty="0" smtClean="0"/>
              <a:t>다양한 텍스트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3" y="1617181"/>
            <a:ext cx="4098451" cy="35548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&lt;h1&gt;</a:t>
            </a:r>
            <a:r>
              <a:rPr lang="ko-KR" altLang="en-US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다양한 텍스트 표현</a:t>
            </a:r>
            <a:r>
              <a:rPr lang="en-US" altLang="ko-KR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&lt;/h1&gt;</a:t>
            </a:r>
          </a:p>
          <a:p>
            <a:r>
              <a:rPr lang="en-US" altLang="ko-KR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&lt;p&gt;</a:t>
            </a:r>
            <a:r>
              <a:rPr lang="en-US" altLang="ko-KR" sz="15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&lt;mark&gt;</a:t>
            </a:r>
            <a:r>
              <a:rPr lang="ko-KR" altLang="en-US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멀티미디어 배움터</a:t>
            </a:r>
            <a:r>
              <a:rPr lang="en-US" altLang="ko-KR" sz="15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&lt;/mark&gt;</a:t>
            </a:r>
            <a:r>
              <a:rPr lang="en-US" altLang="ko-KR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&lt;/p&gt;</a:t>
            </a:r>
          </a:p>
          <a:p>
            <a:r>
              <a:rPr lang="en-US" altLang="ko-KR" sz="15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&lt;strong&gt;</a:t>
            </a:r>
            <a:r>
              <a:rPr lang="ko-KR" altLang="en-US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저자</a:t>
            </a:r>
            <a:r>
              <a:rPr lang="en-US" altLang="ko-KR" sz="15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&lt;/strong&gt;</a:t>
            </a:r>
            <a:r>
              <a:rPr lang="en-US" altLang="ko-KR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: </a:t>
            </a:r>
            <a:r>
              <a:rPr lang="ko-KR" altLang="en-US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최윤철</a:t>
            </a:r>
            <a:r>
              <a:rPr lang="en-US" altLang="ko-KR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ko-KR" altLang="en-US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임순범</a:t>
            </a:r>
            <a:r>
              <a:rPr lang="en-US" altLang="ko-KR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5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br</a:t>
            </a:r>
            <a:r>
              <a:rPr lang="en-US" altLang="ko-KR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5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&lt;strong&gt;</a:t>
            </a:r>
            <a:r>
              <a:rPr lang="ko-KR" altLang="en-US" sz="15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책소개</a:t>
            </a:r>
            <a:r>
              <a:rPr lang="en-US" altLang="ko-KR" sz="15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&lt;/strong&gt;</a:t>
            </a:r>
            <a:r>
              <a:rPr lang="en-US" altLang="ko-KR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:&lt;</a:t>
            </a:r>
            <a:r>
              <a:rPr lang="en-US" altLang="ko-KR" sz="15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br</a:t>
            </a:r>
            <a:r>
              <a:rPr lang="en-US" altLang="ko-KR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ko-KR" altLang="en-US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멀티미디어 배움터 </a:t>
            </a:r>
            <a:r>
              <a:rPr lang="en-US" altLang="ko-KR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2.0</a:t>
            </a:r>
            <a:r>
              <a:rPr lang="ko-KR" altLang="en-US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은 </a:t>
            </a:r>
            <a:r>
              <a:rPr lang="en-US" altLang="ko-KR" sz="15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&lt;strong&gt;</a:t>
            </a:r>
            <a:r>
              <a:rPr lang="ko-KR" altLang="en-US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미디어의 특성</a:t>
            </a:r>
            <a:r>
              <a:rPr lang="en-US" altLang="ko-KR" sz="15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&lt;/strong&gt;</a:t>
            </a:r>
            <a:r>
              <a:rPr lang="ko-KR" altLang="en-US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과 </a:t>
            </a:r>
            <a:r>
              <a:rPr lang="en-US" altLang="ko-KR" sz="15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&lt;strong&gt;</a:t>
            </a:r>
            <a:r>
              <a:rPr lang="ko-KR" altLang="en-US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미디어 처리기법</a:t>
            </a:r>
            <a:r>
              <a:rPr lang="en-US" altLang="ko-KR" sz="15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&lt;/strong&gt;</a:t>
            </a:r>
            <a:r>
              <a:rPr lang="ko-KR" altLang="en-US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을 이해하고</a:t>
            </a:r>
            <a:r>
              <a:rPr lang="en-US" altLang="ko-KR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ko-KR" altLang="en-US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미디어의 활용 환경</a:t>
            </a:r>
            <a:r>
              <a:rPr lang="en-US" altLang="ko-KR" sz="15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5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em</a:t>
            </a:r>
            <a:r>
              <a:rPr lang="en-US" altLang="ko-KR" sz="15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  <a:r>
              <a:rPr lang="en-US" altLang="ko-KR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(</a:t>
            </a:r>
            <a:r>
              <a:rPr lang="ko-KR" altLang="en-US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인터넷</a:t>
            </a:r>
            <a:r>
              <a:rPr lang="en-US" altLang="ko-KR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ko-KR" altLang="en-US" sz="15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모바일</a:t>
            </a:r>
            <a:r>
              <a:rPr lang="en-US" altLang="ko-KR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ko-KR" altLang="en-US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사이버스페이스</a:t>
            </a:r>
            <a:r>
              <a:rPr lang="en-US" altLang="ko-KR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)</a:t>
            </a:r>
            <a:r>
              <a:rPr lang="en-US" altLang="ko-KR" sz="15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5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em</a:t>
            </a:r>
            <a:r>
              <a:rPr lang="en-US" altLang="ko-KR" sz="15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  <a:r>
              <a:rPr lang="ko-KR" altLang="en-US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을 이해할 수 있도록</a:t>
            </a:r>
            <a:r>
              <a:rPr lang="en-US" altLang="ko-KR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en-US" altLang="ko-KR" sz="15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&lt;small&gt;</a:t>
            </a:r>
            <a:r>
              <a:rPr lang="ko-KR" altLang="en-US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멀티미디어가 활용되는 방식과 적용사례를 소개한다</a:t>
            </a:r>
            <a:r>
              <a:rPr lang="en-US" altLang="ko-KR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.</a:t>
            </a:r>
            <a:r>
              <a:rPr lang="en-US" altLang="ko-KR" sz="15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&lt;/small&gt;</a:t>
            </a:r>
          </a:p>
          <a:p>
            <a:endParaRPr lang="en-US" altLang="ko-KR" sz="1500" dirty="0">
              <a:latin typeface="Consolas" pitchFamily="49" charset="0"/>
              <a:ea typeface="나눔고딕코딩" pitchFamily="49" charset="-127"/>
              <a:cs typeface="Consolas" pitchFamily="49" charset="0"/>
            </a:endParaRPr>
          </a:p>
          <a:p>
            <a:r>
              <a:rPr lang="en-US" altLang="ko-KR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&lt;p&gt;</a:t>
            </a:r>
            <a:r>
              <a:rPr lang="ko-KR" altLang="en-US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멀티미디어</a:t>
            </a:r>
            <a:r>
              <a:rPr lang="en-US" altLang="ko-KR" sz="15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&lt;sub&gt;</a:t>
            </a:r>
            <a:r>
              <a:rPr lang="ko-KR" altLang="en-US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배움터</a:t>
            </a:r>
            <a:r>
              <a:rPr lang="en-US" altLang="ko-KR" sz="15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&lt;/sub&gt;</a:t>
            </a:r>
            <a:r>
              <a:rPr lang="en-US" altLang="ko-KR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&lt;/p&gt;</a:t>
            </a:r>
          </a:p>
          <a:p>
            <a:r>
              <a:rPr lang="en-US" altLang="ko-KR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&lt;p&gt;</a:t>
            </a:r>
            <a:r>
              <a:rPr lang="ko-KR" altLang="en-US" sz="15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멀티미디어</a:t>
            </a:r>
            <a:r>
              <a:rPr lang="en-US" altLang="ko-KR" sz="1500" dirty="0" smtClean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5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sup&gt;</a:t>
            </a:r>
            <a:r>
              <a:rPr lang="ko-KR" altLang="en-US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배움터</a:t>
            </a:r>
            <a:r>
              <a:rPr lang="en-US" altLang="ko-KR" sz="15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&lt;/sup&gt;</a:t>
            </a:r>
            <a:r>
              <a:rPr lang="en-US" altLang="ko-KR" sz="15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&lt;/p&gt;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5122" name="Picture 2" descr="C:\Users\yich\Dropbox\Work\html5-book\pdf-draft-5th_2013-07-10\02\ex2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1616744"/>
            <a:ext cx="3964781" cy="390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603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smtClean="0"/>
              <a:t>2.3.1 </a:t>
            </a:r>
            <a:r>
              <a:rPr lang="ko-KR" altLang="en-US" dirty="0" err="1" smtClean="0"/>
              <a:t>순서없는</a:t>
            </a:r>
            <a:r>
              <a:rPr lang="ko-KR" altLang="en-US" dirty="0" smtClean="0"/>
              <a:t> 목록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2.3.2 </a:t>
            </a:r>
            <a:r>
              <a:rPr lang="ko-KR" altLang="en-US" dirty="0" err="1" smtClean="0"/>
              <a:t>순서있는</a:t>
            </a:r>
            <a:r>
              <a:rPr lang="ko-KR" altLang="en-US" dirty="0" smtClean="0"/>
              <a:t> 목록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2.3.3 </a:t>
            </a:r>
            <a:r>
              <a:rPr lang="ko-KR" altLang="en-US" dirty="0" smtClean="0"/>
              <a:t>정의 목록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목록 </a:t>
            </a:r>
            <a:r>
              <a:rPr lang="ko-KR" altLang="en-US" dirty="0"/>
              <a:t>나열하기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6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2.1 </a:t>
            </a:r>
            <a:r>
              <a:rPr lang="ko-KR" altLang="en-US" sz="2400" dirty="0" smtClean="0"/>
              <a:t>기본 문서 만들기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2.2 </a:t>
            </a:r>
            <a:r>
              <a:rPr lang="ko-KR" altLang="en-US" sz="2400" dirty="0" smtClean="0"/>
              <a:t>문서 꾸미기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2.3 </a:t>
            </a:r>
            <a:r>
              <a:rPr lang="ko-KR" altLang="en-US" sz="2400" dirty="0" smtClean="0"/>
              <a:t>목록 나열하기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2.4 </a:t>
            </a:r>
            <a:r>
              <a:rPr lang="ko-KR" altLang="en-US" sz="2400" dirty="0" smtClean="0"/>
              <a:t>표 그리기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2.5 </a:t>
            </a:r>
            <a:r>
              <a:rPr lang="ko-KR" altLang="en-US" sz="2400" dirty="0" smtClean="0"/>
              <a:t>문서 특정 부분 구별하기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2.6 </a:t>
            </a:r>
            <a:r>
              <a:rPr lang="ko-KR" altLang="en-US" sz="2400" dirty="0" smtClean="0"/>
              <a:t>문서 구조화하기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07904" y="4365104"/>
            <a:ext cx="5112568" cy="12926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소스코드 실행 사이트 </a:t>
            </a:r>
            <a:endParaRPr lang="en-US" altLang="ko-KR" sz="2400" b="1" dirty="0" smtClean="0"/>
          </a:p>
          <a:p>
            <a:endParaRPr lang="en-US" altLang="ko-KR" dirty="0" smtClean="0"/>
          </a:p>
          <a:p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http://webclass.me/html5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http://webclass.me/html5_2e</a:t>
            </a:r>
            <a:r>
              <a:rPr lang="en-US" altLang="ko-KR" dirty="0"/>
              <a:t> (</a:t>
            </a:r>
            <a:r>
              <a:rPr lang="ko-KR" altLang="en-US" dirty="0"/>
              <a:t>개정판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4238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순서</a:t>
            </a:r>
            <a:r>
              <a:rPr lang="ko-KR" altLang="ko-KR" dirty="0" err="1" smtClean="0"/>
              <a:t>없는</a:t>
            </a:r>
            <a:r>
              <a:rPr lang="ko-KR" altLang="ko-KR" dirty="0" smtClean="0"/>
              <a:t> </a:t>
            </a:r>
            <a:r>
              <a:rPr lang="ko-KR" altLang="ko-KR" dirty="0"/>
              <a:t>목록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순서</a:t>
            </a:r>
            <a:r>
              <a:rPr lang="ko-KR" altLang="ko-KR" sz="2400" dirty="0" err="1" smtClean="0"/>
              <a:t>없는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목록 </a:t>
            </a:r>
            <a:r>
              <a:rPr lang="en-US" altLang="ko-KR" sz="2400" dirty="0" smtClean="0"/>
              <a:t>: &lt;</a:t>
            </a:r>
            <a:r>
              <a:rPr lang="en-US" altLang="ko-KR" sz="2400" dirty="0" err="1"/>
              <a:t>ul</a:t>
            </a:r>
            <a:r>
              <a:rPr lang="en-US" altLang="ko-KR" sz="2400" dirty="0"/>
              <a:t>&gt; </a:t>
            </a:r>
            <a:r>
              <a:rPr lang="ko-KR" altLang="en-US" sz="2400" dirty="0" smtClean="0"/>
              <a:t>요소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규칙과 </a:t>
            </a:r>
            <a:r>
              <a:rPr lang="ko-KR" altLang="en-US" sz="2000" dirty="0"/>
              <a:t>순서가 없는 목록</a:t>
            </a:r>
            <a:r>
              <a:rPr lang="en-US" altLang="ko-KR" sz="2000" dirty="0"/>
              <a:t>(unordered list)</a:t>
            </a:r>
            <a:r>
              <a:rPr lang="ko-KR" altLang="en-US" sz="2000" dirty="0"/>
              <a:t>를 만들기 위해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목록 </a:t>
            </a:r>
            <a:r>
              <a:rPr lang="ko-KR" altLang="en-US" sz="2000" dirty="0"/>
              <a:t>내에 포함된 </a:t>
            </a:r>
            <a:r>
              <a:rPr lang="ko-KR" altLang="en-US" sz="2000" dirty="0" smtClean="0"/>
              <a:t>항목</a:t>
            </a:r>
            <a:r>
              <a:rPr lang="en-US" altLang="ko-KR" sz="2000" dirty="0" smtClean="0"/>
              <a:t>(</a:t>
            </a:r>
            <a:r>
              <a:rPr lang="en-US" altLang="ko-KR" sz="2000" dirty="0" smtClean="0"/>
              <a:t>list item)</a:t>
            </a:r>
            <a:r>
              <a:rPr lang="ko-KR" altLang="en-US" sz="2000" dirty="0" smtClean="0"/>
              <a:t>을 </a:t>
            </a:r>
            <a:r>
              <a:rPr lang="ko-KR" altLang="en-US" sz="2000" dirty="0"/>
              <a:t>나타내기 위한 하위요소인 </a:t>
            </a:r>
            <a:r>
              <a:rPr lang="en-US" altLang="ko-KR" sz="2000" dirty="0"/>
              <a:t>&lt;li&gt; </a:t>
            </a:r>
            <a:r>
              <a:rPr lang="ko-KR" altLang="en-US" sz="2000" dirty="0"/>
              <a:t>요소를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&lt;</a:t>
            </a:r>
            <a:r>
              <a:rPr lang="en-US" altLang="ko-KR" sz="2000" dirty="0" err="1"/>
              <a:t>ul</a:t>
            </a:r>
            <a:r>
              <a:rPr lang="en-US" altLang="ko-KR" sz="2000" dirty="0"/>
              <a:t>&gt; </a:t>
            </a:r>
            <a:r>
              <a:rPr lang="ko-KR" altLang="en-US" sz="2000" dirty="0"/>
              <a:t>요소는 이 </a:t>
            </a:r>
            <a:r>
              <a:rPr lang="en-US" altLang="ko-KR" sz="2000" dirty="0"/>
              <a:t>&lt;li&gt; </a:t>
            </a:r>
            <a:r>
              <a:rPr lang="ko-KR" altLang="en-US" sz="2000" dirty="0"/>
              <a:t>요소를 한번에 감싸주는 </a:t>
            </a:r>
            <a:r>
              <a:rPr lang="ko-KR" altLang="en-US" sz="2000" dirty="0" smtClean="0"/>
              <a:t>역할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&lt;</a:t>
            </a:r>
            <a:r>
              <a:rPr lang="en-US" altLang="ko-KR" sz="2000" dirty="0" err="1"/>
              <a:t>ul</a:t>
            </a:r>
            <a:r>
              <a:rPr lang="en-US" altLang="ko-KR" sz="2000" dirty="0"/>
              <a:t>&gt; </a:t>
            </a:r>
            <a:r>
              <a:rPr lang="ko-KR" altLang="en-US" sz="2000" dirty="0"/>
              <a:t>요소 안에 있는 </a:t>
            </a:r>
            <a:r>
              <a:rPr lang="en-US" altLang="ko-KR" sz="2000" dirty="0"/>
              <a:t>&lt;li&gt; </a:t>
            </a:r>
            <a:r>
              <a:rPr lang="ko-KR" altLang="en-US" sz="2000" dirty="0"/>
              <a:t>요소는 목록의 한 </a:t>
            </a:r>
            <a:r>
              <a:rPr lang="ko-KR" altLang="en-US" sz="2000" dirty="0" smtClean="0"/>
              <a:t>항목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4365104"/>
            <a:ext cx="3312368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&lt;p&gt;</a:t>
            </a:r>
            <a:r>
              <a:rPr lang="ko-KR" altLang="ko-KR" sz="1600" dirty="0"/>
              <a:t>순서 없는 목록</a:t>
            </a:r>
            <a:r>
              <a:rPr lang="en-US" altLang="ko-KR" sz="1600" dirty="0"/>
              <a:t>&lt;/p&gt;</a:t>
            </a:r>
            <a:endParaRPr lang="ko-KR" altLang="ko-KR" sz="1600" dirty="0"/>
          </a:p>
          <a:p>
            <a:r>
              <a:rPr lang="en-US" altLang="ko-KR" sz="16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6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ul</a:t>
            </a:r>
            <a:r>
              <a:rPr lang="en-US" altLang="ko-KR" sz="16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6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&lt;li&gt;</a:t>
            </a:r>
            <a:r>
              <a:rPr lang="ko-KR" altLang="en-US" sz="16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첫 번째 항목</a:t>
            </a:r>
            <a:r>
              <a:rPr lang="en-US" altLang="ko-KR" sz="16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&lt;/li&gt;</a:t>
            </a:r>
          </a:p>
          <a:p>
            <a:r>
              <a:rPr lang="en-US" altLang="ko-KR" sz="16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&lt;li&gt;</a:t>
            </a:r>
            <a:r>
              <a:rPr lang="ko-KR" altLang="en-US" sz="16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두 번째 항목</a:t>
            </a:r>
            <a:r>
              <a:rPr lang="en-US" altLang="ko-KR" sz="16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&lt;/li&gt;</a:t>
            </a:r>
          </a:p>
          <a:p>
            <a:r>
              <a:rPr lang="en-US" altLang="ko-KR" sz="16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&lt;li&gt;</a:t>
            </a:r>
            <a:r>
              <a:rPr lang="ko-KR" altLang="en-US" sz="16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세 번째 항목</a:t>
            </a:r>
            <a:r>
              <a:rPr lang="en-US" altLang="ko-KR" sz="16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&lt;/li&gt;</a:t>
            </a:r>
          </a:p>
          <a:p>
            <a:r>
              <a:rPr lang="en-US" altLang="ko-KR" sz="16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6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ul</a:t>
            </a:r>
            <a:r>
              <a:rPr lang="en-US" altLang="ko-KR" sz="16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4129" y="4401902"/>
            <a:ext cx="2663562" cy="13714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4190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순서있는</a:t>
            </a:r>
            <a:r>
              <a:rPr lang="ko-KR" altLang="ko-KR" dirty="0" smtClean="0"/>
              <a:t> </a:t>
            </a:r>
            <a:r>
              <a:rPr lang="ko-KR" altLang="ko-KR" dirty="0"/>
              <a:t>목록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순서있는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목록 </a:t>
            </a:r>
            <a:r>
              <a:rPr lang="en-US" altLang="ko-KR" sz="2400" dirty="0" smtClean="0"/>
              <a:t>: &lt;</a:t>
            </a:r>
            <a:r>
              <a:rPr lang="en-US" altLang="ko-KR" sz="2400" dirty="0" err="1" smtClean="0"/>
              <a:t>ol</a:t>
            </a:r>
            <a:r>
              <a:rPr lang="en-US" altLang="ko-KR" sz="2400" dirty="0"/>
              <a:t>&gt; </a:t>
            </a:r>
            <a:r>
              <a:rPr lang="ko-KR" altLang="en-US" sz="2400" dirty="0" smtClean="0"/>
              <a:t>요소</a:t>
            </a:r>
            <a:endParaRPr lang="en-US" altLang="ko-KR" sz="2400" dirty="0" smtClean="0"/>
          </a:p>
          <a:p>
            <a:pPr lvl="1"/>
            <a:r>
              <a:rPr lang="ko-KR" altLang="en-US" sz="2000" dirty="0"/>
              <a:t>규칙과 순서를 숫자로 나타내는 목록</a:t>
            </a:r>
            <a:r>
              <a:rPr lang="en-US" altLang="ko-KR" sz="2000" dirty="0"/>
              <a:t>(ordered list)</a:t>
            </a:r>
            <a:r>
              <a:rPr lang="ko-KR" altLang="en-US" sz="2000" dirty="0"/>
              <a:t>에서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규칙과 </a:t>
            </a:r>
            <a:r>
              <a:rPr lang="ko-KR" altLang="en-US" sz="2000" dirty="0"/>
              <a:t>순서에 관계가 있기 때문에 목록 앞에는 숫자가 </a:t>
            </a:r>
            <a:r>
              <a:rPr lang="ko-KR" altLang="en-US" sz="2000" dirty="0" smtClean="0"/>
              <a:t>옴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ol</a:t>
            </a:r>
            <a:r>
              <a:rPr lang="en-US" altLang="ko-KR" sz="2000" dirty="0"/>
              <a:t>&gt; </a:t>
            </a:r>
            <a:r>
              <a:rPr lang="ko-KR" altLang="en-US" sz="2000" dirty="0"/>
              <a:t>요소는 이 </a:t>
            </a:r>
            <a:r>
              <a:rPr lang="en-US" altLang="ko-KR" sz="2000" dirty="0"/>
              <a:t>&lt;li&gt; </a:t>
            </a:r>
            <a:r>
              <a:rPr lang="ko-KR" altLang="en-US" sz="2000" dirty="0"/>
              <a:t>요소를 한번에 감싸주는 </a:t>
            </a:r>
            <a:r>
              <a:rPr lang="ko-KR" altLang="en-US" sz="2000" dirty="0" smtClean="0"/>
              <a:t>역할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ol</a:t>
            </a:r>
            <a:r>
              <a:rPr lang="en-US" altLang="ko-KR" sz="2000" dirty="0"/>
              <a:t>&gt; </a:t>
            </a:r>
            <a:r>
              <a:rPr lang="ko-KR" altLang="en-US" sz="2000" dirty="0"/>
              <a:t>요소 안에 있는 </a:t>
            </a:r>
            <a:r>
              <a:rPr lang="en-US" altLang="ko-KR" sz="2000" dirty="0"/>
              <a:t>&lt;li&gt; </a:t>
            </a:r>
            <a:r>
              <a:rPr lang="ko-KR" altLang="en-US" sz="2000" dirty="0"/>
              <a:t>요소는 목록의 한 </a:t>
            </a:r>
            <a:r>
              <a:rPr lang="ko-KR" altLang="en-US" sz="2000" dirty="0" smtClean="0"/>
              <a:t>항목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4077072"/>
            <a:ext cx="3168352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&lt;p&gt;</a:t>
            </a:r>
            <a:r>
              <a:rPr lang="ko-KR" altLang="ko-KR" sz="1600" dirty="0" smtClean="0">
                <a:latin typeface="+mn-ea"/>
              </a:rPr>
              <a:t>순서 </a:t>
            </a:r>
            <a:r>
              <a:rPr lang="ko-KR" altLang="en-US" sz="1600" dirty="0" smtClean="0">
                <a:latin typeface="+mn-ea"/>
              </a:rPr>
              <a:t>있</a:t>
            </a:r>
            <a:r>
              <a:rPr lang="ko-KR" altLang="ko-KR" sz="1600" dirty="0" smtClean="0">
                <a:latin typeface="+mn-ea"/>
              </a:rPr>
              <a:t>는 목록</a:t>
            </a:r>
            <a:r>
              <a:rPr lang="en-US" altLang="ko-KR" sz="1600" dirty="0" smtClean="0">
                <a:latin typeface="+mn-ea"/>
              </a:rPr>
              <a:t>&lt;/p&gt;</a:t>
            </a:r>
            <a:endParaRPr lang="en-US" altLang="ko-KR" sz="1600" dirty="0" smtClean="0">
              <a:latin typeface="+mn-ea"/>
              <a:cs typeface="Consolas" pitchFamily="49" charset="0"/>
            </a:endParaRPr>
          </a:p>
          <a:p>
            <a:r>
              <a:rPr lang="en-US" altLang="ko-KR" sz="1600" dirty="0" smtClean="0">
                <a:latin typeface="+mn-ea"/>
                <a:cs typeface="Consolas" pitchFamily="49" charset="0"/>
              </a:rPr>
              <a:t>&lt;</a:t>
            </a:r>
            <a:r>
              <a:rPr lang="en-US" altLang="ko-KR" sz="1600" dirty="0" err="1" smtClean="0">
                <a:latin typeface="+mn-ea"/>
                <a:cs typeface="Consolas" pitchFamily="49" charset="0"/>
              </a:rPr>
              <a:t>ol</a:t>
            </a:r>
            <a:r>
              <a:rPr lang="en-US" altLang="ko-KR" sz="1600" dirty="0" smtClean="0"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600" dirty="0" smtClean="0">
                <a:latin typeface="+mn-ea"/>
                <a:cs typeface="Consolas" pitchFamily="49" charset="0"/>
              </a:rPr>
              <a:t>  &lt;li&gt;</a:t>
            </a:r>
            <a:r>
              <a:rPr lang="ko-KR" altLang="en-US" sz="1600" dirty="0" smtClean="0">
                <a:latin typeface="+mn-ea"/>
                <a:cs typeface="Consolas" pitchFamily="49" charset="0"/>
              </a:rPr>
              <a:t>첫 번째 항목</a:t>
            </a:r>
            <a:r>
              <a:rPr lang="en-US" altLang="ko-KR" sz="1600" dirty="0" smtClean="0">
                <a:latin typeface="+mn-ea"/>
                <a:cs typeface="Consolas" pitchFamily="49" charset="0"/>
              </a:rPr>
              <a:t>&lt;/li&gt;</a:t>
            </a:r>
          </a:p>
          <a:p>
            <a:r>
              <a:rPr lang="en-US" altLang="ko-KR" sz="1600" dirty="0" smtClean="0">
                <a:latin typeface="+mn-ea"/>
                <a:cs typeface="Consolas" pitchFamily="49" charset="0"/>
              </a:rPr>
              <a:t>  &lt;li&gt;</a:t>
            </a:r>
            <a:r>
              <a:rPr lang="ko-KR" altLang="en-US" sz="1600" dirty="0" smtClean="0">
                <a:latin typeface="+mn-ea"/>
                <a:cs typeface="Consolas" pitchFamily="49" charset="0"/>
              </a:rPr>
              <a:t>두 번째 항목</a:t>
            </a:r>
            <a:r>
              <a:rPr lang="en-US" altLang="ko-KR" sz="1600" dirty="0" smtClean="0">
                <a:latin typeface="+mn-ea"/>
                <a:cs typeface="Consolas" pitchFamily="49" charset="0"/>
              </a:rPr>
              <a:t>&lt;/li&gt;</a:t>
            </a:r>
          </a:p>
          <a:p>
            <a:r>
              <a:rPr lang="en-US" altLang="ko-KR" sz="1600" dirty="0" smtClean="0">
                <a:latin typeface="+mn-ea"/>
                <a:cs typeface="Consolas" pitchFamily="49" charset="0"/>
              </a:rPr>
              <a:t>  &lt;li&gt;</a:t>
            </a:r>
            <a:r>
              <a:rPr lang="ko-KR" altLang="en-US" sz="1600" dirty="0" smtClean="0">
                <a:latin typeface="+mn-ea"/>
                <a:cs typeface="Consolas" pitchFamily="49" charset="0"/>
              </a:rPr>
              <a:t>세 번째 항목</a:t>
            </a:r>
            <a:r>
              <a:rPr lang="en-US" altLang="ko-KR" sz="1600" dirty="0" smtClean="0">
                <a:latin typeface="+mn-ea"/>
                <a:cs typeface="Consolas" pitchFamily="49" charset="0"/>
              </a:rPr>
              <a:t>&lt;/li&gt;</a:t>
            </a:r>
          </a:p>
          <a:p>
            <a:r>
              <a:rPr lang="en-US" altLang="ko-KR" sz="1600" dirty="0" smtClean="0">
                <a:latin typeface="+mn-ea"/>
                <a:cs typeface="Consolas" pitchFamily="49" charset="0"/>
              </a:rPr>
              <a:t>&lt;/</a:t>
            </a:r>
            <a:r>
              <a:rPr lang="en-US" altLang="ko-KR" sz="1600" dirty="0" err="1" smtClean="0">
                <a:latin typeface="+mn-ea"/>
                <a:cs typeface="Consolas" pitchFamily="49" charset="0"/>
              </a:rPr>
              <a:t>ol</a:t>
            </a:r>
            <a:r>
              <a:rPr lang="en-US" altLang="ko-KR" sz="1600" dirty="0" smtClean="0">
                <a:latin typeface="+mn-ea"/>
                <a:cs typeface="Consolas" pitchFamily="49" charset="0"/>
              </a:rPr>
              <a:t>&gt;</a:t>
            </a:r>
            <a:endParaRPr lang="en-US" altLang="ko-KR" sz="1600" dirty="0">
              <a:latin typeface="+mn-ea"/>
              <a:cs typeface="Consolas" pitchFamily="49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0173" y="3970418"/>
            <a:ext cx="2766446" cy="13828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6316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정의 </a:t>
            </a:r>
            <a:r>
              <a:rPr lang="ko-KR" altLang="ko-KR" dirty="0" smtClean="0"/>
              <a:t>목록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정의 </a:t>
            </a:r>
            <a:r>
              <a:rPr lang="ko-KR" altLang="ko-KR" sz="2400" dirty="0" smtClean="0"/>
              <a:t>목록</a:t>
            </a:r>
            <a:r>
              <a:rPr lang="en-US" altLang="ko-KR" sz="2400" dirty="0" smtClean="0"/>
              <a:t>(</a:t>
            </a:r>
            <a:r>
              <a:rPr lang="en-US" altLang="ko-KR" sz="2400" dirty="0" smtClean="0"/>
              <a:t>Definition List)</a:t>
            </a:r>
            <a:r>
              <a:rPr lang="ko-KR" altLang="ko-KR" sz="2400" dirty="0" smtClean="0"/>
              <a:t> </a:t>
            </a:r>
            <a:r>
              <a:rPr lang="en-US" altLang="ko-KR" sz="2400" dirty="0" smtClean="0"/>
              <a:t>: &lt;dl</a:t>
            </a:r>
            <a:r>
              <a:rPr lang="en-US" altLang="ko-KR" sz="2400" dirty="0"/>
              <a:t>&gt; </a:t>
            </a:r>
            <a:r>
              <a:rPr lang="ko-KR" altLang="en-US" sz="2400" dirty="0" smtClean="0"/>
              <a:t>요소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사전과 </a:t>
            </a:r>
            <a:r>
              <a:rPr lang="ko-KR" altLang="en-US" sz="2000" dirty="0"/>
              <a:t>같은 정의 목록</a:t>
            </a:r>
            <a:r>
              <a:rPr lang="en-US" altLang="ko-KR" sz="2000" dirty="0"/>
              <a:t>(definite list)</a:t>
            </a:r>
            <a:r>
              <a:rPr lang="ko-KR" altLang="en-US" sz="2000" dirty="0"/>
              <a:t>을 만들기 위해서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사전은 </a:t>
            </a:r>
            <a:r>
              <a:rPr lang="ko-KR" altLang="en-US" sz="2000" dirty="0"/>
              <a:t>찾으려고 하는 단어와 단어를 설명하는 문장으로 </a:t>
            </a:r>
            <a:r>
              <a:rPr lang="ko-KR" altLang="en-US" sz="2000" dirty="0" smtClean="0"/>
              <a:t>구성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&lt;</a:t>
            </a:r>
            <a:r>
              <a:rPr lang="en-US" altLang="ko-KR" sz="2000" dirty="0"/>
              <a:t>dl&gt; </a:t>
            </a:r>
            <a:r>
              <a:rPr lang="ko-KR" altLang="en-US" sz="2000" dirty="0" smtClean="0"/>
              <a:t>요소</a:t>
            </a:r>
            <a:r>
              <a:rPr lang="en-US" altLang="ko-KR" sz="2000" dirty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dt</a:t>
            </a:r>
            <a:r>
              <a:rPr lang="en-US" altLang="ko-KR" sz="2000" dirty="0"/>
              <a:t>&gt; </a:t>
            </a:r>
            <a:r>
              <a:rPr lang="ko-KR" altLang="en-US" sz="2000" dirty="0"/>
              <a:t>요소와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dd</a:t>
            </a:r>
            <a:r>
              <a:rPr lang="en-US" altLang="ko-KR" sz="2000" dirty="0"/>
              <a:t>&gt; </a:t>
            </a:r>
            <a:r>
              <a:rPr lang="ko-KR" altLang="en-US" sz="2000" dirty="0"/>
              <a:t>요소를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&lt;</a:t>
            </a:r>
            <a:r>
              <a:rPr lang="en-US" altLang="ko-KR" sz="2000" dirty="0" err="1"/>
              <a:t>dt</a:t>
            </a:r>
            <a:r>
              <a:rPr lang="en-US" altLang="ko-KR" sz="2000" dirty="0"/>
              <a:t>&gt; </a:t>
            </a:r>
            <a:r>
              <a:rPr lang="ko-KR" altLang="en-US" sz="2000" dirty="0" smtClean="0"/>
              <a:t>요소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정의할 용어의 </a:t>
            </a:r>
            <a:r>
              <a:rPr lang="ko-KR" altLang="en-US" sz="2000" dirty="0" smtClean="0"/>
              <a:t>제목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&lt;</a:t>
            </a:r>
            <a:r>
              <a:rPr lang="en-US" altLang="ko-KR" sz="2000" dirty="0" err="1"/>
              <a:t>dd</a:t>
            </a:r>
            <a:r>
              <a:rPr lang="en-US" altLang="ko-KR" sz="2000" dirty="0"/>
              <a:t>&gt; </a:t>
            </a:r>
            <a:r>
              <a:rPr lang="ko-KR" altLang="en-US" sz="2000" dirty="0" smtClean="0"/>
              <a:t>요소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용어의 </a:t>
            </a:r>
            <a:r>
              <a:rPr lang="ko-KR" altLang="en-US" sz="2000" dirty="0"/>
              <a:t>설명</a:t>
            </a:r>
            <a:r>
              <a:rPr lang="en-US" altLang="ko-KR" sz="2000" dirty="0"/>
              <a:t>(</a:t>
            </a:r>
            <a:r>
              <a:rPr lang="ko-KR" altLang="en-US" sz="2000" dirty="0"/>
              <a:t>정의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40" y="4347681"/>
            <a:ext cx="2880320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&lt;p&gt;</a:t>
            </a:r>
            <a:r>
              <a:rPr lang="ko-KR" altLang="ko-KR" sz="1600" dirty="0">
                <a:latin typeface="+mn-ea"/>
              </a:rPr>
              <a:t>설명 목록</a:t>
            </a:r>
            <a:r>
              <a:rPr lang="en-US" altLang="ko-KR" sz="1600" dirty="0">
                <a:latin typeface="+mn-ea"/>
              </a:rPr>
              <a:t>&lt;/p&gt;</a:t>
            </a:r>
            <a:endParaRPr lang="en-US" altLang="ko-KR" sz="1600" dirty="0" smtClean="0">
              <a:latin typeface="+mn-ea"/>
              <a:cs typeface="Consolas" pitchFamily="49" charset="0"/>
            </a:endParaRPr>
          </a:p>
          <a:p>
            <a:r>
              <a:rPr lang="en-US" altLang="ko-KR" sz="1600" dirty="0" smtClean="0">
                <a:latin typeface="+mn-ea"/>
                <a:cs typeface="Consolas" pitchFamily="49" charset="0"/>
              </a:rPr>
              <a:t>&lt;</a:t>
            </a:r>
            <a:r>
              <a:rPr lang="en-US" altLang="ko-KR" sz="1600" dirty="0">
                <a:latin typeface="+mn-ea"/>
                <a:cs typeface="Consolas" pitchFamily="49" charset="0"/>
              </a:rPr>
              <a:t>dl&gt;</a:t>
            </a:r>
          </a:p>
          <a:p>
            <a:r>
              <a:rPr lang="en-US" altLang="ko-KR" sz="1600" dirty="0">
                <a:latin typeface="+mn-ea"/>
                <a:cs typeface="Consolas" pitchFamily="49" charset="0"/>
              </a:rPr>
              <a:t>  &lt;</a:t>
            </a:r>
            <a:r>
              <a:rPr lang="en-US" altLang="ko-KR" sz="1600" dirty="0" err="1">
                <a:latin typeface="+mn-ea"/>
                <a:cs typeface="Consolas" pitchFamily="49" charset="0"/>
              </a:rPr>
              <a:t>dt</a:t>
            </a:r>
            <a:r>
              <a:rPr lang="en-US" altLang="ko-KR" sz="1600" dirty="0">
                <a:latin typeface="+mn-ea"/>
                <a:cs typeface="Consolas" pitchFamily="49" charset="0"/>
              </a:rPr>
              <a:t>&gt;</a:t>
            </a:r>
            <a:r>
              <a:rPr lang="ko-KR" altLang="en-US" sz="1600" dirty="0">
                <a:latin typeface="+mn-ea"/>
                <a:cs typeface="Consolas" pitchFamily="49" charset="0"/>
              </a:rPr>
              <a:t>이름</a:t>
            </a:r>
            <a:r>
              <a:rPr lang="en-US" altLang="ko-KR" sz="1600" dirty="0">
                <a:latin typeface="+mn-ea"/>
                <a:cs typeface="Consolas" pitchFamily="49" charset="0"/>
              </a:rPr>
              <a:t>&lt;/</a:t>
            </a:r>
            <a:r>
              <a:rPr lang="en-US" altLang="ko-KR" sz="1600" dirty="0" err="1">
                <a:latin typeface="+mn-ea"/>
                <a:cs typeface="Consolas" pitchFamily="49" charset="0"/>
              </a:rPr>
              <a:t>dt</a:t>
            </a:r>
            <a:r>
              <a:rPr lang="en-US" altLang="ko-KR" sz="1600" dirty="0"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600" dirty="0">
                <a:latin typeface="+mn-ea"/>
                <a:cs typeface="Consolas" pitchFamily="49" charset="0"/>
              </a:rPr>
              <a:t>  &lt;</a:t>
            </a:r>
            <a:r>
              <a:rPr lang="en-US" altLang="ko-KR" sz="1600" dirty="0" err="1">
                <a:latin typeface="+mn-ea"/>
                <a:cs typeface="Consolas" pitchFamily="49" charset="0"/>
              </a:rPr>
              <a:t>dd</a:t>
            </a:r>
            <a:r>
              <a:rPr lang="en-US" altLang="ko-KR" sz="1600" dirty="0">
                <a:latin typeface="+mn-ea"/>
                <a:cs typeface="Consolas" pitchFamily="49" charset="0"/>
              </a:rPr>
              <a:t>&gt;</a:t>
            </a:r>
            <a:r>
              <a:rPr lang="ko-KR" altLang="en-US" sz="1600" dirty="0">
                <a:latin typeface="+mn-ea"/>
                <a:cs typeface="Consolas" pitchFamily="49" charset="0"/>
              </a:rPr>
              <a:t>설명</a:t>
            </a:r>
            <a:r>
              <a:rPr lang="en-US" altLang="ko-KR" sz="1600" dirty="0">
                <a:latin typeface="+mn-ea"/>
                <a:cs typeface="Consolas" pitchFamily="49" charset="0"/>
              </a:rPr>
              <a:t>&lt;/</a:t>
            </a:r>
            <a:r>
              <a:rPr lang="en-US" altLang="ko-KR" sz="1600" dirty="0" err="1">
                <a:latin typeface="+mn-ea"/>
                <a:cs typeface="Consolas" pitchFamily="49" charset="0"/>
              </a:rPr>
              <a:t>dd</a:t>
            </a:r>
            <a:r>
              <a:rPr lang="en-US" altLang="ko-KR" sz="1600" dirty="0"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600" dirty="0">
                <a:latin typeface="+mn-ea"/>
                <a:cs typeface="Consolas" pitchFamily="49" charset="0"/>
              </a:rPr>
              <a:t>&lt;/dl&gt;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pic>
        <p:nvPicPr>
          <p:cNvPr id="7" name="그림 6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4328" y="4342888"/>
            <a:ext cx="2400000" cy="13903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52613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</a:t>
            </a:r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4176464" cy="48320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&lt;h1</a:t>
            </a:r>
            <a:r>
              <a:rPr lang="en-US" altLang="ko-KR" sz="14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  <a:r>
              <a:rPr lang="ko-KR" altLang="en-US" sz="14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순서 없는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목록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&lt;/h1&gt;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ul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&lt;li&gt;</a:t>
            </a:r>
            <a:r>
              <a:rPr lang="ko-KR" altLang="en-US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스티브잡스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&lt;/li&gt;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&lt;li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  <a:r>
              <a:rPr lang="ko-KR" altLang="en-US" sz="14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해를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품은 </a:t>
            </a:r>
            <a:r>
              <a:rPr lang="ko-KR" altLang="en-US" sz="14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달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li&gt;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ul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endParaRPr lang="en-US" altLang="ko-KR" sz="1400" dirty="0">
              <a:latin typeface="Consolas" pitchFamily="49" charset="0"/>
              <a:ea typeface="나눔고딕코딩" pitchFamily="49" charset="-127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&lt;h1</a:t>
            </a:r>
            <a:r>
              <a:rPr lang="en-US" altLang="ko-KR" sz="14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  <a:r>
              <a:rPr lang="ko-KR" altLang="en-US" sz="14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순서 있는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목록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&lt;/h1&gt;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ol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&lt;li&gt;</a:t>
            </a:r>
            <a:r>
              <a:rPr lang="ko-KR" altLang="en-US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스티브잡스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&lt;/li&gt;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&lt;li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  <a:r>
              <a:rPr lang="ko-KR" altLang="en-US" sz="14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해를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품은 </a:t>
            </a:r>
            <a:r>
              <a:rPr lang="ko-KR" altLang="en-US" sz="14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달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li&gt;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ol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endParaRPr lang="en-US" altLang="ko-KR" sz="1400" dirty="0">
              <a:latin typeface="Consolas" pitchFamily="49" charset="0"/>
              <a:ea typeface="나눔고딕코딩" pitchFamily="49" charset="-127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&lt;h1&gt;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사전 목록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&lt;/h1&gt;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&lt;dl&gt;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dt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html5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dt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dd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HTML5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는 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HTML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의 차기 주요 제안 버전으로 월드 </a:t>
            </a:r>
            <a:r>
              <a:rPr lang="ko-KR" altLang="en-US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와이드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웹의 핵심 </a:t>
            </a:r>
            <a:r>
              <a:rPr lang="ko-KR" altLang="en-US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마크업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언어이다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. 2004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년 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6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월 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Web Hypertext Application Technology Working Group(WHATWG)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에서 웹 애플리케이션 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1.0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이라는 이름으로 세부 명세 작업을 시작하였다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.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dd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&lt;/dl&gt;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6" name="Picture 2" descr="C:\Users\yich\Dropbox\Work\html5-book\pdf-draft-5th_2013-07-10\02\ex2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707" y="1628800"/>
            <a:ext cx="3964781" cy="360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806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smtClean="0"/>
              <a:t>2.4.1 </a:t>
            </a:r>
            <a:r>
              <a:rPr lang="ko-KR" altLang="en-US" dirty="0" smtClean="0"/>
              <a:t>표의 기본 구조	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2.4.2 </a:t>
            </a:r>
            <a:r>
              <a:rPr lang="ko-KR" altLang="en-US" dirty="0" smtClean="0"/>
              <a:t>표의 장식	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2.4 </a:t>
            </a:r>
            <a:r>
              <a:rPr lang="ko-KR" altLang="en-US" dirty="0" smtClean="0"/>
              <a:t>표 그리기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449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표의 기본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&lt;table&gt; </a:t>
            </a:r>
            <a:r>
              <a:rPr lang="ko-KR" altLang="en-US" sz="2000" dirty="0"/>
              <a:t>요소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웹 </a:t>
            </a:r>
            <a:r>
              <a:rPr lang="ko-KR" altLang="en-US" sz="1800" dirty="0"/>
              <a:t>문서에 표를 표현하자고 할 때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lvl="1"/>
            <a:r>
              <a:rPr lang="en-US" altLang="ko-KR" sz="1800" dirty="0"/>
              <a:t>&lt;</a:t>
            </a:r>
            <a:r>
              <a:rPr lang="en-US" altLang="ko-KR" sz="1800" dirty="0" err="1"/>
              <a:t>tr</a:t>
            </a:r>
            <a:r>
              <a:rPr lang="en-US" altLang="ko-KR" sz="1800" dirty="0"/>
              <a:t>&gt; </a:t>
            </a:r>
            <a:r>
              <a:rPr lang="ko-KR" altLang="en-US" sz="1800" dirty="0"/>
              <a:t>요소</a:t>
            </a:r>
            <a:r>
              <a:rPr lang="en-US" altLang="ko-KR" sz="1800" dirty="0"/>
              <a:t>(table row</a:t>
            </a:r>
            <a:r>
              <a:rPr lang="en-US" altLang="ko-KR" sz="1800" dirty="0" smtClean="0"/>
              <a:t>): </a:t>
            </a:r>
            <a:r>
              <a:rPr lang="ko-KR" altLang="en-US" sz="1800" dirty="0" smtClean="0"/>
              <a:t>하나의 행</a:t>
            </a:r>
            <a:endParaRPr lang="en-US" altLang="ko-KR" sz="1800" dirty="0" smtClean="0"/>
          </a:p>
          <a:p>
            <a:pPr lvl="1"/>
            <a:r>
              <a:rPr lang="en-US" altLang="ko-KR" sz="1800" dirty="0"/>
              <a:t>&lt;td&gt; </a:t>
            </a:r>
            <a:r>
              <a:rPr lang="ko-KR" altLang="en-US" sz="1800" dirty="0"/>
              <a:t>요소</a:t>
            </a:r>
            <a:r>
              <a:rPr lang="en-US" altLang="ko-KR" sz="1800" dirty="0"/>
              <a:t>(table data</a:t>
            </a:r>
            <a:r>
              <a:rPr lang="en-US" altLang="ko-KR" sz="1800" dirty="0" smtClean="0"/>
              <a:t>): </a:t>
            </a:r>
            <a:r>
              <a:rPr lang="ko-KR" altLang="en-US" sz="1800" dirty="0" smtClean="0"/>
              <a:t>표의 </a:t>
            </a:r>
            <a:r>
              <a:rPr lang="ko-KR" altLang="en-US" sz="1800" dirty="0"/>
              <a:t>각 셀을 </a:t>
            </a:r>
            <a:r>
              <a:rPr lang="ko-KR" altLang="en-US" sz="1800" dirty="0" smtClean="0"/>
              <a:t>만들며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각 </a:t>
            </a:r>
            <a:r>
              <a:rPr lang="ko-KR" altLang="en-US" sz="1800" dirty="0"/>
              <a:t>셀의 </a:t>
            </a:r>
            <a:r>
              <a:rPr lang="ko-KR" altLang="en-US" sz="1800" dirty="0" smtClean="0"/>
              <a:t>데이터를 나타냄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&lt;</a:t>
            </a:r>
            <a:r>
              <a:rPr lang="en-US" altLang="ko-KR" sz="1800" dirty="0" err="1"/>
              <a:t>th</a:t>
            </a:r>
            <a:r>
              <a:rPr lang="en-US" altLang="ko-KR" sz="1800" dirty="0"/>
              <a:t>&gt; </a:t>
            </a:r>
            <a:r>
              <a:rPr lang="ko-KR" altLang="en-US" sz="1800" dirty="0"/>
              <a:t>요소</a:t>
            </a:r>
            <a:r>
              <a:rPr lang="en-US" altLang="ko-KR" sz="1800" dirty="0"/>
              <a:t>(table header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en-US" altLang="ko-KR" sz="1600" dirty="0" smtClean="0"/>
              <a:t>&lt;</a:t>
            </a:r>
            <a:r>
              <a:rPr lang="en-US" altLang="ko-KR" sz="1600" dirty="0"/>
              <a:t>td&gt; </a:t>
            </a:r>
            <a:r>
              <a:rPr lang="ko-KR" altLang="en-US" sz="1600" dirty="0"/>
              <a:t>요소와 유사하지만 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 </a:t>
            </a:r>
            <a:r>
              <a:rPr lang="ko-KR" altLang="en-US" sz="1600" dirty="0"/>
              <a:t>요소는 표의 제목에 해당하는 셀을 </a:t>
            </a:r>
            <a:r>
              <a:rPr lang="ko-KR" altLang="en-US" sz="1600" dirty="0" smtClean="0"/>
              <a:t>나타냄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웹 브라우저에서 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요소 내용은 일반적으로 굵은 </a:t>
            </a:r>
            <a:r>
              <a:rPr lang="ko-KR" altLang="en-US" sz="1600" dirty="0"/>
              <a:t>글씨로 중앙에 </a:t>
            </a:r>
            <a:r>
              <a:rPr lang="ko-KR" altLang="en-US" sz="1600" dirty="0" smtClean="0"/>
              <a:t>표시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125" y="4221088"/>
            <a:ext cx="5573751" cy="2267909"/>
          </a:xfrm>
          <a:prstGeom prst="rect">
            <a:avLst/>
          </a:prstGeom>
          <a:noFill/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63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기본적인 표의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9917" y="1621244"/>
            <a:ext cx="4748187" cy="48320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&lt;h3&gt;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기본적인 표의 표현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&lt;/h3&gt;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table border="1"&gt;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&lt;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책제목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저자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출판사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td&gt;HTML5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웹프로그래밍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입문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임순범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박희민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생능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  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소셜미디어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시대의 인터넷활용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최윤절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.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임순범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생능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&lt;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  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td&gt;What Is HTML5?&lt;/td&gt;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  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td&gt;B. McLaughlin&lt;/td&gt;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  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td&gt;O'Reilly&lt;/td&gt;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table&gt;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pic>
        <p:nvPicPr>
          <p:cNvPr id="9" name="그림 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700808"/>
            <a:ext cx="4977647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6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표의 장식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셀 합치기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td&gt; </a:t>
            </a:r>
            <a:r>
              <a:rPr lang="ko-KR" altLang="en-US" dirty="0"/>
              <a:t>요소의 </a:t>
            </a:r>
            <a:r>
              <a:rPr lang="en-US" altLang="ko-KR" dirty="0" err="1"/>
              <a:t>rowspan</a:t>
            </a:r>
            <a:r>
              <a:rPr lang="en-US" altLang="ko-KR" dirty="0"/>
              <a:t> </a:t>
            </a:r>
            <a:r>
              <a:rPr lang="ko-KR" altLang="en-US" dirty="0"/>
              <a:t>속성과 </a:t>
            </a:r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속성을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err="1"/>
              <a:t>rowspan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r>
              <a:rPr lang="en-US" altLang="ko-KR" dirty="0"/>
              <a:t>: </a:t>
            </a:r>
            <a:r>
              <a:rPr lang="ko-KR" altLang="en-US" dirty="0"/>
              <a:t>위아래 줄</a:t>
            </a:r>
            <a:r>
              <a:rPr lang="en-US" altLang="ko-KR" dirty="0"/>
              <a:t>(rows)</a:t>
            </a:r>
            <a:r>
              <a:rPr lang="ko-KR" altLang="en-US" dirty="0"/>
              <a:t>의 셀 병합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4"/>
            <a:endParaRPr lang="en-US" altLang="ko-KR" dirty="0"/>
          </a:p>
          <a:p>
            <a:pPr lvl="1"/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r>
              <a:rPr lang="en-US" altLang="ko-KR" dirty="0"/>
              <a:t>: </a:t>
            </a:r>
            <a:r>
              <a:rPr lang="ko-KR" altLang="en-US" dirty="0"/>
              <a:t>옆 칸</a:t>
            </a:r>
            <a:r>
              <a:rPr lang="en-US" altLang="ko-KR" dirty="0"/>
              <a:t>(column)</a:t>
            </a:r>
            <a:r>
              <a:rPr lang="ko-KR" altLang="en-US" dirty="0"/>
              <a:t>의 셀 병합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2405" y="3009898"/>
            <a:ext cx="2284414" cy="1047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9832" y="4725143"/>
            <a:ext cx="3111428" cy="754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35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5596" y="4293096"/>
            <a:ext cx="6696744" cy="18158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/>
              <a:t>&lt;table border="1"&gt;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    &lt;td </a:t>
            </a:r>
            <a:r>
              <a:rPr lang="en-US" altLang="ko-KR" sz="1400" dirty="0" err="1"/>
              <a:t>colspan</a:t>
            </a:r>
            <a:r>
              <a:rPr lang="en-US" altLang="ko-KR" sz="1400" dirty="0"/>
              <a:t>="3"&gt;</a:t>
            </a:r>
            <a:r>
              <a:rPr lang="ko-KR" altLang="ko-KR" sz="1400" dirty="0"/>
              <a:t>옆 칸</a:t>
            </a:r>
            <a:r>
              <a:rPr lang="en-US" altLang="ko-KR" sz="1400" dirty="0"/>
              <a:t>(cols)</a:t>
            </a:r>
            <a:r>
              <a:rPr lang="ko-KR" altLang="ko-KR" sz="1400" dirty="0"/>
              <a:t>의 셀 합치기</a:t>
            </a:r>
            <a:r>
              <a:rPr lang="en-US" altLang="ko-KR" sz="1400" dirty="0"/>
              <a:t>&lt;/td&gt;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    &lt;td&gt;2</a:t>
            </a:r>
            <a:r>
              <a:rPr lang="ko-KR" altLang="ko-KR" sz="1400" dirty="0"/>
              <a:t>행</a:t>
            </a:r>
            <a:r>
              <a:rPr lang="en-US" altLang="ko-KR" sz="1400" dirty="0"/>
              <a:t> 1</a:t>
            </a:r>
            <a:r>
              <a:rPr lang="ko-KR" altLang="ko-KR" sz="1400" dirty="0"/>
              <a:t>열</a:t>
            </a:r>
            <a:r>
              <a:rPr lang="en-US" altLang="ko-KR" sz="1400" dirty="0"/>
              <a:t>(col)&lt;/td&gt; &lt;td&gt;2</a:t>
            </a:r>
            <a:r>
              <a:rPr lang="ko-KR" altLang="ko-KR" sz="1400" dirty="0"/>
              <a:t>행</a:t>
            </a:r>
            <a:r>
              <a:rPr lang="en-US" altLang="ko-KR" sz="1400" dirty="0"/>
              <a:t> 2</a:t>
            </a:r>
            <a:r>
              <a:rPr lang="ko-KR" altLang="ko-KR" sz="1400" dirty="0"/>
              <a:t>열</a:t>
            </a:r>
            <a:r>
              <a:rPr lang="en-US" altLang="ko-KR" sz="1400" dirty="0"/>
              <a:t>(col)&lt;/td&gt; &lt;td&gt;2</a:t>
            </a:r>
            <a:r>
              <a:rPr lang="ko-KR" altLang="ko-KR" sz="1400" dirty="0"/>
              <a:t>행</a:t>
            </a:r>
            <a:r>
              <a:rPr lang="en-US" altLang="ko-KR" sz="1400" dirty="0"/>
              <a:t> 3</a:t>
            </a:r>
            <a:r>
              <a:rPr lang="ko-KR" altLang="ko-KR" sz="1400" dirty="0"/>
              <a:t>열</a:t>
            </a:r>
            <a:r>
              <a:rPr lang="en-US" altLang="ko-KR" sz="1400" dirty="0"/>
              <a:t>(col)&lt;/td&gt;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&lt;/table&gt;</a:t>
            </a:r>
            <a:endParaRPr lang="ko-KR" altLang="ko-KR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13768" y="1700808"/>
            <a:ext cx="6718572" cy="24622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/>
              <a:t>&lt;table border="1"&gt; 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    &lt;td </a:t>
            </a:r>
            <a:r>
              <a:rPr lang="en-US" altLang="ko-KR" sz="1400" dirty="0" err="1"/>
              <a:t>rowspan</a:t>
            </a:r>
            <a:r>
              <a:rPr lang="en-US" altLang="ko-KR" sz="1400" dirty="0"/>
              <a:t>="3"&gt;</a:t>
            </a:r>
            <a:r>
              <a:rPr lang="ko-KR" altLang="ko-KR" sz="1400" dirty="0"/>
              <a:t>아래 줄</a:t>
            </a:r>
            <a:r>
              <a:rPr lang="en-US" altLang="ko-KR" sz="1400" dirty="0"/>
              <a:t>(rows)&lt;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  <a:r>
              <a:rPr lang="ko-KR" altLang="ko-KR" sz="1400" dirty="0"/>
              <a:t>셀 합치기</a:t>
            </a:r>
            <a:r>
              <a:rPr lang="en-US" altLang="ko-KR" sz="1400" dirty="0"/>
              <a:t>&lt;/td&gt; &lt;td&gt;1</a:t>
            </a:r>
            <a:r>
              <a:rPr lang="ko-KR" altLang="ko-KR" sz="1400" dirty="0"/>
              <a:t>행</a:t>
            </a:r>
            <a:r>
              <a:rPr lang="en-US" altLang="ko-KR" sz="1400" dirty="0"/>
              <a:t>(row) 2</a:t>
            </a:r>
            <a:r>
              <a:rPr lang="ko-KR" altLang="ko-KR" sz="1400" dirty="0"/>
              <a:t>열</a:t>
            </a:r>
            <a:r>
              <a:rPr lang="en-US" altLang="ko-KR" sz="1400" dirty="0"/>
              <a:t> &lt;/td&gt;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 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    &lt;-- 2</a:t>
            </a:r>
            <a:r>
              <a:rPr lang="ko-KR" altLang="ko-KR" sz="1400" dirty="0"/>
              <a:t>행</a:t>
            </a:r>
            <a:r>
              <a:rPr lang="en-US" altLang="ko-KR" sz="1400" dirty="0"/>
              <a:t> 1</a:t>
            </a:r>
            <a:r>
              <a:rPr lang="ko-KR" altLang="ko-KR" sz="1400" dirty="0"/>
              <a:t>열 없음</a:t>
            </a:r>
            <a:r>
              <a:rPr lang="en-US" altLang="ko-KR" sz="1400" dirty="0"/>
              <a:t> --&gt; &lt;td&gt;2</a:t>
            </a:r>
            <a:r>
              <a:rPr lang="ko-KR" altLang="ko-KR" sz="1400" dirty="0"/>
              <a:t>행</a:t>
            </a:r>
            <a:r>
              <a:rPr lang="en-US" altLang="ko-KR" sz="1400" dirty="0"/>
              <a:t>(row) 2</a:t>
            </a:r>
            <a:r>
              <a:rPr lang="ko-KR" altLang="ko-KR" sz="1400" dirty="0"/>
              <a:t>열</a:t>
            </a:r>
            <a:r>
              <a:rPr lang="en-US" altLang="ko-KR" sz="1400" dirty="0"/>
              <a:t>&lt;/td&gt;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    &lt;-- 3</a:t>
            </a:r>
            <a:r>
              <a:rPr lang="ko-KR" altLang="ko-KR" sz="1400" dirty="0"/>
              <a:t>행</a:t>
            </a:r>
            <a:r>
              <a:rPr lang="en-US" altLang="ko-KR" sz="1400" dirty="0"/>
              <a:t> 1</a:t>
            </a:r>
            <a:r>
              <a:rPr lang="ko-KR" altLang="ko-KR" sz="1400" dirty="0"/>
              <a:t>열 없음</a:t>
            </a:r>
            <a:r>
              <a:rPr lang="en-US" altLang="ko-KR" sz="1400" dirty="0"/>
              <a:t> --&gt; &lt;td&gt;3</a:t>
            </a:r>
            <a:r>
              <a:rPr lang="ko-KR" altLang="ko-KR" sz="1400" dirty="0"/>
              <a:t>행</a:t>
            </a:r>
            <a:r>
              <a:rPr lang="en-US" altLang="ko-KR" sz="1400" dirty="0"/>
              <a:t>(row) 2</a:t>
            </a:r>
            <a:r>
              <a:rPr lang="ko-KR" altLang="ko-KR" sz="1400" dirty="0"/>
              <a:t>열</a:t>
            </a:r>
            <a:r>
              <a:rPr lang="en-US" altLang="ko-KR" sz="1400" dirty="0"/>
              <a:t>&lt;/td&gt;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&lt;/table&gt;</a:t>
            </a:r>
            <a:endParaRPr lang="ko-KR" altLang="ko-KR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4632" y="2931914"/>
            <a:ext cx="2076740" cy="95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0408" y="4624698"/>
            <a:ext cx="2828572" cy="685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60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표의 장식</a:t>
            </a:r>
            <a:r>
              <a:rPr lang="en-US" altLang="ko-KR" dirty="0" smtClean="0"/>
              <a:t>:</a:t>
            </a:r>
            <a:r>
              <a:rPr lang="ko-KR" altLang="en-US" dirty="0" smtClean="0"/>
              <a:t>기타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r>
              <a:rPr lang="ko-KR" altLang="ko-KR" dirty="0"/>
              <a:t>표의 설명 제목</a:t>
            </a:r>
            <a:r>
              <a:rPr lang="en-US" altLang="ko-KR" dirty="0"/>
              <a:t>: &lt;caption&gt; </a:t>
            </a:r>
            <a:r>
              <a:rPr lang="ko-KR" altLang="ko-KR" dirty="0"/>
              <a:t>요소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표 </a:t>
            </a:r>
            <a:r>
              <a:rPr lang="ko-KR" altLang="en-US" dirty="0"/>
              <a:t>제목이 행 표현</a:t>
            </a:r>
            <a:r>
              <a:rPr lang="en-US" altLang="ko-KR" dirty="0"/>
              <a:t>: &lt;</a:t>
            </a:r>
            <a:r>
              <a:rPr lang="en-US" altLang="ko-KR" dirty="0" err="1"/>
              <a:t>thead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요소</a:t>
            </a:r>
            <a:endParaRPr lang="en-US" altLang="ko-KR" dirty="0"/>
          </a:p>
          <a:p>
            <a:pPr lvl="1"/>
            <a:r>
              <a:rPr lang="en-US" altLang="ko-KR" dirty="0"/>
              <a:t>&lt;table&gt; </a:t>
            </a:r>
            <a:r>
              <a:rPr lang="ko-KR" altLang="en-US" dirty="0"/>
              <a:t>요소를 머리말</a:t>
            </a:r>
            <a:r>
              <a:rPr lang="en-US" altLang="ko-KR" dirty="0"/>
              <a:t>, </a:t>
            </a:r>
            <a:r>
              <a:rPr lang="ko-KR" altLang="en-US" dirty="0"/>
              <a:t>본문</a:t>
            </a:r>
            <a:r>
              <a:rPr lang="en-US" altLang="ko-KR" dirty="0"/>
              <a:t>, </a:t>
            </a:r>
            <a:r>
              <a:rPr lang="ko-KR" altLang="en-US" dirty="0"/>
              <a:t>꼬리말로 나누었을 때 머리말에 해당하는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caption&gt; </a:t>
            </a:r>
            <a:r>
              <a:rPr lang="ko-KR" altLang="en-US" dirty="0"/>
              <a:t>요소의 뒤에 </a:t>
            </a:r>
            <a:r>
              <a:rPr lang="en-US" altLang="ko-KR" dirty="0"/>
              <a:t>&lt;</a:t>
            </a:r>
            <a:r>
              <a:rPr lang="en-US" altLang="ko-KR" dirty="0" err="1"/>
              <a:t>tbody</a:t>
            </a:r>
            <a:r>
              <a:rPr lang="en-US" altLang="ko-KR" dirty="0"/>
              <a:t>&gt;, &lt;</a:t>
            </a:r>
            <a:r>
              <a:rPr lang="en-US" altLang="ko-KR" dirty="0" err="1"/>
              <a:t>tfoot</a:t>
            </a:r>
            <a:r>
              <a:rPr lang="en-US" altLang="ko-KR" dirty="0"/>
              <a:t>&gt;, &lt;</a:t>
            </a:r>
            <a:r>
              <a:rPr lang="en-US" altLang="ko-KR" dirty="0" err="1"/>
              <a:t>tr</a:t>
            </a:r>
            <a:r>
              <a:rPr lang="en-US" altLang="ko-KR" dirty="0"/>
              <a:t>&gt; </a:t>
            </a:r>
            <a:r>
              <a:rPr lang="ko-KR" altLang="en-US" dirty="0"/>
              <a:t>요소의 앞에 </a:t>
            </a:r>
            <a:r>
              <a:rPr lang="ko-KR" altLang="en-US" dirty="0" smtClean="0"/>
              <a:t>나타남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열 </a:t>
            </a:r>
            <a:r>
              <a:rPr lang="ko-KR" altLang="en-US" dirty="0"/>
              <a:t>제목으로 구성된 행의 집합을 나타내며 </a:t>
            </a:r>
            <a:r>
              <a:rPr lang="en-US" altLang="ko-KR" dirty="0"/>
              <a:t>table </a:t>
            </a:r>
            <a:r>
              <a:rPr lang="ko-KR" altLang="en-US" dirty="0"/>
              <a:t>요소에 하나에 한번만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표 </a:t>
            </a:r>
            <a:r>
              <a:rPr lang="ko-KR" altLang="en-US" dirty="0"/>
              <a:t>마지막 행 표현</a:t>
            </a:r>
            <a:r>
              <a:rPr lang="en-US" altLang="ko-KR" dirty="0"/>
              <a:t>: &lt;</a:t>
            </a:r>
            <a:r>
              <a:rPr lang="en-US" altLang="ko-KR" dirty="0" err="1"/>
              <a:t>tfoot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요소</a:t>
            </a:r>
            <a:endParaRPr lang="en-US" altLang="ko-KR" dirty="0"/>
          </a:p>
          <a:p>
            <a:pPr lvl="1"/>
            <a:r>
              <a:rPr lang="ko-KR" altLang="en-US" dirty="0"/>
              <a:t>테이블의 꼬리말에 </a:t>
            </a:r>
            <a:r>
              <a:rPr lang="ko-KR" altLang="en-US" dirty="0" smtClean="0"/>
              <a:t>해당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/>
              <a:t>tbody</a:t>
            </a:r>
            <a:r>
              <a:rPr lang="en-US" altLang="ko-KR" dirty="0"/>
              <a:t>&gt; </a:t>
            </a:r>
            <a:r>
              <a:rPr lang="ko-KR" altLang="en-US" dirty="0"/>
              <a:t>요소 앞에 사용하며</a:t>
            </a:r>
            <a:r>
              <a:rPr lang="en-US" altLang="ko-KR" dirty="0"/>
              <a:t>, </a:t>
            </a:r>
            <a:r>
              <a:rPr lang="ko-KR" altLang="en-US" dirty="0"/>
              <a:t>표 내에서 한 번만 </a:t>
            </a:r>
            <a:r>
              <a:rPr lang="ko-KR" altLang="en-US" dirty="0" smtClean="0"/>
              <a:t>사용할 수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표 </a:t>
            </a:r>
            <a:r>
              <a:rPr lang="ko-KR" altLang="en-US" dirty="0"/>
              <a:t>본문 행 표현</a:t>
            </a:r>
            <a:r>
              <a:rPr lang="en-US" altLang="ko-KR" dirty="0"/>
              <a:t>: &lt;</a:t>
            </a:r>
            <a:r>
              <a:rPr lang="en-US" altLang="ko-KR" dirty="0" err="1"/>
              <a:t>tbody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요소</a:t>
            </a:r>
            <a:endParaRPr lang="en-US" altLang="ko-KR" dirty="0"/>
          </a:p>
          <a:p>
            <a:pPr lvl="1"/>
            <a:r>
              <a:rPr lang="ko-KR" altLang="en-US" dirty="0"/>
              <a:t>테이블을 머리말</a:t>
            </a:r>
            <a:r>
              <a:rPr lang="en-US" altLang="ko-KR" dirty="0"/>
              <a:t>, </a:t>
            </a:r>
            <a:r>
              <a:rPr lang="ko-KR" altLang="en-US" dirty="0"/>
              <a:t>본문</a:t>
            </a:r>
            <a:r>
              <a:rPr lang="en-US" altLang="ko-KR" dirty="0"/>
              <a:t>, </a:t>
            </a:r>
            <a:r>
              <a:rPr lang="ko-KR" altLang="en-US" dirty="0"/>
              <a:t>꼬리말로 나누었을 때 본문에 해당하는 내용을 </a:t>
            </a:r>
            <a:r>
              <a:rPr lang="ko-KR" altLang="en-US" dirty="0" smtClean="0"/>
              <a:t>나타냄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</a:t>
            </a:r>
            <a:r>
              <a:rPr lang="ko-KR" altLang="en-US" dirty="0"/>
              <a:t>번 사용할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15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2.1.1 </a:t>
            </a:r>
            <a:r>
              <a:rPr lang="ko-KR" altLang="en-US" dirty="0" smtClean="0"/>
              <a:t>문서 구조</a:t>
            </a:r>
            <a:endParaRPr lang="en-US" altLang="ko-KR" dirty="0" smtClean="0"/>
          </a:p>
          <a:p>
            <a:r>
              <a:rPr lang="en-US" altLang="ko-KR" dirty="0" smtClean="0"/>
              <a:t>2.1.2 </a:t>
            </a:r>
            <a:r>
              <a:rPr lang="ko-KR" altLang="en-US" dirty="0" smtClean="0"/>
              <a:t>요소와 속성</a:t>
            </a:r>
            <a:endParaRPr lang="en-US" altLang="ko-KR" dirty="0" smtClean="0"/>
          </a:p>
          <a:p>
            <a:r>
              <a:rPr lang="en-US" altLang="ko-KR" dirty="0" smtClean="0"/>
              <a:t>2.1.3 </a:t>
            </a:r>
            <a:r>
              <a:rPr lang="ko-KR" altLang="en-US" dirty="0" smtClean="0"/>
              <a:t>기타 문서 구성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기본 문서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표의 장식</a:t>
            </a:r>
            <a:r>
              <a:rPr lang="en-US" altLang="ko-KR" dirty="0" smtClean="0"/>
              <a:t>:</a:t>
            </a:r>
            <a:r>
              <a:rPr lang="ko-KR" altLang="en-US" dirty="0" smtClean="0"/>
              <a:t>기타 요소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39" y="2348877"/>
            <a:ext cx="5381681" cy="2475428"/>
          </a:xfrm>
          <a:prstGeom prst="rect">
            <a:avLst/>
          </a:prstGeom>
          <a:ln>
            <a:noFill/>
          </a:ln>
        </p:spPr>
      </p:pic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1907704" y="3112420"/>
            <a:ext cx="4680753" cy="1545480"/>
            <a:chOff x="1826" y="6135"/>
            <a:chExt cx="5377" cy="1566"/>
          </a:xfrm>
        </p:grpSpPr>
        <p:grpSp>
          <p:nvGrpSpPr>
            <p:cNvPr id="9" name="Group 3"/>
            <p:cNvGrpSpPr>
              <a:grpSpLocks/>
            </p:cNvGrpSpPr>
            <p:nvPr/>
          </p:nvGrpSpPr>
          <p:grpSpPr bwMode="auto">
            <a:xfrm>
              <a:off x="1826" y="6442"/>
              <a:ext cx="5377" cy="1259"/>
              <a:chOff x="1826" y="6442"/>
              <a:chExt cx="5377" cy="1259"/>
            </a:xfrm>
          </p:grpSpPr>
          <p:sp>
            <p:nvSpPr>
              <p:cNvPr id="12" name="Text Box 4"/>
              <p:cNvSpPr txBox="1">
                <a:spLocks noChangeArrowheads="1"/>
              </p:cNvSpPr>
              <p:nvPr/>
            </p:nvSpPr>
            <p:spPr bwMode="auto">
              <a:xfrm>
                <a:off x="6164" y="6442"/>
                <a:ext cx="1039" cy="1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1" hangingPunct="1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2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--- </a:t>
                </a:r>
                <a:r>
                  <a:rPr kumimoji="1" lang="en-US" altLang="ko-KR" sz="1200" b="0" i="0" u="none" strike="noStrike" cap="none" normalizeH="0" baseline="0" dirty="0" err="1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thead</a:t>
                </a:r>
                <a:endPara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endParaRPr>
              </a:p>
              <a:p>
                <a:pPr marL="0" marR="0" lvl="0" indent="0" algn="just" defTabSz="914400" rtl="0" eaLnBrk="1" fontAlgn="base" latinLnBrk="1" hangingPunct="1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2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--- </a:t>
                </a:r>
                <a:r>
                  <a:rPr kumimoji="1" lang="en-US" altLang="ko-KR" sz="1200" b="0" i="0" u="none" strike="noStrike" cap="none" normalizeH="0" baseline="0" dirty="0" err="1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tbody</a:t>
                </a:r>
                <a:endPara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endParaRPr>
              </a:p>
              <a:p>
                <a:pPr marL="0" marR="0" lvl="0" indent="0" algn="just" defTabSz="914400" rtl="0" eaLnBrk="1" fontAlgn="base" latinLnBrk="1" hangingPunct="1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2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--- </a:t>
                </a:r>
                <a:r>
                  <a:rPr kumimoji="1" lang="en-US" altLang="ko-KR" sz="1200" b="0" i="0" u="none" strike="noStrike" cap="none" normalizeH="0" baseline="0" dirty="0" err="1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tfoot</a:t>
                </a:r>
                <a:endParaRPr kumimoji="1" lang="ko-KR" altLang="ko-KR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endParaRPr>
              </a:p>
            </p:txBody>
          </p:sp>
          <p:sp>
            <p:nvSpPr>
              <p:cNvPr id="13" name="AutoShape 5"/>
              <p:cNvSpPr>
                <a:spLocks noChangeArrowheads="1"/>
              </p:cNvSpPr>
              <p:nvPr/>
            </p:nvSpPr>
            <p:spPr bwMode="auto">
              <a:xfrm>
                <a:off x="1826" y="6789"/>
                <a:ext cx="4333" cy="559"/>
              </a:xfrm>
              <a:prstGeom prst="roundRect">
                <a:avLst>
                  <a:gd name="adj" fmla="val 39713"/>
                </a:avLst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AutoShape 6"/>
              <p:cNvSpPr>
                <a:spLocks noChangeArrowheads="1"/>
              </p:cNvSpPr>
              <p:nvPr/>
            </p:nvSpPr>
            <p:spPr bwMode="auto">
              <a:xfrm>
                <a:off x="1826" y="6549"/>
                <a:ext cx="4333" cy="240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AutoShape 7"/>
              <p:cNvSpPr>
                <a:spLocks noChangeArrowheads="1"/>
              </p:cNvSpPr>
              <p:nvPr/>
            </p:nvSpPr>
            <p:spPr bwMode="auto">
              <a:xfrm>
                <a:off x="1826" y="7348"/>
                <a:ext cx="4333" cy="240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3240" y="6369"/>
              <a:ext cx="1365" cy="24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440" y="6135"/>
              <a:ext cx="12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 caption</a:t>
              </a:r>
              <a:endParaRPr kumimoji="1" lang="ko-KR" altLang="ko-KR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77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/>
              <a:t>표의 구조적 표현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3382" y="1610562"/>
            <a:ext cx="8229600" cy="4525963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9917" y="1556792"/>
            <a:ext cx="7700515" cy="489364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table border="1"&gt;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caption&gt;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과목별 추천도서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&lt;/caption&gt;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thead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&lt;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  &lt;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과목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&lt;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책제목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&lt;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저자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&lt;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출판사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	</a:t>
            </a:r>
          </a:p>
          <a:p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&lt;/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&lt;/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thead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tfoot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&lt;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	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합계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 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colspan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="3"&gt;3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권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&lt;/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&lt;/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tfoot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&lt;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tbody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  <a:endParaRPr lang="en-US" altLang="ko-KR" sz="1300" dirty="0">
              <a:solidFill>
                <a:schemeClr val="tx1"/>
              </a:solidFill>
              <a:latin typeface="+mn-ea"/>
              <a:cs typeface="Consolas" pitchFamily="49" charset="0"/>
            </a:endParaRP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&lt;</a:t>
            </a:r>
            <a:r>
              <a:rPr lang="en-US" altLang="ko-KR" sz="13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	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&lt;td 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rowspan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="3"&gt;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웹프로그래밍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td&gt;HTML5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웹프로그래밍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입문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&lt;/td&gt; 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	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임순범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,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박희민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생능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 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    	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소셜미디어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시대의 인터넷 이해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최윤절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.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임순범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생능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 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&lt;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    	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td&gt;What Is HTML5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? &lt;/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td&gt;B. McLaughlin&lt;/td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td&gt;O'Reilly&lt;/td&gt;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 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&lt;/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tbody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table&gt;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636913"/>
            <a:ext cx="4977647" cy="228958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811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2.5.1 &lt;div&gt; </a:t>
            </a:r>
            <a:r>
              <a:rPr lang="ko-KR" altLang="en-US" dirty="0" smtClean="0"/>
              <a:t>요소와 </a:t>
            </a:r>
            <a:r>
              <a:rPr lang="en-US" altLang="ko-KR" dirty="0" smtClean="0"/>
              <a:t>&lt;span&gt;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2.5.2 </a:t>
            </a:r>
            <a:r>
              <a:rPr lang="ko-KR" altLang="en-US" dirty="0" smtClean="0"/>
              <a:t>요소의 </a:t>
            </a:r>
            <a:r>
              <a:rPr lang="en-US" altLang="ko-KR" dirty="0" smtClean="0"/>
              <a:t>id </a:t>
            </a:r>
            <a:r>
              <a:rPr lang="ko-KR" altLang="en-US" dirty="0" err="1" smtClean="0"/>
              <a:t>속성와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속성	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smtClean="0"/>
              <a:t>2.5 </a:t>
            </a:r>
            <a:r>
              <a:rPr lang="ko-KR" altLang="en-US" dirty="0" smtClean="0"/>
              <a:t>문서 특정 부분 구분하기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17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&lt;div&gt; </a:t>
            </a:r>
            <a:r>
              <a:rPr lang="ko-KR" altLang="en-US" dirty="0"/>
              <a:t>요소와 </a:t>
            </a:r>
            <a:r>
              <a:rPr lang="en-US" altLang="ko-KR" dirty="0"/>
              <a:t>&lt;span&gt;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웹 </a:t>
            </a:r>
            <a:r>
              <a:rPr lang="ko-KR" altLang="en-US" dirty="0"/>
              <a:t>문서에서 특별한 의미를 갖지 않으며 </a:t>
            </a:r>
            <a:r>
              <a:rPr lang="ko-KR" altLang="en-US" dirty="0" err="1"/>
              <a:t>콘텐츠를</a:t>
            </a:r>
            <a:r>
              <a:rPr lang="ko-KR" altLang="en-US" dirty="0"/>
              <a:t> 그룹화하는데 사용하는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div&gt;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/>
              <a:t>줄의 공간을 준비하며</a:t>
            </a:r>
            <a:r>
              <a:rPr lang="en-US" altLang="ko-KR" dirty="0"/>
              <a:t>, </a:t>
            </a:r>
            <a:r>
              <a:rPr lang="ko-KR" altLang="en-US" dirty="0"/>
              <a:t>블록</a:t>
            </a:r>
            <a:r>
              <a:rPr lang="en-US" altLang="ko-KR" dirty="0"/>
              <a:t>(block) </a:t>
            </a:r>
            <a:r>
              <a:rPr lang="ko-KR" altLang="en-US" dirty="0"/>
              <a:t>단위로 영역을 </a:t>
            </a:r>
            <a:r>
              <a:rPr lang="ko-KR" altLang="en-US" dirty="0" smtClean="0"/>
              <a:t>묶음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테두리</a:t>
            </a:r>
            <a:r>
              <a:rPr lang="en-US" altLang="ko-KR" dirty="0"/>
              <a:t>,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문단 모양 등 필요한 기능들은 </a:t>
            </a:r>
            <a:r>
              <a:rPr lang="en-US" altLang="ko-KR" dirty="0"/>
              <a:t>CSS</a:t>
            </a:r>
            <a:r>
              <a:rPr lang="ko-KR" altLang="en-US" dirty="0"/>
              <a:t>의 스타일</a:t>
            </a:r>
            <a:r>
              <a:rPr lang="en-US" altLang="ko-KR" dirty="0"/>
              <a:t>(style)</a:t>
            </a:r>
            <a:r>
              <a:rPr lang="ko-KR" altLang="en-US" dirty="0"/>
              <a:t>을 이용하여 </a:t>
            </a:r>
            <a:r>
              <a:rPr lang="ko-KR" altLang="en-US" dirty="0" smtClean="0"/>
              <a:t>지정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span&gt;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인라인</a:t>
            </a:r>
            <a:r>
              <a:rPr lang="en-US" altLang="ko-KR" dirty="0"/>
              <a:t>(inline) </a:t>
            </a:r>
            <a:r>
              <a:rPr lang="ko-KR" altLang="en-US" dirty="0"/>
              <a:t>단위로 영역을 </a:t>
            </a:r>
            <a:r>
              <a:rPr lang="ko-KR" altLang="en-US" dirty="0" smtClean="0"/>
              <a:t>묶고 입력하는 </a:t>
            </a:r>
            <a:r>
              <a:rPr lang="ko-KR" altLang="en-US" dirty="0"/>
              <a:t>내용만큼 공간을 </a:t>
            </a:r>
            <a:r>
              <a:rPr lang="ko-KR" altLang="en-US" dirty="0" smtClean="0"/>
              <a:t>준비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줄바꿈이</a:t>
            </a:r>
            <a:r>
              <a:rPr lang="ko-KR" altLang="en-US" dirty="0" smtClean="0"/>
              <a:t> </a:t>
            </a:r>
            <a:r>
              <a:rPr lang="ko-KR" altLang="en-US" dirty="0"/>
              <a:t>생기지 않기 때문에 앞뒤 내용이 </a:t>
            </a:r>
            <a:r>
              <a:rPr lang="ko-KR" altLang="en-US" dirty="0" smtClean="0"/>
              <a:t>이어짐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인라인</a:t>
            </a:r>
            <a:r>
              <a:rPr lang="en-US" altLang="ko-KR" dirty="0"/>
              <a:t>(Inline) </a:t>
            </a:r>
            <a:r>
              <a:rPr lang="ko-KR" altLang="en-US" dirty="0"/>
              <a:t>요소 안에 블록</a:t>
            </a:r>
            <a:r>
              <a:rPr lang="en-US" altLang="ko-KR" dirty="0"/>
              <a:t>(block)</a:t>
            </a:r>
            <a:r>
              <a:rPr lang="ko-KR" altLang="en-US" dirty="0"/>
              <a:t>요소는 들어갈 수 </a:t>
            </a:r>
            <a:r>
              <a:rPr lang="ko-KR" altLang="en-US" dirty="0" smtClean="0"/>
              <a:t>없음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85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83410"/>
              </p:ext>
            </p:extLst>
          </p:nvPr>
        </p:nvGraphicFramePr>
        <p:xfrm>
          <a:off x="467544" y="1772816"/>
          <a:ext cx="8208912" cy="4176464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4194596"/>
                <a:gridCol w="4014316"/>
              </a:tblGrid>
              <a:tr h="5069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800" kern="100" dirty="0" err="1">
                          <a:effectLst/>
                        </a:rPr>
                        <a:t>인라인</a:t>
                      </a:r>
                      <a:r>
                        <a:rPr lang="en-US" sz="1800" kern="100" dirty="0">
                          <a:effectLst/>
                        </a:rPr>
                        <a:t>(Inline)</a:t>
                      </a:r>
                      <a:r>
                        <a:rPr lang="ko-KR" sz="1800" kern="100" dirty="0">
                          <a:effectLst/>
                        </a:rPr>
                        <a:t>요소</a:t>
                      </a:r>
                      <a:endParaRPr lang="ko-KR" sz="1800" kern="100" dirty="0">
                        <a:effectLst/>
                        <a:latin typeface="나눔명조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블록</a:t>
                      </a:r>
                      <a:r>
                        <a:rPr lang="en-US" sz="1800" kern="100" dirty="0">
                          <a:effectLst/>
                        </a:rPr>
                        <a:t>(block)</a:t>
                      </a:r>
                      <a:r>
                        <a:rPr lang="ko-KR" sz="1800" kern="100" dirty="0">
                          <a:effectLst/>
                        </a:rPr>
                        <a:t>요소</a:t>
                      </a:r>
                      <a:endParaRPr lang="ko-KR" sz="1800" kern="100" dirty="0">
                        <a:effectLst/>
                        <a:latin typeface="나눔명조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69467"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맑은 고딕"/>
                        <a:buChar char="-"/>
                      </a:pPr>
                      <a:r>
                        <a:rPr lang="ko-KR" sz="1800" kern="100" dirty="0">
                          <a:effectLst/>
                        </a:rPr>
                        <a:t>텍스트 요소</a:t>
                      </a:r>
                      <a:r>
                        <a:rPr lang="en-US" sz="1800" kern="100" dirty="0">
                          <a:effectLst/>
                        </a:rPr>
                        <a:t>, </a:t>
                      </a:r>
                      <a:r>
                        <a:rPr lang="ko-KR" sz="1800" kern="100" dirty="0">
                          <a:effectLst/>
                        </a:rPr>
                        <a:t>기존 글에 이어서 </a:t>
                      </a:r>
                      <a:r>
                        <a:rPr lang="ko-KR" sz="1800" kern="100" dirty="0" smtClean="0">
                          <a:effectLst/>
                        </a:rPr>
                        <a:t>작성</a:t>
                      </a:r>
                      <a:endParaRPr lang="ko-KR" sz="18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맑은 고딕"/>
                        <a:buChar char="-"/>
                      </a:pPr>
                      <a:r>
                        <a:rPr lang="en-US" sz="1800" kern="100" dirty="0">
                          <a:effectLst/>
                        </a:rPr>
                        <a:t>&lt;span&gt; </a:t>
                      </a:r>
                      <a:r>
                        <a:rPr lang="ko-KR" sz="1800" kern="100" dirty="0">
                          <a:effectLst/>
                        </a:rPr>
                        <a:t>요소</a:t>
                      </a:r>
                      <a:r>
                        <a:rPr lang="en-US" sz="1800" kern="100" dirty="0">
                          <a:effectLst/>
                        </a:rPr>
                        <a:t>, &lt;</a:t>
                      </a:r>
                      <a:r>
                        <a:rPr lang="en-US" sz="1800" kern="100" dirty="0" err="1">
                          <a:effectLst/>
                        </a:rPr>
                        <a:t>img</a:t>
                      </a:r>
                      <a:r>
                        <a:rPr lang="en-US" sz="1800" kern="100" dirty="0">
                          <a:effectLst/>
                        </a:rPr>
                        <a:t>&gt; </a:t>
                      </a:r>
                      <a:r>
                        <a:rPr lang="ko-KR" sz="1800" kern="100" dirty="0">
                          <a:effectLst/>
                        </a:rPr>
                        <a:t>요소</a:t>
                      </a:r>
                      <a:r>
                        <a:rPr lang="en-US" sz="1800" kern="100" dirty="0">
                          <a:effectLst/>
                        </a:rPr>
                        <a:t>, &lt;strong&gt; </a:t>
                      </a:r>
                      <a:r>
                        <a:rPr lang="ko-KR" sz="1800" kern="100" dirty="0">
                          <a:effectLst/>
                        </a:rPr>
                        <a:t>요소 등</a:t>
                      </a:r>
                    </a:p>
                    <a:p>
                      <a:pPr marL="342900" lvl="0" indent="-3429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맑은 고딕"/>
                        <a:buChar char="-"/>
                      </a:pPr>
                      <a:r>
                        <a:rPr lang="ko-KR" sz="1800" kern="100" dirty="0">
                          <a:effectLst/>
                        </a:rPr>
                        <a:t>줄 바꿈 태그를 사용하지 않거나 블록레벨 태그 안에 단독을 포함되지 않는 한 가로로 쭉 </a:t>
                      </a:r>
                      <a:r>
                        <a:rPr lang="ko-KR" sz="1800" kern="100" dirty="0" smtClean="0">
                          <a:effectLst/>
                        </a:rPr>
                        <a:t>나열</a:t>
                      </a:r>
                      <a:r>
                        <a:rPr lang="ko-KR" altLang="en-US" sz="1800" kern="100" dirty="0" smtClean="0">
                          <a:effectLst/>
                        </a:rPr>
                        <a:t>됨</a:t>
                      </a:r>
                      <a:endParaRPr lang="ko-KR" sz="18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맑은 고딕"/>
                        <a:buChar char="-"/>
                      </a:pPr>
                      <a:r>
                        <a:rPr lang="ko-KR" sz="1800" kern="100" dirty="0">
                          <a:effectLst/>
                        </a:rPr>
                        <a:t>주변에는 공간이 생기지 </a:t>
                      </a:r>
                      <a:r>
                        <a:rPr lang="ko-KR" sz="1800" kern="100" dirty="0" smtClean="0">
                          <a:effectLst/>
                        </a:rPr>
                        <a:t>않</a:t>
                      </a:r>
                      <a:r>
                        <a:rPr lang="ko-KR" altLang="en-US" sz="1800" kern="100" dirty="0" smtClean="0">
                          <a:effectLst/>
                        </a:rPr>
                        <a:t>음</a:t>
                      </a:r>
                      <a:endParaRPr lang="en-US" altLang="ko-KR" sz="1800" kern="100" dirty="0" smtClean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맑은 고딕"/>
                        <a:buChar char="-"/>
                      </a:pPr>
                      <a:r>
                        <a:rPr lang="ko-KR" sz="1800" kern="100" dirty="0" smtClean="0">
                          <a:effectLst/>
                        </a:rPr>
                        <a:t>예</a:t>
                      </a:r>
                      <a:r>
                        <a:rPr lang="en-US" sz="1800" kern="100" dirty="0" smtClean="0">
                          <a:effectLst/>
                        </a:rPr>
                        <a:t>:  </a:t>
                      </a:r>
                      <a:r>
                        <a:rPr lang="en-US" sz="1800" kern="100" dirty="0">
                          <a:effectLst/>
                        </a:rPr>
                        <a:t>&lt;span&gt;</a:t>
                      </a:r>
                      <a:r>
                        <a:rPr lang="ko-KR" sz="1800" kern="100" dirty="0" err="1">
                          <a:effectLst/>
                        </a:rPr>
                        <a:t>인라인</a:t>
                      </a:r>
                      <a:r>
                        <a:rPr lang="ko-KR" sz="1800" kern="100" dirty="0">
                          <a:effectLst/>
                        </a:rPr>
                        <a:t> 요소</a:t>
                      </a:r>
                      <a:r>
                        <a:rPr lang="en-US" sz="1800" kern="100" dirty="0">
                          <a:effectLst/>
                        </a:rPr>
                        <a:t>&lt;/span&gt;</a:t>
                      </a:r>
                      <a:endParaRPr lang="ko-KR" sz="1800" b="0" kern="100" dirty="0">
                        <a:effectLst/>
                        <a:latin typeface="나눔명조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맑은 고딕"/>
                        <a:buChar char="-"/>
                      </a:pPr>
                      <a:r>
                        <a:rPr lang="ko-KR" sz="1800" kern="100" dirty="0">
                          <a:effectLst/>
                        </a:rPr>
                        <a:t>문서 구조 요소</a:t>
                      </a:r>
                      <a:r>
                        <a:rPr lang="en-US" sz="1800" kern="100" dirty="0">
                          <a:effectLst/>
                        </a:rPr>
                        <a:t>, </a:t>
                      </a:r>
                      <a:r>
                        <a:rPr lang="ko-KR" sz="1800" kern="100" dirty="0">
                          <a:effectLst/>
                        </a:rPr>
                        <a:t>새로운 행에 </a:t>
                      </a:r>
                      <a:r>
                        <a:rPr lang="ko-KR" sz="1800" kern="100" dirty="0" smtClean="0">
                          <a:effectLst/>
                        </a:rPr>
                        <a:t>작성</a:t>
                      </a:r>
                      <a:endParaRPr lang="ko-KR" sz="18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맑은 고딕"/>
                        <a:buChar char="-"/>
                      </a:pPr>
                      <a:r>
                        <a:rPr lang="en-US" sz="1800" kern="100" dirty="0">
                          <a:effectLst/>
                        </a:rPr>
                        <a:t>&lt;div&gt; </a:t>
                      </a:r>
                      <a:r>
                        <a:rPr lang="ko-KR" sz="1800" kern="100" dirty="0">
                          <a:effectLst/>
                        </a:rPr>
                        <a:t>요소</a:t>
                      </a:r>
                      <a:r>
                        <a:rPr lang="en-US" sz="1800" kern="100" dirty="0">
                          <a:effectLst/>
                        </a:rPr>
                        <a:t>, &lt;p&gt; </a:t>
                      </a:r>
                      <a:r>
                        <a:rPr lang="ko-KR" sz="1800" kern="100" dirty="0">
                          <a:effectLst/>
                        </a:rPr>
                        <a:t>요소</a:t>
                      </a:r>
                      <a:r>
                        <a:rPr lang="en-US" sz="1800" kern="100" dirty="0">
                          <a:effectLst/>
                        </a:rPr>
                        <a:t>, &lt;h1&gt; </a:t>
                      </a:r>
                      <a:r>
                        <a:rPr lang="ko-KR" sz="1800" kern="100" dirty="0">
                          <a:effectLst/>
                        </a:rPr>
                        <a:t>요소 등</a:t>
                      </a:r>
                    </a:p>
                    <a:p>
                      <a:pPr marL="342900" lvl="0" indent="-3429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맑은 고딕"/>
                        <a:buChar char="-"/>
                      </a:pPr>
                      <a:r>
                        <a:rPr lang="ko-KR" sz="1800" kern="100" dirty="0" err="1">
                          <a:effectLst/>
                        </a:rPr>
                        <a:t>줄바꿈</a:t>
                      </a:r>
                      <a:r>
                        <a:rPr lang="ko-KR" sz="1800" kern="100" dirty="0">
                          <a:effectLst/>
                        </a:rPr>
                        <a:t> 태그를 사용하지 않아도 스스로 줄 바꿈이 </a:t>
                      </a:r>
                      <a:r>
                        <a:rPr lang="ko-KR" altLang="en-US" sz="1800" kern="100" dirty="0" smtClean="0">
                          <a:effectLst/>
                        </a:rPr>
                        <a:t>되며</a:t>
                      </a:r>
                      <a:r>
                        <a:rPr lang="en-US" altLang="ko-KR" sz="1800" kern="100" dirty="0" smtClean="0">
                          <a:effectLst/>
                        </a:rPr>
                        <a:t>, </a:t>
                      </a:r>
                      <a:r>
                        <a:rPr lang="ko-KR" sz="1800" kern="100" dirty="0" smtClean="0">
                          <a:effectLst/>
                        </a:rPr>
                        <a:t>요소들은 </a:t>
                      </a:r>
                      <a:r>
                        <a:rPr lang="ko-KR" sz="1800" kern="100" dirty="0">
                          <a:effectLst/>
                        </a:rPr>
                        <a:t>가로로 흐르지 않고 세로로 </a:t>
                      </a:r>
                      <a:r>
                        <a:rPr lang="ko-KR" sz="1800" kern="100" dirty="0" smtClean="0">
                          <a:effectLst/>
                        </a:rPr>
                        <a:t>흐</a:t>
                      </a:r>
                      <a:r>
                        <a:rPr lang="ko-KR" altLang="en-US" sz="1800" kern="100" dirty="0" smtClean="0">
                          <a:effectLst/>
                        </a:rPr>
                        <a:t>름</a:t>
                      </a:r>
                      <a:r>
                        <a:rPr lang="en-US" sz="1800" kern="100" dirty="0" smtClean="0">
                          <a:effectLst/>
                        </a:rPr>
                        <a:t> </a:t>
                      </a:r>
                      <a:endParaRPr lang="ko-KR" sz="18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맑은 고딕"/>
                        <a:buChar char="-"/>
                      </a:pPr>
                      <a:r>
                        <a:rPr lang="ko-KR" sz="1800" kern="100" dirty="0">
                          <a:effectLst/>
                        </a:rPr>
                        <a:t>주변에 일정량의 공간을 </a:t>
                      </a:r>
                      <a:r>
                        <a:rPr lang="ko-KR" sz="1800" kern="100" dirty="0" smtClean="0">
                          <a:effectLst/>
                        </a:rPr>
                        <a:t>만듦</a:t>
                      </a:r>
                      <a:r>
                        <a:rPr lang="en-US" altLang="ko-KR" sz="1800" kern="100" dirty="0" smtClean="0">
                          <a:effectLst/>
                        </a:rPr>
                        <a:t>.</a:t>
                      </a:r>
                      <a:r>
                        <a:rPr lang="en-US" sz="1800" kern="100" dirty="0" smtClean="0">
                          <a:effectLst/>
                        </a:rPr>
                        <a:t> </a:t>
                      </a:r>
                      <a:r>
                        <a:rPr lang="ko-KR" sz="1800" kern="100" dirty="0" smtClean="0">
                          <a:effectLst/>
                        </a:rPr>
                        <a:t>너비를 </a:t>
                      </a:r>
                      <a:r>
                        <a:rPr lang="ko-KR" sz="1800" kern="100" dirty="0">
                          <a:effectLst/>
                        </a:rPr>
                        <a:t>정해주지 않으면 가로로 </a:t>
                      </a:r>
                      <a:r>
                        <a:rPr lang="ko-KR" sz="1800" kern="100" dirty="0" smtClean="0">
                          <a:effectLst/>
                        </a:rPr>
                        <a:t>가득</a:t>
                      </a:r>
                      <a:r>
                        <a:rPr lang="en-US" altLang="ko-KR" sz="1800" kern="100" dirty="0" smtClean="0">
                          <a:effectLst/>
                        </a:rPr>
                        <a:t> </a:t>
                      </a:r>
                      <a:r>
                        <a:rPr lang="ko-KR" altLang="en-US" sz="1800" kern="100" dirty="0" smtClean="0">
                          <a:effectLst/>
                        </a:rPr>
                        <a:t>참</a:t>
                      </a:r>
                      <a:endParaRPr lang="en-US" altLang="ko-KR" sz="1800" kern="100" dirty="0" smtClean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맑은 고딕"/>
                        <a:buChar char="-"/>
                      </a:pPr>
                      <a:r>
                        <a:rPr lang="ko-KR" sz="1800" kern="100" dirty="0" smtClean="0">
                          <a:effectLst/>
                        </a:rPr>
                        <a:t>예 </a:t>
                      </a:r>
                      <a:r>
                        <a:rPr lang="en-US" sz="1800" kern="100" dirty="0">
                          <a:effectLst/>
                        </a:rPr>
                        <a:t>:&lt;h1&gt; </a:t>
                      </a:r>
                      <a:r>
                        <a:rPr lang="ko-KR" sz="1800" kern="100" dirty="0">
                          <a:effectLst/>
                        </a:rPr>
                        <a:t>블록레벨 요소</a:t>
                      </a:r>
                      <a:r>
                        <a:rPr lang="en-US" sz="1800" kern="100" dirty="0">
                          <a:effectLst/>
                        </a:rPr>
                        <a:t> &lt;/h1&gt;</a:t>
                      </a:r>
                      <a:endParaRPr lang="ko-KR" sz="1800" kern="100" dirty="0">
                        <a:effectLst/>
                        <a:latin typeface="나눔명조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719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/>
              <a:t>:div</a:t>
            </a:r>
            <a:r>
              <a:rPr lang="ko-KR" altLang="en-US" dirty="0"/>
              <a:t>와 </a:t>
            </a:r>
            <a:r>
              <a:rPr lang="en-US" altLang="ko-KR" dirty="0"/>
              <a:t>span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1696740"/>
            <a:ext cx="7488832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&lt;div style="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background-color:lightgray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"&gt;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&lt;span style="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font-weight:bold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"&gt;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멀티미디어 배움터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&lt;/span&gt;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br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&lt;span style="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font-style:italic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"&gt;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저자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&lt;/span&gt;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: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최윤철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임순범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br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&lt;span style="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font-style:italic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"&gt;</a:t>
            </a:r>
            <a:r>
              <a:rPr lang="ko-KR" altLang="en-US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책소개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&lt;/span&gt;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:&lt;</a:t>
            </a:r>
            <a:r>
              <a:rPr lang="en-US" altLang="ko-KR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br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멀티미디어 배움터 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2.0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은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&lt;span style="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color:red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"&gt;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미디어의 특성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&lt;/span&gt;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과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&lt;span style="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color:red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"&gt;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미디어 처리기법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&lt;/span&gt;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을 이해하고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미디어의 활용 환경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&lt;span style="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color:blue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"&gt;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(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인터넷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ko-KR" altLang="en-US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모바일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사이버스페이스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)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&lt;/span&gt;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을 이해할 수 있도록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멀티미디어가 활용되는 방식과 적용사례를 소개한다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.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&lt;/div&gt;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10242" name="Picture 2" descr="C:\Users\yich\Dropbox\Work\html5-book\pdf-draft-5th_2013-07-10\02\ex20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84" y="3933056"/>
            <a:ext cx="3964781" cy="14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010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/>
              <a:t>:div</a:t>
            </a:r>
            <a:r>
              <a:rPr lang="ko-KR" altLang="en-US" dirty="0"/>
              <a:t>와 </a:t>
            </a:r>
            <a:r>
              <a:rPr lang="en-US" altLang="ko-KR" dirty="0"/>
              <a:t>span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2044586"/>
            <a:ext cx="4248472" cy="160043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&lt;body&gt;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&lt;div&gt;</a:t>
            </a:r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div </a:t>
            </a:r>
            <a:r>
              <a:rPr lang="ko-KR" altLang="en-US" sz="1400" dirty="0" smtClean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태그 </a:t>
            </a:r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– block </a:t>
            </a:r>
            <a:r>
              <a:rPr lang="ko-KR" altLang="en-US" sz="1400" dirty="0" smtClean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형식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&lt;/div&gt;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	&lt;div&gt;</a:t>
            </a:r>
            <a:r>
              <a:rPr lang="en-US" altLang="ko-KR" sz="1400" dirty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div </a:t>
            </a:r>
            <a:r>
              <a:rPr lang="ko-KR" altLang="en-US" sz="1400" dirty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태그 </a:t>
            </a:r>
            <a:r>
              <a:rPr lang="en-US" altLang="ko-KR" sz="1400" dirty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– block </a:t>
            </a:r>
            <a:r>
              <a:rPr lang="ko-KR" altLang="en-US" sz="1400" dirty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형식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&lt;/div&gt;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	&lt;div&gt;</a:t>
            </a:r>
            <a:r>
              <a:rPr lang="en-US" altLang="ko-KR" sz="1400" dirty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div </a:t>
            </a:r>
            <a:r>
              <a:rPr lang="ko-KR" altLang="en-US" sz="1400" dirty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태그 </a:t>
            </a:r>
            <a:r>
              <a:rPr lang="en-US" altLang="ko-KR" sz="1400" dirty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– block </a:t>
            </a:r>
            <a:r>
              <a:rPr lang="ko-KR" altLang="en-US" sz="1400" dirty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형식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&lt;/div&gt;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	&lt;div&gt;</a:t>
            </a:r>
            <a:r>
              <a:rPr lang="en-US" altLang="ko-KR" sz="1400" dirty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div </a:t>
            </a:r>
            <a:r>
              <a:rPr lang="ko-KR" altLang="en-US" sz="1400" dirty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태그 </a:t>
            </a:r>
            <a:r>
              <a:rPr lang="en-US" altLang="ko-KR" sz="1400" dirty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– block </a:t>
            </a:r>
            <a:r>
              <a:rPr lang="ko-KR" altLang="en-US" sz="1400" dirty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형식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&lt;/div&gt;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	&lt;div&gt;</a:t>
            </a:r>
            <a:r>
              <a:rPr lang="en-US" altLang="ko-KR" sz="1400" dirty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div </a:t>
            </a:r>
            <a:r>
              <a:rPr lang="ko-KR" altLang="en-US" sz="1400" dirty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태그 </a:t>
            </a:r>
            <a:r>
              <a:rPr lang="en-US" altLang="ko-KR" sz="1400" dirty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– block </a:t>
            </a:r>
            <a:r>
              <a:rPr lang="ko-KR" altLang="en-US" sz="1400" dirty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형식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&lt;/div&gt;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&lt;/body&gt;</a:t>
            </a:r>
            <a:endParaRPr lang="en-US" altLang="ko-KR" sz="1400" dirty="0">
              <a:solidFill>
                <a:srgbClr val="FF0000"/>
              </a:solidFill>
              <a:latin typeface="Consolas" pitchFamily="49" charset="0"/>
              <a:ea typeface="나눔고딕코딩" pitchFamily="49" charset="-127"/>
              <a:cs typeface="Consolas" pitchFamily="49" charset="0"/>
            </a:endParaRPr>
          </a:p>
        </p:txBody>
      </p:sp>
      <p:pic>
        <p:nvPicPr>
          <p:cNvPr id="9" name="그림 8" descr="ch03-ex10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98145" y="2192670"/>
            <a:ext cx="3550319" cy="13171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544" y="4149080"/>
            <a:ext cx="4680520" cy="160043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&lt;body&gt;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&lt;span&gt;</a:t>
            </a:r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span </a:t>
            </a:r>
            <a:r>
              <a:rPr lang="ko-KR" altLang="en-US" sz="1400" dirty="0" smtClean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태그 </a:t>
            </a:r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– inline </a:t>
            </a:r>
            <a:r>
              <a:rPr lang="ko-KR" altLang="en-US" sz="1400" dirty="0" smtClean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형식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&lt;/span&gt;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	&lt;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span&gt;</a:t>
            </a:r>
            <a:r>
              <a:rPr lang="en-US" altLang="ko-KR" sz="1400" dirty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span </a:t>
            </a:r>
            <a:r>
              <a:rPr lang="ko-KR" altLang="en-US" sz="1400" dirty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태그 </a:t>
            </a:r>
            <a:r>
              <a:rPr lang="en-US" altLang="ko-KR" sz="1400" dirty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– inline </a:t>
            </a:r>
            <a:r>
              <a:rPr lang="ko-KR" altLang="en-US" sz="1400" dirty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형식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&lt;/span&gt;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	&lt;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span&gt;</a:t>
            </a:r>
            <a:r>
              <a:rPr lang="en-US" altLang="ko-KR" sz="1400" dirty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span </a:t>
            </a:r>
            <a:r>
              <a:rPr lang="ko-KR" altLang="en-US" sz="1400" dirty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태그 </a:t>
            </a:r>
            <a:r>
              <a:rPr lang="en-US" altLang="ko-KR" sz="1400" dirty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– inline </a:t>
            </a:r>
            <a:r>
              <a:rPr lang="ko-KR" altLang="en-US" sz="1400" dirty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형식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&lt;/span&gt;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	&lt;span&gt;</a:t>
            </a:r>
            <a:r>
              <a:rPr lang="en-US" altLang="ko-KR" sz="1400" dirty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span </a:t>
            </a:r>
            <a:r>
              <a:rPr lang="ko-KR" altLang="en-US" sz="1400" dirty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태그 </a:t>
            </a:r>
            <a:r>
              <a:rPr lang="en-US" altLang="ko-KR" sz="1400" dirty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– inline </a:t>
            </a:r>
            <a:r>
              <a:rPr lang="ko-KR" altLang="en-US" sz="1400" dirty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형식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&lt;/span&gt;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	&lt;span&gt;</a:t>
            </a:r>
            <a:r>
              <a:rPr lang="en-US" altLang="ko-KR" sz="1400" dirty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span </a:t>
            </a:r>
            <a:r>
              <a:rPr lang="ko-KR" altLang="en-US" sz="1400" dirty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태그 </a:t>
            </a:r>
            <a:r>
              <a:rPr lang="en-US" altLang="ko-KR" sz="1400" dirty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– inline </a:t>
            </a:r>
            <a:r>
              <a:rPr lang="ko-KR" altLang="en-US" sz="1400" dirty="0">
                <a:solidFill>
                  <a:schemeClr val="tx1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형식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&lt;/span&gt;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&lt;/body&gt;</a:t>
            </a:r>
            <a:endParaRPr lang="en-US" altLang="ko-KR" sz="1400" dirty="0">
              <a:solidFill>
                <a:srgbClr val="FF0000"/>
              </a:solidFill>
              <a:latin typeface="Consolas" pitchFamily="49" charset="0"/>
              <a:ea typeface="나눔고딕코딩" pitchFamily="49" charset="-127"/>
              <a:cs typeface="Consolas" pitchFamily="49" charset="0"/>
            </a:endParaRPr>
          </a:p>
        </p:txBody>
      </p:sp>
      <p:pic>
        <p:nvPicPr>
          <p:cNvPr id="11" name="그림 10" descr="ch03-ex10-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74211" y="4221088"/>
            <a:ext cx="3528392" cy="130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12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2.6.1 </a:t>
            </a:r>
            <a:r>
              <a:rPr lang="ko-KR" altLang="en-US" dirty="0" smtClean="0"/>
              <a:t>문서 구조화의 필요성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2.6.2 </a:t>
            </a:r>
            <a:r>
              <a:rPr lang="ko-KR" altLang="en-US" dirty="0" smtClean="0"/>
              <a:t>문서 구조화 요소	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2.6 </a:t>
            </a:r>
            <a:r>
              <a:rPr lang="ko-KR" altLang="en-US" dirty="0" smtClean="0"/>
              <a:t>문서 구조화하기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687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문서 구조화의 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웹 문서는 이전에는 웹 브라우저를 통해 사람에게 정보를 보여주고 전달하는 용도로 주로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최근에는 </a:t>
            </a:r>
            <a:r>
              <a:rPr lang="ko-KR" altLang="en-US" dirty="0"/>
              <a:t>검색엔진이나 장애인을 위한 스크린 리더와 같이 사람이 아닌 컴퓨터가 문서를 이해해야 하는 경우가 늘어나고 </a:t>
            </a:r>
            <a:r>
              <a:rPr lang="ko-KR" altLang="en-US" dirty="0" smtClean="0"/>
              <a:t>있음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시맨틱</a:t>
            </a:r>
            <a:r>
              <a:rPr lang="ko-KR" altLang="en-US" dirty="0" smtClean="0"/>
              <a:t> 태그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사람은 </a:t>
            </a:r>
            <a:r>
              <a:rPr lang="ko-KR" altLang="en-US" dirty="0"/>
              <a:t>문장의 위치나 모양</a:t>
            </a:r>
            <a:r>
              <a:rPr lang="en-US" altLang="ko-KR" dirty="0"/>
              <a:t>, </a:t>
            </a:r>
            <a:r>
              <a:rPr lang="ko-KR" altLang="en-US" dirty="0"/>
              <a:t>이미지 등을 통해 문서 내용을 이해할 수 </a:t>
            </a:r>
            <a:r>
              <a:rPr lang="ko-KR" altLang="en-US" dirty="0" smtClean="0"/>
              <a:t>있으나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컴퓨터와 </a:t>
            </a:r>
            <a:r>
              <a:rPr lang="ko-KR" altLang="en-US" dirty="0"/>
              <a:t>같은 기계는 단순 문장이나 문장 위치나 모양만으로 내용을 이해하기 </a:t>
            </a:r>
            <a:r>
              <a:rPr lang="ko-KR" altLang="en-US" dirty="0" err="1" smtClean="0"/>
              <a:t>힘듬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b="1" dirty="0"/>
              <a:t>문서 </a:t>
            </a:r>
            <a:r>
              <a:rPr lang="ko-KR" altLang="en-US" b="1" dirty="0" smtClean="0"/>
              <a:t>구조화</a:t>
            </a:r>
            <a:endParaRPr lang="en-US" altLang="ko-KR" b="1" dirty="0" smtClean="0"/>
          </a:p>
          <a:p>
            <a:pPr lvl="1"/>
            <a:r>
              <a:rPr lang="ko-KR" altLang="en-US" dirty="0" err="1" smtClean="0"/>
              <a:t>웹문서</a:t>
            </a:r>
            <a:r>
              <a:rPr lang="ko-KR" altLang="en-US" dirty="0" smtClean="0"/>
              <a:t> </a:t>
            </a:r>
            <a:r>
              <a:rPr lang="ko-KR" altLang="en-US" dirty="0"/>
              <a:t>안에 있는 문장의 의미를 </a:t>
            </a:r>
            <a:r>
              <a:rPr lang="ko-KR" altLang="en-US" dirty="0" smtClean="0"/>
              <a:t>특정 의미를 가진 요소를 </a:t>
            </a:r>
            <a:r>
              <a:rPr lang="ko-KR" altLang="en-US" dirty="0"/>
              <a:t>사용하여 명확하게 나타내는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00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구조화 요소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문서 구조화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header&gt;</a:t>
            </a:r>
            <a:r>
              <a:rPr lang="ko-KR" altLang="en-US" dirty="0"/>
              <a:t>와 </a:t>
            </a:r>
            <a:r>
              <a:rPr lang="en-US" altLang="ko-KR" dirty="0"/>
              <a:t>&lt;article&gt;, &lt;section&gt;, &lt;aside&gt;, &lt;footer&gt;, &lt;</a:t>
            </a:r>
            <a:r>
              <a:rPr lang="en-US" altLang="ko-KR" dirty="0" err="1"/>
              <a:t>nav</a:t>
            </a:r>
            <a:r>
              <a:rPr lang="en-US" altLang="ko-KR" dirty="0"/>
              <a:t>&gt;</a:t>
            </a:r>
            <a:r>
              <a:rPr lang="ko-KR" altLang="en-US" dirty="0"/>
              <a:t>와 같은 요소가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구조화 </a:t>
            </a:r>
            <a:r>
              <a:rPr lang="ko-KR" altLang="en-US" dirty="0"/>
              <a:t>요소는 화면 상으로는 표시되지는 않지만</a:t>
            </a:r>
            <a:r>
              <a:rPr lang="en-US" altLang="ko-KR" dirty="0"/>
              <a:t>, </a:t>
            </a:r>
            <a:r>
              <a:rPr lang="ko-KR" altLang="en-US" dirty="0"/>
              <a:t>구조화 요소에 포함된 다른 요소들의 용도와 성격을 나타내는 용도로 </a:t>
            </a:r>
            <a:r>
              <a:rPr lang="ko-KR" altLang="en-US" dirty="0" smtClean="0"/>
              <a:t>사용됨 </a:t>
            </a:r>
            <a:endParaRPr lang="en-US" altLang="ko-KR" dirty="0" smtClean="0"/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의미적인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구분만 할뿐 모양은 구분하지 않는다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3851920" y="4149080"/>
            <a:ext cx="72008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79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문서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HTML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ko-KR" altLang="en-US" dirty="0" smtClean="0">
                <a:latin typeface="+mn-ea"/>
                <a:ea typeface="+mn-ea"/>
              </a:rPr>
              <a:t>문서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</a:rPr>
              <a:t>DOCTYPE</a:t>
            </a:r>
            <a:r>
              <a:rPr lang="ko-KR" altLang="en-US" dirty="0">
                <a:latin typeface="+mn-ea"/>
              </a:rPr>
              <a:t>과 요소</a:t>
            </a:r>
            <a:r>
              <a:rPr lang="en-US" altLang="ko-KR" dirty="0">
                <a:latin typeface="+mn-ea"/>
              </a:rPr>
              <a:t>(elements) </a:t>
            </a:r>
            <a:r>
              <a:rPr lang="ko-KR" altLang="en-US" dirty="0" smtClean="0">
                <a:latin typeface="+mn-ea"/>
              </a:rPr>
              <a:t>모음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파일 </a:t>
            </a:r>
            <a:r>
              <a:rPr lang="ko-KR" altLang="en-US" dirty="0" err="1">
                <a:latin typeface="+mn-ea"/>
              </a:rPr>
              <a:t>확장자는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*.</a:t>
            </a:r>
            <a:r>
              <a:rPr lang="en-US" altLang="ko-KR" dirty="0" err="1">
                <a:latin typeface="+mn-ea"/>
              </a:rPr>
              <a:t>htm</a:t>
            </a:r>
            <a:r>
              <a:rPr lang="ko-KR" altLang="en-US" dirty="0">
                <a:latin typeface="+mn-ea"/>
              </a:rPr>
              <a:t> 혹은 </a:t>
            </a:r>
            <a:r>
              <a:rPr lang="en-US" altLang="ko-KR" dirty="0">
                <a:latin typeface="+mn-ea"/>
              </a:rPr>
              <a:t>*.</a:t>
            </a:r>
            <a:r>
              <a:rPr lang="en-US" altLang="ko-KR" dirty="0" smtClean="0">
                <a:latin typeface="+mn-ea"/>
              </a:rPr>
              <a:t>html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DOCTYPE</a:t>
            </a:r>
          </a:p>
          <a:p>
            <a:pPr lvl="1"/>
            <a:r>
              <a:rPr lang="ko-KR" altLang="en-US" dirty="0" smtClean="0">
                <a:latin typeface="+mn-ea"/>
              </a:rPr>
              <a:t>문서를 </a:t>
            </a:r>
            <a:r>
              <a:rPr lang="ko-KR" altLang="en-US" dirty="0">
                <a:latin typeface="+mn-ea"/>
              </a:rPr>
              <a:t>구성하는데 사용한 규약을 </a:t>
            </a:r>
            <a:r>
              <a:rPr lang="ko-KR" altLang="en-US" dirty="0" smtClean="0">
                <a:latin typeface="+mn-ea"/>
              </a:rPr>
              <a:t>알려줌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&lt;!DOCTYPE html&gt;</a:t>
            </a:r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456" y="1907937"/>
            <a:ext cx="4129088" cy="39104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847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구조화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/>
              <a:t>header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요소</a:t>
            </a:r>
            <a:endParaRPr lang="en-US" altLang="ko-KR" dirty="0"/>
          </a:p>
          <a:p>
            <a:pPr lvl="1"/>
            <a:r>
              <a:rPr lang="ko-KR" altLang="en-US" dirty="0" err="1" smtClean="0"/>
              <a:t>웹문서에서</a:t>
            </a:r>
            <a:r>
              <a:rPr lang="ko-KR" altLang="en-US" dirty="0" smtClean="0"/>
              <a:t> </a:t>
            </a:r>
            <a:r>
              <a:rPr lang="ko-KR" altLang="en-US" dirty="0"/>
              <a:t>머리말 영역을 나타낼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머리말 </a:t>
            </a:r>
            <a:r>
              <a:rPr lang="ko-KR" altLang="en-US" dirty="0"/>
              <a:t>영역에는 제목</a:t>
            </a:r>
            <a:r>
              <a:rPr lang="en-US" altLang="ko-KR" dirty="0"/>
              <a:t>, </a:t>
            </a:r>
            <a:r>
              <a:rPr lang="ko-KR" altLang="en-US" dirty="0"/>
              <a:t>제목 설명 문장 등을 나타내는 다른 요소를 </a:t>
            </a:r>
            <a:r>
              <a:rPr lang="ko-KR" altLang="en-US" dirty="0" smtClean="0"/>
              <a:t>포함함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 err="1"/>
              <a:t>nav</a:t>
            </a:r>
            <a:r>
              <a:rPr lang="en-US" altLang="ko-KR" dirty="0"/>
              <a:t>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문서에서 다른 웹 문서나 문서내의 다른 부분으로 </a:t>
            </a:r>
            <a:r>
              <a:rPr lang="ko-KR" altLang="en-US" dirty="0" smtClean="0"/>
              <a:t>이동하는 </a:t>
            </a:r>
            <a:r>
              <a:rPr lang="ko-KR" altLang="en-US" dirty="0" smtClean="0"/>
              <a:t>링크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article&gt;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문서에서 주요 내용을 가진 본문을 나타낼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문서에서 실제로 나타내고자 하는 내용을 가지고 있으므로</a:t>
            </a:r>
            <a:r>
              <a:rPr lang="en-US" altLang="ko-KR" dirty="0"/>
              <a:t>, </a:t>
            </a:r>
            <a:r>
              <a:rPr lang="ko-KR" altLang="en-US" dirty="0"/>
              <a:t>기계에 의해 중요한 부분으로 인식되어 </a:t>
            </a:r>
            <a:r>
              <a:rPr lang="ko-KR" altLang="en-US" dirty="0" smtClean="0"/>
              <a:t>처리됨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문서에서는 여러 개의 </a:t>
            </a:r>
            <a:r>
              <a:rPr lang="en-US" altLang="ko-KR" dirty="0"/>
              <a:t>&lt;article&gt; </a:t>
            </a:r>
            <a:r>
              <a:rPr lang="ko-KR" altLang="en-US" dirty="0"/>
              <a:t>요소가 나타날 수 있으며</a:t>
            </a:r>
            <a:r>
              <a:rPr lang="en-US" altLang="ko-KR" dirty="0"/>
              <a:t>, </a:t>
            </a:r>
            <a:r>
              <a:rPr lang="ko-KR" altLang="en-US" dirty="0"/>
              <a:t>한 </a:t>
            </a:r>
            <a:r>
              <a:rPr lang="en-US" altLang="ko-KR" dirty="0"/>
              <a:t>&lt;article&gt; </a:t>
            </a:r>
            <a:r>
              <a:rPr lang="ko-KR" altLang="en-US" dirty="0"/>
              <a:t>요소는 하나의 독립된 문서 내용을 </a:t>
            </a:r>
            <a:r>
              <a:rPr lang="ko-KR" altLang="en-US" dirty="0" smtClean="0"/>
              <a:t>나타냄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604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44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문서 구조화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 내 섹션 그룹 </a:t>
            </a:r>
            <a:r>
              <a:rPr lang="en-US" altLang="ko-KR" dirty="0" smtClean="0"/>
              <a:t>: &lt;</a:t>
            </a:r>
            <a:r>
              <a:rPr lang="en-US" altLang="ko-KR" dirty="0" smtClean="0"/>
              <a:t>section&gt;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비슷한 그룹이나 절 또는 </a:t>
            </a:r>
            <a:r>
              <a:rPr lang="ko-KR" altLang="en-US" dirty="0" smtClean="0"/>
              <a:t>의미가 비슷한 </a:t>
            </a:r>
            <a:r>
              <a:rPr lang="ko-KR" altLang="en-US" dirty="0" smtClean="0"/>
              <a:t>문서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부수 정보 </a:t>
            </a:r>
            <a:r>
              <a:rPr lang="en-US" altLang="ko-KR" dirty="0" smtClean="0"/>
              <a:t>: &lt;</a:t>
            </a:r>
            <a:r>
              <a:rPr lang="en-US" altLang="ko-KR" dirty="0" smtClean="0"/>
              <a:t>aside&gt;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 내용과 관련된 여러 부수 정보를 나타내는데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꼬리말 </a:t>
            </a:r>
            <a:r>
              <a:rPr lang="en-US" altLang="ko-KR" dirty="0" smtClean="0"/>
              <a:t>: &lt;</a:t>
            </a:r>
            <a:r>
              <a:rPr lang="en-US" altLang="ko-KR" dirty="0" smtClean="0"/>
              <a:t>footer&gt;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 smtClean="0"/>
              <a:t>문서의 꼬리말에 해당하는 저자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저작권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이용조건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관련 링크 </a:t>
            </a:r>
            <a:r>
              <a:rPr lang="ko-KR" altLang="en-US" dirty="0" smtClean="0"/>
              <a:t>등을 나타내기 위해서 사용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01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</a:t>
            </a:r>
            <a:r>
              <a:rPr lang="ko-KR" altLang="en-US" dirty="0" smtClean="0"/>
              <a:t>문서구조화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629375"/>
            <a:ext cx="4104456" cy="470898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&lt;header&gt;</a:t>
            </a:r>
            <a:r>
              <a:rPr lang="ko-KR" altLang="en-US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웹</a:t>
            </a:r>
            <a:r>
              <a:rPr lang="en-US" altLang="ko-KR" sz="12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&lt;/header&gt;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2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nav</a:t>
            </a:r>
            <a:r>
              <a:rPr lang="en-US" altLang="ko-KR" sz="12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</a:t>
            </a:r>
            <a:r>
              <a:rPr lang="en-US" altLang="ko-KR" sz="12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ul</a:t>
            </a:r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&lt;li&gt;html5&lt;/li&gt;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&lt;li&gt;css3&lt;/li&gt;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&lt;li&gt;</a:t>
            </a:r>
            <a:r>
              <a:rPr lang="en-US" altLang="ko-KR" sz="12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javascript</a:t>
            </a:r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&lt;/li&gt;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&lt;/</a:t>
            </a:r>
            <a:r>
              <a:rPr lang="en-US" altLang="ko-KR" sz="12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ul</a:t>
            </a:r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2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nav</a:t>
            </a:r>
            <a:r>
              <a:rPr lang="en-US" altLang="ko-KR" sz="12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&lt;aside&gt;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</a:t>
            </a:r>
            <a:r>
              <a:rPr lang="en-US" altLang="ko-KR" sz="12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ul</a:t>
            </a:r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&lt;li&gt;W3C&lt;/li&gt;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&lt;li&gt;ECMA&lt;/li&gt;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&lt;li&gt;IETF&lt;/li&gt;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&lt;/</a:t>
            </a:r>
            <a:r>
              <a:rPr lang="en-US" altLang="ko-KR" sz="12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ul</a:t>
            </a:r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200" dirty="0" smtClean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aside</a:t>
            </a:r>
            <a:r>
              <a:rPr lang="en-US" altLang="ko-KR" sz="12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&lt;article&gt;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&lt;h1&gt;html5 </a:t>
            </a:r>
            <a:r>
              <a:rPr lang="ko-KR" altLang="en-US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문서 기본</a:t>
            </a:r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&lt;/h1&gt;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&lt;p&gt;</a:t>
            </a:r>
            <a:r>
              <a:rPr lang="ko-KR" altLang="en-US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기본 문서 만들기</a:t>
            </a:r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&lt;/p 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&lt;p&gt;</a:t>
            </a:r>
            <a:r>
              <a:rPr lang="ko-KR" altLang="en-US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문서 꾸미기</a:t>
            </a:r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&lt;/p&gt;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&lt;p&gt;</a:t>
            </a:r>
            <a:r>
              <a:rPr lang="ko-KR" altLang="en-US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목록 나열하기</a:t>
            </a:r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&lt;/p&gt;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&lt;p&gt;</a:t>
            </a:r>
            <a:r>
              <a:rPr lang="ko-KR" altLang="en-US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표 그리기</a:t>
            </a:r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&lt;/p&gt;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&lt;p&gt;</a:t>
            </a:r>
            <a:r>
              <a:rPr lang="ko-KR" altLang="en-US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문서 특정부분 구분하기</a:t>
            </a:r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&lt;/p&gt;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&lt;p&gt;</a:t>
            </a:r>
            <a:r>
              <a:rPr lang="ko-KR" altLang="en-US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문서 구조화하기</a:t>
            </a:r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&lt;/p&gt;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&lt;/article&gt;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&lt;footer&gt;</a:t>
            </a:r>
            <a:r>
              <a:rPr lang="ko-KR" altLang="en-US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작성자</a:t>
            </a:r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: </a:t>
            </a:r>
            <a:r>
              <a:rPr lang="ko-KR" altLang="en-US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임순범</a:t>
            </a:r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ko-KR" altLang="en-US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박희민</a:t>
            </a:r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ko-KR" altLang="en-US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이창환</a:t>
            </a:r>
            <a:r>
              <a:rPr lang="en-US" altLang="ko-KR" sz="12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&lt;/footer&gt;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43</a:t>
            </a:fld>
            <a:endParaRPr lang="ko-KR" altLang="en-US"/>
          </a:p>
        </p:txBody>
      </p:sp>
      <p:pic>
        <p:nvPicPr>
          <p:cNvPr id="11266" name="Picture 2" descr="C:\Users\yich\Dropbox\Work\html5-book\pdf-draft-5th_2013-07-10\02\ex2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977" y="1629375"/>
            <a:ext cx="3964781" cy="384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305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</a:t>
            </a:r>
            <a:r>
              <a:rPr lang="ko-KR" altLang="en-US" dirty="0" smtClean="0"/>
              <a:t>문서구조화 </a:t>
            </a:r>
            <a:r>
              <a:rPr lang="en-US" altLang="ko-KR" dirty="0" smtClean="0"/>
              <a:t>(div </a:t>
            </a:r>
            <a:r>
              <a:rPr lang="ko-KR" altLang="en-US" dirty="0" smtClean="0"/>
              <a:t>태그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556792"/>
            <a:ext cx="6768752" cy="51013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&lt;!DOCTYPE html&gt;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&lt;html&gt;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&lt;head&gt;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&lt;title&gt;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cs typeface="Consolas" pitchFamily="49" charset="0"/>
              </a:rPr>
              <a:t>HTML Space Basic Page</a:t>
            </a:r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&lt;/title&gt;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&lt;/head&gt;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&lt;body&gt;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&lt;div&gt;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    &lt;h1&gt;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cs typeface="Consolas" pitchFamily="49" charset="0"/>
              </a:rPr>
              <a:t>HTML5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cs typeface="Consolas" pitchFamily="49" charset="0"/>
              </a:rPr>
              <a:t>기본</a:t>
            </a:r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&lt;/h1&gt;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&lt;/div&gt;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&lt;div&gt;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    &lt;</a:t>
            </a:r>
            <a:r>
              <a:rPr lang="en-US" altLang="ko-KR" sz="1050" dirty="0" err="1">
                <a:solidFill>
                  <a:srgbClr val="FF0000"/>
                </a:solidFill>
                <a:latin typeface="+mn-ea"/>
                <a:cs typeface="Consolas" pitchFamily="49" charset="0"/>
              </a:rPr>
              <a:t>ul</a:t>
            </a:r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        &lt;li&gt;&lt;a </a:t>
            </a:r>
            <a:r>
              <a:rPr lang="en-US" altLang="ko-KR" sz="1050" dirty="0" err="1">
                <a:solidFill>
                  <a:srgbClr val="FF0000"/>
                </a:solidFill>
                <a:latin typeface="+mn-ea"/>
                <a:cs typeface="Consolas" pitchFamily="49" charset="0"/>
              </a:rPr>
              <a:t>href</a:t>
            </a:r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="#"&gt;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cs typeface="Consolas" pitchFamily="49" charset="0"/>
              </a:rPr>
              <a:t>메뉴 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cs typeface="Consolas" pitchFamily="49" charset="0"/>
              </a:rPr>
              <a:t>- 1</a:t>
            </a:r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&lt;/a&gt;&lt;/li&gt;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        &lt;li&gt;&lt;a </a:t>
            </a:r>
            <a:r>
              <a:rPr lang="en-US" altLang="ko-KR" sz="1050" dirty="0" err="1">
                <a:solidFill>
                  <a:srgbClr val="FF0000"/>
                </a:solidFill>
                <a:latin typeface="+mn-ea"/>
                <a:cs typeface="Consolas" pitchFamily="49" charset="0"/>
              </a:rPr>
              <a:t>href</a:t>
            </a:r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="#"&gt;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cs typeface="Consolas" pitchFamily="49" charset="0"/>
              </a:rPr>
              <a:t>메뉴 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cs typeface="Consolas" pitchFamily="49" charset="0"/>
              </a:rPr>
              <a:t>- 2</a:t>
            </a:r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&lt;/a&gt;&lt;/li&gt;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        &lt;li&gt;&lt;a </a:t>
            </a:r>
            <a:r>
              <a:rPr lang="en-US" altLang="ko-KR" sz="1050" dirty="0" err="1">
                <a:solidFill>
                  <a:srgbClr val="FF0000"/>
                </a:solidFill>
                <a:latin typeface="+mn-ea"/>
                <a:cs typeface="Consolas" pitchFamily="49" charset="0"/>
              </a:rPr>
              <a:t>href</a:t>
            </a:r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="#"&gt;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cs typeface="Consolas" pitchFamily="49" charset="0"/>
              </a:rPr>
              <a:t>메뉴 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cs typeface="Consolas" pitchFamily="49" charset="0"/>
              </a:rPr>
              <a:t>- 3</a:t>
            </a:r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&lt;/a&gt;&lt;/li&gt;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    &lt;/</a:t>
            </a:r>
            <a:r>
              <a:rPr lang="en-US" altLang="ko-KR" sz="1050" dirty="0" err="1">
                <a:solidFill>
                  <a:srgbClr val="FF0000"/>
                </a:solidFill>
                <a:latin typeface="+mn-ea"/>
                <a:cs typeface="Consolas" pitchFamily="49" charset="0"/>
              </a:rPr>
              <a:t>ul</a:t>
            </a:r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&lt;/div&gt;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&lt;div&gt;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    &lt;div&gt;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        &lt;h1&gt;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cs typeface="Consolas" pitchFamily="49" charset="0"/>
              </a:rPr>
              <a:t>Lorem ipsum dolor sit 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amet</a:t>
            </a:r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&lt;/h1&gt;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        &lt;p&gt;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cs typeface="Consolas" pitchFamily="49" charset="0"/>
              </a:rPr>
              <a:t>Lorem ipsum dolor sit 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amet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cs typeface="Consolas" pitchFamily="49" charset="0"/>
              </a:rPr>
              <a:t>, 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consectetur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cs typeface="Consolas" pitchFamily="49" charset="0"/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adipiscing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cs typeface="Consolas" pitchFamily="49" charset="0"/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elit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.</a:t>
            </a:r>
            <a:r>
              <a:rPr lang="en-US" altLang="ko-KR" sz="105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p&gt;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    &lt;/div&gt;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    &lt;div&gt;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        &lt;h1&gt;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cs typeface="Consolas" pitchFamily="49" charset="0"/>
              </a:rPr>
              <a:t>Lorem ipsum dolor sit 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amet</a:t>
            </a:r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&lt;/h1&gt;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        &lt;p&gt;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cs typeface="Consolas" pitchFamily="49" charset="0"/>
              </a:rPr>
              <a:t>Lorem ipsum dolor sit 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amet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cs typeface="Consolas" pitchFamily="49" charset="0"/>
              </a:rPr>
              <a:t>, 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consectetur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cs typeface="Consolas" pitchFamily="49" charset="0"/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adipiscing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cs typeface="Consolas" pitchFamily="49" charset="0"/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elit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.</a:t>
            </a:r>
            <a:r>
              <a:rPr lang="en-US" altLang="ko-KR" sz="105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p&gt;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    &lt;/div&gt;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&lt;/div&gt;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&lt;div&gt;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    &lt;span&gt;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cs typeface="Consolas" pitchFamily="49" charset="0"/>
              </a:rPr>
              <a:t>서울특별시 강서구 내발산동</a:t>
            </a:r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&lt;/span&gt;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&lt;/div&gt;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&lt;/body&gt;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&lt;/html&gt;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5495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</a:t>
            </a:r>
            <a:r>
              <a:rPr lang="ko-KR" altLang="en-US" dirty="0" smtClean="0"/>
              <a:t>문서구조화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시맨틱</a:t>
            </a:r>
            <a:r>
              <a:rPr lang="ko-KR" altLang="en-US" dirty="0" smtClean="0"/>
              <a:t> 태그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556792"/>
            <a:ext cx="6768752" cy="48628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&lt;!DOCTYPE html&gt;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&lt;html&gt;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&lt;head&gt;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&lt;title&gt;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Consolas" pitchFamily="49" charset="0"/>
              </a:rPr>
              <a:t>HTML Space Basic Page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&lt;/title&gt;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&lt;/head&gt;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&lt;body&gt;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&lt;header&gt;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    &lt;h1&gt;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Consolas" pitchFamily="49" charset="0"/>
              </a:rPr>
              <a:t>HTML5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Consolas" pitchFamily="49" charset="0"/>
              </a:rPr>
              <a:t>기본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&lt;/h1&gt;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&lt;/header&gt;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&lt;</a:t>
            </a:r>
            <a:r>
              <a:rPr lang="en-US" altLang="ko-KR" sz="1000" dirty="0" err="1">
                <a:solidFill>
                  <a:srgbClr val="FF0000"/>
                </a:solidFill>
                <a:latin typeface="+mn-ea"/>
                <a:cs typeface="Consolas" pitchFamily="49" charset="0"/>
              </a:rPr>
              <a:t>nav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    &lt;</a:t>
            </a:r>
            <a:r>
              <a:rPr lang="en-US" altLang="ko-KR" sz="1000" dirty="0" err="1">
                <a:solidFill>
                  <a:srgbClr val="FF0000"/>
                </a:solidFill>
                <a:latin typeface="+mn-ea"/>
                <a:cs typeface="Consolas" pitchFamily="49" charset="0"/>
              </a:rPr>
              <a:t>ul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        &lt;li&gt;&lt;a </a:t>
            </a:r>
            <a:r>
              <a:rPr lang="en-US" altLang="ko-KR" sz="1000" dirty="0" err="1">
                <a:solidFill>
                  <a:srgbClr val="FF0000"/>
                </a:solidFill>
                <a:latin typeface="+mn-ea"/>
                <a:cs typeface="Consolas" pitchFamily="49" charset="0"/>
              </a:rPr>
              <a:t>href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="#"&gt;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메뉴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- 1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a&gt;&lt;/li&gt;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        &lt;li&gt;&lt;a </a:t>
            </a:r>
            <a:r>
              <a:rPr lang="en-US" altLang="ko-KR" sz="1000" dirty="0" err="1">
                <a:solidFill>
                  <a:srgbClr val="FF0000"/>
                </a:solidFill>
                <a:latin typeface="+mn-ea"/>
                <a:cs typeface="Consolas" pitchFamily="49" charset="0"/>
              </a:rPr>
              <a:t>href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="#"&gt;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메뉴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Consolas" pitchFamily="49" charset="0"/>
              </a:rPr>
              <a:t>- 2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&lt;/a&gt;&lt;/li&gt;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        &lt;li&gt;&lt;a </a:t>
            </a:r>
            <a:r>
              <a:rPr lang="en-US" altLang="ko-KR" sz="1000" dirty="0" err="1">
                <a:solidFill>
                  <a:srgbClr val="FF0000"/>
                </a:solidFill>
                <a:latin typeface="+mn-ea"/>
                <a:cs typeface="Consolas" pitchFamily="49" charset="0"/>
              </a:rPr>
              <a:t>href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="#"&gt;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Consolas" pitchFamily="49" charset="0"/>
              </a:rPr>
              <a:t>메뉴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Consolas" pitchFamily="49" charset="0"/>
              </a:rPr>
              <a:t>- 3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&lt;/a&gt;&lt;/li&gt;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    &lt;/</a:t>
            </a:r>
            <a:r>
              <a:rPr lang="en-US" altLang="ko-KR" sz="1000" dirty="0" err="1">
                <a:solidFill>
                  <a:srgbClr val="FF0000"/>
                </a:solidFill>
                <a:latin typeface="+mn-ea"/>
                <a:cs typeface="Consolas" pitchFamily="49" charset="0"/>
              </a:rPr>
              <a:t>ul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&lt;/</a:t>
            </a:r>
            <a:r>
              <a:rPr lang="en-US" altLang="ko-KR" sz="1000" dirty="0" err="1">
                <a:solidFill>
                  <a:srgbClr val="FF0000"/>
                </a:solidFill>
                <a:latin typeface="+mn-ea"/>
                <a:cs typeface="Consolas" pitchFamily="49" charset="0"/>
              </a:rPr>
              <a:t>nav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&lt;section&gt;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    &lt;article&gt;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        &lt;h1&gt;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Consolas" pitchFamily="49" charset="0"/>
              </a:rPr>
              <a:t>Lorem ipsum dolor sit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amet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&lt;/h1&gt;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        &lt;p&gt;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Consolas" pitchFamily="49" charset="0"/>
              </a:rPr>
              <a:t>Lorem ipsum dolor sit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amet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Consolas" pitchFamily="49" charset="0"/>
              </a:rPr>
              <a:t>,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consectetur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adipiscing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elit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.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p&gt;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    &lt;/article&gt;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    &lt;article&gt;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        &lt;h1&gt;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Consolas" pitchFamily="49" charset="0"/>
              </a:rPr>
              <a:t>Lorem ipsum dolor sit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amet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&lt;/h1&gt;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        &lt;p&gt;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Consolas" pitchFamily="49" charset="0"/>
              </a:rPr>
              <a:t>Lorem ipsum dolor sit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amet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Consolas" pitchFamily="49" charset="0"/>
              </a:rPr>
              <a:t>,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consectetur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adipiscing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elit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.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p&gt;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    &lt;/article&gt;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&lt;/section&gt;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&lt;footer&gt;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    &lt;address&gt;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cs typeface="Consolas" pitchFamily="49" charset="0"/>
              </a:rPr>
              <a:t>서울특별시 강서구 내발산동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&lt;/address&gt;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    &lt;/footer&gt;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&lt;/body&gt;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&lt;/html&gt;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19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:HTML </a:t>
            </a:r>
            <a:r>
              <a:rPr lang="ko-KR" altLang="en-US" dirty="0"/>
              <a:t>기본구조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844824"/>
            <a:ext cx="6192688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&lt;!DOCTYPE html&gt;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&lt;html&gt;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&lt;head&gt;</a:t>
            </a:r>
          </a:p>
          <a:p>
            <a:r>
              <a:rPr lang="en-US" altLang="ko-KR" sz="14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&lt;title&gt;</a:t>
            </a:r>
            <a:r>
              <a:rPr lang="en-US" altLang="ko-KR" sz="14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HTML </a:t>
            </a:r>
            <a:r>
              <a:rPr lang="ko-KR" altLang="en-US" sz="14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기본구조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&lt;/title&gt;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&lt;/head&gt;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&lt;body&gt;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HTML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기본구조 알아보기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&lt;/body&gt;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&lt;/html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  <a:endParaRPr lang="ko-KR" altLang="en-US" sz="1400" dirty="0">
              <a:solidFill>
                <a:srgbClr val="FF0000"/>
              </a:solidFill>
              <a:latin typeface="Consolas" pitchFamily="49" charset="0"/>
              <a:ea typeface="나눔고딕코딩" pitchFamily="49" charset="-127"/>
              <a:cs typeface="Consolas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026" name="Picture 2" descr="C:\Users\yich\Dropbox\Work\html5-book\pdf-draft-5th_2013-07-10\02\ex2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86" y="4077072"/>
            <a:ext cx="528637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2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나눔고딕코딩" pitchFamily="49" charset="-127"/>
                <a:ea typeface="나눔고딕코딩" pitchFamily="49" charset="-127"/>
              </a:rPr>
              <a:t>&lt;!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DOCTYPE&gt;</a:t>
            </a:r>
          </a:p>
          <a:p>
            <a:pPr lvl="1"/>
            <a:r>
              <a:rPr lang="ko-KR" altLang="en-US" dirty="0" smtClean="0"/>
              <a:t>문서의 </a:t>
            </a:r>
            <a:r>
              <a:rPr lang="ko-KR" altLang="en-US" dirty="0"/>
              <a:t>종류는 알려주는 </a:t>
            </a:r>
            <a:r>
              <a:rPr lang="en-US" altLang="ko-KR" dirty="0">
                <a:latin typeface="나눔고딕코딩" pitchFamily="49" charset="-127"/>
                <a:ea typeface="나눔고딕코딩" pitchFamily="49" charset="-127"/>
              </a:rPr>
              <a:t>&lt;!DOCTYPE&gt;</a:t>
            </a:r>
            <a:r>
              <a:rPr lang="ko-KR" altLang="en-US" dirty="0"/>
              <a:t>로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</a:t>
            </a:r>
            <a:r>
              <a:rPr lang="ko-KR" altLang="en-US" dirty="0"/>
              <a:t>문서에 </a:t>
            </a:r>
            <a:r>
              <a:rPr lang="en-US" altLang="ko-KR" dirty="0"/>
              <a:t>DOCTYPE </a:t>
            </a:r>
            <a:r>
              <a:rPr lang="ko-KR" altLang="en-US" dirty="0"/>
              <a:t>정보가 없으면 웹 브라우저는 웹 문서에서 사용된 규약을 정확히 알 수 없어 웹 문서를 잘못 처리할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en-US" altLang="ko-KR" dirty="0">
                <a:latin typeface="나눔고딕코딩" pitchFamily="49" charset="-127"/>
                <a:ea typeface="나눔고딕코딩" pitchFamily="49" charset="-127"/>
              </a:rPr>
              <a:t>&lt;!DOCTYPE 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html&gt;: </a:t>
            </a:r>
            <a:r>
              <a:rPr lang="en-US" altLang="ko-KR" dirty="0" smtClean="0"/>
              <a:t>HTML5 </a:t>
            </a:r>
            <a:r>
              <a:rPr lang="ko-KR" altLang="en-US" dirty="0" smtClean="0"/>
              <a:t>문서규약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html&gt;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/>
              <a:t>문서 내용을 </a:t>
            </a:r>
            <a:r>
              <a:rPr lang="ko-KR" altLang="en-US" dirty="0" smtClean="0"/>
              <a:t>나타냄</a:t>
            </a:r>
            <a:endParaRPr lang="en-US" altLang="ko-KR" dirty="0" smtClean="0"/>
          </a:p>
          <a:p>
            <a:pPr lvl="1"/>
            <a:r>
              <a:rPr lang="ko-KR" altLang="en-US" dirty="0"/>
              <a:t>문서에 대한 정보를 나타내는 </a:t>
            </a:r>
            <a:r>
              <a:rPr lang="en-US" altLang="ko-KR" dirty="0">
                <a:latin typeface="나눔고딕코딩" pitchFamily="49" charset="-127"/>
                <a:ea typeface="나눔고딕코딩" pitchFamily="49" charset="-127"/>
              </a:rPr>
              <a:t>&lt;head&gt;</a:t>
            </a:r>
            <a:r>
              <a:rPr lang="en-US" altLang="ko-KR" dirty="0"/>
              <a:t>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 </a:t>
            </a:r>
            <a:r>
              <a:rPr lang="ko-KR" altLang="en-US" dirty="0"/>
              <a:t>내용을 나타내는 </a:t>
            </a:r>
            <a:r>
              <a:rPr lang="en-US" altLang="ko-KR" dirty="0">
                <a:latin typeface="나눔고딕코딩" pitchFamily="49" charset="-127"/>
                <a:ea typeface="나눔고딕코딩" pitchFamily="49" charset="-127"/>
              </a:rPr>
              <a:t>&lt;body&gt;</a:t>
            </a:r>
            <a:r>
              <a:rPr lang="en-US" altLang="ko-KR" dirty="0"/>
              <a:t>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2"/>
            <a:r>
              <a:rPr lang="ko-KR" altLang="en-US" dirty="0"/>
              <a:t>문서를 구성하는 여러 크기의 단락 제목</a:t>
            </a:r>
            <a:r>
              <a:rPr lang="en-US" altLang="ko-KR" dirty="0"/>
              <a:t>, </a:t>
            </a:r>
            <a:r>
              <a:rPr lang="ko-KR" altLang="en-US" dirty="0"/>
              <a:t>단락</a:t>
            </a:r>
            <a:r>
              <a:rPr lang="en-US" altLang="ko-KR" dirty="0"/>
              <a:t>, </a:t>
            </a:r>
            <a:r>
              <a:rPr lang="ko-KR" altLang="en-US" dirty="0"/>
              <a:t>목록</a:t>
            </a:r>
            <a:r>
              <a:rPr lang="en-US" altLang="ko-KR" dirty="0"/>
              <a:t>, </a:t>
            </a:r>
            <a:r>
              <a:rPr lang="ko-KR" altLang="en-US" dirty="0"/>
              <a:t>표를 표현하기 위한 요소 모음이 나타날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8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요소</a:t>
            </a:r>
            <a:r>
              <a:rPr lang="en-US" altLang="ko-KR" smtClean="0"/>
              <a:t>(Element)</a:t>
            </a:r>
            <a:r>
              <a:rPr lang="ko-KR" altLang="en-US" smtClean="0"/>
              <a:t>와</a:t>
            </a:r>
            <a:r>
              <a:rPr lang="en-US" altLang="ko-KR" smtClean="0"/>
              <a:t> </a:t>
            </a:r>
            <a:r>
              <a:rPr lang="ko-KR" altLang="en-US" smtClean="0"/>
              <a:t>태그</a:t>
            </a:r>
            <a:r>
              <a:rPr lang="en-US" altLang="ko-KR" smtClean="0"/>
              <a:t>(Tag)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요소</a:t>
            </a:r>
            <a:r>
              <a:rPr lang="en-US" altLang="ko-KR" dirty="0" smtClean="0"/>
              <a:t>(element)</a:t>
            </a:r>
          </a:p>
          <a:p>
            <a:pPr lvl="1"/>
            <a:r>
              <a:rPr lang="ko-KR" altLang="en-US" dirty="0" smtClean="0"/>
              <a:t>문서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일부분의 특징을 지정하는 </a:t>
            </a:r>
            <a:r>
              <a:rPr lang="ko-KR" altLang="en-US" dirty="0" err="1" smtClean="0"/>
              <a:t>마크업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일종의 명령어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내용</a:t>
            </a:r>
            <a:r>
              <a:rPr lang="en-US" altLang="ko-KR" dirty="0" smtClean="0"/>
              <a:t>(content)</a:t>
            </a:r>
            <a:r>
              <a:rPr lang="ko-KR" altLang="ko-KR" dirty="0" smtClean="0"/>
              <a:t>과 이를 둘러싼 태그</a:t>
            </a:r>
            <a:r>
              <a:rPr lang="en-US" altLang="ko-KR" dirty="0" smtClean="0"/>
              <a:t>(tag)</a:t>
            </a:r>
            <a:r>
              <a:rPr lang="ko-KR" altLang="ko-KR" dirty="0" smtClean="0"/>
              <a:t>로 구성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시작태그</a:t>
            </a:r>
            <a:r>
              <a:rPr lang="en-US" altLang="ko-KR" dirty="0" smtClean="0"/>
              <a:t> &lt;</a:t>
            </a:r>
            <a:r>
              <a:rPr lang="ko-KR" altLang="ko-KR" dirty="0" smtClean="0"/>
              <a:t>태그이름 속성들 </a:t>
            </a:r>
            <a:r>
              <a:rPr lang="en-US" altLang="ko-KR" dirty="0" smtClean="0"/>
              <a:t>…&gt;</a:t>
            </a:r>
          </a:p>
          <a:p>
            <a:pPr lvl="2"/>
            <a:r>
              <a:rPr lang="ko-KR" altLang="ko-KR" dirty="0" smtClean="0"/>
              <a:t>종료태그</a:t>
            </a:r>
            <a:r>
              <a:rPr lang="en-US" altLang="ko-KR" dirty="0" smtClean="0"/>
              <a:t> &lt;/</a:t>
            </a:r>
            <a:r>
              <a:rPr lang="ko-KR" altLang="ko-KR" dirty="0" smtClean="0"/>
              <a:t>태그이름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태그의 이름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공백없는</a:t>
            </a:r>
            <a:r>
              <a:rPr lang="ko-KR" altLang="en-US" dirty="0" smtClean="0"/>
              <a:t> 문자열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대소문자 구분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엇갈려 중첩되면 </a:t>
            </a:r>
            <a:r>
              <a:rPr lang="ko-KR" altLang="en-US" dirty="0" err="1" smtClean="0"/>
              <a:t>안된다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단독태그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ko-KR" altLang="en-US" dirty="0" smtClean="0"/>
              <a:t>태그이름 </a:t>
            </a:r>
            <a:r>
              <a:rPr lang="en-US" altLang="ko-KR" dirty="0" smtClean="0"/>
              <a:t>/&gt;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996952"/>
            <a:ext cx="36004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76056" y="4581128"/>
            <a:ext cx="3744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 smtClean="0"/>
              <a:t>&lt;p&gt; &lt;h2&gt; html </a:t>
            </a:r>
            <a:r>
              <a:rPr lang="ko-KR" altLang="ko-KR" sz="1600" dirty="0" smtClean="0"/>
              <a:t>문단</a:t>
            </a:r>
            <a:r>
              <a:rPr lang="en-US" altLang="ko-KR" sz="1600" dirty="0" smtClean="0"/>
              <a:t> &lt;/p&gt; </a:t>
            </a:r>
            <a:r>
              <a:rPr lang="ko-KR" altLang="ko-KR" sz="1600" dirty="0" smtClean="0"/>
              <a:t>제목</a:t>
            </a:r>
            <a:r>
              <a:rPr lang="en-US" altLang="ko-KR" sz="1600" dirty="0" smtClean="0"/>
              <a:t> &lt;/h2&gt; </a:t>
            </a:r>
            <a:endParaRPr lang="ko-KR" altLang="ko-KR" sz="1600" dirty="0" smtClean="0"/>
          </a:p>
          <a:p>
            <a:pPr fontAlgn="base"/>
            <a:r>
              <a:rPr lang="en-US" altLang="ko-KR" sz="1600" dirty="0" smtClean="0"/>
              <a:t>&lt;p&gt; &lt;h2&gt; html </a:t>
            </a:r>
            <a:r>
              <a:rPr lang="ko-KR" altLang="ko-KR" sz="1600" dirty="0" smtClean="0"/>
              <a:t>문단 제목</a:t>
            </a:r>
            <a:r>
              <a:rPr lang="en-US" altLang="ko-KR" sz="1600" dirty="0" smtClean="0"/>
              <a:t> &lt;/h2&gt; &lt;/p&gt;</a:t>
            </a:r>
            <a:endParaRPr lang="ko-KR" altLang="ko-KR" sz="1600" dirty="0" smtClean="0"/>
          </a:p>
          <a:p>
            <a:pPr fontAlgn="base"/>
            <a:r>
              <a:rPr lang="en-US" altLang="ko-KR" sz="1600" dirty="0" smtClean="0"/>
              <a:t>&lt;h2&gt; &lt;p&gt; html </a:t>
            </a:r>
            <a:r>
              <a:rPr lang="ko-KR" altLang="ko-KR" sz="1600" dirty="0" smtClean="0"/>
              <a:t>문단 제목</a:t>
            </a:r>
            <a:r>
              <a:rPr lang="en-US" altLang="ko-KR" sz="1600" dirty="0" smtClean="0"/>
              <a:t> &lt;/p&gt; &lt;/h2&gt;</a:t>
            </a:r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 smtClean="0"/>
          </a:p>
          <a:p>
            <a:pPr fontAlgn="base"/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br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/&gt;  &lt;hr /&gt; &lt;</a:t>
            </a:r>
            <a:r>
              <a:rPr lang="en-US" altLang="ko-KR" sz="1600" dirty="0" err="1" smtClean="0"/>
              <a:t>img</a:t>
            </a:r>
            <a:r>
              <a:rPr lang="en-US" altLang="ko-KR" sz="1600" dirty="0" smtClean="0"/>
              <a:t> … /&gt;</a:t>
            </a:r>
            <a:endParaRPr lang="ko-KR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441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요소에 추가정보를 주기 위해서 </a:t>
            </a:r>
            <a:r>
              <a:rPr lang="ko-KR" altLang="en-US" dirty="0" smtClean="0">
                <a:latin typeface="+mn-ea"/>
                <a:ea typeface="+mn-ea"/>
              </a:rPr>
              <a:t>사용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추가정보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예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요소의 </a:t>
            </a:r>
            <a:r>
              <a:rPr lang="ko-KR" altLang="en-US" dirty="0">
                <a:latin typeface="+mn-ea"/>
              </a:rPr>
              <a:t>모양을 나타내는 </a:t>
            </a:r>
            <a:r>
              <a:rPr lang="ko-KR" altLang="en-US" dirty="0" smtClean="0">
                <a:latin typeface="+mn-ea"/>
              </a:rPr>
              <a:t>스타일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하이퍼링크의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링크지점 정보 등</a:t>
            </a:r>
            <a:endParaRPr lang="en-US" altLang="ko-KR" dirty="0" smtClean="0">
              <a:latin typeface="+mn-ea"/>
            </a:endParaRPr>
          </a:p>
          <a:p>
            <a:pPr lvl="4"/>
            <a:endParaRPr lang="en-US" altLang="ko-KR" dirty="0">
              <a:latin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속성의 구조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요소의 </a:t>
            </a:r>
            <a:r>
              <a:rPr lang="ko-KR" altLang="en-US" dirty="0">
                <a:latin typeface="+mn-ea"/>
              </a:rPr>
              <a:t>시작태그 내에 </a:t>
            </a:r>
            <a:r>
              <a:rPr lang="ko-KR" altLang="en-US" dirty="0" smtClean="0">
                <a:latin typeface="+mn-ea"/>
              </a:rPr>
              <a:t>나타남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이름 </a:t>
            </a:r>
            <a:r>
              <a:rPr lang="en-US" altLang="ko-KR" dirty="0" smtClean="0">
                <a:latin typeface="+mn-ea"/>
              </a:rPr>
              <a:t>=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“</a:t>
            </a:r>
            <a:r>
              <a:rPr lang="ko-KR" altLang="en-US" dirty="0" smtClean="0">
                <a:latin typeface="+mn-ea"/>
              </a:rPr>
              <a:t>속성값</a:t>
            </a:r>
            <a:r>
              <a:rPr lang="en-US" altLang="ko-KR" dirty="0" smtClean="0">
                <a:latin typeface="+mn-ea"/>
              </a:rPr>
              <a:t>” </a:t>
            </a:r>
            <a:r>
              <a:rPr lang="ko-KR" altLang="en-US" dirty="0" smtClean="0">
                <a:latin typeface="+mn-ea"/>
              </a:rPr>
              <a:t>혹은 이름 </a:t>
            </a:r>
            <a:r>
              <a:rPr lang="en-US" altLang="ko-KR" dirty="0" smtClean="0">
                <a:latin typeface="+mn-ea"/>
              </a:rPr>
              <a:t>= ‘</a:t>
            </a:r>
            <a:r>
              <a:rPr lang="ko-KR" altLang="en-US" dirty="0" smtClean="0">
                <a:latin typeface="+mn-ea"/>
              </a:rPr>
              <a:t>속성값</a:t>
            </a:r>
            <a:r>
              <a:rPr lang="en-US" altLang="ko-KR" dirty="0" smtClean="0">
                <a:latin typeface="+mn-ea"/>
              </a:rPr>
              <a:t>’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하나의 요소에 여러 개의 속성 가능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빈 </a:t>
            </a:r>
            <a:r>
              <a:rPr lang="ko-KR" altLang="en-US" dirty="0">
                <a:latin typeface="+mn-ea"/>
              </a:rPr>
              <a:t>칸으로 </a:t>
            </a:r>
            <a:r>
              <a:rPr lang="ko-KR" altLang="en-US" dirty="0" smtClean="0">
                <a:latin typeface="+mn-ea"/>
              </a:rPr>
              <a:t>구분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5229200"/>
            <a:ext cx="6192688" cy="86177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 smtClean="0"/>
              <a:t>  &lt;table border="1"&gt; … &lt;/table&gt;</a:t>
            </a:r>
            <a:endParaRPr lang="ko-KR" altLang="ko-KR" sz="1600" dirty="0" smtClean="0"/>
          </a:p>
          <a:p>
            <a:pPr fontAlgn="base"/>
            <a:r>
              <a:rPr lang="en-US" altLang="ko-KR" sz="1600" dirty="0" smtClean="0"/>
              <a:t>  &lt;a </a:t>
            </a:r>
            <a:r>
              <a:rPr lang="en-US" altLang="ko-KR" sz="1600" dirty="0" err="1" smtClean="0"/>
              <a:t>href</a:t>
            </a:r>
            <a:r>
              <a:rPr lang="en-US" altLang="ko-KR" sz="1600" dirty="0" smtClean="0"/>
              <a:t>="ch02.htm"&gt; … &lt;/a&gt;</a:t>
            </a:r>
          </a:p>
          <a:p>
            <a:pPr fontAlgn="base"/>
            <a:r>
              <a:rPr lang="en-US" altLang="ko-KR" sz="1600" dirty="0" smtClean="0"/>
              <a:t>  &lt;a </a:t>
            </a:r>
            <a:r>
              <a:rPr lang="en-US" altLang="ko-KR" sz="1600" dirty="0" err="1" smtClean="0"/>
              <a:t>href</a:t>
            </a:r>
            <a:r>
              <a:rPr lang="en-US" altLang="ko-KR" sz="1600" dirty="0" smtClean="0"/>
              <a:t>="ch02.htm" target=”blank”&gt; … &lt;/a&gt;</a:t>
            </a:r>
            <a:endParaRPr lang="ko-KR" altLang="ko-KR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6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&lt;head&gt; </a:t>
            </a:r>
            <a:r>
              <a:rPr lang="ko-KR" altLang="en-US" dirty="0" smtClean="0">
                <a:latin typeface="+mj-ea"/>
              </a:rPr>
              <a:t>요소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&lt;head&gt;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 </a:t>
            </a:r>
            <a:r>
              <a:rPr lang="ko-KR" altLang="en-US" dirty="0"/>
              <a:t>제목을 나타내는 하나의 </a:t>
            </a:r>
            <a:r>
              <a:rPr lang="en-US" altLang="ko-KR" dirty="0"/>
              <a:t>&lt;title&gt;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 </a:t>
            </a:r>
            <a:r>
              <a:rPr lang="ko-KR" altLang="en-US" dirty="0"/>
              <a:t>제목 외에 다른 정보를 나타내기 위한 </a:t>
            </a:r>
            <a:r>
              <a:rPr lang="en-US" altLang="ko-KR" dirty="0"/>
              <a:t>&lt;meta&gt;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기타 요소</a:t>
            </a:r>
            <a:r>
              <a:rPr lang="en-US" altLang="ko-KR" dirty="0" smtClean="0"/>
              <a:t>: &lt;link&gt;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, &lt;script&gt;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, &lt;style&gt;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, &lt;base&gt;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&lt;title&gt;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/>
              <a:t>문서 </a:t>
            </a:r>
            <a:r>
              <a:rPr lang="ko-KR" altLang="en-US" dirty="0" smtClean="0"/>
              <a:t>제목을 나타냄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meta&gt;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문서에서 사용하고 있는 문자 </a:t>
            </a:r>
            <a:r>
              <a:rPr lang="ko-KR" altLang="en-US" dirty="0" err="1"/>
              <a:t>인코딩</a:t>
            </a:r>
            <a:r>
              <a:rPr lang="ko-KR" altLang="en-US" dirty="0"/>
              <a:t>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검색엔진을 위한 문서의 검색 키워드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기타 요소</a:t>
            </a:r>
            <a:endParaRPr lang="en-US" altLang="ko-KR" dirty="0"/>
          </a:p>
          <a:p>
            <a:pPr lvl="1"/>
            <a:r>
              <a:rPr lang="en-US" altLang="ko-KR" dirty="0" smtClean="0"/>
              <a:t>&lt;script&gt;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자바스크립트로 </a:t>
            </a:r>
            <a:r>
              <a:rPr lang="ko-KR" altLang="en-US" dirty="0"/>
              <a:t>기술된 웹 문서의 사용자와의 상호 작용을 위한 </a:t>
            </a:r>
            <a:r>
              <a:rPr lang="ko-KR" altLang="en-US" dirty="0" smtClean="0"/>
              <a:t>스크립트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&lt;style&gt;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</a:t>
            </a:r>
            <a:r>
              <a:rPr lang="ko-KR" altLang="en-US" dirty="0"/>
              <a:t>문서를 표현에 사용되는 </a:t>
            </a:r>
            <a:r>
              <a:rPr lang="en-US" altLang="ko-KR" dirty="0"/>
              <a:t>CSS(Cascade Style Sheet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&lt;link&gt;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</a:t>
            </a:r>
            <a:r>
              <a:rPr lang="ko-KR" altLang="en-US" dirty="0"/>
              <a:t>문서 외부에 기술된 자바스크립트와 </a:t>
            </a:r>
            <a:r>
              <a:rPr lang="en-US" altLang="ko-KR" dirty="0"/>
              <a:t>CSS </a:t>
            </a:r>
            <a:r>
              <a:rPr lang="ko-KR" altLang="en-US" dirty="0"/>
              <a:t>파일 링크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&lt;base&gt;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페이지의 기본 경로 지정 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31640" y="4077072"/>
            <a:ext cx="6192688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코딩" pitchFamily="49" charset="-127"/>
                <a:ea typeface="나눔고딕코딩" pitchFamily="49" charset="-127"/>
              </a:rPr>
              <a:t>&lt;meta charset=”UTF-8”&gt;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071290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TC010237555[[fn=심플 테마]]</Template>
  <TotalTime>1042</TotalTime>
  <Words>3538</Words>
  <Application>Microsoft Office PowerPoint</Application>
  <PresentationFormat>화면 슬라이드 쇼(4:3)</PresentationFormat>
  <Paragraphs>625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7" baseType="lpstr">
      <vt:lpstr>굴림</vt:lpstr>
      <vt:lpstr>나눔고딕코딩</vt:lpstr>
      <vt:lpstr>나눔명조</vt:lpstr>
      <vt:lpstr>맑은 고딕</vt:lpstr>
      <vt:lpstr>Arial</vt:lpstr>
      <vt:lpstr>Consolas</vt:lpstr>
      <vt:lpstr>Times New Roman</vt:lpstr>
      <vt:lpstr>Tw Cen MT</vt:lpstr>
      <vt:lpstr>Wingdings</vt:lpstr>
      <vt:lpstr>Wingdings 2</vt:lpstr>
      <vt:lpstr>Wingdings 3</vt:lpstr>
      <vt:lpstr>New_Simple01</vt:lpstr>
      <vt:lpstr>2장.HTML5 문서의 기본</vt:lpstr>
      <vt:lpstr>목차</vt:lpstr>
      <vt:lpstr>2.1 기본 문서 만들기</vt:lpstr>
      <vt:lpstr>문서 구조</vt:lpstr>
      <vt:lpstr>예제:HTML 기본구조</vt:lpstr>
      <vt:lpstr>웹 문서의 기본 구조</vt:lpstr>
      <vt:lpstr>요소(Element)와 태그(Tag)</vt:lpstr>
      <vt:lpstr>속성</vt:lpstr>
      <vt:lpstr>&lt;head&gt; 요소</vt:lpstr>
      <vt:lpstr>기타 문서 구성</vt:lpstr>
      <vt:lpstr>2.2 문서 꾸미기</vt:lpstr>
      <vt:lpstr>단락제목</vt:lpstr>
      <vt:lpstr>예제:단락제목</vt:lpstr>
      <vt:lpstr>단락과 줄</vt:lpstr>
      <vt:lpstr>예제:단락과 줄</vt:lpstr>
      <vt:lpstr>PowerPoint 프레젠테이션</vt:lpstr>
      <vt:lpstr>다양한 텍스트 표현</vt:lpstr>
      <vt:lpstr>예제:다양한 텍스트 표현</vt:lpstr>
      <vt:lpstr>2.3 목록 나열하기</vt:lpstr>
      <vt:lpstr>순서없는 목록</vt:lpstr>
      <vt:lpstr>순서있는 목록</vt:lpstr>
      <vt:lpstr>정의 목록</vt:lpstr>
      <vt:lpstr>예제:목록</vt:lpstr>
      <vt:lpstr>2.4 표 그리기</vt:lpstr>
      <vt:lpstr>표의 기본 구조</vt:lpstr>
      <vt:lpstr>예제: 기본적인 표의 표현</vt:lpstr>
      <vt:lpstr>표의 장식</vt:lpstr>
      <vt:lpstr>PowerPoint 프레젠테이션</vt:lpstr>
      <vt:lpstr>표의 장식:기타 요소</vt:lpstr>
      <vt:lpstr>표의 장식:기타 요소</vt:lpstr>
      <vt:lpstr>예제: 표의 구조적 표현</vt:lpstr>
      <vt:lpstr>2.5 문서 특정 부분 구분하기 </vt:lpstr>
      <vt:lpstr>&lt;div&gt; 요소와 &lt;span&gt; 요소</vt:lpstr>
      <vt:lpstr>PowerPoint 프레젠테이션</vt:lpstr>
      <vt:lpstr>예제:div와 span</vt:lpstr>
      <vt:lpstr>예제:div와 span</vt:lpstr>
      <vt:lpstr>2.6 문서 구조화하기 </vt:lpstr>
      <vt:lpstr>문서 구조화의 필요성</vt:lpstr>
      <vt:lpstr>문서 구조화 요소</vt:lpstr>
      <vt:lpstr>PowerPoint 프레젠테이션</vt:lpstr>
      <vt:lpstr>문서 구조화 요소</vt:lpstr>
      <vt:lpstr>문서 구조화 요소</vt:lpstr>
      <vt:lpstr>예제:문서구조화</vt:lpstr>
      <vt:lpstr>예제:문서구조화 (div 태그 사용)</vt:lpstr>
      <vt:lpstr>예제:문서구조화 (시맨틱 태그)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Jegal</cp:lastModifiedBy>
  <cp:revision>149</cp:revision>
  <dcterms:created xsi:type="dcterms:W3CDTF">2006-10-05T04:04:58Z</dcterms:created>
  <dcterms:modified xsi:type="dcterms:W3CDTF">2016-09-06T15:46:11Z</dcterms:modified>
</cp:coreProperties>
</file>