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9" r:id="rId4"/>
    <p:sldId id="275" r:id="rId5"/>
    <p:sldId id="278" r:id="rId6"/>
    <p:sldId id="279" r:id="rId7"/>
    <p:sldId id="280" r:id="rId8"/>
    <p:sldId id="281" r:id="rId9"/>
    <p:sldId id="282" r:id="rId10"/>
    <p:sldId id="283" r:id="rId11"/>
    <p:sldId id="276" r:id="rId12"/>
    <p:sldId id="284" r:id="rId13"/>
    <p:sldId id="285" r:id="rId14"/>
    <p:sldId id="286" r:id="rId15"/>
    <p:sldId id="277" r:id="rId16"/>
    <p:sldId id="289" r:id="rId17"/>
    <p:sldId id="291" r:id="rId18"/>
    <p:sldId id="290" r:id="rId19"/>
    <p:sldId id="288" r:id="rId20"/>
    <p:sldId id="287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EA74EB7-856E-45FD-83F0-5F7C6F3E4372}" type="datetimeFigureOut">
              <a:rPr lang="en-US" altLang="ko-KR"/>
              <a:t>10/9/2016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4886E15-F82A-4596-A46C-375C6D3981E1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C61B0E40-8125-41F8-BB6C-139D8D531A4F}" type="datetimeFigureOut">
              <a:t>2016-10-09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F105DB2-FD3E-441D-8B7E-7AE83ECE27B3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강의시간이 </a:t>
            </a:r>
            <a:r>
              <a:rPr lang="en-US" altLang="ko-KR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준비나 출석으로 인한 시간지연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강의에 방해가 되는 요소를 제거하는 시스템을 제작한다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스마트 패드를 사용할 경우 교탁에서 벗어나 자유롭게 수업을 진행할 수 있게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7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 줄을 </a:t>
            </a:r>
            <a:r>
              <a:rPr lang="ko-KR" altLang="en-US" dirty="0" err="1" smtClean="0"/>
              <a:t>그을때</a:t>
            </a:r>
            <a:r>
              <a:rPr lang="ko-KR" altLang="en-US" dirty="0" smtClean="0"/>
              <a:t> 정확하고 깔끔하게 그릴 수 있게 되어 수업 효율이 높아진다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6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시간이 되면 시스템이 자동으로 강의 자료를 띄워</a:t>
            </a:r>
            <a:r>
              <a:rPr lang="ko-KR" altLang="en-US" baseline="0" dirty="0" smtClean="0"/>
              <a:t> 주게 되므로</a:t>
            </a:r>
            <a:endParaRPr lang="en-US" altLang="ko-KR" dirty="0" smtClean="0"/>
          </a:p>
          <a:p>
            <a:r>
              <a:rPr lang="ko-KR" altLang="en-US" dirty="0" smtClean="0"/>
              <a:t>교수가 강의 준비에 시간을 들이거나 따로 강의준비용 도우미 학생이 필요하지 않게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7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일일이 출석을 부르는 방식이 아니라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무선기능을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출석을 체크하여 출석 체크의 시간을 절약하게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5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침으로 찔러서 피를 내서 체크해야 하는데 생활 패턴을 기반으로 이를 최소화 하도록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9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자동차의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운행 기록을 통해 그 시간에 해당 지점을 지나간 차량의 블랙 박스 영상을 쉽게 찾을 수 있는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23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비오는</a:t>
            </a:r>
            <a:r>
              <a:rPr lang="ko-KR" altLang="en-US" dirty="0" smtClean="0"/>
              <a:t> 날 우산을 빌렸다가 반납할 수 있는 기계 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자물쇠 사용하는 사물함을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같은 학생증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락으로</a:t>
            </a:r>
            <a:r>
              <a:rPr lang="ko-KR" altLang="en-US" dirty="0" smtClean="0"/>
              <a:t> 바꾸고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사물함 추첨도 자동화하는 통합 관리 시스템 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1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우산 대여기와 사물함 자동 관리 시스템은 교수님과의 상담결과 디지털 </a:t>
            </a:r>
            <a:r>
              <a:rPr lang="ko-KR" altLang="en-US" dirty="0" err="1" smtClean="0"/>
              <a:t>도어락과</a:t>
            </a:r>
            <a:r>
              <a:rPr lang="ko-KR" altLang="en-US" dirty="0" smtClean="0"/>
              <a:t> 같다는 결론이 나와서 제외하게 되었음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0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아이디어가 </a:t>
            </a:r>
            <a:r>
              <a:rPr lang="ko-KR" altLang="en-US" dirty="0" err="1" smtClean="0"/>
              <a:t>필요없을</a:t>
            </a:r>
            <a:r>
              <a:rPr lang="ko-KR" altLang="en-US" dirty="0" smtClean="0"/>
              <a:t> 정도로 좋은 특허가 이미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아이디어조차 </a:t>
            </a:r>
            <a:r>
              <a:rPr lang="ko-KR" altLang="en-US" dirty="0" err="1" smtClean="0"/>
              <a:t>발전형이</a:t>
            </a:r>
            <a:r>
              <a:rPr lang="ko-KR" altLang="en-US" dirty="0" smtClean="0"/>
              <a:t> 특허로 존재하는 것을 확인하여 포기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2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논스톱 강의 지원 시스템과 블랙 박스 영상 공유 </a:t>
            </a:r>
            <a:r>
              <a:rPr lang="ko-KR" altLang="en-US" dirty="0" err="1" smtClean="0"/>
              <a:t>시스템중</a:t>
            </a:r>
            <a:r>
              <a:rPr lang="ko-KR" altLang="en-US" dirty="0" smtClean="0"/>
              <a:t> 어떤 아이디어를 선정할지 토의한 결과</a:t>
            </a:r>
            <a:r>
              <a:rPr lang="en-US" altLang="ko-KR" dirty="0" smtClean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대학생과 더 가깝고 친숙한 강의 지원 시스템을 주제로 선정하게 되었다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8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기능으로 구성되어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개별로 비슷한 아이디어는 특허로 이미 있는 경우가 있었지만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모든 아이디어를 하나로 통합한 논스톱 시스템은 조사했을 때 보이지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2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grpSp>
        <p:nvGrpSpPr>
          <p:cNvPr id="7" name="맨 위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23" name="맨 아래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4" name="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5" name="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1">
              <a:lnSpc>
                <a:spcPct val="90000"/>
              </a:lnSpc>
              <a:spcBef>
                <a:spcPts val="0"/>
              </a:spcBef>
              <a:buNone/>
              <a:defRPr lang="ko-KR">
                <a:solidFill>
                  <a:schemeClr val="tx1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1">
              <a:lnSpc>
                <a:spcPct val="80000"/>
              </a:lnSpc>
              <a:defRPr lang="ko-KR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1">
              <a:defRPr lang="ko-KR" sz="54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 baseline="0"/>
            </a:lvl8pPr>
            <a:lvl9pPr latinLnBrk="1">
              <a:defRPr lang="ko-KR" sz="1600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맨 아래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8" name="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프레임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1">
              <a:defRPr lang="ko-KR"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1">
              <a:spcBef>
                <a:spcPts val="8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프레임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1">
              <a:defRPr lang="ko-KR" sz="32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1">
              <a:spcBef>
                <a:spcPts val="8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맨 아래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맨 위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36636D-D922-432D-A958-524484B5923D}" type="datetimeFigureOut">
              <a:rPr lang="en-US" altLang="ko-KR" smtClean="0"/>
              <a:pPr/>
              <a:t>10/9/2016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13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mp"/><Relationship Id="rId3" Type="http://schemas.openxmlformats.org/officeDocument/2006/relationships/image" Target="../media/image39.tmp"/><Relationship Id="rId7" Type="http://schemas.openxmlformats.org/officeDocument/2006/relationships/image" Target="../media/image3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tmp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4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tmp"/><Relationship Id="rId5" Type="http://schemas.openxmlformats.org/officeDocument/2006/relationships/image" Target="../media/image30.tmp"/><Relationship Id="rId4" Type="http://schemas.openxmlformats.org/officeDocument/2006/relationships/image" Target="../media/image4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홍현표 허성해 전현덕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342884" y="6381328"/>
            <a:ext cx="175445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전현덕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2492896"/>
            <a:ext cx="1324160" cy="2695951"/>
          </a:xfr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75" y="2810929"/>
            <a:ext cx="1487789" cy="202272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711892" y="2810929"/>
            <a:ext cx="2263920" cy="2194743"/>
            <a:chOff x="7678588" y="2852934"/>
            <a:chExt cx="2263920" cy="219474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8588" y="2852934"/>
              <a:ext cx="2160240" cy="205988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46740" y="4005062"/>
              <a:ext cx="895768" cy="1042615"/>
            </a:xfrm>
            <a:prstGeom prst="rect">
              <a:avLst/>
            </a:prstGeom>
          </p:spPr>
        </p:pic>
      </p:grpSp>
      <p:sp>
        <p:nvSpPr>
          <p:cNvPr id="11" name="오른쪽 화살표 10"/>
          <p:cNvSpPr/>
          <p:nvPr/>
        </p:nvSpPr>
        <p:spPr>
          <a:xfrm>
            <a:off x="4186200" y="3603019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flipH="1">
            <a:off x="6773144" y="3603019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1836264" y="2492896"/>
            <a:ext cx="2637968" cy="263796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7473028" y="2492896"/>
            <a:ext cx="2637968" cy="263796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29916" y="2420888"/>
            <a:ext cx="3003926" cy="2799577"/>
            <a:chOff x="7662488" y="2371553"/>
            <a:chExt cx="3003926" cy="2799577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8" y="2371553"/>
              <a:ext cx="3003926" cy="2799577"/>
            </a:xfrm>
            <a:prstGeom prst="rect">
              <a:avLst/>
            </a:prstGeom>
          </p:spPr>
        </p:pic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07" y="2636912"/>
              <a:ext cx="1080120" cy="914536"/>
            </a:xfrm>
            <a:prstGeom prst="rect">
              <a:avLst/>
            </a:prstGeom>
          </p:spPr>
        </p:pic>
      </p:grpSp>
      <p:pic>
        <p:nvPicPr>
          <p:cNvPr id="1026" name="Picture 2" descr="1020060098859의 도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610186"/>
            <a:ext cx="5727555" cy="39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6380" y="2384985"/>
            <a:ext cx="5745902" cy="275152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휴대용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팔목시계형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>
              <a:lnSpc>
                <a:spcPct val="90000"/>
              </a:lnSpc>
            </a:pP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착용하는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것만으로 혈당을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체크할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 있도록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함으로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>
              <a:lnSpc>
                <a:spcPct val="90000"/>
              </a:lnSpc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1436582" y="2204479"/>
            <a:ext cx="3381991" cy="3381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29" y="2450422"/>
            <a:ext cx="3395862" cy="2708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958508" y="2420888"/>
            <a:ext cx="2352886" cy="2775456"/>
            <a:chOff x="7346239" y="2543160"/>
            <a:chExt cx="1965155" cy="2318090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239" y="3581713"/>
              <a:ext cx="1572003" cy="1279537"/>
            </a:xfrm>
            <a:prstGeom prst="rect">
              <a:avLst/>
            </a:prstGeom>
          </p:spPr>
        </p:pic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620" y="2543160"/>
              <a:ext cx="1344774" cy="1905511"/>
            </a:xfrm>
            <a:prstGeom prst="rect">
              <a:avLst/>
            </a:prstGeom>
          </p:spPr>
        </p:pic>
      </p:grp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32" y="2821596"/>
            <a:ext cx="2380056" cy="195595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6815347" y="2108575"/>
            <a:ext cx="3381991" cy="3381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논스톱 강의 지원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3932" y="2132856"/>
            <a:ext cx="9143538" cy="4114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스마트 패드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교탁에서 벗어나도 화면 조작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줄을 더 편하게 정확하게 그릴 수 있음</a:t>
            </a:r>
            <a:endParaRPr lang="en-US" altLang="ko-KR" dirty="0" smtClean="0"/>
          </a:p>
          <a:p>
            <a:r>
              <a:rPr lang="ko-KR" altLang="en-US" dirty="0"/>
              <a:t>강의 자료 자동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강의시간 전에 자동으로 강의 자료가 준비됨</a:t>
            </a:r>
            <a:endParaRPr lang="en-US" altLang="ko-KR" dirty="0"/>
          </a:p>
          <a:p>
            <a:r>
              <a:rPr lang="ko-KR" altLang="en-US" dirty="0"/>
              <a:t>출석 확인 </a:t>
            </a:r>
            <a:r>
              <a:rPr lang="ko-KR" altLang="en-US" dirty="0" smtClean="0"/>
              <a:t>자동화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학생의 출석을 체크하여 출석 확인 시간 절약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86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패드 도입</a:t>
            </a:r>
            <a:endParaRPr lang="ko-KR" altLang="en-US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3284984"/>
            <a:ext cx="1203165" cy="1685316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49" y="3284984"/>
            <a:ext cx="1203165" cy="1685316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14" y="3284984"/>
            <a:ext cx="1203165" cy="1685316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79" y="3284984"/>
            <a:ext cx="1203165" cy="1685316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7"/>
          <a:stretch/>
        </p:blipFill>
        <p:spPr>
          <a:xfrm>
            <a:off x="8110636" y="2984900"/>
            <a:ext cx="2343477" cy="19854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863977" y="3284984"/>
            <a:ext cx="844244" cy="1676400"/>
            <a:chOff x="1647953" y="3933056"/>
            <a:chExt cx="844244" cy="16764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72" y="4509120"/>
              <a:ext cx="358225" cy="4605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47953" y="3933056"/>
              <a:ext cx="600075" cy="1676400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636" y="2983262"/>
            <a:ext cx="23431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패드 도입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7736" y="2617311"/>
            <a:ext cx="4717315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내용 개체 틀 1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54452" y="2617311"/>
            <a:ext cx="4968552" cy="2675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2173" y="4384809"/>
            <a:ext cx="883237" cy="13681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847" y="4330826"/>
            <a:ext cx="2136035" cy="14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8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자료 자동 준비</a:t>
            </a:r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420888"/>
            <a:ext cx="2952328" cy="2991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716" y="2924940"/>
            <a:ext cx="2157972" cy="136093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411716" y="2651166"/>
            <a:ext cx="2685099" cy="2599078"/>
            <a:chOff x="4519052" y="2743101"/>
            <a:chExt cx="2685099" cy="2599078"/>
          </a:xfrm>
        </p:grpSpPr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052" y="2743101"/>
              <a:ext cx="1381318" cy="236253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51551" y="3218104"/>
              <a:ext cx="1752600" cy="2124075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/>
          <p:nvPr/>
        </p:nvCxnSpPr>
        <p:spPr>
          <a:xfrm>
            <a:off x="4366220" y="3879181"/>
            <a:ext cx="38884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25" y="3676616"/>
            <a:ext cx="1203165" cy="1685316"/>
          </a:xfrm>
          <a:prstGeom prst="rect">
            <a:avLst/>
          </a:prstGeom>
        </p:spPr>
      </p:pic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90" y="3676616"/>
            <a:ext cx="1203165" cy="1685316"/>
          </a:xfrm>
          <a:prstGeom prst="rect">
            <a:avLst/>
          </a:prstGeom>
        </p:spPr>
      </p:pic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55" y="3676616"/>
            <a:ext cx="1203165" cy="1685316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20" y="3676616"/>
            <a:ext cx="1203165" cy="1685316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34" y="2924940"/>
            <a:ext cx="2162241" cy="1908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6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출석 확인 자동화</a:t>
            </a:r>
            <a:endParaRPr lang="ko-KR" altLang="en-US" dirty="0"/>
          </a:p>
        </p:txBody>
      </p:sp>
      <p:pic>
        <p:nvPicPr>
          <p:cNvPr id="12" name="그림 11" descr="Noun Project 검색 - Mozilla Firefox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5" t="19549" r="25750" b="36351"/>
          <a:stretch/>
        </p:blipFill>
        <p:spPr>
          <a:xfrm>
            <a:off x="4971826" y="2909779"/>
            <a:ext cx="1728192" cy="2268253"/>
          </a:xfrm>
          <a:prstGeom prst="rect">
            <a:avLst/>
          </a:prstGeom>
        </p:spPr>
      </p:pic>
      <p:sp>
        <p:nvSpPr>
          <p:cNvPr id="14" name="곱셈 기호 13"/>
          <p:cNvSpPr/>
          <p:nvPr/>
        </p:nvSpPr>
        <p:spPr>
          <a:xfrm>
            <a:off x="4654252" y="2745350"/>
            <a:ext cx="2432682" cy="24326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2529286"/>
            <a:ext cx="1656184" cy="2832646"/>
          </a:xfrm>
          <a:prstGeom prst="rect">
            <a:avLst/>
          </a:prstGeom>
        </p:spPr>
      </p:pic>
      <p:pic>
        <p:nvPicPr>
          <p:cNvPr id="20" name="그림 19" descr="Noun Project 검색 - Mozilla Firefox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5" t="20574" r="25750" b="36351"/>
          <a:stretch/>
        </p:blipFill>
        <p:spPr>
          <a:xfrm flipH="1">
            <a:off x="9355338" y="4221088"/>
            <a:ext cx="1147152" cy="147063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223519" y="2648826"/>
            <a:ext cx="2286718" cy="2946318"/>
            <a:chOff x="2223519" y="2648826"/>
            <a:chExt cx="2286718" cy="2946318"/>
          </a:xfrm>
        </p:grpSpPr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519" y="3909828"/>
              <a:ext cx="1203165" cy="1685316"/>
            </a:xfrm>
            <a:prstGeom prst="rect">
              <a:avLst/>
            </a:prstGeom>
          </p:spPr>
        </p:pic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13" y="2648826"/>
              <a:ext cx="1410524" cy="2561214"/>
            </a:xfrm>
            <a:prstGeom prst="rect">
              <a:avLst/>
            </a:prstGeom>
          </p:spPr>
        </p:pic>
      </p:grp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483" y="3024107"/>
            <a:ext cx="225774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브레인 </a:t>
            </a:r>
            <a:r>
              <a:rPr lang="ko-KR" altLang="en-US" dirty="0" err="1" smtClean="0"/>
              <a:t>스토밍</a:t>
            </a:r>
            <a:r>
              <a:rPr lang="ko-KR" altLang="en-US" dirty="0" smtClean="0"/>
              <a:t> 결과</a:t>
            </a:r>
            <a:endParaRPr lang="ko-KR" dirty="0" smtClean="0"/>
          </a:p>
          <a:p>
            <a:r>
              <a:rPr lang="ko-KR" altLang="en-US" dirty="0" smtClean="0"/>
              <a:t>주제 선정</a:t>
            </a:r>
            <a:endParaRPr lang="en-US" altLang="ko-KR" dirty="0" smtClean="0"/>
          </a:p>
          <a:p>
            <a:r>
              <a:rPr lang="ko-KR" altLang="en-US" dirty="0" smtClean="0"/>
              <a:t>아이디어 소개</a:t>
            </a:r>
            <a:endParaRPr lang="en-US" altLang="ko-KR" dirty="0" smtClean="0"/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브레인 </a:t>
            </a:r>
            <a:r>
              <a:rPr lang="ko-KR" altLang="en-US" dirty="0" err="1" smtClean="0"/>
              <a:t>스토밍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브레인 </a:t>
            </a:r>
            <a:r>
              <a:rPr lang="ko-KR" altLang="en-US" dirty="0" err="1" smtClean="0"/>
              <a:t>스토밍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논스톱 강의 지원 시스템</a:t>
            </a:r>
            <a:endParaRPr lang="en-US" altLang="ko-KR" dirty="0" smtClean="0"/>
          </a:p>
          <a:p>
            <a:r>
              <a:rPr lang="ko-KR" altLang="en-US" dirty="0" smtClean="0"/>
              <a:t>혈당 체크 도우미</a:t>
            </a:r>
            <a:endParaRPr lang="en-US" altLang="ko-KR" dirty="0" smtClean="0"/>
          </a:p>
          <a:p>
            <a:r>
              <a:rPr lang="ko-KR" altLang="en-US" dirty="0" smtClean="0"/>
              <a:t>블랙 박스 영상 공유 시스템</a:t>
            </a:r>
            <a:endParaRPr lang="en-US" altLang="ko-KR" dirty="0" smtClean="0"/>
          </a:p>
          <a:p>
            <a:r>
              <a:rPr lang="ko-KR" altLang="en-US" dirty="0" smtClean="0"/>
              <a:t>교내 우산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대여기</a:t>
            </a:r>
            <a:endParaRPr lang="en-US" altLang="ko-KR" dirty="0" smtClean="0"/>
          </a:p>
          <a:p>
            <a:r>
              <a:rPr lang="ko-KR" altLang="en-US" dirty="0" smtClean="0"/>
              <a:t>사물함 통합 관리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3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논스톱 강의 지원 시스템 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390524" y="2975620"/>
            <a:ext cx="1872208" cy="1872208"/>
            <a:chOff x="1390524" y="2975620"/>
            <a:chExt cx="1872208" cy="1872208"/>
          </a:xfrm>
        </p:grpSpPr>
        <p:sp>
          <p:nvSpPr>
            <p:cNvPr id="9" name="타원 8"/>
            <p:cNvSpPr/>
            <p:nvPr/>
          </p:nvSpPr>
          <p:spPr>
            <a:xfrm>
              <a:off x="1390524" y="2975620"/>
              <a:ext cx="1872208" cy="18722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2326628" y="3234308"/>
              <a:ext cx="0" cy="677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26628" y="3911724"/>
              <a:ext cx="43204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오른쪽 화살표 16"/>
          <p:cNvSpPr/>
          <p:nvPr/>
        </p:nvSpPr>
        <p:spPr>
          <a:xfrm>
            <a:off x="3691637" y="3613026"/>
            <a:ext cx="1206064" cy="59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390556" y="3613026"/>
            <a:ext cx="1206064" cy="59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118748" y="2975620"/>
            <a:ext cx="1872208" cy="1872208"/>
            <a:chOff x="9118748" y="2975620"/>
            <a:chExt cx="1872208" cy="1872208"/>
          </a:xfrm>
        </p:grpSpPr>
        <p:sp>
          <p:nvSpPr>
            <p:cNvPr id="19" name="타원 18"/>
            <p:cNvSpPr/>
            <p:nvPr/>
          </p:nvSpPr>
          <p:spPr>
            <a:xfrm>
              <a:off x="9118748" y="2975620"/>
              <a:ext cx="1872208" cy="18722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rot="2700000" flipV="1">
              <a:off x="10297752" y="3333513"/>
              <a:ext cx="0" cy="677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054852" y="3911724"/>
              <a:ext cx="43204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 descr="Noun Project 검색 - Mozilla Firefox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42650" r="24323" b="16400"/>
          <a:stretch/>
        </p:blipFill>
        <p:spPr>
          <a:xfrm>
            <a:off x="5060683" y="2759596"/>
            <a:ext cx="1033962" cy="1152128"/>
          </a:xfrm>
          <a:prstGeom prst="rect">
            <a:avLst/>
          </a:prstGeom>
        </p:spPr>
      </p:pic>
      <p:pic>
        <p:nvPicPr>
          <p:cNvPr id="23" name="그림 22" descr="Noun Project 검색 - Mozilla Firefox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5" t="19549" r="25750" b="36351"/>
          <a:stretch/>
        </p:blipFill>
        <p:spPr>
          <a:xfrm>
            <a:off x="6148714" y="3544179"/>
            <a:ext cx="1058654" cy="1389484"/>
          </a:xfrm>
          <a:prstGeom prst="rect">
            <a:avLst/>
          </a:prstGeom>
        </p:spPr>
      </p:pic>
      <p:sp>
        <p:nvSpPr>
          <p:cNvPr id="24" name="곱셈 기호 23"/>
          <p:cNvSpPr/>
          <p:nvPr/>
        </p:nvSpPr>
        <p:spPr>
          <a:xfrm>
            <a:off x="851814" y="1740530"/>
            <a:ext cx="10211149" cy="428075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혈당 체크 도우미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82" y="2604332"/>
            <a:ext cx="2466324" cy="2088232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25" y="2230235"/>
            <a:ext cx="2186626" cy="308221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773932" y="1988840"/>
            <a:ext cx="3055367" cy="3613621"/>
            <a:chOff x="1773932" y="1988840"/>
            <a:chExt cx="3055367" cy="3613621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932" y="1988840"/>
              <a:ext cx="1656184" cy="1782503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895" y="2523255"/>
              <a:ext cx="1158404" cy="1584176"/>
            </a:xfrm>
            <a:prstGeom prst="rect">
              <a:avLst/>
            </a:prstGeom>
          </p:spPr>
        </p:pic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991" y="4083783"/>
              <a:ext cx="2171106" cy="1518678"/>
            </a:xfrm>
            <a:prstGeom prst="rect">
              <a:avLst/>
            </a:prstGeom>
          </p:spPr>
        </p:pic>
      </p:grpSp>
      <p:sp>
        <p:nvSpPr>
          <p:cNvPr id="9" name="오른쪽 화살표 8"/>
          <p:cNvSpPr/>
          <p:nvPr/>
        </p:nvSpPr>
        <p:spPr>
          <a:xfrm>
            <a:off x="5302557" y="3246462"/>
            <a:ext cx="1584176" cy="104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662488" y="2371553"/>
            <a:ext cx="3003926" cy="2799577"/>
            <a:chOff x="7662488" y="2371553"/>
            <a:chExt cx="3003926" cy="2799577"/>
          </a:xfrm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8" y="2371553"/>
              <a:ext cx="3003926" cy="2799577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07" y="2636912"/>
              <a:ext cx="1080120" cy="914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9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1" y="4696926"/>
            <a:ext cx="1572003" cy="1279537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4454167"/>
            <a:ext cx="1387579" cy="14206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블랙 박스 영상 공유 시스템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52" y="3658373"/>
            <a:ext cx="1344774" cy="190551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58" y="3401577"/>
            <a:ext cx="2232247" cy="2162307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35" y="1676400"/>
            <a:ext cx="2027830" cy="194869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99126" y="4219314"/>
            <a:ext cx="4827534" cy="945162"/>
            <a:chOff x="3499126" y="4219314"/>
            <a:chExt cx="4827534" cy="945162"/>
          </a:xfrm>
        </p:grpSpPr>
        <p:cxnSp>
          <p:nvCxnSpPr>
            <p:cNvPr id="11" name="직선 화살표 연결선 10"/>
            <p:cNvCxnSpPr>
              <a:endCxn id="4" idx="3"/>
            </p:cNvCxnSpPr>
            <p:nvPr/>
          </p:nvCxnSpPr>
          <p:spPr>
            <a:xfrm flipH="1">
              <a:off x="3499126" y="4611128"/>
              <a:ext cx="4827534" cy="1"/>
            </a:xfrm>
            <a:prstGeom prst="straightConnector1">
              <a:avLst/>
            </a:prstGeom>
            <a:ln w="762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340" y="4219314"/>
              <a:ext cx="1131158" cy="945162"/>
            </a:xfrm>
            <a:prstGeom prst="rect">
              <a:avLst/>
            </a:prstGeom>
          </p:spPr>
        </p:pic>
      </p:grpSp>
      <p:cxnSp>
        <p:nvCxnSpPr>
          <p:cNvPr id="16" name="직선 화살표 연결선 15"/>
          <p:cNvCxnSpPr/>
          <p:nvPr/>
        </p:nvCxnSpPr>
        <p:spPr>
          <a:xfrm flipV="1">
            <a:off x="3499126" y="2708920"/>
            <a:ext cx="1371150" cy="949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</p:cNvCxnSpPr>
          <p:nvPr/>
        </p:nvCxnSpPr>
        <p:spPr>
          <a:xfrm>
            <a:off x="7013965" y="2650748"/>
            <a:ext cx="1456711" cy="94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1924" y="687502"/>
            <a:ext cx="9143538" cy="1066800"/>
          </a:xfrm>
        </p:spPr>
        <p:txBody>
          <a:bodyPr/>
          <a:lstStyle/>
          <a:p>
            <a:r>
              <a:rPr lang="ko-KR" altLang="en-US" dirty="0" smtClean="0"/>
              <a:t>교내 우산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대여기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69" y="1988840"/>
            <a:ext cx="1804679" cy="17863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09" y="3958850"/>
            <a:ext cx="990600" cy="116205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89" y="2882018"/>
            <a:ext cx="1487789" cy="20227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8475944" y="1851533"/>
            <a:ext cx="1804679" cy="3269367"/>
            <a:chOff x="8475944" y="1851533"/>
            <a:chExt cx="1804679" cy="3269367"/>
          </a:xfrm>
        </p:grpSpPr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692" y="3735121"/>
              <a:ext cx="1527185" cy="1385779"/>
            </a:xfrm>
            <a:prstGeom prst="rect">
              <a:avLst/>
            </a:prstGeom>
          </p:spPr>
        </p:pic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944" y="1851533"/>
              <a:ext cx="1804679" cy="1786357"/>
            </a:xfrm>
            <a:prstGeom prst="rect">
              <a:avLst/>
            </a:prstGeom>
          </p:spPr>
        </p:pic>
      </p:grpSp>
      <p:sp>
        <p:nvSpPr>
          <p:cNvPr id="11" name="오른쪽 화살표 10"/>
          <p:cNvSpPr/>
          <p:nvPr/>
        </p:nvSpPr>
        <p:spPr>
          <a:xfrm>
            <a:off x="4078188" y="3573016"/>
            <a:ext cx="864096" cy="38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7238883" y="3573016"/>
            <a:ext cx="864096" cy="38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flipH="1">
            <a:off x="7238883" y="3573016"/>
            <a:ext cx="864096" cy="38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7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사물함 통합 관리 시스템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7" y="2648486"/>
            <a:ext cx="2160240" cy="20598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2569" y="3800614"/>
            <a:ext cx="895768" cy="1042615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19" y="3872622"/>
            <a:ext cx="720638" cy="1006511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5307358" y="3068960"/>
            <a:ext cx="1224136" cy="12241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030515" y="2418136"/>
            <a:ext cx="2952328" cy="2520585"/>
            <a:chOff x="7390556" y="1519279"/>
            <a:chExt cx="3734321" cy="3134162"/>
          </a:xfrm>
        </p:grpSpPr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1519279"/>
              <a:ext cx="3734321" cy="3134162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652" y="2327386"/>
              <a:ext cx="1983110" cy="1983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3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검은색 줄무늬 테두리 프레젠테이션(와이드스크린)</Template>
  <TotalTime>0</TotalTime>
  <Words>373</Words>
  <Application>Microsoft Office PowerPoint</Application>
  <PresentationFormat>사용자 지정</PresentationFormat>
  <Paragraphs>70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Euphemia</vt:lpstr>
      <vt:lpstr>HY견고딕</vt:lpstr>
      <vt:lpstr>맑은 고딕</vt:lpstr>
      <vt:lpstr>Arial</vt:lpstr>
      <vt:lpstr>Wingdings</vt:lpstr>
      <vt:lpstr>StripedBorder_16x9</vt:lpstr>
      <vt:lpstr>캡스톤 디자인</vt:lpstr>
      <vt:lpstr>목차</vt:lpstr>
      <vt:lpstr>브레인 스토밍 결과</vt:lpstr>
      <vt:lpstr>브레인 스토밍 결과</vt:lpstr>
      <vt:lpstr>논스톱 강의 지원 시스템 </vt:lpstr>
      <vt:lpstr>혈당 체크 도우미</vt:lpstr>
      <vt:lpstr>블랙 박스 영상 공유 시스템</vt:lpstr>
      <vt:lpstr>교내 우산 대여기</vt:lpstr>
      <vt:lpstr>사물함 통합 관리 시스템</vt:lpstr>
      <vt:lpstr>주제 선정</vt:lpstr>
      <vt:lpstr>주제 선정</vt:lpstr>
      <vt:lpstr>주제 선정</vt:lpstr>
      <vt:lpstr>주제 선정</vt:lpstr>
      <vt:lpstr>아이디어 소개</vt:lpstr>
      <vt:lpstr>논스톱 강의 지원 시스템</vt:lpstr>
      <vt:lpstr>스마트 패드 도입</vt:lpstr>
      <vt:lpstr>스마트 패드 도입</vt:lpstr>
      <vt:lpstr>강의 자료 자동 준비</vt:lpstr>
      <vt:lpstr>출석 확인 자동화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2016-10-08T06:59:44Z</dcterms:created>
  <dcterms:modified xsi:type="dcterms:W3CDTF">2016-10-08T15:07:46Z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