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69" r:id="rId5"/>
    <p:sldId id="270" r:id="rId6"/>
    <p:sldId id="271" r:id="rId7"/>
    <p:sldId id="272" r:id="rId8"/>
    <p:sldId id="273" r:id="rId9"/>
    <p:sldId id="274" r:id="rId10"/>
    <p:sldId id="278" r:id="rId11"/>
    <p:sldId id="275" r:id="rId12"/>
    <p:sldId id="277" r:id="rId13"/>
    <p:sldId id="279" r:id="rId14"/>
    <p:sldId id="280" r:id="rId15"/>
    <p:sldId id="276" r:id="rId16"/>
    <p:sldId id="281" r:id="rId17"/>
    <p:sldId id="282" r:id="rId18"/>
    <p:sldId id="283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F311DB9-9049-42ED-A2BA-BE315AF232AE}">
          <p14:sldIdLst>
            <p14:sldId id="256"/>
            <p14:sldId id="257"/>
            <p14:sldId id="269"/>
            <p14:sldId id="270"/>
            <p14:sldId id="271"/>
            <p14:sldId id="272"/>
            <p14:sldId id="273"/>
            <p14:sldId id="274"/>
            <p14:sldId id="278"/>
            <p14:sldId id="275"/>
            <p14:sldId id="277"/>
            <p14:sldId id="279"/>
            <p14:sldId id="280"/>
            <p14:sldId id="276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838" autoAdjust="0"/>
  </p:normalViewPr>
  <p:slideViewPr>
    <p:cSldViewPr>
      <p:cViewPr>
        <p:scale>
          <a:sx n="66" d="100"/>
          <a:sy n="66" d="100"/>
        </p:scale>
        <p:origin x="1446" y="414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BEA74EB7-856E-45FD-83F0-5F7C6F3E4372}" type="datetimeFigureOut">
              <a:rPr lang="en-US" altLang="ko-KR"/>
              <a:t>10/14/2016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14886E15-F82A-4596-A46C-375C6D3981E1}" type="slidenum">
              <a:rPr lang="ko-KR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C61B0E40-8125-41F8-BB6C-139D8D531A4F}" type="datetimeFigureOut">
              <a:t>2016-10-14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BF105DB2-FD3E-441D-8B7E-7AE83ECE27B3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크게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기능으로 구성되어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개별로 비슷한 아이디어는 특허로 이미 있는 경우가 있었지만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 모든 아이디어를 하나로 통합한 논스톱 시스템은 조사했을 때 보이지 않았다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955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641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스마트 패드를 사용할 경우 교탁에서 벗어나 자유롭게 수업을 진행할 수 있게 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544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또한 </a:t>
            </a:r>
            <a:r>
              <a:rPr lang="en-US" altLang="ko-KR" dirty="0" smtClean="0"/>
              <a:t>PPT</a:t>
            </a:r>
            <a:r>
              <a:rPr lang="ko-KR" altLang="en-US" dirty="0" smtClean="0"/>
              <a:t>에 줄을 </a:t>
            </a:r>
            <a:r>
              <a:rPr lang="ko-KR" altLang="en-US" dirty="0" err="1" smtClean="0"/>
              <a:t>그을때</a:t>
            </a:r>
            <a:r>
              <a:rPr lang="ko-KR" altLang="en-US" dirty="0" smtClean="0"/>
              <a:t> 정확하고 깔끔하게 그릴 수 있게 되어 수업 효율이 높아진다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547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강의 시간이 되면 시스템이 자동으로 강의 자료를 띄워</a:t>
            </a:r>
            <a:r>
              <a:rPr lang="ko-KR" altLang="en-US" baseline="0" dirty="0" smtClean="0"/>
              <a:t> 주게 되므로</a:t>
            </a:r>
            <a:endParaRPr lang="en-US" altLang="ko-KR" dirty="0" smtClean="0"/>
          </a:p>
          <a:p>
            <a:r>
              <a:rPr lang="ko-KR" altLang="en-US" dirty="0" smtClean="0"/>
              <a:t>교수가 강의 준비에 시간을 들이거나 따로 강의준비용 도우미 학생이 필요하지 않게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93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기존의 일일이 출석을 부르는 방식이 아니라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스마트폰의</a:t>
            </a:r>
            <a:r>
              <a:rPr lang="ko-KR" altLang="en-US" dirty="0" smtClean="0"/>
              <a:t> 무선기능을 활용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자동으로 출석을 체크하여 출석 체크의 시간을 절약하게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29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WACOM DTI-520 (</a:t>
            </a:r>
            <a:r>
              <a:rPr lang="ko-KR" altLang="en-US" dirty="0" smtClean="0"/>
              <a:t>교육용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은 당시 가격으로 </a:t>
            </a:r>
            <a:r>
              <a:rPr lang="en-US" altLang="ko-KR" dirty="0" smtClean="0"/>
              <a:t>1,770,000</a:t>
            </a:r>
            <a:r>
              <a:rPr lang="ko-KR" altLang="en-US" dirty="0" smtClean="0"/>
              <a:t>원에 달하는 전문가나 기업체에 판매되는 고급 제품 이었으며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물가 상승률을 감안하면 현재 가격으로는 </a:t>
            </a:r>
            <a:r>
              <a:rPr lang="en-US" altLang="ko-KR" dirty="0" smtClean="0"/>
              <a:t>217</a:t>
            </a:r>
            <a:r>
              <a:rPr lang="ko-KR" altLang="en-US" dirty="0" smtClean="0"/>
              <a:t>만원에 달하는 고가의 제품이다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그에 비하여 우리의 아이디어 시스템은 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파이와 중국산 저가 패드를 활용</a:t>
            </a:r>
            <a:r>
              <a:rPr lang="en-US" altLang="ko-KR" dirty="0" smtClean="0"/>
              <a:t>,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제품 이미지 </a:t>
            </a:r>
            <a:r>
              <a:rPr lang="en-US" altLang="ko-KR" dirty="0" smtClean="0"/>
              <a:t>- http://www.buyking.com/news/2005/07/news200507271131378</a:t>
            </a:r>
          </a:p>
          <a:p>
            <a:r>
              <a:rPr lang="ko-KR" altLang="en-US" dirty="0" smtClean="0"/>
              <a:t>물가 상승률</a:t>
            </a:r>
            <a:r>
              <a:rPr lang="en-US" altLang="ko-KR" dirty="0" smtClean="0"/>
              <a:t>(22.8%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)</a:t>
            </a:r>
            <a:r>
              <a:rPr lang="en-US" altLang="ko-KR" baseline="0" dirty="0" smtClean="0"/>
              <a:t> – </a:t>
            </a:r>
            <a:r>
              <a:rPr lang="en-US" altLang="ko-KR" dirty="0" smtClean="0"/>
              <a:t>http://www.imf.org/external/pubs/ft/weo/2016/02/weodata/weorept.aspx?sy=2007&amp;ey=2016&amp;scsm=1&amp;ssd=1&amp;sort=country&amp;ds=.&amp;br=1&amp;pr1.x=71&amp;pr1.y=19&amp;c=542&amp;s=PCPI&amp;g</a:t>
            </a:r>
            <a:r>
              <a:rPr lang="ko-KR" altLang="en-US" dirty="0" smtClean="0"/>
              <a:t>게</a:t>
            </a:r>
            <a:r>
              <a:rPr lang="en-US" altLang="ko-KR" dirty="0" smtClean="0"/>
              <a:t>=0&amp;a=</a:t>
            </a:r>
          </a:p>
          <a:p>
            <a:r>
              <a:rPr lang="en-US" altLang="ko-KR" dirty="0" smtClean="0"/>
              <a:t>2007</a:t>
            </a:r>
            <a:r>
              <a:rPr lang="ko-KR" altLang="en-US" dirty="0" smtClean="0"/>
              <a:t>년 당시 쇼핑몰 자료는 본문 하단 이미지 참고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419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887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402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플랫폼 별로 각각 하나씩으로 하는 게 보긴 편함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원격조정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홍</a:t>
            </a:r>
            <a:r>
              <a:rPr lang="en-US" altLang="ko-KR" dirty="0" smtClean="0"/>
              <a:t>) </a:t>
            </a:r>
            <a:r>
              <a:rPr lang="ko-KR" altLang="en-US" dirty="0" smtClean="0"/>
              <a:t>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</a:t>
            </a:r>
            <a:r>
              <a:rPr lang="en-US" altLang="ko-KR" dirty="0" smtClean="0"/>
              <a:t>) PC(</a:t>
            </a:r>
            <a:r>
              <a:rPr lang="ko-KR" altLang="en-US" dirty="0" smtClean="0"/>
              <a:t>허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88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블록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grpSp>
        <p:nvGrpSpPr>
          <p:cNvPr id="7" name="맨 위 그래픽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사각형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9" name="사각형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10" name="사각형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</p:grpSp>
      <p:grpSp>
        <p:nvGrpSpPr>
          <p:cNvPr id="23" name="맨 아래 그래픽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사각형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14" name="사각형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15" name="사각형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</p:grp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 latinLnBrk="1">
              <a:lnSpc>
                <a:spcPct val="90000"/>
              </a:lnSpc>
              <a:spcBef>
                <a:spcPts val="0"/>
              </a:spcBef>
              <a:buNone/>
              <a:defRPr lang="ko-KR">
                <a:solidFill>
                  <a:schemeClr val="tx1"/>
                </a:solidFill>
              </a:defRPr>
            </a:lvl1pPr>
            <a:lvl2pPr marL="457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 latinLnBrk="1">
              <a:lnSpc>
                <a:spcPct val="80000"/>
              </a:lnSpc>
              <a:defRPr lang="ko-KR"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pPr latinLnBrk="1"/>
              <a:t>2016-10-14</a:t>
            </a:fld>
            <a:endParaRPr lang="ko-KR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/>
            </a:lvl8pPr>
            <a:lvl9pPr latinLnBrk="1">
              <a:defRPr lang="ko-KR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pPr latinLnBrk="1"/>
              <a:t>2016-10-14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/>
            </a:lvl8pPr>
            <a:lvl9pPr latinLnBrk="1">
              <a:defRPr lang="ko-KR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pPr latinLnBrk="1"/>
              <a:t>2016-10-14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latinLnBrk="1">
              <a:defRPr lang="ko-KR" sz="32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pPr latinLnBrk="1"/>
              <a:t>2016-10-14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 latinLnBrk="1">
              <a:defRPr lang="ko-KR" sz="54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40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 lang="ko-KR">
                <a:solidFill>
                  <a:schemeClr val="tx1"/>
                </a:solidFill>
              </a:defRPr>
            </a:lvl1pPr>
          </a:lstStyle>
          <a:p>
            <a:pPr latinLnBrk="1"/>
            <a:fld id="{8E36636D-D922-432D-A958-524484B5923D}" type="datetimeFigureOut">
              <a:pPr latinLnBrk="1"/>
              <a:t>2016-10-14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1">
              <a:defRPr lang="ko-KR">
                <a:solidFill>
                  <a:schemeClr val="tx1"/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defRPr lang="ko-KR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 baseline="0"/>
            </a:lvl8pPr>
            <a:lvl9pPr latinLnBrk="1">
              <a:defRPr lang="ko-KR" sz="1600" baseline="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pPr latinLnBrk="1"/>
              <a:t>2016-10-14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1">
              <a:defRPr lang="ko-KR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pPr latinLnBrk="1"/>
              <a:t>2016-10-14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pPr latinLnBrk="1"/>
              <a:t>2016-10-14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맨 아래 그래픽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8" name="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9" name="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pPr latinLnBrk="1"/>
              <a:t>2016-10-14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프레임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 latinLnBrk="1">
              <a:defRPr lang="ko-KR" sz="3200" b="1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 latinLnBrk="1">
              <a:spcBef>
                <a:spcPts val="800"/>
              </a:spcBef>
              <a:buNone/>
              <a:defRPr lang="ko-KR" sz="16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pPr latinLnBrk="1"/>
              <a:t>2016-10-14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프레임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 latinLnBrk="1">
              <a:defRPr lang="ko-KR" sz="3200" b="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 latinLnBrk="1">
              <a:spcBef>
                <a:spcPts val="0"/>
              </a:spcBef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 latinLnBrk="1">
              <a:spcBef>
                <a:spcPts val="800"/>
              </a:spcBef>
              <a:buNone/>
              <a:defRPr lang="ko-KR" sz="16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8E36636D-D922-432D-A958-524484B5923D}" type="datetimeFigureOut">
              <a:pPr latinLnBrk="1"/>
              <a:t>2016-10-14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맨 아래 그래픽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맨 위 그래픽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사각형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사각형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사각형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E36636D-D922-432D-A958-524484B5923D}" type="datetimeFigureOut">
              <a:rPr lang="en-US" altLang="ko-KR" smtClean="0"/>
              <a:pPr/>
              <a:t>10/14/2016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kern="120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lang="ko-KR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lang="ko-KR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tmp"/><Relationship Id="rId3" Type="http://schemas.openxmlformats.org/officeDocument/2006/relationships/image" Target="../media/image11.tmp"/><Relationship Id="rId7" Type="http://schemas.openxmlformats.org/officeDocument/2006/relationships/image" Target="../media/image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tmp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7" Type="http://schemas.openxmlformats.org/officeDocument/2006/relationships/image" Target="../media/image18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mp"/><Relationship Id="rId5" Type="http://schemas.openxmlformats.org/officeDocument/2006/relationships/image" Target="../media/image2.tmp"/><Relationship Id="rId4" Type="http://schemas.openxmlformats.org/officeDocument/2006/relationships/image" Target="../media/image13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tmp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홍현표 허성해 전현덕</a:t>
            </a:r>
            <a:endParaRPr lang="ko-KR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Non Stop</a:t>
            </a:r>
            <a:endParaRPr 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0342884" y="6381328"/>
            <a:ext cx="1754459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ko-KR" altLang="en-US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 </a:t>
            </a:r>
            <a:r>
              <a:rPr lang="en-US" altLang="ko-KR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전현덕</a:t>
            </a:r>
            <a:endParaRPr lang="ko-KR" altLang="en-US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9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기능 설명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16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패드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PC </a:t>
            </a:r>
            <a:r>
              <a:rPr lang="ko-KR" altLang="en-US" dirty="0"/>
              <a:t>화면 원격 </a:t>
            </a:r>
            <a:r>
              <a:rPr lang="ko-KR" altLang="en-US" dirty="0" smtClean="0"/>
              <a:t>조정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고화질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저프레임</a:t>
            </a:r>
            <a:r>
              <a:rPr lang="ko-KR" altLang="en-US" dirty="0" smtClean="0"/>
              <a:t> 예정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용이므로</a:t>
            </a:r>
            <a:r>
              <a:rPr lang="en-US" altLang="ko-KR" dirty="0" smtClean="0"/>
              <a:t>)</a:t>
            </a:r>
          </a:p>
          <a:p>
            <a:r>
              <a:rPr lang="ko-KR" altLang="en-US" dirty="0"/>
              <a:t>줄 긋기</a:t>
            </a:r>
            <a:r>
              <a:rPr lang="en-US" altLang="ko-KR" dirty="0"/>
              <a:t>(</a:t>
            </a:r>
            <a:r>
              <a:rPr lang="ko-KR" altLang="en-US" dirty="0"/>
              <a:t>보정</a:t>
            </a:r>
            <a:r>
              <a:rPr lang="en-US" altLang="ko-KR" dirty="0"/>
              <a:t>)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ko-KR" altLang="en-US" dirty="0" smtClean="0"/>
              <a:t>통합된 강의정보 조작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휴강</a:t>
            </a:r>
            <a:r>
              <a:rPr lang="en-US" altLang="ko-KR" dirty="0" smtClean="0"/>
              <a:t>/</a:t>
            </a:r>
            <a:r>
              <a:rPr lang="ko-KR" altLang="en-US" dirty="0" smtClean="0"/>
              <a:t>보충 등 공지 설정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교탁 </a:t>
            </a:r>
            <a:r>
              <a:rPr lang="en-US" altLang="ko-KR" dirty="0" smtClean="0"/>
              <a:t>PC </a:t>
            </a:r>
            <a:r>
              <a:rPr lang="ko-KR" altLang="en-US" dirty="0" err="1" smtClean="0"/>
              <a:t>자동조작하여</a:t>
            </a:r>
            <a:r>
              <a:rPr lang="ko-KR" altLang="en-US" dirty="0" smtClean="0"/>
              <a:t> 알림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901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자료 자동준비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자동 다운로드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강의 시간표를 기반으로 서버에게서 받음</a:t>
            </a:r>
            <a:endParaRPr lang="en-US" altLang="ko-KR" dirty="0" smtClean="0"/>
          </a:p>
          <a:p>
            <a:r>
              <a:rPr lang="en-US" altLang="ko-KR" dirty="0" err="1" smtClean="0"/>
              <a:t>ppt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이어 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교수님이 들어오시기 전에 자동으로 파워포인트 오픈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이전 시간에 마지막에 열어 놓았던 페이지로 자동 복귀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수정 시 자동으로 서버에 동기화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8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 출석 체크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학생 </a:t>
            </a:r>
            <a:r>
              <a:rPr lang="ko-KR" altLang="en-US" dirty="0" err="1" smtClean="0"/>
              <a:t>스마트폰을</a:t>
            </a:r>
            <a:r>
              <a:rPr lang="ko-KR" altLang="en-US" dirty="0" smtClean="0"/>
              <a:t> 활용한 출석 체크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안</a:t>
            </a:r>
            <a:r>
              <a:rPr lang="en-US" altLang="ko-KR" dirty="0" smtClean="0"/>
              <a:t>1) </a:t>
            </a:r>
            <a:r>
              <a:rPr lang="en-US" altLang="ko-KR" dirty="0" err="1" smtClean="0"/>
              <a:t>wifi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활용한 기기번호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사설망을</a:t>
            </a:r>
            <a:r>
              <a:rPr lang="ko-KR" altLang="en-US" dirty="0" smtClean="0"/>
              <a:t> 통한 인증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안</a:t>
            </a:r>
            <a:r>
              <a:rPr lang="en-US" altLang="ko-KR" dirty="0" smtClean="0"/>
              <a:t>2) </a:t>
            </a:r>
            <a:r>
              <a:rPr lang="ko-KR" altLang="en-US" dirty="0" smtClean="0"/>
              <a:t>블루투스 </a:t>
            </a:r>
            <a:r>
              <a:rPr lang="ko-KR" altLang="en-US" dirty="0" err="1" smtClean="0"/>
              <a:t>비</a:t>
            </a:r>
            <a:r>
              <a:rPr lang="ko-KR" altLang="en-US" dirty="0" err="1"/>
              <a:t>콘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이용한 인증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안</a:t>
            </a:r>
            <a:r>
              <a:rPr lang="en-US" altLang="ko-KR" dirty="0" smtClean="0"/>
              <a:t>3) NFC</a:t>
            </a:r>
            <a:r>
              <a:rPr lang="ko-KR" altLang="en-US" dirty="0" smtClean="0"/>
              <a:t>태그를 이용한 인증</a:t>
            </a:r>
            <a:endParaRPr lang="en-US" altLang="ko-KR" dirty="0" smtClean="0"/>
          </a:p>
          <a:p>
            <a:r>
              <a:rPr lang="ko-KR" altLang="en-US" dirty="0" smtClean="0"/>
              <a:t>대리출석 문제 해결법은 </a:t>
            </a:r>
            <a:r>
              <a:rPr lang="ko-KR" altLang="en-US" dirty="0" err="1" smtClean="0"/>
              <a:t>구상중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강의 시간 중 불시 </a:t>
            </a:r>
            <a:r>
              <a:rPr lang="ko-KR" altLang="en-US" dirty="0" smtClean="0"/>
              <a:t>체크로 대응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불편함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NFC </a:t>
            </a:r>
            <a:r>
              <a:rPr lang="ko-KR" altLang="en-US" dirty="0" smtClean="0"/>
              <a:t>태그를 활용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 근거리 이므로 </a:t>
            </a:r>
            <a:r>
              <a:rPr lang="en-US" altLang="ko-KR" dirty="0" smtClean="0"/>
              <a:t>1:1</a:t>
            </a:r>
            <a:r>
              <a:rPr lang="ko-KR" altLang="en-US" dirty="0" smtClean="0"/>
              <a:t>을 통해 휴대폰 사용방지 효과도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카메라를 통해 얼굴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인식 기술로 대리 출석 방지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너무 어려움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82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2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가지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원격 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강의자료 준비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출석 체크</a:t>
            </a:r>
            <a:endParaRPr lang="en-US" altLang="ko-KR" dirty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가지 플랫폼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리눅스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교탁</a:t>
            </a:r>
            <a:r>
              <a:rPr lang="en-US" altLang="ko-KR" dirty="0" smtClean="0"/>
              <a:t>PC(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스마트 패드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안드로이드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30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745280"/>
              </p:ext>
            </p:extLst>
          </p:nvPr>
        </p:nvGraphicFramePr>
        <p:xfrm>
          <a:off x="405777" y="404666"/>
          <a:ext cx="11305258" cy="5616623"/>
        </p:xfrm>
        <a:graphic>
          <a:graphicData uri="http://schemas.openxmlformats.org/drawingml/2006/table">
            <a:tbl>
              <a:tblPr/>
              <a:tblGrid>
                <a:gridCol w="1599044">
                  <a:extLst>
                    <a:ext uri="{9D8B030D-6E8A-4147-A177-3AD203B41FA5}">
                      <a16:colId xmlns:a16="http://schemas.microsoft.com/office/drawing/2014/main" val="1542318797"/>
                    </a:ext>
                  </a:extLst>
                </a:gridCol>
                <a:gridCol w="693301">
                  <a:extLst>
                    <a:ext uri="{9D8B030D-6E8A-4147-A177-3AD203B41FA5}">
                      <a16:colId xmlns:a16="http://schemas.microsoft.com/office/drawing/2014/main" val="3840221991"/>
                    </a:ext>
                  </a:extLst>
                </a:gridCol>
                <a:gridCol w="693301">
                  <a:extLst>
                    <a:ext uri="{9D8B030D-6E8A-4147-A177-3AD203B41FA5}">
                      <a16:colId xmlns:a16="http://schemas.microsoft.com/office/drawing/2014/main" val="3799607564"/>
                    </a:ext>
                  </a:extLst>
                </a:gridCol>
                <a:gridCol w="693301">
                  <a:extLst>
                    <a:ext uri="{9D8B030D-6E8A-4147-A177-3AD203B41FA5}">
                      <a16:colId xmlns:a16="http://schemas.microsoft.com/office/drawing/2014/main" val="1255993035"/>
                    </a:ext>
                  </a:extLst>
                </a:gridCol>
                <a:gridCol w="693301">
                  <a:extLst>
                    <a:ext uri="{9D8B030D-6E8A-4147-A177-3AD203B41FA5}">
                      <a16:colId xmlns:a16="http://schemas.microsoft.com/office/drawing/2014/main" val="229715644"/>
                    </a:ext>
                  </a:extLst>
                </a:gridCol>
                <a:gridCol w="693301">
                  <a:extLst>
                    <a:ext uri="{9D8B030D-6E8A-4147-A177-3AD203B41FA5}">
                      <a16:colId xmlns:a16="http://schemas.microsoft.com/office/drawing/2014/main" val="1950347473"/>
                    </a:ext>
                  </a:extLst>
                </a:gridCol>
                <a:gridCol w="693301">
                  <a:extLst>
                    <a:ext uri="{9D8B030D-6E8A-4147-A177-3AD203B41FA5}">
                      <a16:colId xmlns:a16="http://schemas.microsoft.com/office/drawing/2014/main" val="144755751"/>
                    </a:ext>
                  </a:extLst>
                </a:gridCol>
                <a:gridCol w="693301">
                  <a:extLst>
                    <a:ext uri="{9D8B030D-6E8A-4147-A177-3AD203B41FA5}">
                      <a16:colId xmlns:a16="http://schemas.microsoft.com/office/drawing/2014/main" val="1620018342"/>
                    </a:ext>
                  </a:extLst>
                </a:gridCol>
                <a:gridCol w="693301">
                  <a:extLst>
                    <a:ext uri="{9D8B030D-6E8A-4147-A177-3AD203B41FA5}">
                      <a16:colId xmlns:a16="http://schemas.microsoft.com/office/drawing/2014/main" val="3851380373"/>
                    </a:ext>
                  </a:extLst>
                </a:gridCol>
                <a:gridCol w="693301">
                  <a:extLst>
                    <a:ext uri="{9D8B030D-6E8A-4147-A177-3AD203B41FA5}">
                      <a16:colId xmlns:a16="http://schemas.microsoft.com/office/drawing/2014/main" val="3826118745"/>
                    </a:ext>
                  </a:extLst>
                </a:gridCol>
                <a:gridCol w="693301">
                  <a:extLst>
                    <a:ext uri="{9D8B030D-6E8A-4147-A177-3AD203B41FA5}">
                      <a16:colId xmlns:a16="http://schemas.microsoft.com/office/drawing/2014/main" val="1554946386"/>
                    </a:ext>
                  </a:extLst>
                </a:gridCol>
                <a:gridCol w="693301">
                  <a:extLst>
                    <a:ext uri="{9D8B030D-6E8A-4147-A177-3AD203B41FA5}">
                      <a16:colId xmlns:a16="http://schemas.microsoft.com/office/drawing/2014/main" val="2140445891"/>
                    </a:ext>
                  </a:extLst>
                </a:gridCol>
                <a:gridCol w="693301">
                  <a:extLst>
                    <a:ext uri="{9D8B030D-6E8A-4147-A177-3AD203B41FA5}">
                      <a16:colId xmlns:a16="http://schemas.microsoft.com/office/drawing/2014/main" val="927317272"/>
                    </a:ext>
                  </a:extLst>
                </a:gridCol>
                <a:gridCol w="693301">
                  <a:extLst>
                    <a:ext uri="{9D8B030D-6E8A-4147-A177-3AD203B41FA5}">
                      <a16:colId xmlns:a16="http://schemas.microsoft.com/office/drawing/2014/main" val="3737801813"/>
                    </a:ext>
                  </a:extLst>
                </a:gridCol>
                <a:gridCol w="693301">
                  <a:extLst>
                    <a:ext uri="{9D8B030D-6E8A-4147-A177-3AD203B41FA5}">
                      <a16:colId xmlns:a16="http://schemas.microsoft.com/office/drawing/2014/main" val="784084934"/>
                    </a:ext>
                  </a:extLst>
                </a:gridCol>
              </a:tblGrid>
              <a:tr h="6098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268016"/>
                  </a:ext>
                </a:extLst>
              </a:tr>
              <a:tr h="9016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 선정 및 계획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006043"/>
                  </a:ext>
                </a:extLst>
              </a:tr>
              <a:tr h="8176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구매 및 서버 구축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154791"/>
                  </a:ext>
                </a:extLst>
              </a:tr>
              <a:tr h="742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 자료 자동 준비 기능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78141"/>
                  </a:ext>
                </a:extLst>
              </a:tr>
              <a:tr h="9016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원격 조종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127859"/>
                  </a:ext>
                </a:extLst>
              </a:tr>
              <a:tr h="9016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출석 체크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243636"/>
                  </a:ext>
                </a:extLst>
              </a:tr>
              <a:tr h="742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91384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015650" y="1196752"/>
            <a:ext cx="1368153" cy="50405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401165" y="2060848"/>
            <a:ext cx="1368153" cy="50405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96563" y="2852936"/>
            <a:ext cx="2033169" cy="50405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66420" y="3645024"/>
            <a:ext cx="3456384" cy="50405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54652" y="4581128"/>
            <a:ext cx="2033169" cy="50405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939107" y="5373216"/>
            <a:ext cx="2771928" cy="50405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1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54" y="559823"/>
            <a:ext cx="1728192" cy="17281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305" y="559823"/>
            <a:ext cx="1728192" cy="17281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772" y="559823"/>
            <a:ext cx="1728192" cy="17281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1854" y="2336881"/>
            <a:ext cx="190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4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전현덕</a:t>
            </a:r>
            <a:endParaRPr lang="ko-KR" altLang="en-US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3303" y="2361764"/>
            <a:ext cx="190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4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홍현표</a:t>
            </a:r>
            <a:endParaRPr lang="ko-KR" altLang="en-US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34772" y="2402403"/>
            <a:ext cx="190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4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허성해</a:t>
            </a:r>
            <a:endParaRPr lang="ko-KR" altLang="en-US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4076" y="3075113"/>
            <a:ext cx="3000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 어플리케이션 구축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통합 관리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2234" y="3104811"/>
            <a:ext cx="300633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서버 구축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콘트롤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박스 구현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86700" y="3142500"/>
            <a:ext cx="30243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서류작성 및 회계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구현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76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아이디어 소개</a:t>
            </a:r>
            <a:endParaRPr lang="en-US" altLang="ko-KR" dirty="0" smtClean="0"/>
          </a:p>
          <a:p>
            <a:r>
              <a:rPr lang="ko-KR" altLang="en-US" dirty="0" smtClean="0"/>
              <a:t>주요 기능 설명</a:t>
            </a:r>
            <a:endParaRPr lang="en-US" altLang="ko-KR" dirty="0" smtClean="0"/>
          </a:p>
          <a:p>
            <a:r>
              <a:rPr lang="ko-KR" altLang="en-US" dirty="0" smtClean="0"/>
              <a:t>개발 계획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8241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아이디어 소개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35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논스톱 강의 지원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3932" y="2132856"/>
            <a:ext cx="9143538" cy="4114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스마트 패드 도입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교탁에서 벗어나도 화면 조작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줄을 더 편하게 정확하게 그릴 수 있음</a:t>
            </a:r>
            <a:endParaRPr lang="en-US" altLang="ko-KR" dirty="0" smtClean="0"/>
          </a:p>
          <a:p>
            <a:r>
              <a:rPr lang="ko-KR" altLang="en-US" dirty="0"/>
              <a:t>강의 자료 자동 </a:t>
            </a:r>
            <a:r>
              <a:rPr lang="ko-KR" altLang="en-US" dirty="0" smtClean="0"/>
              <a:t>준비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강의시간 전에 자동으로 강의 자료가 준비됨</a:t>
            </a:r>
            <a:endParaRPr lang="en-US" altLang="ko-KR" dirty="0"/>
          </a:p>
          <a:p>
            <a:r>
              <a:rPr lang="ko-KR" altLang="en-US" dirty="0"/>
              <a:t>출석 확인 </a:t>
            </a:r>
            <a:r>
              <a:rPr lang="ko-KR" altLang="en-US" dirty="0" smtClean="0"/>
              <a:t>자동화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자동으로 학생의 출석을 체크하여 출석 확인 시간 절약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2150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패드 도입</a:t>
            </a:r>
            <a:endParaRPr lang="ko-KR" altLang="en-US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3284984"/>
            <a:ext cx="1203165" cy="1685316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249" y="3284984"/>
            <a:ext cx="1203165" cy="1685316"/>
          </a:xfrm>
          <a:prstGeom prst="rect">
            <a:avLst/>
          </a:prstGeom>
        </p:spPr>
      </p:pic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414" y="3284984"/>
            <a:ext cx="1203165" cy="1685316"/>
          </a:xfrm>
          <a:prstGeom prst="rect">
            <a:avLst/>
          </a:prstGeom>
        </p:spPr>
      </p:pic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579" y="3284984"/>
            <a:ext cx="1203165" cy="1685316"/>
          </a:xfrm>
          <a:prstGeom prst="rect">
            <a:avLst/>
          </a:prstGeom>
        </p:spPr>
      </p:pic>
      <p:pic>
        <p:nvPicPr>
          <p:cNvPr id="15" name="그림 14" descr="화면 캡처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87"/>
          <a:stretch/>
        </p:blipFill>
        <p:spPr>
          <a:xfrm>
            <a:off x="8110636" y="2984900"/>
            <a:ext cx="2343477" cy="1985400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863977" y="3284984"/>
            <a:ext cx="844244" cy="1676400"/>
            <a:chOff x="1647953" y="3933056"/>
            <a:chExt cx="844244" cy="16764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3972" y="4509120"/>
              <a:ext cx="358225" cy="460575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47953" y="3933056"/>
              <a:ext cx="600075" cy="1676400"/>
            </a:xfrm>
            <a:prstGeom prst="rect">
              <a:avLst/>
            </a:prstGeom>
          </p:spPr>
        </p:pic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0636" y="2983262"/>
            <a:ext cx="23431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8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패드 도입</a:t>
            </a:r>
            <a:endParaRPr lang="ko-KR" altLang="en-US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97736" y="2617311"/>
            <a:ext cx="4717315" cy="26642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내용 개체 틀 1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54452" y="2617311"/>
            <a:ext cx="4968552" cy="26755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42173" y="4384809"/>
            <a:ext cx="883237" cy="136815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69847" y="4330826"/>
            <a:ext cx="2136035" cy="14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0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자료 자동 준비</a:t>
            </a:r>
            <a:endParaRPr lang="ko-KR" altLang="en-US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2420888"/>
            <a:ext cx="2952328" cy="29911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30716" y="2924940"/>
            <a:ext cx="2157972" cy="1360933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411716" y="2651166"/>
            <a:ext cx="2685099" cy="2599078"/>
            <a:chOff x="4519052" y="2743101"/>
            <a:chExt cx="2685099" cy="2599078"/>
          </a:xfrm>
        </p:grpSpPr>
        <p:pic>
          <p:nvPicPr>
            <p:cNvPr id="13" name="그림 12" descr="화면 캡처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9052" y="2743101"/>
              <a:ext cx="1381318" cy="236253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451551" y="3218104"/>
              <a:ext cx="1752600" cy="2124075"/>
            </a:xfrm>
            <a:prstGeom prst="rect">
              <a:avLst/>
            </a:prstGeom>
          </p:spPr>
        </p:pic>
      </p:grpSp>
      <p:cxnSp>
        <p:nvCxnSpPr>
          <p:cNvPr id="17" name="직선 화살표 연결선 16"/>
          <p:cNvCxnSpPr/>
          <p:nvPr/>
        </p:nvCxnSpPr>
        <p:spPr>
          <a:xfrm>
            <a:off x="4366220" y="3879181"/>
            <a:ext cx="38884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 descr="화면 캡처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825" y="3676616"/>
            <a:ext cx="1203165" cy="1685316"/>
          </a:xfrm>
          <a:prstGeom prst="rect">
            <a:avLst/>
          </a:prstGeom>
        </p:spPr>
      </p:pic>
      <p:pic>
        <p:nvPicPr>
          <p:cNvPr id="19" name="그림 18" descr="화면 캡처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990" y="3676616"/>
            <a:ext cx="1203165" cy="1685316"/>
          </a:xfrm>
          <a:prstGeom prst="rect">
            <a:avLst/>
          </a:prstGeom>
        </p:spPr>
      </p:pic>
      <p:pic>
        <p:nvPicPr>
          <p:cNvPr id="20" name="그림 19" descr="화면 캡처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155" y="3676616"/>
            <a:ext cx="1203165" cy="1685316"/>
          </a:xfrm>
          <a:prstGeom prst="rect">
            <a:avLst/>
          </a:prstGeom>
        </p:spPr>
      </p:pic>
      <p:pic>
        <p:nvPicPr>
          <p:cNvPr id="21" name="그림 20" descr="화면 캡처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20" y="3676616"/>
            <a:ext cx="1203165" cy="1685316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34" y="2924940"/>
            <a:ext cx="2162241" cy="1908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602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출석 확인 자동화</a:t>
            </a:r>
            <a:endParaRPr lang="ko-KR" altLang="en-US" dirty="0"/>
          </a:p>
        </p:txBody>
      </p:sp>
      <p:pic>
        <p:nvPicPr>
          <p:cNvPr id="12" name="그림 11" descr="Noun Project 검색 - Mozilla Firefox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5" t="19549" r="25750" b="36351"/>
          <a:stretch/>
        </p:blipFill>
        <p:spPr>
          <a:xfrm>
            <a:off x="4971826" y="2909779"/>
            <a:ext cx="1728192" cy="2268253"/>
          </a:xfrm>
          <a:prstGeom prst="rect">
            <a:avLst/>
          </a:prstGeom>
        </p:spPr>
      </p:pic>
      <p:sp>
        <p:nvSpPr>
          <p:cNvPr id="14" name="곱셈 기호 13"/>
          <p:cNvSpPr/>
          <p:nvPr/>
        </p:nvSpPr>
        <p:spPr>
          <a:xfrm>
            <a:off x="4654252" y="2745350"/>
            <a:ext cx="2432682" cy="2432682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20" y="2529286"/>
            <a:ext cx="1656184" cy="2832646"/>
          </a:xfrm>
          <a:prstGeom prst="rect">
            <a:avLst/>
          </a:prstGeom>
        </p:spPr>
      </p:pic>
      <p:pic>
        <p:nvPicPr>
          <p:cNvPr id="20" name="그림 19" descr="Noun Project 검색 - Mozilla Firefox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5" t="20574" r="25750" b="36351"/>
          <a:stretch/>
        </p:blipFill>
        <p:spPr>
          <a:xfrm flipH="1">
            <a:off x="9355338" y="4221088"/>
            <a:ext cx="1147152" cy="1470630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223519" y="2648826"/>
            <a:ext cx="2286718" cy="2946318"/>
            <a:chOff x="2223519" y="2648826"/>
            <a:chExt cx="2286718" cy="2946318"/>
          </a:xfrm>
        </p:grpSpPr>
        <p:pic>
          <p:nvPicPr>
            <p:cNvPr id="15" name="그림 14" descr="화면 캡처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3519" y="3909828"/>
              <a:ext cx="1203165" cy="1685316"/>
            </a:xfrm>
            <a:prstGeom prst="rect">
              <a:avLst/>
            </a:prstGeom>
          </p:spPr>
        </p:pic>
        <p:pic>
          <p:nvPicPr>
            <p:cNvPr id="17" name="그림 16" descr="화면 캡처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713" y="2648826"/>
              <a:ext cx="1410524" cy="2561214"/>
            </a:xfrm>
            <a:prstGeom prst="rect">
              <a:avLst/>
            </a:prstGeom>
          </p:spPr>
        </p:pic>
      </p:grpSp>
      <p:pic>
        <p:nvPicPr>
          <p:cNvPr id="18" name="그림 17" descr="화면 캡처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43483" y="3024107"/>
            <a:ext cx="2257740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9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저렴</a:t>
            </a:r>
            <a:endParaRPr lang="ko-KR" altLang="en-US" dirty="0"/>
          </a:p>
        </p:txBody>
      </p:sp>
      <p:pic>
        <p:nvPicPr>
          <p:cNvPr id="1026" name="Picture 2" descr="http://www.buyking.com/news/2005/07/news200507271131378/0720_dti5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2348880"/>
            <a:ext cx="3706589" cy="245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46039" y="4941168"/>
            <a:ext cx="18982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b="1" dirty="0" smtClean="0"/>
              <a:t>1,770,000</a:t>
            </a:r>
            <a:r>
              <a:rPr lang="ko-KR" altLang="en-US" sz="2400" dirty="0"/>
              <a:t>원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90364" y="7245424"/>
            <a:ext cx="12668250" cy="7362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46039" y="4941168"/>
            <a:ext cx="18982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b="1" dirty="0" smtClean="0"/>
              <a:t>2,173,560</a:t>
            </a:r>
            <a:r>
              <a:rPr lang="ko-KR" altLang="en-US" sz="2400" dirty="0" smtClean="0"/>
              <a:t>원</a:t>
            </a:r>
            <a:endParaRPr lang="ko-KR" altLang="en-US" sz="240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2100508"/>
            <a:ext cx="3395862" cy="2708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91703" y="4808708"/>
            <a:ext cx="229742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dirty="0" smtClean="0"/>
              <a:t>약 </a:t>
            </a:r>
            <a:r>
              <a:rPr lang="en-US" altLang="ko-KR" sz="2400" b="1" dirty="0" smtClean="0"/>
              <a:t>15</a:t>
            </a:r>
            <a:r>
              <a:rPr lang="ko-KR" altLang="en-US" sz="2400" b="1" dirty="0" smtClean="0"/>
              <a:t>만원 </a:t>
            </a:r>
            <a:r>
              <a:rPr lang="ko-KR" altLang="en-US" sz="2400" b="1" dirty="0" smtClean="0"/>
              <a:t>내외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518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10" grpId="0"/>
      <p:bldP spid="10" grpId="1"/>
      <p:bldP spid="12" grpId="0"/>
      <p:bldP spid="12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Border_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D85E5DE-FD81-49B5-BF4A-9F6573D6D7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검은색 줄무늬 테두리 프레젠테이션(와이드스크린)</Template>
  <TotalTime>0</TotalTime>
  <Words>529</Words>
  <Application>Microsoft Office PowerPoint</Application>
  <PresentationFormat>사용자 지정</PresentationFormat>
  <Paragraphs>113</Paragraphs>
  <Slides>17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Euphemia</vt:lpstr>
      <vt:lpstr>맑은 고딕</vt:lpstr>
      <vt:lpstr>맑은고딕</vt:lpstr>
      <vt:lpstr>Arial</vt:lpstr>
      <vt:lpstr>Wingdings</vt:lpstr>
      <vt:lpstr>StripedBorder_16x9</vt:lpstr>
      <vt:lpstr>Non Stop</vt:lpstr>
      <vt:lpstr>목차</vt:lpstr>
      <vt:lpstr>아이디어 소개</vt:lpstr>
      <vt:lpstr>논스톱 강의 지원 시스템</vt:lpstr>
      <vt:lpstr>스마트 패드 도입</vt:lpstr>
      <vt:lpstr>스마트 패드 도입</vt:lpstr>
      <vt:lpstr>강의 자료 자동 준비</vt:lpstr>
      <vt:lpstr>출석 확인 자동화</vt:lpstr>
      <vt:lpstr>간단, 간편, 저렴</vt:lpstr>
      <vt:lpstr>주요 기능 설명</vt:lpstr>
      <vt:lpstr>스마트 패드</vt:lpstr>
      <vt:lpstr>강의 자료 자동준비</vt:lpstr>
      <vt:lpstr>자동 출석 체크</vt:lpstr>
      <vt:lpstr>개발 계획</vt:lpstr>
      <vt:lpstr>개발 계획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2016-10-13T15:08:29Z</dcterms:created>
  <dcterms:modified xsi:type="dcterms:W3CDTF">2016-10-14T04:58:05Z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