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3"/>
  </p:notesMasterIdLst>
  <p:handoutMasterIdLst>
    <p:handoutMasterId r:id="rId24"/>
  </p:handoutMasterIdLst>
  <p:sldIdLst>
    <p:sldId id="976" r:id="rId2"/>
    <p:sldId id="977" r:id="rId3"/>
    <p:sldId id="978" r:id="rId4"/>
    <p:sldId id="1201" r:id="rId5"/>
    <p:sldId id="769" r:id="rId6"/>
    <p:sldId id="857" r:id="rId7"/>
    <p:sldId id="794" r:id="rId8"/>
    <p:sldId id="1038" r:id="rId9"/>
    <p:sldId id="1039" r:id="rId10"/>
    <p:sldId id="1040" r:id="rId11"/>
    <p:sldId id="1109" r:id="rId12"/>
    <p:sldId id="1111" r:id="rId13"/>
    <p:sldId id="844" r:id="rId14"/>
    <p:sldId id="1041" r:id="rId15"/>
    <p:sldId id="1012" r:id="rId16"/>
    <p:sldId id="1047" r:id="rId17"/>
    <p:sldId id="1048" r:id="rId18"/>
    <p:sldId id="1050" r:id="rId19"/>
    <p:sldId id="1052" r:id="rId20"/>
    <p:sldId id="1049" r:id="rId21"/>
    <p:sldId id="1051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i="1" kern="1200">
        <a:solidFill>
          <a:schemeClr val="tx1"/>
        </a:solidFill>
        <a:latin typeface="Baby Kruffy"/>
        <a:ea typeface="휴먼엑스포" panose="02030504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i="1" kern="1200">
        <a:solidFill>
          <a:schemeClr val="tx1"/>
        </a:solidFill>
        <a:latin typeface="Baby Kruffy"/>
        <a:ea typeface="휴먼엑스포" panose="02030504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i="1" kern="1200">
        <a:solidFill>
          <a:schemeClr val="tx1"/>
        </a:solidFill>
        <a:latin typeface="Baby Kruffy"/>
        <a:ea typeface="휴먼엑스포" panose="02030504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i="1" kern="1200">
        <a:solidFill>
          <a:schemeClr val="tx1"/>
        </a:solidFill>
        <a:latin typeface="Baby Kruffy"/>
        <a:ea typeface="휴먼엑스포" panose="02030504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i="1" kern="1200">
        <a:solidFill>
          <a:schemeClr val="tx1"/>
        </a:solidFill>
        <a:latin typeface="Baby Kruffy"/>
        <a:ea typeface="휴먼엑스포" panose="02030504000101010101" pitchFamily="18" charset="-127"/>
        <a:cs typeface="+mn-cs"/>
      </a:defRPr>
    </a:lvl5pPr>
    <a:lvl6pPr marL="2286000" algn="l" defTabSz="914400" rtl="0" eaLnBrk="1" latinLnBrk="1" hangingPunct="1">
      <a:defRPr sz="3200" b="1" i="1" kern="1200">
        <a:solidFill>
          <a:schemeClr val="tx1"/>
        </a:solidFill>
        <a:latin typeface="Baby Kruffy"/>
        <a:ea typeface="휴먼엑스포" panose="02030504000101010101" pitchFamily="18" charset="-127"/>
        <a:cs typeface="+mn-cs"/>
      </a:defRPr>
    </a:lvl6pPr>
    <a:lvl7pPr marL="2743200" algn="l" defTabSz="914400" rtl="0" eaLnBrk="1" latinLnBrk="1" hangingPunct="1">
      <a:defRPr sz="3200" b="1" i="1" kern="1200">
        <a:solidFill>
          <a:schemeClr val="tx1"/>
        </a:solidFill>
        <a:latin typeface="Baby Kruffy"/>
        <a:ea typeface="휴먼엑스포" panose="02030504000101010101" pitchFamily="18" charset="-127"/>
        <a:cs typeface="+mn-cs"/>
      </a:defRPr>
    </a:lvl7pPr>
    <a:lvl8pPr marL="3200400" algn="l" defTabSz="914400" rtl="0" eaLnBrk="1" latinLnBrk="1" hangingPunct="1">
      <a:defRPr sz="3200" b="1" i="1" kern="1200">
        <a:solidFill>
          <a:schemeClr val="tx1"/>
        </a:solidFill>
        <a:latin typeface="Baby Kruffy"/>
        <a:ea typeface="휴먼엑스포" panose="02030504000101010101" pitchFamily="18" charset="-127"/>
        <a:cs typeface="+mn-cs"/>
      </a:defRPr>
    </a:lvl8pPr>
    <a:lvl9pPr marL="3657600" algn="l" defTabSz="914400" rtl="0" eaLnBrk="1" latinLnBrk="1" hangingPunct="1">
      <a:defRPr sz="3200" b="1" i="1" kern="1200">
        <a:solidFill>
          <a:schemeClr val="tx1"/>
        </a:solidFill>
        <a:latin typeface="Baby Kruffy"/>
        <a:ea typeface="휴먼엑스포" panose="02030504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72">
          <p15:clr>
            <a:srgbClr val="A4A3A4"/>
          </p15:clr>
        </p15:guide>
        <p15:guide id="3" orient="horz" pos="816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528">
          <p15:clr>
            <a:srgbClr val="A4A3A4"/>
          </p15:clr>
        </p15:guide>
        <p15:guide id="6" pos="2880">
          <p15:clr>
            <a:srgbClr val="A4A3A4"/>
          </p15:clr>
        </p15:guide>
        <p15:guide id="7" pos="144">
          <p15:clr>
            <a:srgbClr val="A4A3A4"/>
          </p15:clr>
        </p15:guide>
        <p15:guide id="8" pos="480">
          <p15:clr>
            <a:srgbClr val="A4A3A4"/>
          </p15:clr>
        </p15:guide>
        <p15:guide id="9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CC"/>
    <a:srgbClr val="996633"/>
    <a:srgbClr val="660066"/>
    <a:srgbClr val="66FFFF"/>
    <a:srgbClr val="CCFF99"/>
    <a:srgbClr val="6666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3" autoAdjust="0"/>
    <p:restoredTop sz="93007" autoAdjust="0"/>
  </p:normalViewPr>
  <p:slideViewPr>
    <p:cSldViewPr>
      <p:cViewPr varScale="1">
        <p:scale>
          <a:sx n="153" d="100"/>
          <a:sy n="153" d="100"/>
        </p:scale>
        <p:origin x="2142" y="108"/>
      </p:cViewPr>
      <p:guideLst>
        <p:guide orient="horz" pos="2160"/>
        <p:guide orient="horz" pos="672"/>
        <p:guide orient="horz" pos="816"/>
        <p:guide orient="horz" pos="1152"/>
        <p:guide orient="horz" pos="528"/>
        <p:guide pos="2880"/>
        <p:guide pos="144"/>
        <p:guide pos="480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5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0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smtClean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452475C4-7CD7-4651-9B0A-FE10462BA5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9081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8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78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4.#</a:t>
            </a:r>
          </a:p>
        </p:txBody>
      </p:sp>
      <p:sp>
        <p:nvSpPr>
          <p:cNvPr id="878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smtClean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F1C29E51-4063-49BC-A3FB-19AB4AF82B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95011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624777B-F696-4D44-B816-AF22E09A9492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42984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/>
              <a:t>1.#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58224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/>
              <a:t>1.#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50209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/>
              <a:t>1.#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956360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/>
              <a:t>1.#</a:t>
            </a: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098890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/>
              <a:t>1.#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184528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/>
              <a:t>1.#</a:t>
            </a: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87159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/>
              <a:t>1.#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smtClean="0"/>
              <a:t>우선 패킷 교환 네트워크 상에서 세 가지 용어를 설명하고 이 항목들이 미치는 영향을 설명</a:t>
            </a: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79190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/>
              <a:t>1.#</a:t>
            </a: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smtClean="0"/>
              <a:t>패킷의 길이가 길수록 전송 지연도 길어지며 송신자가 빨리 보낼 수 있으면 전송 지연은 짧아진다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ko-KR" smtClean="0"/>
              <a:t>라우터에서 패킷을 처리하는 데 필요한 시간 또는 </a:t>
            </a:r>
            <a:r>
              <a:rPr lang="ko-KR" altLang="en-US" smtClean="0"/>
              <a:t>목적지 </a:t>
            </a:r>
            <a:r>
              <a:rPr lang="ko-KR" altLang="ko-KR" smtClean="0"/>
              <a:t>호스트</a:t>
            </a:r>
          </a:p>
        </p:txBody>
      </p:sp>
    </p:spTree>
    <p:extLst>
      <p:ext uri="{BB962C8B-B14F-4D97-AF65-F5344CB8AC3E}">
        <p14:creationId xmlns:p14="http://schemas.microsoft.com/office/powerpoint/2010/main" val="2688320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/>
              <a:t>1.#</a:t>
            </a: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6348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/>
              <a:t>1.#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27203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/>
              <a:t>1.#</a:t>
            </a: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145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/>
              <a:t>1.#</a:t>
            </a: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90309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/>
              <a:t>1.#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2406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/>
              <a:t>1.#</a:t>
            </a: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2292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/>
              <a:t>1.#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smtClean="0"/>
              <a:t>네트워크 서비스인 아래 세가지에 대해 살펴보겠습니다</a:t>
            </a:r>
            <a:r>
              <a:rPr lang="en-US" altLang="ko-KR" smtClean="0"/>
              <a:t>.</a:t>
            </a: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1298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/>
              <a:t>1.#</a:t>
            </a: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149139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/>
              <a:t>1.#</a:t>
            </a: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4507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/>
              <a:t>1.#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smtClean="0"/>
              <a:t>네트워크 서비스인 아래 세가지에 대해 살펴보겠습니다</a:t>
            </a:r>
            <a:r>
              <a:rPr lang="en-US" altLang="ko-KR" smtClean="0"/>
              <a:t>.</a:t>
            </a: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8316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/>
              <a:t>1.#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smtClean="0"/>
              <a:t>우체국과 같은 서비스 수행</a:t>
            </a: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613117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/>
              <a:t>1.#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130000"/>
              </a:lnSpc>
            </a:pPr>
            <a:r>
              <a:rPr lang="ko-KR" altLang="en-US" smtClean="0"/>
              <a:t>인터넷 </a:t>
            </a:r>
            <a:r>
              <a:rPr lang="en-US" altLang="ko-KR" smtClean="0"/>
              <a:t>: </a:t>
            </a:r>
            <a:r>
              <a:rPr lang="ko-KR" altLang="en-US" smtClean="0"/>
              <a:t>라우터에 의해 연결된 네트워크의 조합</a:t>
            </a:r>
          </a:p>
          <a:p>
            <a:pPr lvl="1">
              <a:lnSpc>
                <a:spcPct val="130000"/>
              </a:lnSpc>
            </a:pPr>
            <a:r>
              <a:rPr lang="ko-KR" altLang="en-US" smtClean="0"/>
              <a:t>라우터 </a:t>
            </a:r>
            <a:r>
              <a:rPr lang="en-US" altLang="ko-KR" smtClean="0"/>
              <a:t>: </a:t>
            </a:r>
            <a:r>
              <a:rPr lang="ko-KR" altLang="en-US" smtClean="0"/>
              <a:t>네트워크로부터 패킷을 수신 후 다른 네트워크로 전달 </a:t>
            </a:r>
            <a:r>
              <a:rPr lang="en-US" altLang="ko-KR" smtClean="0"/>
              <a:t>(</a:t>
            </a:r>
            <a:r>
              <a:rPr lang="ko-KR" altLang="en-US" smtClean="0"/>
              <a:t>최적경로</a:t>
            </a:r>
            <a:r>
              <a:rPr lang="en-US" altLang="ko-KR" smtClean="0"/>
              <a:t>)</a:t>
            </a:r>
          </a:p>
          <a:p>
            <a:pPr lvl="1">
              <a:lnSpc>
                <a:spcPct val="130000"/>
              </a:lnSpc>
            </a:pPr>
            <a:r>
              <a:rPr lang="ko-KR" altLang="en-US" smtClean="0"/>
              <a:t>메트릭</a:t>
            </a:r>
            <a:r>
              <a:rPr lang="en-US" altLang="ko-KR" smtClean="0"/>
              <a:t>(metric) : </a:t>
            </a:r>
            <a:r>
              <a:rPr lang="ko-KR" altLang="en-US" smtClean="0"/>
              <a:t>네트워크를 거쳐 지나갈 때 할당되는 비용</a:t>
            </a:r>
          </a:p>
          <a:p>
            <a:pPr lvl="1">
              <a:lnSpc>
                <a:spcPct val="130000"/>
              </a:lnSpc>
            </a:pPr>
            <a:r>
              <a:rPr lang="ko-KR" altLang="en-US" smtClean="0"/>
              <a:t>라우터는 가장 적은 메트릭을 갖는 경로 선택</a:t>
            </a:r>
            <a:endParaRPr lang="en-US" altLang="ko-KR" smtClean="0"/>
          </a:p>
          <a:p>
            <a:pPr lvl="1">
              <a:lnSpc>
                <a:spcPct val="130000"/>
              </a:lnSpc>
            </a:pPr>
            <a:endParaRPr lang="ko-KR" altLang="en-US" smtClean="0"/>
          </a:p>
          <a:p>
            <a:pPr eaLnBrk="1" hangingPunct="1"/>
            <a:r>
              <a:rPr lang="ko-KR" altLang="en-US" smtClean="0"/>
              <a:t>라우팅이란 데이터 패킷을 목적지까지 보내는 안전하고 빠른 길을 선택하는 것</a:t>
            </a:r>
            <a:r>
              <a:rPr lang="en-US" altLang="ko-KR" smtClean="0"/>
              <a:t>. </a:t>
            </a:r>
            <a:r>
              <a:rPr lang="ko-KR" altLang="en-US" smtClean="0"/>
              <a:t>그 길을 찾는데 사용하는 것이 라우팅 프로토콜이다</a:t>
            </a:r>
            <a:r>
              <a:rPr lang="en-US" altLang="ko-KR" smtClean="0"/>
              <a:t>.</a:t>
            </a:r>
          </a:p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69917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title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33" r="62444"/>
          <a:stretch>
            <a:fillRect/>
          </a:stretch>
        </p:blipFill>
        <p:spPr bwMode="auto">
          <a:xfrm>
            <a:off x="2032000" y="0"/>
            <a:ext cx="7112000" cy="63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>
            <a:spLocks noChangeArrowheads="1"/>
          </p:cNvSpPr>
          <p:nvPr/>
        </p:nvSpPr>
        <p:spPr bwMode="invGray">
          <a:xfrm>
            <a:off x="881063" y="109538"/>
            <a:ext cx="66675" cy="74612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9pPr>
          </a:lstStyle>
          <a:p>
            <a:pPr>
              <a:defRPr/>
            </a:pPr>
            <a:endParaRPr lang="ko-KR" altLang="en-US" sz="1800" i="0" smtClean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invGray">
          <a:xfrm>
            <a:off x="881063" y="338138"/>
            <a:ext cx="66675" cy="74612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9pPr>
          </a:lstStyle>
          <a:p>
            <a:pPr>
              <a:defRPr/>
            </a:pPr>
            <a:endParaRPr lang="ko-KR" altLang="en-US" sz="1800" i="0" smtClean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invGray">
          <a:xfrm>
            <a:off x="881063" y="565150"/>
            <a:ext cx="66675" cy="74613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9pPr>
          </a:lstStyle>
          <a:p>
            <a:pPr>
              <a:defRPr/>
            </a:pPr>
            <a:endParaRPr lang="ko-KR" altLang="en-US" sz="1800" i="0" smtClean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538663" y="6661150"/>
            <a:ext cx="4332287" cy="74613"/>
            <a:chOff x="2859" y="4202"/>
            <a:chExt cx="2729" cy="41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invGray">
            <a:xfrm>
              <a:off x="2859" y="4202"/>
              <a:ext cx="42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 smtClean="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invGray">
            <a:xfrm>
              <a:off x="3243" y="4202"/>
              <a:ext cx="42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 smtClean="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invGray">
            <a:xfrm>
              <a:off x="3627" y="4202"/>
              <a:ext cx="41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 smtClean="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invGray">
            <a:xfrm>
              <a:off x="4011" y="4202"/>
              <a:ext cx="41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 smtClean="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invGray">
            <a:xfrm>
              <a:off x="4395" y="4202"/>
              <a:ext cx="42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 smtClean="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invGray">
            <a:xfrm>
              <a:off x="4779" y="4202"/>
              <a:ext cx="42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 smtClean="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invGray">
            <a:xfrm>
              <a:off x="5163" y="4202"/>
              <a:ext cx="42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 smtClean="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invGray">
            <a:xfrm>
              <a:off x="5547" y="4202"/>
              <a:ext cx="41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anose="02030504000101010101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 smtClean="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</p:grpSp>
      <p:sp>
        <p:nvSpPr>
          <p:cNvPr id="17" name="Oval 16"/>
          <p:cNvSpPr>
            <a:spLocks noChangeArrowheads="1"/>
          </p:cNvSpPr>
          <p:nvPr/>
        </p:nvSpPr>
        <p:spPr bwMode="invGray">
          <a:xfrm>
            <a:off x="881063" y="793750"/>
            <a:ext cx="66675" cy="74613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9pPr>
          </a:lstStyle>
          <a:p>
            <a:pPr>
              <a:defRPr/>
            </a:pPr>
            <a:endParaRPr lang="ko-KR" altLang="en-US" sz="1800" i="0" smtClean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8" name="Oval 35"/>
          <p:cNvSpPr>
            <a:spLocks noChangeArrowheads="1"/>
          </p:cNvSpPr>
          <p:nvPr userDrawn="1"/>
        </p:nvSpPr>
        <p:spPr bwMode="invGray">
          <a:xfrm>
            <a:off x="890588" y="1047750"/>
            <a:ext cx="66675" cy="74613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9pPr>
          </a:lstStyle>
          <a:p>
            <a:pPr>
              <a:defRPr/>
            </a:pPr>
            <a:endParaRPr lang="ko-KR" altLang="en-US" sz="1800" i="0" smtClean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9" name="Oval 36"/>
          <p:cNvSpPr>
            <a:spLocks noChangeArrowheads="1"/>
          </p:cNvSpPr>
          <p:nvPr userDrawn="1"/>
        </p:nvSpPr>
        <p:spPr bwMode="invGray">
          <a:xfrm>
            <a:off x="890588" y="1276350"/>
            <a:ext cx="66675" cy="74613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9pPr>
          </a:lstStyle>
          <a:p>
            <a:pPr>
              <a:defRPr/>
            </a:pPr>
            <a:endParaRPr lang="ko-KR" altLang="en-US" sz="1800" i="0" smtClean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20" name="Oval 37"/>
          <p:cNvSpPr>
            <a:spLocks noChangeArrowheads="1"/>
          </p:cNvSpPr>
          <p:nvPr userDrawn="1"/>
        </p:nvSpPr>
        <p:spPr bwMode="invGray">
          <a:xfrm>
            <a:off x="890588" y="1503363"/>
            <a:ext cx="66675" cy="74612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9pPr>
          </a:lstStyle>
          <a:p>
            <a:pPr>
              <a:defRPr/>
            </a:pPr>
            <a:endParaRPr lang="ko-KR" altLang="en-US" sz="1800" i="0" smtClean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21" name="Oval 38"/>
          <p:cNvSpPr>
            <a:spLocks noChangeArrowheads="1"/>
          </p:cNvSpPr>
          <p:nvPr userDrawn="1"/>
        </p:nvSpPr>
        <p:spPr bwMode="invGray">
          <a:xfrm>
            <a:off x="890588" y="1731963"/>
            <a:ext cx="66675" cy="74612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9pPr>
          </a:lstStyle>
          <a:p>
            <a:pPr>
              <a:defRPr/>
            </a:pPr>
            <a:endParaRPr lang="ko-KR" altLang="en-US" sz="1800" i="0" smtClean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4338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ko-KR" altLang="en-US" dirty="0"/>
              <a:t>마스터 제목 유형 편집</a:t>
            </a:r>
          </a:p>
        </p:txBody>
      </p:sp>
      <p:sp>
        <p:nvSpPr>
          <p:cNvPr id="14338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ebdings" pitchFamily="18" charset="2"/>
              <a:buNone/>
              <a:defRPr/>
            </a:lvl1pPr>
          </a:lstStyle>
          <a:p>
            <a:r>
              <a:rPr lang="ko-KR" altLang="en-US"/>
              <a:t>마스터 부제목 유형 편집</a:t>
            </a:r>
          </a:p>
        </p:txBody>
      </p:sp>
      <p:sp>
        <p:nvSpPr>
          <p:cNvPr id="22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i="1">
                <a:solidFill>
                  <a:srgbClr val="FFFFFF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rgbClr val="FFFFFF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24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i="1" smtClean="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19FA542-A3E1-487A-A3DA-DD79C3CC41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863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B6B1E4C-1547-49F0-BA53-578C660B66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373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43725" y="466725"/>
            <a:ext cx="2286000" cy="55038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5725" y="466725"/>
            <a:ext cx="6705600" cy="55038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357BA14-D8FF-42C1-B0C1-3F3BA8ADF1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0109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5" y="466725"/>
            <a:ext cx="9144000" cy="59531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39763" y="1550988"/>
            <a:ext cx="3810000" cy="4419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02163" y="1550988"/>
            <a:ext cx="3810000" cy="4419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CD6F3C5-749B-4FA1-909F-B766597BC8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1010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85000"/>
                  <a:lumOff val="15000"/>
                </a:schemeClr>
              </a:buClr>
              <a:buFont typeface="휴먼엑스포" pitchFamily="18" charset="-127"/>
              <a:buChar char="▣"/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i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AA309D2-A99F-424B-B17F-61C9ADB3E2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394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i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ECA2F0-F64C-4EF5-BD0F-72FCA84C18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7039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5" y="466725"/>
            <a:ext cx="9144000" cy="5953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39763" y="1550988"/>
            <a:ext cx="38100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02163" y="1550988"/>
            <a:ext cx="3810000" cy="213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02163" y="3836988"/>
            <a:ext cx="3810000" cy="213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BCB5364-5614-444C-B97C-7A03609458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965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F660FF7-56F5-408B-B5DE-63F5E3DD72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801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45FD915-7438-4004-A7B1-1BC45462CB4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623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39763" y="1550988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02163" y="1550988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6575E5-A604-46E6-A619-26D99D2D8A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396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8EE1250-A691-4E8A-BCC3-260A76650D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846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F804341-BD92-41CD-A343-FF2C32D72C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282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BD8F6EF-584D-4935-8CD8-7BC4637EF5F8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5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77918FF-52F5-4F04-A464-997429020B7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089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64C2ED7-4A25-40BA-9A17-176ADB95FC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78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4" descr="title"/>
          <p:cNvPicPr>
            <a:picLocks noChangeAspect="1" noChangeArrowheads="1"/>
          </p:cNvPicPr>
          <p:nvPr userDrawn="1"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33" r="62444"/>
          <a:stretch>
            <a:fillRect/>
          </a:stretch>
        </p:blipFill>
        <p:spPr bwMode="auto">
          <a:xfrm>
            <a:off x="3716338" y="2049463"/>
            <a:ext cx="5427662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invGray">
          <a:xfrm>
            <a:off x="0" y="6572250"/>
            <a:ext cx="9144000" cy="285750"/>
          </a:xfrm>
          <a:prstGeom prst="rect">
            <a:avLst/>
          </a:prstGeom>
          <a:solidFill>
            <a:srgbClr val="3366CC"/>
          </a:solidFill>
          <a:ln>
            <a:noFill/>
          </a:ln>
          <a:effectLst>
            <a:prstShdw prst="shdw17" dist="17961" dir="2700000">
              <a:srgbClr val="1F3D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9pPr>
          </a:lstStyle>
          <a:p>
            <a:pPr>
              <a:defRPr/>
            </a:pPr>
            <a:endParaRPr lang="ko-KR" altLang="en-US" sz="1800" i="0" smtClean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028" name="Oval 14"/>
          <p:cNvSpPr>
            <a:spLocks noChangeArrowheads="1"/>
          </p:cNvSpPr>
          <p:nvPr/>
        </p:nvSpPr>
        <p:spPr bwMode="invGray">
          <a:xfrm>
            <a:off x="804863" y="117475"/>
            <a:ext cx="66675" cy="66675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9pPr>
          </a:lstStyle>
          <a:p>
            <a:pPr>
              <a:defRPr/>
            </a:pPr>
            <a:endParaRPr lang="ko-KR" altLang="en-US" sz="1800" i="0" smtClean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102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466725"/>
            <a:ext cx="91440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 마스터 제목 유형 편집</a:t>
            </a:r>
          </a:p>
        </p:txBody>
      </p:sp>
      <p:sp>
        <p:nvSpPr>
          <p:cNvPr id="103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42355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50000"/>
              </a:spcBef>
              <a:buFontTx/>
              <a:buNone/>
              <a:defRPr sz="1400" i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2356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50000"/>
              </a:spcBef>
              <a:buFontTx/>
              <a:buNone/>
              <a:defRPr sz="1400" i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14235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0425" y="65913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50000"/>
              </a:spcBef>
              <a:defRPr sz="1400" i="0" smtClean="0">
                <a:solidFill>
                  <a:srgbClr val="FFFFFF"/>
                </a:solidFill>
                <a:latin typeface="Berlin Sans FB" panose="020E0602020502020306" pitchFamily="34" charset="0"/>
              </a:defRPr>
            </a:lvl1pPr>
          </a:lstStyle>
          <a:p>
            <a:pPr>
              <a:defRPr/>
            </a:pPr>
            <a:fld id="{8F66B45D-3424-46A1-9871-9AB76BA1C1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2538" name="Text Box 22"/>
          <p:cNvSpPr txBox="1">
            <a:spLocks noChangeArrowheads="1"/>
          </p:cNvSpPr>
          <p:nvPr/>
        </p:nvSpPr>
        <p:spPr bwMode="auto">
          <a:xfrm>
            <a:off x="6521450" y="6588125"/>
            <a:ext cx="2127250" cy="2841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9pPr>
          </a:lstStyle>
          <a:p>
            <a:pPr eaLnBrk="1" latinLnBrk="1" hangingPunct="1">
              <a:lnSpc>
                <a:spcPct val="90000"/>
              </a:lnSpc>
              <a:defRPr/>
            </a:pPr>
            <a:r>
              <a:rPr lang="en-US" altLang="ko-KR" sz="1400" i="0" smtClean="0">
                <a:solidFill>
                  <a:srgbClr val="FFFFFF"/>
                </a:solidFill>
                <a:latin typeface="Berlin Sans FB" pitchFamily="34" charset="0"/>
                <a:ea typeface="+mn-ea"/>
              </a:rPr>
              <a:t>HANNAM  UNIVERSITY</a:t>
            </a:r>
          </a:p>
        </p:txBody>
      </p:sp>
      <p:sp>
        <p:nvSpPr>
          <p:cNvPr id="1035" name="Rectangle 27"/>
          <p:cNvSpPr>
            <a:spLocks noChangeArrowheads="1"/>
          </p:cNvSpPr>
          <p:nvPr userDrawn="1"/>
        </p:nvSpPr>
        <p:spPr bwMode="invGray">
          <a:xfrm>
            <a:off x="0" y="0"/>
            <a:ext cx="9144000" cy="315913"/>
          </a:xfrm>
          <a:prstGeom prst="rect">
            <a:avLst/>
          </a:prstGeom>
          <a:solidFill>
            <a:srgbClr val="3366CC"/>
          </a:solidFill>
          <a:ln>
            <a:noFill/>
          </a:ln>
          <a:effectLst>
            <a:prstShdw prst="shdw17" dist="17961" dir="2700000">
              <a:srgbClr val="1F3D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anose="02030504000101010101" pitchFamily="18" charset="-127"/>
              </a:defRPr>
            </a:lvl9pPr>
          </a:lstStyle>
          <a:p>
            <a:pPr>
              <a:defRPr/>
            </a:pPr>
            <a:endParaRPr lang="ko-KR" altLang="en-US" sz="1800" i="0" smtClean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22540" name="Text Box 28"/>
          <p:cNvSpPr txBox="1">
            <a:spLocks noChangeArrowheads="1"/>
          </p:cNvSpPr>
          <p:nvPr userDrawn="1"/>
        </p:nvSpPr>
        <p:spPr bwMode="auto">
          <a:xfrm>
            <a:off x="-42863" y="0"/>
            <a:ext cx="184151" cy="312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9pPr>
          </a:lstStyle>
          <a:p>
            <a:pPr eaLnBrk="1" latinLnBrk="1" hangingPunct="1">
              <a:lnSpc>
                <a:spcPct val="90000"/>
              </a:lnSpc>
              <a:defRPr/>
            </a:pPr>
            <a:endParaRPr lang="en-US" altLang="ko-KR" sz="1600" i="0" smtClean="0">
              <a:solidFill>
                <a:srgbClr val="FFFFFF"/>
              </a:solidFill>
              <a:latin typeface="Berlin Sans FB" pitchFamily="34" charset="0"/>
              <a:ea typeface="+mn-ea"/>
            </a:endParaRPr>
          </a:p>
        </p:txBody>
      </p:sp>
      <p:sp>
        <p:nvSpPr>
          <p:cNvPr id="22541" name="Text Box 35"/>
          <p:cNvSpPr txBox="1">
            <a:spLocks noChangeArrowheads="1"/>
          </p:cNvSpPr>
          <p:nvPr userDrawn="1"/>
        </p:nvSpPr>
        <p:spPr bwMode="auto">
          <a:xfrm>
            <a:off x="44450" y="6567488"/>
            <a:ext cx="2576513" cy="2841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9pPr>
          </a:lstStyle>
          <a:p>
            <a:pPr eaLnBrk="1" latinLnBrk="1" hangingPunct="1">
              <a:lnSpc>
                <a:spcPct val="90000"/>
              </a:lnSpc>
              <a:defRPr/>
            </a:pPr>
            <a:r>
              <a:rPr lang="en-US" altLang="ko-KR" sz="1400" i="0" smtClean="0">
                <a:solidFill>
                  <a:srgbClr val="FFFFFF"/>
                </a:solidFill>
                <a:latin typeface="Berlin Sans FB" pitchFamily="34" charset="0"/>
                <a:ea typeface="+mn-ea"/>
              </a:rPr>
              <a:t>Http://netwk.hannam.ac.kr</a:t>
            </a:r>
          </a:p>
        </p:txBody>
      </p:sp>
      <p:pic>
        <p:nvPicPr>
          <p:cNvPr id="1038" name="Picture 36" descr="hannam마크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6572250"/>
            <a:ext cx="23653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Freeform 37"/>
          <p:cNvSpPr>
            <a:spLocks/>
          </p:cNvSpPr>
          <p:nvPr userDrawn="1"/>
        </p:nvSpPr>
        <p:spPr bwMode="auto">
          <a:xfrm>
            <a:off x="6332538" y="6781800"/>
            <a:ext cx="249237" cy="76200"/>
          </a:xfrm>
          <a:custGeom>
            <a:avLst/>
            <a:gdLst>
              <a:gd name="T0" fmla="*/ 0 w 157"/>
              <a:gd name="T1" fmla="*/ 2147483646 h 51"/>
              <a:gd name="T2" fmla="*/ 2147483646 w 157"/>
              <a:gd name="T3" fmla="*/ 2147483646 h 51"/>
              <a:gd name="T4" fmla="*/ 2147483646 w 157"/>
              <a:gd name="T5" fmla="*/ 2147483646 h 51"/>
              <a:gd name="T6" fmla="*/ 2147483646 w 157"/>
              <a:gd name="T7" fmla="*/ 2147483646 h 51"/>
              <a:gd name="T8" fmla="*/ 2147483646 w 157"/>
              <a:gd name="T9" fmla="*/ 0 h 51"/>
              <a:gd name="T10" fmla="*/ 0 w 157"/>
              <a:gd name="T11" fmla="*/ 2147483646 h 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7" h="51">
                <a:moveTo>
                  <a:pt x="0" y="51"/>
                </a:moveTo>
                <a:lnTo>
                  <a:pt x="157" y="51"/>
                </a:lnTo>
                <a:lnTo>
                  <a:pt x="157" y="1"/>
                </a:lnTo>
                <a:lnTo>
                  <a:pt x="79" y="43"/>
                </a:lnTo>
                <a:lnTo>
                  <a:pt x="1" y="0"/>
                </a:lnTo>
                <a:lnTo>
                  <a:pt x="0" y="51"/>
                </a:lnTo>
                <a:close/>
              </a:path>
            </a:pathLst>
          </a:cu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  <p:sldLayoutId id="2147484254" r:id="rId12"/>
    <p:sldLayoutId id="2147484255" r:id="rId13"/>
    <p:sldLayoutId id="2147484256" r:id="rId14"/>
    <p:sldLayoutId id="2147484257" r:id="rId15"/>
  </p:sldLayoutIdLst>
  <p:hf hdr="0" ftr="0" dt="0"/>
  <p:txStyles>
    <p:titleStyle>
      <a:lvl1pPr marL="571500" indent="-571500" algn="l" rtl="0" eaLnBrk="0" fontAlgn="base" latinLnBrk="1" hangingPunct="0"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"/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  <a:cs typeface="+mj-cs"/>
        </a:defRPr>
      </a:lvl1pPr>
      <a:lvl2pPr marL="571500" indent="-571500" algn="l" rtl="0" eaLnBrk="0" fontAlgn="base" latinLnBrk="1" hangingPunct="0"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"/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marL="571500" indent="-571500" algn="l" rtl="0" eaLnBrk="0" fontAlgn="base" latinLnBrk="1" hangingPunct="0"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"/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marL="571500" indent="-571500" algn="l" rtl="0" eaLnBrk="0" fontAlgn="base" latinLnBrk="1" hangingPunct="0"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"/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marL="571500" indent="-571500" algn="l" rtl="0" eaLnBrk="0" fontAlgn="base" latinLnBrk="1" hangingPunct="0"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"/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휴먼엑스포" pitchFamily="18" charset="-127"/>
          <a:ea typeface="휴먼엑스포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휴먼엑스포" pitchFamily="18" charset="-127"/>
          <a:ea typeface="휴먼엑스포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휴먼엑스포" pitchFamily="18" charset="-127"/>
          <a:ea typeface="휴먼엑스포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휴먼엑스포" pitchFamily="18" charset="-127"/>
          <a:ea typeface="휴먼엑스포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&lt;"/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w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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Times New Roman" pitchFamily="18" charset="0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Times New Roman" pitchFamily="18" charset="0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Times New Roman" pitchFamily="18" charset="0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Times New Roman" pitchFamily="18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10425" y="6604000"/>
            <a:ext cx="1905000" cy="254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152B1C5-9595-4A22-B446-4E95E1007331}" type="slidenum">
              <a:rPr kumimoji="0" lang="ko-KR" altLang="ko-KR" sz="1200">
                <a:latin typeface="Arial" panose="020B0604020202020204" pitchFamily="34" charset="0"/>
                <a:ea typeface="휴먼엑스포" panose="02030504000101010101" pitchFamily="18" charset="-127"/>
              </a:rPr>
              <a:pPr>
                <a:spcBef>
                  <a:spcPct val="50000"/>
                </a:spcBef>
                <a:buFontTx/>
                <a:buNone/>
              </a:pPr>
              <a:t>1</a:t>
            </a:fld>
            <a:endParaRPr kumimoji="0" lang="ko-KR" altLang="ko-KR" sz="1200">
              <a:latin typeface="Arial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714500" y="6604000"/>
            <a:ext cx="56562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3" tIns="51417" rIns="102833" bIns="51417">
            <a:spAutoFit/>
          </a:bodyPr>
          <a:lstStyle>
            <a:lvl1pPr defTabSz="10287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defTabSz="10287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287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287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287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kumimoji="0" lang="en-US" altLang="ko-KR" sz="1000" b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2124075" y="2362200"/>
            <a:ext cx="47339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4400" b="0" i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네트워크 계층</a:t>
            </a:r>
            <a:r>
              <a:rPr kumimoji="0" lang="en-US" altLang="ko-KR" sz="4400" b="0" i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/>
            </a:r>
            <a:br>
              <a:rPr kumimoji="0" lang="en-US" altLang="ko-KR" sz="4400" b="0" i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</a:br>
            <a:r>
              <a:rPr kumimoji="0" lang="en-US" altLang="ko-KR" sz="4400" b="0" i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(Network  Layer)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kumimoji="0" lang="en-US" altLang="ko-KR" sz="4400" b="0" i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3B94E36-56BF-48E0-9171-70BCA32B98FB}" type="slidenum">
              <a:rPr kumimoji="0" lang="en-US" altLang="ko-KR" sz="1200">
                <a:latin typeface="Arial" panose="020B0604020202020204" pitchFamily="34" charset="0"/>
                <a:ea typeface="휴먼엑스포" panose="02030504000101010101" pitchFamily="18" charset="-127"/>
              </a:rPr>
              <a:pPr>
                <a:spcBef>
                  <a:spcPct val="50000"/>
                </a:spcBef>
                <a:buFontTx/>
                <a:buNone/>
              </a:pPr>
              <a:t>10</a:t>
            </a:fld>
            <a:endParaRPr kumimoji="0" lang="en-US" altLang="ko-KR" sz="1200">
              <a:latin typeface="Arial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1204913"/>
            <a:ext cx="8686800" cy="36941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§"/>
              <a:defRPr/>
            </a:pPr>
            <a:r>
              <a:rPr lang="ko-KR" altLang="en-US" sz="2400" i="0" dirty="0" err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포워딩</a:t>
            </a:r>
            <a:r>
              <a:rPr lang="en-US" altLang="ko-KR" sz="2400" i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(Forwarding)</a:t>
            </a: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각 </a:t>
            </a: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라우터의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의사결정 테이블을 만들기 위해 </a:t>
            </a: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라우팅에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규칙을 적용하고 </a:t>
            </a: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라우팅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프로토콜을 실행하는 작업</a:t>
            </a:r>
            <a:endParaRPr lang="en-US" altLang="ko-KR" sz="14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라우터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상의 하나의 인터페이스로 </a:t>
            </a: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패킷이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도착했을 때 </a:t>
            </a: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라우터가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취하는 행동으로 정의</a:t>
            </a:r>
            <a:endParaRPr lang="en-US" altLang="ko-KR" sz="14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endParaRPr lang="en-US" altLang="ko-KR" sz="14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라우터가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일반적으로 사용하는 의사결정 테이블</a:t>
            </a:r>
            <a:endParaRPr lang="en-US" altLang="ko-KR" sz="14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1200150" lvl="2" indent="-285750" algn="just">
              <a:buFont typeface="Wingdings" pitchFamily="2" charset="2"/>
              <a:buChar char="§"/>
              <a:defRPr/>
            </a:pP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포워딩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테이블</a:t>
            </a:r>
            <a:r>
              <a:rPr lang="en-US" altLang="ko-KR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(forwarding table)</a:t>
            </a:r>
          </a:p>
          <a:p>
            <a:pPr marL="1200150" lvl="2" indent="-285750" algn="just">
              <a:buFont typeface="Wingdings" pitchFamily="2" charset="2"/>
              <a:buChar char="§"/>
              <a:defRPr/>
            </a:pP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라우팅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테이블</a:t>
            </a:r>
            <a:r>
              <a:rPr lang="en-US" altLang="ko-KR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(routing table)</a:t>
            </a: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endParaRPr lang="en-US" altLang="ko-KR" sz="14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라우터가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하나의 네트워크로부터 </a:t>
            </a: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패킷을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수신하면 해당 </a:t>
            </a: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패킷을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다른 하나의 네트워크로 </a:t>
            </a: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포워딩하거나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여러 네트워크로 </a:t>
            </a: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포워딩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한다</a:t>
            </a:r>
            <a:endParaRPr lang="en-US" altLang="ko-KR" sz="14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endParaRPr lang="en-US" altLang="ko-KR" sz="14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이런 결정을 위해 </a:t>
            </a: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라우터는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패킷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헤더에 있는 목적지 </a:t>
            </a:r>
            <a:endParaRPr lang="en-US" altLang="ko-KR" sz="14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lvl="1" algn="just">
              <a:defRPr/>
            </a:pPr>
            <a:r>
              <a:rPr lang="en-US" altLang="ko-KR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주소나 레이블 정보를 사용하여 </a:t>
            </a: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포워딩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테이블에서 </a:t>
            </a:r>
            <a:endParaRPr lang="en-US" altLang="ko-KR" sz="14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lvl="1" algn="just">
              <a:defRPr/>
            </a:pPr>
            <a:r>
              <a:rPr lang="en-US" altLang="ko-KR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상응하는 출력 인터페이스 번호 찾음</a:t>
            </a:r>
            <a:endParaRPr lang="en-US" altLang="ko-KR" sz="14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1371600" lvl="2" indent="-457200" algn="just">
              <a:buFont typeface="Wingdings" pitchFamily="2" charset="2"/>
              <a:buChar char="§"/>
              <a:defRPr/>
            </a:pPr>
            <a:endParaRPr lang="en-US" altLang="ko-KR" sz="14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120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963" y="3886200"/>
            <a:ext cx="5049837" cy="259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1F3D99"/>
                  </a:outerShdw>
                </a:effectLst>
              </a14:hiddenEffects>
            </a:ext>
          </a:extLst>
        </p:spPr>
      </p:pic>
      <p:sp>
        <p:nvSpPr>
          <p:cNvPr id="51205" name="Rectangle 14"/>
          <p:cNvSpPr>
            <a:spLocks noChangeArrowheads="1"/>
          </p:cNvSpPr>
          <p:nvPr/>
        </p:nvSpPr>
        <p:spPr bwMode="auto">
          <a:xfrm>
            <a:off x="6972300" y="6248400"/>
            <a:ext cx="179070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200">
                <a:latin typeface="Times-BoldItalic"/>
                <a:ea typeface="굴림" panose="020B0600000101010101" pitchFamily="50" charset="-127"/>
              </a:rPr>
              <a:t>그림</a:t>
            </a:r>
            <a:r>
              <a:rPr kumimoji="0" lang="en-US" altLang="ko-KR" sz="1200">
                <a:latin typeface="Times-BoldItalic"/>
                <a:ea typeface="굴림" panose="020B0600000101010101" pitchFamily="50" charset="-127"/>
              </a:rPr>
              <a:t> 4.2:  </a:t>
            </a:r>
            <a:r>
              <a:rPr kumimoji="0" lang="ko-KR" altLang="en-US" sz="1200">
                <a:latin typeface="Times-BoldItalic"/>
                <a:ea typeface="굴림" panose="020B0600000101010101" pitchFamily="50" charset="-127"/>
              </a:rPr>
              <a:t>포워딩 과정</a:t>
            </a:r>
            <a:endParaRPr kumimoji="0" lang="en-US" altLang="ko-KR" sz="1200">
              <a:latin typeface="Times-BoldItalic"/>
              <a:ea typeface="굴림" panose="020B0600000101010101" pitchFamily="50" charset="-127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41288" y="390525"/>
            <a:ext cx="8932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>
              <a:defRPr/>
            </a:pPr>
            <a:r>
              <a:rPr kumimoji="1" lang="en-US" altLang="ko-KR" sz="2800" i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4.1.1 </a:t>
            </a:r>
            <a:r>
              <a:rPr kumimoji="1" lang="ko-KR" altLang="en-US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네트워크 계층 서비스</a:t>
            </a:r>
            <a:r>
              <a:rPr kumimoji="1" lang="en-US" altLang="ko-KR" sz="24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(Network-Layer Services)(</a:t>
            </a:r>
            <a:r>
              <a:rPr kumimoji="1" lang="ko-KR" altLang="en-US" sz="24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계속</a:t>
            </a:r>
            <a:r>
              <a:rPr kumimoji="1" lang="en-US" altLang="ko-KR" sz="24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)</a:t>
            </a:r>
            <a:endParaRPr kumimoji="1" lang="en-US" altLang="ko-KR" sz="2400" i="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29E886C-214F-48E1-B970-FA8101819BC3}" type="slidenum">
              <a:rPr kumimoji="0" lang="en-US" altLang="ko-KR" sz="1200">
                <a:latin typeface="Arial" panose="020B0604020202020204" pitchFamily="34" charset="0"/>
                <a:ea typeface="휴먼엑스포" panose="02030504000101010101" pitchFamily="18" charset="-127"/>
              </a:rPr>
              <a:pPr>
                <a:spcBef>
                  <a:spcPct val="50000"/>
                </a:spcBef>
                <a:buFontTx/>
                <a:buNone/>
              </a:pPr>
              <a:t>11</a:t>
            </a:fld>
            <a:endParaRPr kumimoji="0" lang="en-US" altLang="ko-KR" sz="1200">
              <a:latin typeface="Arial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1204913"/>
            <a:ext cx="8686800" cy="59404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§"/>
              <a:defRPr/>
            </a:pPr>
            <a:r>
              <a:rPr lang="ko-KR" altLang="en-US" sz="2400" i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오류 제어</a:t>
            </a:r>
            <a:r>
              <a:rPr lang="en-US" altLang="ko-KR" sz="2400" i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(Error Control)</a:t>
            </a: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네트워크 계층에서 구현될 수 있지만 인터넷 네트워크 계층을 설계할 때 네트워크 계층이 전달하는 데이터를 보호하기 위한 오류 제어를 고려하지 않음</a:t>
            </a:r>
            <a:endParaRPr lang="en-US" altLang="ko-KR" sz="14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이는 각 </a:t>
            </a: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라우터에서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패킷이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단편화될 때마다 네트워크 계층에서 오류를 검사하는 것이 비효율적이라 여겨짐</a:t>
            </a:r>
            <a:endParaRPr lang="en-US" altLang="ko-KR" sz="14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네트워크 계층을 설계할 때 전체 </a:t>
            </a: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데이터그램이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아닌 헤더의 훼손을 방지하기 위한 </a:t>
            </a: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검사합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필드 추가 </a:t>
            </a:r>
            <a:endParaRPr lang="en-US" altLang="ko-KR" sz="14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이 </a:t>
            </a: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검사합은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두 홉간 및 </a:t>
            </a: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단대단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간의 데이터 전송 시 </a:t>
            </a: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데이터그램의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헤더가 변경되거나 훼손되는 것을 방지</a:t>
            </a:r>
            <a:endParaRPr lang="en-US" altLang="ko-KR" sz="14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endParaRPr lang="en-US" altLang="ko-KR" sz="14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인터넷 상의 네트워크 계층이 직접적으로 오류 제어 서비스를 제공해 주지는 않지만</a:t>
            </a:r>
            <a:r>
              <a:rPr lang="en-US" altLang="ko-KR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데이터그램이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폐기되거나 헤더 상에 알 수 없는 정보가 있을 때 오류 제어를 할 수 있는 보조 프로토콜인 </a:t>
            </a:r>
            <a:r>
              <a:rPr lang="en-US" altLang="ko-KR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ICMP</a:t>
            </a:r>
            <a:r>
              <a:rPr lang="ko-KR" altLang="en-US" sz="1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를 제공</a:t>
            </a:r>
            <a:endParaRPr lang="en-US" altLang="ko-KR" sz="14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457200" indent="-457200" algn="just">
              <a:buFont typeface="Wingdings" pitchFamily="2" charset="2"/>
              <a:buChar char="§"/>
              <a:defRPr/>
            </a:pPr>
            <a:r>
              <a:rPr lang="ko-KR" altLang="en-US" sz="2400" i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흐름제어</a:t>
            </a:r>
            <a:r>
              <a:rPr lang="en-US" altLang="ko-KR" sz="2400" i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(Flow Control)</a:t>
            </a: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송신자가 수신자가 허용할 수 있을 만큼의 데이터만 보내도록 조절</a:t>
            </a:r>
            <a:endParaRPr lang="en-US" altLang="ko-KR" sz="1400" b="0" i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데이터 흐름을 제어하기 위해 수신자는 자신이 데이터를 감당할 수 없는 것을 알리기 위한 피드백 전송 필요</a:t>
            </a:r>
            <a:endParaRPr lang="en-US" altLang="ko-KR" sz="1400" b="0" i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수신측의</a:t>
            </a: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준비와는 상관없이 </a:t>
            </a:r>
            <a:r>
              <a:rPr lang="ko-KR" altLang="en-US" sz="14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송신측에서</a:t>
            </a: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데이터그램이</a:t>
            </a: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준비되면 바로 전송</a:t>
            </a:r>
            <a:endParaRPr lang="en-US" altLang="ko-KR" sz="1400" b="0" i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인터넷의 네트워크 계층은 직접적으로 흐름 제어를 제공 </a:t>
            </a:r>
            <a:r>
              <a:rPr lang="ko-KR" altLang="en-US" sz="14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안함</a:t>
            </a:r>
            <a:endParaRPr lang="en-US" altLang="ko-KR" sz="1400" b="0" i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1371600" lvl="2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네트워크 계층에 오류 제어 기능 없음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수신측네트워크계층역할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간단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많은 양의 데이터처리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1371600" lvl="2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상위 계층이 데이터를 </a:t>
            </a:r>
            <a:r>
              <a:rPr lang="ko-KR" altLang="en-US" sz="14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수신시</a:t>
            </a: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버퍼를 두어 데이터 보관</a:t>
            </a:r>
            <a:endParaRPr lang="en-US" altLang="ko-KR" sz="1400" b="0" i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1371600" lvl="2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네트워크 계층을 사용하는 대부분의 상위 계층에서 제공</a:t>
            </a:r>
            <a:endParaRPr lang="en-US" altLang="ko-KR" sz="1400" b="0" i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1371600" lvl="2" indent="-457200" algn="just">
              <a:buFont typeface="Wingdings" pitchFamily="2" charset="2"/>
              <a:buChar char="§"/>
              <a:defRPr/>
            </a:pPr>
            <a:endParaRPr lang="en-US" altLang="ko-KR" sz="2400" i="0" dirty="0">
              <a:solidFill>
                <a:srgbClr val="33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algn="just">
              <a:defRPr/>
            </a:pPr>
            <a:endParaRPr lang="en-US" altLang="ko-KR" sz="14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algn="just">
              <a:defRPr/>
            </a:pPr>
            <a:endParaRPr lang="en-US" altLang="ko-KR" sz="14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41288" y="390525"/>
            <a:ext cx="8932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>
              <a:defRPr/>
            </a:pPr>
            <a:r>
              <a:rPr kumimoji="1" lang="en-US" altLang="ko-KR" sz="2800" i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4.1.1 </a:t>
            </a:r>
            <a:r>
              <a:rPr kumimoji="1" lang="ko-KR" altLang="en-US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네트워크 계층 서비스</a:t>
            </a:r>
            <a:r>
              <a:rPr kumimoji="1" lang="en-US" altLang="ko-KR" sz="24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(Network-Layer Services)(</a:t>
            </a:r>
            <a:r>
              <a:rPr kumimoji="1" lang="ko-KR" altLang="en-US" sz="24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계속</a:t>
            </a:r>
            <a:r>
              <a:rPr kumimoji="1" lang="en-US" altLang="ko-KR" sz="24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)</a:t>
            </a:r>
            <a:endParaRPr kumimoji="1" lang="en-US" altLang="ko-KR" sz="2400" i="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D4833BC2-B2EA-41E5-9D77-334D9BF15D60}" type="slidenum">
              <a:rPr kumimoji="0" lang="en-US" altLang="ko-KR" sz="1200">
                <a:latin typeface="Arial" panose="020B0604020202020204" pitchFamily="34" charset="0"/>
                <a:ea typeface="휴먼엑스포" panose="02030504000101010101" pitchFamily="18" charset="-127"/>
              </a:rPr>
              <a:pPr>
                <a:spcBef>
                  <a:spcPct val="50000"/>
                </a:spcBef>
                <a:buFontTx/>
                <a:buNone/>
              </a:pPr>
              <a:t>12</a:t>
            </a:fld>
            <a:endParaRPr kumimoji="0" lang="en-US" altLang="ko-KR" sz="1200">
              <a:latin typeface="Arial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1204913"/>
            <a:ext cx="8686800" cy="56626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§"/>
              <a:defRPr/>
            </a:pPr>
            <a:r>
              <a:rPr lang="ko-KR" altLang="en-US" sz="2400" i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혼잡 제어 </a:t>
            </a:r>
            <a:r>
              <a:rPr lang="en-US" altLang="ko-KR" sz="2400" i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(Congestion Control)</a:t>
            </a: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네트워크 계층의 또 다른 이슈</a:t>
            </a:r>
            <a:endParaRPr lang="en-US" altLang="ko-KR" sz="1400" b="0" i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인터넷 공간에 너무 많은 </a:t>
            </a:r>
            <a:r>
              <a:rPr lang="ko-KR" altLang="en-US" sz="14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데이터그램이</a:t>
            </a: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존재하는 경우</a:t>
            </a:r>
            <a:endParaRPr lang="en-US" altLang="ko-KR" sz="1400" b="0" i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송신자가 보낸 </a:t>
            </a:r>
            <a:r>
              <a:rPr lang="ko-KR" altLang="en-US" sz="14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데이터그램이</a:t>
            </a: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네트워크나 </a:t>
            </a:r>
            <a:r>
              <a:rPr lang="ko-KR" altLang="en-US" sz="14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라우터의</a:t>
            </a: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처리 성능을 넘어설 경우</a:t>
            </a:r>
            <a:endParaRPr lang="en-US" altLang="ko-KR" sz="1400" b="0" i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데이터그램을</a:t>
            </a: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처리하지 못할수록 상위 계층의 오류 제어기술 때문에 송신자는 손실된 </a:t>
            </a:r>
            <a:r>
              <a:rPr lang="ko-KR" altLang="en-US" sz="14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패킷의</a:t>
            </a: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복사본을 계속 보내게 되어 더욱 상황을 악화시킴</a:t>
            </a:r>
            <a:endParaRPr lang="en-US" altLang="ko-KR" sz="1400" b="0" i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혼잡 </a:t>
            </a:r>
            <a:r>
              <a:rPr lang="ko-KR" altLang="en-US" sz="14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지속시</a:t>
            </a: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시스템 다운</a:t>
            </a:r>
            <a:r>
              <a:rPr lang="en-US" altLang="ko-KR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데이터그램</a:t>
            </a: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미전달</a:t>
            </a:r>
            <a:r>
              <a:rPr lang="en-US" altLang="ko-KR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상황 발생</a:t>
            </a:r>
            <a:endParaRPr lang="en-US" altLang="ko-KR" sz="1400" b="0" i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endParaRPr lang="en-US" altLang="ko-KR" sz="1400" b="0" i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457200" indent="-457200" algn="just">
              <a:buFont typeface="Wingdings" pitchFamily="2" charset="2"/>
              <a:buChar char="§"/>
              <a:defRPr/>
            </a:pPr>
            <a:r>
              <a:rPr lang="ko-KR" altLang="en-US" sz="2400" i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서비스 품질</a:t>
            </a:r>
            <a:r>
              <a:rPr lang="en-US" altLang="ko-KR" sz="2400" i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(Quality of Service)</a:t>
            </a: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인터넷에서 멀티미디어 통신과 같은 새로운 어플리케이션을 사용 가능하기 때문에 서비스의 품질이 더욱 중요</a:t>
            </a:r>
            <a:endParaRPr lang="en-US" altLang="ko-KR" sz="1400" b="0" i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인터넷은 이런 어플리케이션을 지원하기 위해 보다 나은 서비스 품질을 제공하며 발전</a:t>
            </a:r>
            <a:endParaRPr lang="en-US" altLang="ko-KR" sz="1400" b="0" i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lvl="1" algn="just">
              <a:defRPr/>
            </a:pPr>
            <a:r>
              <a:rPr lang="en-US" altLang="ko-KR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	(</a:t>
            </a: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네트워크 계층을 그대로 두기 위해</a:t>
            </a:r>
            <a:r>
              <a:rPr lang="en-US" altLang="ko-KR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이런 기능의 대부분은 상위 계층에 구현</a:t>
            </a:r>
            <a:r>
              <a:rPr lang="en-US" altLang="ko-KR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742950" lvl="1" indent="-28575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   멀티미디어 통신을 더 많이 사용할수록 서비스 품질에 대한 문제가 발생</a:t>
            </a:r>
            <a:endParaRPr lang="en-US" altLang="ko-KR" sz="1400" b="0" i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lvl="1" algn="just">
              <a:defRPr/>
            </a:pPr>
            <a:r>
              <a:rPr lang="en-US" altLang="ko-KR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457200" indent="-457200" algn="just">
              <a:buFont typeface="Wingdings" pitchFamily="2" charset="2"/>
              <a:buChar char="§"/>
              <a:defRPr/>
            </a:pPr>
            <a:r>
              <a:rPr lang="ko-KR" altLang="en-US" sz="2400" i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보안</a:t>
            </a:r>
            <a:r>
              <a:rPr lang="en-US" altLang="ko-KR" sz="2400" i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(Security)</a:t>
            </a: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네트워크 계층에서 통신의 또 다른 이슈</a:t>
            </a:r>
            <a:endParaRPr lang="en-US" altLang="ko-KR" sz="1400" b="0" i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인터넷 </a:t>
            </a:r>
            <a:r>
              <a:rPr lang="ko-KR" altLang="en-US" sz="14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설계시</a:t>
            </a: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당시 적은 수의 대학 및 연구목적으로 사용할 용도로 설계</a:t>
            </a:r>
            <a:r>
              <a:rPr lang="en-US" altLang="ko-KR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보안 </a:t>
            </a:r>
            <a:r>
              <a:rPr lang="ko-KR" altLang="en-US" sz="14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미고려</a:t>
            </a:r>
            <a:r>
              <a:rPr lang="en-US" altLang="ko-KR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요즘 </a:t>
            </a:r>
            <a:r>
              <a:rPr lang="ko-KR" altLang="en-US" sz="14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비연결형</a:t>
            </a: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네트워크 계층에 </a:t>
            </a:r>
            <a:r>
              <a:rPr lang="ko-KR" altLang="en-US" sz="14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보안성을</a:t>
            </a: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제공하기 위해</a:t>
            </a:r>
            <a:r>
              <a:rPr lang="en-US" altLang="ko-KR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비연결형</a:t>
            </a:r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서비스를 연결 지향형 서비스로 변경할 수 있는 다른 가상의 단계가 필요</a:t>
            </a:r>
            <a:r>
              <a:rPr lang="en-US" altLang="ko-KR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IPSec</a:t>
            </a:r>
            <a:r>
              <a:rPr lang="en-US" altLang="ko-KR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endParaRPr lang="en-US" altLang="ko-KR" sz="2400" i="0" dirty="0">
              <a:solidFill>
                <a:srgbClr val="33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algn="just">
              <a:defRPr/>
            </a:pPr>
            <a:endParaRPr lang="en-US" altLang="ko-KR" sz="14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algn="just">
              <a:defRPr/>
            </a:pPr>
            <a:endParaRPr lang="en-US" altLang="ko-KR" sz="14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41288" y="390525"/>
            <a:ext cx="8932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>
              <a:defRPr/>
            </a:pPr>
            <a:r>
              <a:rPr kumimoji="1" lang="en-US" altLang="ko-KR" sz="2800" i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4.1.1 </a:t>
            </a:r>
            <a:r>
              <a:rPr kumimoji="1" lang="ko-KR" altLang="en-US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네트워크 계층 서비스</a:t>
            </a:r>
            <a:r>
              <a:rPr kumimoji="1" lang="en-US" altLang="ko-KR" sz="24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(Network-Layer Services)(</a:t>
            </a:r>
            <a:r>
              <a:rPr kumimoji="1" lang="ko-KR" altLang="en-US" sz="24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계속</a:t>
            </a:r>
            <a:r>
              <a:rPr kumimoji="1" lang="en-US" altLang="ko-KR" sz="24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)</a:t>
            </a:r>
            <a:endParaRPr kumimoji="1" lang="en-US" altLang="ko-KR" sz="2400" i="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DBBE885-33DC-49F4-9FE4-3A33778AF6DB}" type="slidenum">
              <a:rPr kumimoji="0" lang="en-US" altLang="ko-KR" sz="1200">
                <a:latin typeface="Arial" panose="020B0604020202020204" pitchFamily="34" charset="0"/>
                <a:ea typeface="휴먼엑스포" panose="02030504000101010101" pitchFamily="18" charset="-127"/>
              </a:rPr>
              <a:pPr>
                <a:spcBef>
                  <a:spcPct val="50000"/>
                </a:spcBef>
                <a:buFontTx/>
                <a:buNone/>
              </a:pPr>
              <a:t>13</a:t>
            </a:fld>
            <a:endParaRPr kumimoji="0" lang="en-US" altLang="ko-KR" sz="1200">
              <a:latin typeface="Arial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27659" name="Text Box 9"/>
          <p:cNvSpPr txBox="1">
            <a:spLocks noChangeArrowheads="1"/>
          </p:cNvSpPr>
          <p:nvPr/>
        </p:nvSpPr>
        <p:spPr bwMode="auto">
          <a:xfrm>
            <a:off x="152400" y="381000"/>
            <a:ext cx="2709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>
              <a:defRPr/>
            </a:pPr>
            <a:r>
              <a:rPr kumimoji="1" lang="en-US" altLang="ko-KR" sz="2800" i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4.1.2  </a:t>
            </a:r>
            <a:r>
              <a:rPr kumimoji="1" lang="ko-KR" altLang="en-US" sz="2800" i="0" dirty="0" err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패킷</a:t>
            </a:r>
            <a:r>
              <a:rPr kumimoji="1" lang="ko-KR" altLang="en-US" sz="2800" i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 교환</a:t>
            </a:r>
            <a:endParaRPr kumimoji="1" lang="en-US" altLang="ko-KR" sz="2800" i="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342900" y="1265238"/>
            <a:ext cx="79248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§"/>
              <a:defRPr/>
            </a:pPr>
            <a:r>
              <a:rPr lang="ko-KR" alt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앞 절에서 설명한 </a:t>
            </a:r>
            <a:r>
              <a:rPr lang="ko-KR" altLang="en-US" sz="200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라우팅과</a:t>
            </a:r>
            <a:r>
              <a:rPr lang="ko-KR" alt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포워딩에서</a:t>
            </a:r>
            <a:r>
              <a:rPr lang="ko-KR" alt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네트워크 계층에서 교환과 같은 기능이 수행된다는 것을 살펴보았다 </a:t>
            </a:r>
            <a:endParaRPr lang="en-US" altLang="ko-KR" sz="200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algn="just">
              <a:defRPr/>
            </a:pPr>
            <a:endParaRPr lang="en-US" altLang="ko-KR" sz="200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342900" indent="-342900" algn="just">
              <a:buFont typeface="Wingdings" pitchFamily="2" charset="2"/>
              <a:buChar char="§"/>
              <a:defRPr/>
            </a:pPr>
            <a:r>
              <a:rPr lang="ko-KR" altLang="en-US" sz="200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라우터는</a:t>
            </a:r>
            <a:r>
              <a:rPr lang="ko-KR" alt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전기 스위치가 </a:t>
            </a:r>
            <a:r>
              <a:rPr lang="ko-KR" altLang="en-US" sz="200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입력단의</a:t>
            </a:r>
            <a:r>
              <a:rPr lang="ko-KR" alt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전기를 </a:t>
            </a:r>
            <a:r>
              <a:rPr lang="ko-KR" altLang="en-US" sz="200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출력단으로</a:t>
            </a:r>
            <a:r>
              <a:rPr lang="ko-KR" alt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연결하는 것과 같이 입력포트와 출력포트 사이의 연결을 만드는 교환기</a:t>
            </a:r>
            <a:endParaRPr lang="en-US" altLang="ko-KR" sz="200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342900" indent="-342900" algn="just">
              <a:buFont typeface="Wingdings" pitchFamily="2" charset="2"/>
              <a:buChar char="§"/>
              <a:defRPr/>
            </a:pPr>
            <a:endParaRPr lang="en-US" sz="200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342900" indent="-342900" algn="just">
              <a:buFont typeface="Wingdings" pitchFamily="2" charset="2"/>
              <a:buChar char="§"/>
              <a:defRPr/>
            </a:pPr>
            <a:r>
              <a:rPr lang="ko-KR" altLang="en-US" sz="200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패킷</a:t>
            </a:r>
            <a:r>
              <a:rPr lang="ko-KR" alt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교환 네트워크 에서 </a:t>
            </a:r>
            <a:r>
              <a:rPr lang="ko-KR" altLang="en-US" sz="200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패킷의</a:t>
            </a:r>
            <a:r>
              <a:rPr lang="ko-KR" alt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경로 사용</a:t>
            </a:r>
            <a:endParaRPr lang="en-US" altLang="ko-KR" sz="200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800100" lvl="1" indent="-342900" algn="just">
              <a:buFont typeface="Wingdings" pitchFamily="2" charset="2"/>
              <a:buChar char="§"/>
              <a:defRPr/>
            </a:pPr>
            <a:r>
              <a:rPr lang="ko-KR" altLang="en-US" sz="1800" b="0" i="0" dirty="0" err="1">
                <a:latin typeface="HY견고딕" pitchFamily="18" charset="-127"/>
                <a:ea typeface="HY견고딕" pitchFamily="18" charset="-127"/>
              </a:rPr>
              <a:t>데이터그램</a:t>
            </a:r>
            <a:r>
              <a:rPr lang="ko-KR" altLang="en-US" sz="1800" b="0" i="0" dirty="0">
                <a:latin typeface="HY견고딕" pitchFamily="18" charset="-127"/>
                <a:ea typeface="HY견고딕" pitchFamily="18" charset="-127"/>
              </a:rPr>
              <a:t> 방식</a:t>
            </a:r>
            <a:endParaRPr lang="en-US" altLang="ko-KR" sz="1800" b="0" i="0" dirty="0">
              <a:latin typeface="HY견고딕" pitchFamily="18" charset="-127"/>
              <a:ea typeface="HY견고딕" pitchFamily="18" charset="-127"/>
            </a:endParaRPr>
          </a:p>
          <a:p>
            <a:pPr marL="800100" lvl="1" indent="-342900" algn="just">
              <a:buFont typeface="Wingdings" pitchFamily="2" charset="2"/>
              <a:buChar char="§"/>
              <a:defRPr/>
            </a:pPr>
            <a:r>
              <a:rPr lang="ko-KR" altLang="en-US" sz="1800" b="0" i="0" dirty="0">
                <a:latin typeface="HY견고딕" pitchFamily="18" charset="-127"/>
                <a:ea typeface="HY견고딕" pitchFamily="18" charset="-127"/>
              </a:rPr>
              <a:t>가상 회선 방식</a:t>
            </a:r>
            <a:endParaRPr lang="en-US" sz="1800" b="0" i="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E4E641D4-3697-43A2-9972-5BABCD7E2FD3}" type="slidenum">
              <a:rPr kumimoji="0" lang="en-US" altLang="ko-KR" sz="1200">
                <a:latin typeface="Arial" panose="020B0604020202020204" pitchFamily="34" charset="0"/>
                <a:ea typeface="휴먼엑스포" panose="02030504000101010101" pitchFamily="18" charset="-127"/>
              </a:rPr>
              <a:pPr>
                <a:spcBef>
                  <a:spcPct val="50000"/>
                </a:spcBef>
                <a:buFontTx/>
                <a:buNone/>
              </a:pPr>
              <a:t>14</a:t>
            </a:fld>
            <a:endParaRPr kumimoji="0" lang="en-US" altLang="ko-KR" sz="1200">
              <a:latin typeface="Arial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152400" y="1162050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914400" indent="-4572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kumimoji="0" lang="ko-KR" altLang="en-US" sz="2000" b="0" i="0">
                <a:solidFill>
                  <a:srgbClr val="0000CC"/>
                </a:solidFill>
              </a:rPr>
              <a:t>데이터 그램방식</a:t>
            </a:r>
            <a:r>
              <a:rPr kumimoji="0" lang="en-US" altLang="ko-KR" sz="2000" b="0" i="0">
                <a:solidFill>
                  <a:srgbClr val="0000CC"/>
                </a:solidFill>
              </a:rPr>
              <a:t>(Datagram Approach) : </a:t>
            </a:r>
            <a:r>
              <a:rPr kumimoji="0" lang="ko-KR" altLang="en-US" sz="2000" b="0" i="0">
                <a:solidFill>
                  <a:srgbClr val="0000CC"/>
                </a:solidFill>
              </a:rPr>
              <a:t>비연결형 서비스</a:t>
            </a:r>
            <a:endParaRPr kumimoji="0" lang="en-US" altLang="ko-KR" sz="2000" b="0" i="0">
              <a:solidFill>
                <a:srgbClr val="0000CC"/>
              </a:solidFill>
            </a:endParaRPr>
          </a:p>
          <a:p>
            <a:pPr algn="just" latinLnBrk="0">
              <a:spcBef>
                <a:spcPct val="0"/>
              </a:spcBef>
              <a:buFont typeface="Wingdings" panose="05000000000000000000" pitchFamily="2" charset="2"/>
              <a:buChar char="q"/>
            </a:pPr>
            <a:endParaRPr kumimoji="0" lang="en-US" altLang="ko-KR" sz="2000" b="0" i="0">
              <a:solidFill>
                <a:srgbClr val="0000CC"/>
              </a:solidFill>
            </a:endParaRPr>
          </a:p>
          <a:p>
            <a:pPr lvl="1" algn="just" latinLnBrk="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kumimoji="0" lang="ko-KR" altLang="en-US" sz="1600" b="0" i="0">
                <a:latin typeface="HY견고딕" panose="02030600000101010101" pitchFamily="18" charset="-127"/>
                <a:ea typeface="HY견고딕" panose="02030600000101010101" pitchFamily="18" charset="-127"/>
              </a:rPr>
              <a:t>네트워크 계층의 간소화를 위해 모든 패킷을 독립적으로 처리</a:t>
            </a:r>
            <a:endParaRPr kumimoji="0" lang="en-US" altLang="ko-KR" sz="1600" b="0" i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just" latinLnBrk="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kumimoji="0" lang="ko-KR" altLang="en-US" sz="1600" b="0" i="0">
                <a:latin typeface="HY견고딕" panose="02030600000101010101" pitchFamily="18" charset="-127"/>
                <a:ea typeface="HY견고딕" panose="02030600000101010101" pitchFamily="18" charset="-127"/>
              </a:rPr>
              <a:t>메시지의 패킷들은 목적지까지 같은 경로나 혹은 다른 경로로 전달</a:t>
            </a:r>
            <a:endParaRPr kumimoji="0" lang="en-US" altLang="ko-KR" sz="1600" b="0" i="0">
              <a:solidFill>
                <a:srgbClr val="0000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9400"/>
            <a:ext cx="4395788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14"/>
          <p:cNvSpPr>
            <a:spLocks noChangeArrowheads="1"/>
          </p:cNvSpPr>
          <p:nvPr/>
        </p:nvSpPr>
        <p:spPr bwMode="auto">
          <a:xfrm>
            <a:off x="931863" y="5494338"/>
            <a:ext cx="2835275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100">
                <a:latin typeface="Times-BoldItalic"/>
                <a:ea typeface="굴림" panose="020B0600000101010101" pitchFamily="50" charset="-127"/>
              </a:rPr>
              <a:t>그림</a:t>
            </a:r>
            <a:r>
              <a:rPr kumimoji="0" lang="en-US" altLang="ko-KR" sz="1100">
                <a:latin typeface="Times-BoldItalic"/>
                <a:ea typeface="굴림" panose="020B0600000101010101" pitchFamily="50" charset="-127"/>
              </a:rPr>
              <a:t> 4.3: </a:t>
            </a:r>
            <a:r>
              <a:rPr kumimoji="0" lang="ko-KR" altLang="en-US" sz="1100">
                <a:latin typeface="Times-BoldItalic"/>
                <a:ea typeface="굴림" panose="020B0600000101010101" pitchFamily="50" charset="-127"/>
              </a:rPr>
              <a:t>비연결형 패킷 교환 네트워크</a:t>
            </a:r>
            <a:endParaRPr kumimoji="0" lang="en-US" altLang="ko-KR" sz="1100">
              <a:latin typeface="Times-BoldItalic"/>
              <a:ea typeface="굴림" panose="020B0600000101010101" pitchFamily="50" charset="-127"/>
            </a:endParaRPr>
          </a:p>
        </p:txBody>
      </p:sp>
      <p:pic>
        <p:nvPicPr>
          <p:cNvPr id="593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124200"/>
            <a:ext cx="4143375" cy="240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1F3D99"/>
                  </a:outerShdw>
                </a:effectLst>
              </a14:hiddenEffects>
            </a:ext>
          </a:extLst>
        </p:spPr>
      </p:pic>
      <p:sp>
        <p:nvSpPr>
          <p:cNvPr id="59399" name="Rectangle 14"/>
          <p:cNvSpPr>
            <a:spLocks noChangeArrowheads="1"/>
          </p:cNvSpPr>
          <p:nvPr/>
        </p:nvSpPr>
        <p:spPr bwMode="auto">
          <a:xfrm>
            <a:off x="4648200" y="5494338"/>
            <a:ext cx="4419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100">
                <a:latin typeface="Times-BoldItalic"/>
                <a:ea typeface="굴림" panose="020B0600000101010101" pitchFamily="50" charset="-127"/>
              </a:rPr>
              <a:t>그림</a:t>
            </a:r>
            <a:r>
              <a:rPr kumimoji="0" lang="en-US" altLang="ko-KR" sz="1100">
                <a:latin typeface="Times-BoldItalic"/>
                <a:ea typeface="굴림" panose="020B0600000101010101" pitchFamily="50" charset="-127"/>
              </a:rPr>
              <a:t> 4.4:  </a:t>
            </a:r>
            <a:r>
              <a:rPr kumimoji="0" lang="ko-KR" altLang="en-US" sz="1100">
                <a:latin typeface="Times-BoldItalic"/>
                <a:ea typeface="굴림" panose="020B0600000101010101" pitchFamily="50" charset="-127"/>
              </a:rPr>
              <a:t>비연결형 네트워크에서 사용되는 라우터 내의 포워딩 과정</a:t>
            </a:r>
            <a:endParaRPr kumimoji="0" lang="en-US" altLang="ko-KR" sz="1100">
              <a:latin typeface="Times-BoldItalic"/>
              <a:ea typeface="굴림" panose="020B0600000101010101" pitchFamily="50" charset="-127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81000" y="5841341"/>
            <a:ext cx="8763000" cy="40011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ko-KR" altLang="en-US" sz="2000" i="0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견고딕" pitchFamily="18" charset="-127"/>
                <a:ea typeface="HY견고딕" pitchFamily="18" charset="-127"/>
              </a:rPr>
              <a:t>데이터그램</a:t>
            </a:r>
            <a:r>
              <a:rPr lang="ko-KR" altLang="en-US" sz="2000" i="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견고딕" pitchFamily="18" charset="-127"/>
                <a:ea typeface="HY견고딕" pitchFamily="18" charset="-127"/>
              </a:rPr>
              <a:t> 방식에서 </a:t>
            </a:r>
            <a:r>
              <a:rPr lang="ko-KR" altLang="en-US" sz="2000" i="0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견고딕" pitchFamily="18" charset="-127"/>
                <a:ea typeface="HY견고딕" pitchFamily="18" charset="-127"/>
              </a:rPr>
              <a:t>포워딩</a:t>
            </a:r>
            <a:r>
              <a:rPr lang="ko-KR" altLang="en-US" sz="2000" i="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견고딕" pitchFamily="18" charset="-127"/>
                <a:ea typeface="HY견고딕" pitchFamily="18" charset="-127"/>
              </a:rPr>
              <a:t> 결정은 </a:t>
            </a:r>
            <a:r>
              <a:rPr lang="ko-KR" altLang="en-US" sz="2000" i="0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견고딕" pitchFamily="18" charset="-127"/>
                <a:ea typeface="HY견고딕" pitchFamily="18" charset="-127"/>
              </a:rPr>
              <a:t>패킷의</a:t>
            </a:r>
            <a:r>
              <a:rPr lang="ko-KR" altLang="en-US" sz="2000" i="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견고딕" pitchFamily="18" charset="-127"/>
                <a:ea typeface="HY견고딕" pitchFamily="18" charset="-127"/>
              </a:rPr>
              <a:t> 목적지 주소에 의해 결정된다</a:t>
            </a:r>
            <a:r>
              <a:rPr lang="en-US" altLang="ko-KR" sz="2000" i="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52400" y="381000"/>
            <a:ext cx="361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>
              <a:defRPr/>
            </a:pPr>
            <a:r>
              <a:rPr kumimoji="1" lang="en-US" altLang="ko-KR" sz="2800" i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4.1.2  </a:t>
            </a:r>
            <a:r>
              <a:rPr kumimoji="1" lang="ko-KR" altLang="en-US" sz="2800" i="0" dirty="0" err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패킷</a:t>
            </a:r>
            <a:r>
              <a:rPr kumimoji="1" lang="ko-KR" altLang="en-US" sz="2800" i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r>
              <a:rPr kumimoji="1" lang="ko-KR" altLang="en-US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교환</a:t>
            </a:r>
            <a:r>
              <a:rPr kumimoji="1" lang="en-US" altLang="ko-KR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(</a:t>
            </a:r>
            <a:r>
              <a:rPr kumimoji="1" lang="ko-KR" altLang="en-US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계속</a:t>
            </a:r>
            <a:r>
              <a:rPr kumimoji="1" lang="en-US" altLang="ko-KR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)</a:t>
            </a:r>
            <a:endParaRPr kumimoji="1" lang="en-US" altLang="ko-KR" sz="2800" i="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C69C701D-6441-4D47-A49D-AEEA0A40EF20}" type="slidenum">
              <a:rPr kumimoji="0" lang="en-US" altLang="ko-KR" sz="1200">
                <a:latin typeface="Arial" panose="020B0604020202020204" pitchFamily="34" charset="0"/>
                <a:ea typeface="휴먼엑스포" panose="02030504000101010101" pitchFamily="18" charset="-127"/>
              </a:rPr>
              <a:pPr>
                <a:spcBef>
                  <a:spcPct val="50000"/>
                </a:spcBef>
                <a:buFontTx/>
                <a:buNone/>
              </a:pPr>
              <a:t>15</a:t>
            </a:fld>
            <a:endParaRPr kumimoji="0" lang="en-US" altLang="ko-KR" sz="1200">
              <a:latin typeface="Arial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61443" name="Rectangle 11"/>
          <p:cNvSpPr>
            <a:spLocks noChangeArrowheads="1"/>
          </p:cNvSpPr>
          <p:nvPr/>
        </p:nvSpPr>
        <p:spPr bwMode="auto">
          <a:xfrm>
            <a:off x="152400" y="1162050"/>
            <a:ext cx="86868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914400" indent="-4572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kumimoji="0" lang="ko-KR" altLang="en-US" sz="2000" b="0" i="0">
                <a:solidFill>
                  <a:srgbClr val="0000CC"/>
                </a:solidFill>
              </a:rPr>
              <a:t>가상회선방식</a:t>
            </a:r>
            <a:r>
              <a:rPr kumimoji="0" lang="en-US" altLang="ko-KR" sz="2000" b="0" i="0">
                <a:solidFill>
                  <a:srgbClr val="0000CC"/>
                </a:solidFill>
              </a:rPr>
              <a:t>(Virtual-Circuit Approach) : </a:t>
            </a:r>
            <a:r>
              <a:rPr kumimoji="0" lang="ko-KR" altLang="en-US" sz="2000" b="0" i="0">
                <a:solidFill>
                  <a:srgbClr val="0000CC"/>
                </a:solidFill>
              </a:rPr>
              <a:t>연결 지향형 서비스</a:t>
            </a:r>
            <a:r>
              <a:rPr kumimoji="0" lang="en-US" altLang="ko-KR" sz="2000" b="0" i="0">
                <a:solidFill>
                  <a:srgbClr val="0000CC"/>
                </a:solidFill>
              </a:rPr>
              <a:t> </a:t>
            </a:r>
          </a:p>
          <a:p>
            <a:pPr lvl="1" algn="just" latinLnBrk="0">
              <a:spcBef>
                <a:spcPct val="0"/>
              </a:spcBef>
              <a:buFont typeface="Wingdings" panose="05000000000000000000" pitchFamily="2" charset="2"/>
              <a:buChar char="q"/>
            </a:pPr>
            <a:endParaRPr kumimoji="0" lang="en-US" altLang="ko-KR" sz="2000" b="0" i="0">
              <a:solidFill>
                <a:srgbClr val="0000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just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kumimoji="0" lang="ko-KR" altLang="en-US" sz="1600" b="0" i="0">
                <a:latin typeface="HY견고딕" panose="02030600000101010101" pitchFamily="18" charset="-127"/>
                <a:ea typeface="HY견고딕" panose="02030600000101010101" pitchFamily="18" charset="-127"/>
              </a:rPr>
              <a:t>한 메시지에 속한 모든 패킷은 연관성 있음</a:t>
            </a:r>
            <a:r>
              <a:rPr kumimoji="0" lang="en-US" altLang="ko-KR" sz="1600" b="0" i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 algn="just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kumimoji="0" lang="ko-KR" altLang="en-US" sz="1600" b="0" i="0">
                <a:latin typeface="HY견고딕" panose="02030600000101010101" pitchFamily="18" charset="-127"/>
                <a:ea typeface="HY견고딕" panose="02030600000101010101" pitchFamily="18" charset="-127"/>
              </a:rPr>
              <a:t>메시지의 모든 데이어그램이 전송되기 전에 데이터그램을 위한 가상의 경로가 설정</a:t>
            </a:r>
            <a:endParaRPr kumimoji="0" lang="en-US" altLang="ko-KR" sz="1600" b="0" i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just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kumimoji="0" lang="ko-KR" altLang="en-US" sz="1600" b="0" i="0">
                <a:latin typeface="HY견고딕" panose="02030600000101010101" pitchFamily="18" charset="-127"/>
                <a:ea typeface="HY견고딕" panose="02030600000101010101" pitchFamily="18" charset="-127"/>
              </a:rPr>
              <a:t>설정 후 데이터그램을 모두 같은 경로로 전송</a:t>
            </a:r>
            <a:endParaRPr kumimoji="0" lang="en-US" altLang="ko-KR" sz="1600" b="0" i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just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kumimoji="0" lang="ko-KR" altLang="en-US" sz="1600" b="0" i="0">
                <a:latin typeface="HY견고딕" panose="02030600000101010101" pitchFamily="18" charset="-127"/>
                <a:ea typeface="HY견고딕" panose="02030600000101010101" pitchFamily="18" charset="-127"/>
              </a:rPr>
              <a:t>패킷이 흐름 레이블을 포함하는 것으로 가정하고 이런 흐름 레이블이 어떻게 정해지는지 설명</a:t>
            </a:r>
            <a:endParaRPr kumimoji="0" lang="en-US" altLang="ko-KR" sz="1600" b="0" i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just" latinLnBrk="0">
              <a:spcBef>
                <a:spcPct val="0"/>
              </a:spcBef>
              <a:buFont typeface="Wingdings" panose="05000000000000000000" pitchFamily="2" charset="2"/>
              <a:buChar char="q"/>
            </a:pPr>
            <a:endParaRPr kumimoji="0" lang="en-US" altLang="ko-KR" sz="2000" b="0" i="0">
              <a:solidFill>
                <a:srgbClr val="0000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algn="just" latinLnBrk="0">
              <a:spcBef>
                <a:spcPct val="0"/>
              </a:spcBef>
              <a:buFont typeface="Wingdings" panose="05000000000000000000" pitchFamily="2" charset="2"/>
              <a:buChar char="q"/>
            </a:pPr>
            <a:endParaRPr kumimoji="0" lang="en-US" altLang="ko-KR" sz="2000" b="0" i="0">
              <a:solidFill>
                <a:srgbClr val="0000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14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352800"/>
            <a:ext cx="398145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1F3D99"/>
                  </a:outerShdw>
                </a:effectLst>
              </a14:hiddenEffects>
            </a:ext>
          </a:extLst>
        </p:spPr>
      </p:pic>
      <p:sp>
        <p:nvSpPr>
          <p:cNvPr id="61445" name="Rectangle 14"/>
          <p:cNvSpPr>
            <a:spLocks noChangeArrowheads="1"/>
          </p:cNvSpPr>
          <p:nvPr/>
        </p:nvSpPr>
        <p:spPr bwMode="auto">
          <a:xfrm>
            <a:off x="1011238" y="5875338"/>
            <a:ext cx="2835275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100">
                <a:latin typeface="Times-BoldItalic"/>
                <a:ea typeface="굴림" panose="020B0600000101010101" pitchFamily="50" charset="-127"/>
              </a:rPr>
              <a:t>그림</a:t>
            </a:r>
            <a:r>
              <a:rPr kumimoji="0" lang="en-US" altLang="ko-KR" sz="1100">
                <a:latin typeface="Times-BoldItalic"/>
                <a:ea typeface="굴림" panose="020B0600000101010101" pitchFamily="50" charset="-127"/>
              </a:rPr>
              <a:t> 4.5: </a:t>
            </a:r>
            <a:r>
              <a:rPr kumimoji="0" lang="ko-KR" altLang="en-US" sz="1100">
                <a:latin typeface="Times-BoldItalic"/>
                <a:ea typeface="굴림" panose="020B0600000101010101" pitchFamily="50" charset="-127"/>
              </a:rPr>
              <a:t>가상 회선 패킷 교환 네트워크</a:t>
            </a:r>
            <a:endParaRPr kumimoji="0" lang="en-US" altLang="ko-KR" sz="1100">
              <a:latin typeface="Times-BoldItalic"/>
              <a:ea typeface="굴림" panose="020B0600000101010101" pitchFamily="50" charset="-127"/>
            </a:endParaRPr>
          </a:p>
        </p:txBody>
      </p:sp>
      <p:pic>
        <p:nvPicPr>
          <p:cNvPr id="6144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3600"/>
            <a:ext cx="4573588" cy="224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1F3D99"/>
                  </a:outerShdw>
                </a:effectLst>
              </a14:hiddenEffects>
            </a:ext>
          </a:extLst>
        </p:spPr>
      </p:pic>
      <p:sp>
        <p:nvSpPr>
          <p:cNvPr id="61447" name="Rectangle 14"/>
          <p:cNvSpPr>
            <a:spLocks noChangeArrowheads="1"/>
          </p:cNvSpPr>
          <p:nvPr/>
        </p:nvSpPr>
        <p:spPr bwMode="auto">
          <a:xfrm>
            <a:off x="5692775" y="5689600"/>
            <a:ext cx="2332038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100">
                <a:latin typeface="Times-BoldItalic"/>
                <a:ea typeface="굴림" panose="020B0600000101010101" pitchFamily="50" charset="-127"/>
              </a:rPr>
              <a:t>그림</a:t>
            </a:r>
            <a:r>
              <a:rPr kumimoji="0" lang="en-US" altLang="ko-KR" sz="1100">
                <a:latin typeface="Times-BoldItalic"/>
                <a:ea typeface="굴림" panose="020B0600000101010101" pitchFamily="50" charset="-127"/>
              </a:rPr>
              <a:t> 4.6 </a:t>
            </a:r>
            <a:r>
              <a:rPr kumimoji="0" lang="ko-KR" altLang="en-US" sz="1100">
                <a:latin typeface="Times-BoldItalic"/>
                <a:ea typeface="굴림" panose="020B0600000101010101" pitchFamily="50" charset="-127"/>
              </a:rPr>
              <a:t> 가상 회선 네트워크에서 사용되는 라우터 내의 포워딩 과정</a:t>
            </a:r>
            <a:endParaRPr kumimoji="0" lang="en-US" altLang="ko-KR" sz="1100">
              <a:latin typeface="Times-BoldItalic"/>
              <a:ea typeface="굴림" panose="020B0600000101010101" pitchFamily="50" charset="-127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381000" y="6146141"/>
            <a:ext cx="8763000" cy="40011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ko-KR" altLang="en-US" sz="2000" i="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견고딕" pitchFamily="18" charset="-127"/>
                <a:ea typeface="HY견고딕" pitchFamily="18" charset="-127"/>
              </a:rPr>
              <a:t>가상 회선 방식에서 </a:t>
            </a:r>
            <a:r>
              <a:rPr lang="ko-KR" altLang="en-US" sz="2000" i="0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견고딕" pitchFamily="18" charset="-127"/>
                <a:ea typeface="HY견고딕" pitchFamily="18" charset="-127"/>
              </a:rPr>
              <a:t>포워딩은</a:t>
            </a:r>
            <a:r>
              <a:rPr lang="ko-KR" altLang="en-US" sz="2000" i="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i="0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견고딕" pitchFamily="18" charset="-127"/>
                <a:ea typeface="HY견고딕" pitchFamily="18" charset="-127"/>
              </a:rPr>
              <a:t>패킷의</a:t>
            </a:r>
            <a:r>
              <a:rPr lang="ko-KR" altLang="en-US" sz="2000" i="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견고딕" pitchFamily="18" charset="-127"/>
                <a:ea typeface="HY견고딕" pitchFamily="18" charset="-127"/>
              </a:rPr>
              <a:t> 레이블에 의해 결정된다</a:t>
            </a:r>
            <a:r>
              <a:rPr lang="en-US" altLang="ko-KR" sz="2000" i="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152400" y="381000"/>
            <a:ext cx="361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>
              <a:defRPr/>
            </a:pPr>
            <a:r>
              <a:rPr kumimoji="1" lang="en-US" altLang="ko-KR" sz="2800" i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4.1.2  </a:t>
            </a:r>
            <a:r>
              <a:rPr kumimoji="1" lang="ko-KR" altLang="en-US" sz="2800" i="0" dirty="0" err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패킷</a:t>
            </a:r>
            <a:r>
              <a:rPr kumimoji="1" lang="ko-KR" altLang="en-US" sz="2800" i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r>
              <a:rPr kumimoji="1" lang="ko-KR" altLang="en-US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교환</a:t>
            </a:r>
            <a:r>
              <a:rPr kumimoji="1" lang="en-US" altLang="ko-KR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(</a:t>
            </a:r>
            <a:r>
              <a:rPr kumimoji="1" lang="ko-KR" altLang="en-US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계속</a:t>
            </a:r>
            <a:r>
              <a:rPr kumimoji="1" lang="en-US" altLang="ko-KR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)</a:t>
            </a:r>
            <a:endParaRPr kumimoji="1" lang="en-US" altLang="ko-KR" sz="2800" i="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0A770DF1-62A4-4D7C-B2AC-2F1F31677CF8}" type="slidenum">
              <a:rPr kumimoji="0" lang="en-US" altLang="ko-KR" sz="1200">
                <a:latin typeface="Arial" panose="020B0604020202020204" pitchFamily="34" charset="0"/>
                <a:ea typeface="휴먼엑스포" panose="02030504000101010101" pitchFamily="18" charset="-127"/>
              </a:rPr>
              <a:pPr>
                <a:spcBef>
                  <a:spcPct val="50000"/>
                </a:spcBef>
                <a:buFontTx/>
                <a:buNone/>
              </a:pPr>
              <a:t>16</a:t>
            </a:fld>
            <a:endParaRPr kumimoji="0" lang="en-US" altLang="ko-KR" sz="1200">
              <a:latin typeface="Arial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63491" name="Rectangle 11"/>
          <p:cNvSpPr>
            <a:spLocks noChangeArrowheads="1"/>
          </p:cNvSpPr>
          <p:nvPr/>
        </p:nvSpPr>
        <p:spPr bwMode="auto">
          <a:xfrm>
            <a:off x="228600" y="1219200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ko-KR" altLang="en-US" sz="2400" b="0" i="0"/>
              <a:t>네트워크 계층을 사용하는 상위 계층 프로토콜은 이상적인 서비스를 원하지만 네트워크 계층은 완벽하지 않다</a:t>
            </a:r>
            <a:r>
              <a:rPr kumimoji="0" lang="en-US" altLang="ko-KR" sz="2400" b="0" i="0"/>
              <a:t>. </a:t>
            </a:r>
            <a:r>
              <a:rPr kumimoji="0" lang="ko-KR" altLang="en-US" sz="2400" b="0" i="0"/>
              <a:t>네트워크의 성능은 지연</a:t>
            </a:r>
            <a:r>
              <a:rPr kumimoji="0" lang="en-US" altLang="ko-KR" sz="2400" b="0" i="0"/>
              <a:t>, </a:t>
            </a:r>
            <a:r>
              <a:rPr kumimoji="0" lang="ko-KR" altLang="en-US" sz="2400" b="0" i="0"/>
              <a:t>처리량</a:t>
            </a:r>
            <a:r>
              <a:rPr kumimoji="0" lang="en-US" altLang="ko-KR" sz="2400" b="0" i="0"/>
              <a:t>, </a:t>
            </a:r>
            <a:r>
              <a:rPr kumimoji="0" lang="ko-KR" altLang="en-US" sz="2400" b="0" i="0"/>
              <a:t>패킷 손실률로 측정 가능</a:t>
            </a:r>
            <a:endParaRPr kumimoji="0" lang="en-US" altLang="ko-KR" sz="2400" b="0" i="0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52400" y="381000"/>
            <a:ext cx="435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>
              <a:defRPr/>
            </a:pPr>
            <a:r>
              <a:rPr kumimoji="1" lang="en-US" altLang="ko-KR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4.1.3   </a:t>
            </a:r>
            <a:r>
              <a:rPr kumimoji="1" lang="ko-KR" altLang="en-US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네트워크 계층 성능</a:t>
            </a:r>
            <a:endParaRPr kumimoji="1" lang="en-US" altLang="ko-KR" sz="2800" i="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2667000"/>
            <a:ext cx="9220200" cy="33543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q"/>
              <a:defRPr/>
            </a:pPr>
            <a:r>
              <a:rPr lang="ko-KR" altLang="en-US" sz="2000" b="0" i="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지연</a:t>
            </a:r>
            <a:r>
              <a:rPr lang="en-US" altLang="ko-KR" sz="2000" b="0" i="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(Delay)</a:t>
            </a:r>
          </a:p>
          <a:p>
            <a:pPr marL="914400" lvl="1" indent="-457200" algn="just">
              <a:buFont typeface="Wingdings" pitchFamily="2" charset="2"/>
              <a:buChar char="q"/>
              <a:defRPr/>
            </a:pPr>
            <a:r>
              <a:rPr lang="ko-KR" altLang="en-US" sz="1800" b="0" i="0" dirty="0">
                <a:latin typeface="HY견고딕" pitchFamily="18" charset="-127"/>
                <a:ea typeface="HY견고딕" pitchFamily="18" charset="-127"/>
              </a:rPr>
              <a:t>전송지연 </a:t>
            </a:r>
            <a:r>
              <a:rPr lang="en-US" altLang="ko-KR" sz="1800" b="0" i="0" dirty="0">
                <a:latin typeface="HY견고딕" pitchFamily="18" charset="-127"/>
                <a:ea typeface="HY견고딕" pitchFamily="18" charset="-127"/>
              </a:rPr>
              <a:t>(Transmission Delay)</a:t>
            </a:r>
          </a:p>
          <a:p>
            <a:pPr marL="914400" lvl="1" indent="-457200" algn="just">
              <a:buFont typeface="Wingdings" pitchFamily="2" charset="2"/>
              <a:buChar char="q"/>
              <a:defRPr/>
            </a:pPr>
            <a:r>
              <a:rPr lang="ko-KR" altLang="en-US" sz="1800" b="0" i="0" dirty="0">
                <a:latin typeface="HY견고딕" pitchFamily="18" charset="-127"/>
                <a:ea typeface="HY견고딕" pitchFamily="18" charset="-127"/>
              </a:rPr>
              <a:t>전파지연 </a:t>
            </a:r>
            <a:r>
              <a:rPr lang="en-US" altLang="ko-KR" sz="1800" b="0" i="0" dirty="0">
                <a:latin typeface="HY견고딕" pitchFamily="18" charset="-127"/>
                <a:ea typeface="HY견고딕" pitchFamily="18" charset="-127"/>
              </a:rPr>
              <a:t>(Propagation Delay)</a:t>
            </a:r>
          </a:p>
          <a:p>
            <a:pPr marL="914400" lvl="1" indent="-457200" algn="just">
              <a:buFont typeface="Wingdings" pitchFamily="2" charset="2"/>
              <a:buChar char="q"/>
              <a:defRPr/>
            </a:pPr>
            <a:r>
              <a:rPr lang="ko-KR" altLang="en-US" sz="1800" b="0" i="0" dirty="0">
                <a:latin typeface="HY견고딕" pitchFamily="18" charset="-127"/>
                <a:ea typeface="HY견고딕" pitchFamily="18" charset="-127"/>
              </a:rPr>
              <a:t>처리 지연 </a:t>
            </a:r>
            <a:r>
              <a:rPr lang="en-US" altLang="ko-KR" sz="1800" b="0" i="0" dirty="0">
                <a:latin typeface="HY견고딕" pitchFamily="18" charset="-127"/>
                <a:ea typeface="HY견고딕" pitchFamily="18" charset="-127"/>
              </a:rPr>
              <a:t>(Processing Delay)</a:t>
            </a:r>
          </a:p>
          <a:p>
            <a:pPr marL="914400" lvl="1" indent="-457200" algn="just">
              <a:buFont typeface="Wingdings" pitchFamily="2" charset="2"/>
              <a:buChar char="q"/>
              <a:defRPr/>
            </a:pPr>
            <a:r>
              <a:rPr lang="ko-KR" altLang="en-US" sz="1800" b="0" i="0" dirty="0">
                <a:latin typeface="HY견고딕" pitchFamily="18" charset="-127"/>
                <a:ea typeface="HY견고딕" pitchFamily="18" charset="-127"/>
              </a:rPr>
              <a:t>큐 내부의 지연 </a:t>
            </a:r>
            <a:r>
              <a:rPr lang="en-US" altLang="ko-KR" sz="1800" b="0" i="0" dirty="0">
                <a:latin typeface="HY견고딕" pitchFamily="18" charset="-127"/>
                <a:ea typeface="HY견고딕" pitchFamily="18" charset="-127"/>
              </a:rPr>
              <a:t>(Queuing Delay)</a:t>
            </a:r>
          </a:p>
          <a:p>
            <a:pPr marL="914400" lvl="1" indent="-457200" algn="just">
              <a:buFont typeface="Wingdings" pitchFamily="2" charset="2"/>
              <a:buChar char="q"/>
              <a:defRPr/>
            </a:pPr>
            <a:endParaRPr lang="en-US" altLang="ko-KR" sz="1800" b="0" i="0" dirty="0"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q"/>
              <a:defRPr/>
            </a:pPr>
            <a:r>
              <a:rPr lang="ko-KR" altLang="en-US" sz="1800" b="0" i="0" dirty="0">
                <a:latin typeface="HY견고딕" pitchFamily="18" charset="-127"/>
                <a:ea typeface="HY견고딕" pitchFamily="18" charset="-127"/>
              </a:rPr>
              <a:t>전체 지연 </a:t>
            </a:r>
            <a:r>
              <a:rPr lang="en-US" altLang="ko-KR" sz="1800" b="0" i="0" dirty="0">
                <a:latin typeface="HY견고딕" pitchFamily="18" charset="-127"/>
                <a:ea typeface="HY견고딕" pitchFamily="18" charset="-127"/>
              </a:rPr>
              <a:t>(Total Delay)</a:t>
            </a:r>
          </a:p>
          <a:p>
            <a:pPr marL="914400" lvl="1" indent="-457200" algn="just">
              <a:buFont typeface="Wingdings" pitchFamily="2" charset="2"/>
              <a:buChar char="q"/>
              <a:defRPr/>
            </a:pPr>
            <a:endParaRPr lang="en-US" altLang="ko-KR" sz="2400" b="0" i="0" dirty="0">
              <a:latin typeface="Times New Roman" pitchFamily="18" charset="0"/>
              <a:ea typeface="굴림" pitchFamily="50" charset="-127"/>
            </a:endParaRPr>
          </a:p>
          <a:p>
            <a:pPr marL="457200" indent="-457200" algn="just">
              <a:buFont typeface="Wingdings" pitchFamily="2" charset="2"/>
              <a:buChar char="q"/>
              <a:defRPr/>
            </a:pPr>
            <a:r>
              <a:rPr lang="ko-KR" altLang="en-US" sz="2000" b="0" i="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처리량</a:t>
            </a:r>
            <a:r>
              <a:rPr lang="en-US" altLang="ko-KR" sz="2000" b="0" i="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(Throughput)</a:t>
            </a:r>
          </a:p>
          <a:p>
            <a:pPr marL="457200" indent="-457200" algn="just">
              <a:buFont typeface="Wingdings" pitchFamily="2" charset="2"/>
              <a:buChar char="q"/>
              <a:defRPr/>
            </a:pPr>
            <a:endParaRPr lang="en-US" altLang="ko-KR" sz="2000" b="0" i="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  <a:p>
            <a:pPr marL="457200" indent="-457200" algn="just">
              <a:buFont typeface="Wingdings" pitchFamily="2" charset="2"/>
              <a:buChar char="q"/>
              <a:defRPr/>
            </a:pPr>
            <a:r>
              <a:rPr lang="ko-KR" altLang="en-US" sz="2000" b="0" i="0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패킷</a:t>
            </a:r>
            <a:r>
              <a:rPr lang="ko-KR" altLang="en-US" sz="2000" b="0" i="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손실</a:t>
            </a:r>
            <a:r>
              <a:rPr lang="en-US" altLang="ko-KR" sz="2000" b="0" i="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(Packet Loss)</a:t>
            </a:r>
            <a:endParaRPr lang="en-US" altLang="ko-KR" sz="36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41F75D5-2BE0-45DF-8AA2-0EABD6BFE238}" type="slidenum">
              <a:rPr kumimoji="0" lang="en-US" altLang="ko-KR" sz="1200">
                <a:latin typeface="Arial" panose="020B0604020202020204" pitchFamily="34" charset="0"/>
                <a:ea typeface="휴먼엑스포" panose="02030504000101010101" pitchFamily="18" charset="-127"/>
              </a:rPr>
              <a:pPr>
                <a:spcBef>
                  <a:spcPct val="50000"/>
                </a:spcBef>
                <a:buFontTx/>
                <a:buNone/>
              </a:pPr>
              <a:t>17</a:t>
            </a:fld>
            <a:endParaRPr kumimoji="0" lang="en-US" altLang="ko-KR" sz="1200">
              <a:latin typeface="Arial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52400" y="381000"/>
            <a:ext cx="526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>
              <a:defRPr/>
            </a:pPr>
            <a:r>
              <a:rPr kumimoji="1" lang="en-US" altLang="ko-KR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4.1.3   </a:t>
            </a:r>
            <a:r>
              <a:rPr kumimoji="1" lang="ko-KR" altLang="en-US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네트워크 계층 성능</a:t>
            </a:r>
            <a:r>
              <a:rPr kumimoji="1" lang="en-US" altLang="ko-KR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(</a:t>
            </a:r>
            <a:r>
              <a:rPr kumimoji="1" lang="ko-KR" altLang="en-US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계속</a:t>
            </a:r>
            <a:r>
              <a:rPr kumimoji="1" lang="en-US" altLang="ko-KR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)</a:t>
            </a:r>
            <a:endParaRPr kumimoji="1" lang="en-US" altLang="ko-KR" sz="2800" i="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1219200"/>
            <a:ext cx="9220200" cy="44624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q"/>
              <a:defRPr/>
            </a:pPr>
            <a:r>
              <a:rPr lang="ko-KR" altLang="en-US" sz="2000" b="0" i="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지연</a:t>
            </a:r>
            <a:r>
              <a:rPr lang="en-US" altLang="ko-KR" sz="2000" b="0" i="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(Delay)</a:t>
            </a:r>
          </a:p>
          <a:p>
            <a:pPr algn="just">
              <a:defRPr/>
            </a:pPr>
            <a:r>
              <a:rPr lang="en-US" altLang="ko-KR" sz="1800" b="0" i="0" dirty="0"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800" b="0" i="0" dirty="0" err="1">
                <a:latin typeface="HY견고딕" pitchFamily="18" charset="-127"/>
                <a:ea typeface="HY견고딕" pitchFamily="18" charset="-127"/>
              </a:rPr>
              <a:t>패킷이</a:t>
            </a:r>
            <a:r>
              <a:rPr lang="ko-KR" altLang="en-US" sz="1800" b="0" i="0" dirty="0">
                <a:latin typeface="HY견고딕" pitchFamily="18" charset="-127"/>
                <a:ea typeface="HY견고딕" pitchFamily="18" charset="-127"/>
              </a:rPr>
              <a:t> 발신지에서 목적지까지 </a:t>
            </a:r>
            <a:r>
              <a:rPr lang="ko-KR" altLang="en-US" sz="1800" b="0" i="0" dirty="0" err="1">
                <a:latin typeface="HY견고딕" pitchFamily="18" charset="-127"/>
                <a:ea typeface="HY견고딕" pitchFamily="18" charset="-127"/>
              </a:rPr>
              <a:t>전송될때</a:t>
            </a:r>
            <a:r>
              <a:rPr lang="ko-KR" altLang="en-US" sz="1800" b="0" i="0" dirty="0">
                <a:latin typeface="HY견고딕" pitchFamily="18" charset="-127"/>
                <a:ea typeface="HY견고딕" pitchFamily="18" charset="-127"/>
              </a:rPr>
              <a:t> 필연적으로 지연</a:t>
            </a:r>
            <a:r>
              <a:rPr lang="en-US" altLang="ko-KR" sz="1800" b="0" i="0" dirty="0">
                <a:latin typeface="HY견고딕" pitchFamily="18" charset="-127"/>
                <a:ea typeface="HY견고딕" pitchFamily="18" charset="-127"/>
              </a:rPr>
              <a:t>(delay)</a:t>
            </a:r>
            <a:r>
              <a:rPr lang="ko-KR" altLang="en-US" sz="1800" b="0" i="0" dirty="0">
                <a:latin typeface="HY견고딕" pitchFamily="18" charset="-127"/>
                <a:ea typeface="HY견고딕" pitchFamily="18" charset="-127"/>
              </a:rPr>
              <a:t>이 발생</a:t>
            </a:r>
            <a:endParaRPr lang="en-US" altLang="ko-KR" sz="1800" b="0" i="0" dirty="0">
              <a:latin typeface="HY견고딕" pitchFamily="18" charset="-127"/>
              <a:ea typeface="HY견고딕" pitchFamily="18" charset="-127"/>
            </a:endParaRPr>
          </a:p>
          <a:p>
            <a:pPr algn="just">
              <a:defRPr/>
            </a:pPr>
            <a:r>
              <a:rPr lang="en-US" altLang="ko-KR" sz="1800" b="0" i="0" dirty="0">
                <a:latin typeface="HY견고딕" pitchFamily="18" charset="-127"/>
                <a:ea typeface="HY견고딕" pitchFamily="18" charset="-127"/>
              </a:rPr>
              <a:t>      </a:t>
            </a:r>
          </a:p>
          <a:p>
            <a:pPr marL="914400" lvl="1" indent="-457200" algn="just">
              <a:buFont typeface="Wingdings" pitchFamily="2" charset="2"/>
              <a:buChar char="q"/>
              <a:defRPr/>
            </a:pPr>
            <a:r>
              <a:rPr lang="ko-KR" altLang="en-US" sz="1800" b="0" i="0" dirty="0">
                <a:latin typeface="HY견고딕" pitchFamily="18" charset="-127"/>
                <a:ea typeface="HY견고딕" pitchFamily="18" charset="-127"/>
              </a:rPr>
              <a:t>전송지연 </a:t>
            </a:r>
            <a:r>
              <a:rPr lang="en-US" altLang="ko-KR" sz="1800" b="0" i="0" dirty="0">
                <a:latin typeface="HY견고딕" pitchFamily="18" charset="-127"/>
                <a:ea typeface="HY견고딕" pitchFamily="18" charset="-127"/>
              </a:rPr>
              <a:t>(Transmission Delay)</a:t>
            </a:r>
          </a:p>
          <a:p>
            <a:pPr marL="1371600" lvl="2" indent="-457200" algn="just">
              <a:buFont typeface="Wingdings" pitchFamily="2" charset="2"/>
              <a:buChar char="§"/>
              <a:defRPr/>
            </a:pP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발신지 호스트나 </a:t>
            </a:r>
            <a:r>
              <a:rPr lang="ko-KR" altLang="en-US" sz="1600" b="0" i="0" dirty="0" err="1">
                <a:latin typeface="HY견고딕" pitchFamily="18" charset="-127"/>
                <a:ea typeface="HY견고딕" pitchFamily="18" charset="-127"/>
              </a:rPr>
              <a:t>라우터는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b="0" i="0" dirty="0" err="1">
                <a:latin typeface="HY견고딕" pitchFamily="18" charset="-127"/>
                <a:ea typeface="HY견고딕" pitchFamily="18" charset="-127"/>
              </a:rPr>
              <a:t>패킷을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 즉시 보낼 수 없다</a:t>
            </a:r>
            <a:endParaRPr lang="en-US" altLang="ko-KR" sz="1600" b="0" i="0" dirty="0">
              <a:latin typeface="HY견고딕" pitchFamily="18" charset="-127"/>
              <a:ea typeface="HY견고딕" pitchFamily="18" charset="-127"/>
            </a:endParaRPr>
          </a:p>
          <a:p>
            <a:pPr marL="1371600" lvl="2" indent="-457200" algn="just">
              <a:buFont typeface="Wingdings" pitchFamily="2" charset="2"/>
              <a:buChar char="§"/>
              <a:defRPr/>
            </a:pP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송신자는 전송해야 할 </a:t>
            </a:r>
            <a:r>
              <a:rPr lang="ko-KR" altLang="en-US" sz="1600" b="0" i="0" dirty="0" err="1">
                <a:latin typeface="HY견고딕" pitchFamily="18" charset="-127"/>
                <a:ea typeface="HY견고딕" pitchFamily="18" charset="-127"/>
              </a:rPr>
              <a:t>패킷에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 하나하나 비트 정보들을 추가</a:t>
            </a:r>
            <a:endParaRPr lang="en-US" altLang="ko-KR" sz="1600" b="0" i="0" dirty="0">
              <a:latin typeface="HY견고딕" pitchFamily="18" charset="-127"/>
              <a:ea typeface="HY견고딕" pitchFamily="18" charset="-127"/>
            </a:endParaRPr>
          </a:p>
          <a:p>
            <a:pPr lvl="2">
              <a:defRPr/>
            </a:pPr>
            <a:r>
              <a:rPr lang="en-US" altLang="ko-KR" sz="1400" i="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en-US" altLang="ko-KR" sz="1400" i="0" dirty="0" err="1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Delay</a:t>
            </a:r>
            <a:r>
              <a:rPr lang="en-US" altLang="ko-KR" sz="1050" i="0" dirty="0" err="1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tr</a:t>
            </a:r>
            <a:r>
              <a:rPr lang="en-US" altLang="ko-KR" sz="1400" i="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= (Packet </a:t>
            </a:r>
            <a:r>
              <a:rPr lang="en-US" altLang="ko-KR" sz="1400" i="0" dirty="0" err="1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lenght</a:t>
            </a:r>
            <a:r>
              <a:rPr lang="en-US" altLang="ko-KR" sz="1400" i="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) / (Transmission rate).</a:t>
            </a:r>
          </a:p>
          <a:p>
            <a:pPr lvl="2" algn="just">
              <a:defRPr/>
            </a:pPr>
            <a:endParaRPr lang="en-US" altLang="ko-KR" sz="1800" i="0" dirty="0"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q"/>
              <a:defRPr/>
            </a:pPr>
            <a:r>
              <a:rPr lang="ko-KR" altLang="en-US" sz="1800" b="0" i="0" dirty="0">
                <a:latin typeface="HY견고딕" pitchFamily="18" charset="-127"/>
                <a:ea typeface="HY견고딕" pitchFamily="18" charset="-127"/>
              </a:rPr>
              <a:t>전파지연</a:t>
            </a:r>
            <a:r>
              <a:rPr lang="en-US" altLang="ko-KR" sz="1800" b="0" i="0" dirty="0">
                <a:latin typeface="HY견고딕" pitchFamily="18" charset="-127"/>
                <a:ea typeface="HY견고딕" pitchFamily="18" charset="-127"/>
              </a:rPr>
              <a:t>(Propagation Delay)</a:t>
            </a:r>
          </a:p>
          <a:p>
            <a:pPr marL="1371600" lvl="2" indent="-457200" algn="just">
              <a:buFont typeface="Wingdings" pitchFamily="2" charset="2"/>
              <a:buChar char="§"/>
              <a:defRPr/>
            </a:pP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전송 매체를 통해 </a:t>
            </a:r>
            <a:r>
              <a:rPr lang="en-US" altLang="ko-KR" sz="1600" b="0" i="0" dirty="0"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지점에서 </a:t>
            </a:r>
            <a:r>
              <a:rPr lang="en-US" altLang="ko-KR" sz="1600" b="0" i="0" dirty="0">
                <a:latin typeface="HY견고딕" pitchFamily="18" charset="-127"/>
                <a:ea typeface="HY견고딕" pitchFamily="18" charset="-127"/>
              </a:rPr>
              <a:t>B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지점까지 </a:t>
            </a:r>
            <a:r>
              <a:rPr lang="en-US" altLang="ko-KR" sz="1600" b="0" i="0" dirty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비트가 전달되는데 걸리는 시간</a:t>
            </a:r>
            <a:endParaRPr lang="en-US" altLang="ko-KR" sz="1600" b="0" i="0" dirty="0">
              <a:latin typeface="HY견고딕" pitchFamily="18" charset="-127"/>
              <a:ea typeface="HY견고딕" pitchFamily="18" charset="-127"/>
            </a:endParaRPr>
          </a:p>
          <a:p>
            <a:pPr lvl="2" algn="just">
              <a:defRPr/>
            </a:pPr>
            <a:r>
              <a:rPr lang="en-US" altLang="ko-KR" sz="1400" i="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en-US" altLang="ko-KR" sz="1400" i="0" dirty="0" err="1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Delay</a:t>
            </a:r>
            <a:r>
              <a:rPr lang="en-US" altLang="ko-KR" sz="1050" i="0" dirty="0" err="1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pg</a:t>
            </a:r>
            <a:r>
              <a:rPr lang="en-US" altLang="ko-KR" sz="1400" i="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= (Distance) / (Propagation speed).</a:t>
            </a:r>
          </a:p>
          <a:p>
            <a:pPr lvl="2" algn="just">
              <a:defRPr/>
            </a:pPr>
            <a:endParaRPr lang="en-US" altLang="ko-KR" sz="1800" i="0" dirty="0"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q"/>
              <a:defRPr/>
            </a:pPr>
            <a:r>
              <a:rPr lang="ko-KR" altLang="en-US" sz="1800" b="0" i="0" dirty="0">
                <a:latin typeface="HY견고딕" pitchFamily="18" charset="-127"/>
                <a:ea typeface="HY견고딕" pitchFamily="18" charset="-127"/>
              </a:rPr>
              <a:t>처리지연</a:t>
            </a:r>
            <a:r>
              <a:rPr lang="en-US" altLang="ko-KR" sz="1800" b="0" i="0" dirty="0">
                <a:latin typeface="HY견고딕" pitchFamily="18" charset="-127"/>
                <a:ea typeface="HY견고딕" pitchFamily="18" charset="-127"/>
              </a:rPr>
              <a:t>(Processing Delay)</a:t>
            </a:r>
          </a:p>
          <a:p>
            <a:pPr marL="1371600" lvl="2" indent="-457200" algn="just">
              <a:buFont typeface="Wingdings" pitchFamily="2" charset="2"/>
              <a:buChar char="§"/>
              <a:defRPr/>
            </a:pPr>
            <a:r>
              <a:rPr lang="ko-KR" altLang="en-US" sz="1500" b="0" i="0" dirty="0" err="1">
                <a:latin typeface="HY견고딕" pitchFamily="18" charset="-127"/>
                <a:ea typeface="HY견고딕" pitchFamily="18" charset="-127"/>
              </a:rPr>
              <a:t>라우터나</a:t>
            </a:r>
            <a:r>
              <a:rPr lang="ko-KR" altLang="en-US" sz="1500" b="0" i="0" dirty="0">
                <a:latin typeface="HY견고딕" pitchFamily="18" charset="-127"/>
                <a:ea typeface="HY견고딕" pitchFamily="18" charset="-127"/>
              </a:rPr>
              <a:t> 목적지 호스트가 입력 포트로 </a:t>
            </a:r>
            <a:r>
              <a:rPr lang="ko-KR" altLang="en-US" sz="1500" b="0" i="0" dirty="0" err="1">
                <a:latin typeface="HY견고딕" pitchFamily="18" charset="-127"/>
                <a:ea typeface="HY견고딕" pitchFamily="18" charset="-127"/>
              </a:rPr>
              <a:t>패킷을</a:t>
            </a:r>
            <a:r>
              <a:rPr lang="ko-KR" altLang="en-US" sz="1500" b="0" i="0" dirty="0">
                <a:latin typeface="HY견고딕" pitchFamily="18" charset="-127"/>
                <a:ea typeface="HY견고딕" pitchFamily="18" charset="-127"/>
              </a:rPr>
              <a:t> 받고</a:t>
            </a:r>
            <a:r>
              <a:rPr lang="en-US" altLang="ko-KR" sz="1500" b="0" i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500" b="0" i="0" dirty="0">
                <a:latin typeface="HY견고딕" pitchFamily="18" charset="-127"/>
                <a:ea typeface="HY견고딕" pitchFamily="18" charset="-127"/>
              </a:rPr>
              <a:t>헤더를 제거하고</a:t>
            </a:r>
            <a:r>
              <a:rPr lang="en-US" altLang="ko-KR" sz="1500" b="0" i="0" dirty="0">
                <a:latin typeface="HY견고딕" pitchFamily="18" charset="-127"/>
                <a:ea typeface="HY견고딕" pitchFamily="18" charset="-127"/>
              </a:rPr>
              <a:t>, </a:t>
            </a:r>
          </a:p>
          <a:p>
            <a:pPr lvl="2" algn="just">
              <a:defRPr/>
            </a:pPr>
            <a:r>
              <a:rPr lang="en-US" altLang="ko-KR" sz="1500" b="0" i="0" dirty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-KR" altLang="en-US" sz="1500" b="0" i="0" dirty="0">
                <a:latin typeface="HY견고딕" pitchFamily="18" charset="-127"/>
                <a:ea typeface="HY견고딕" pitchFamily="18" charset="-127"/>
              </a:rPr>
              <a:t>오류 탐지를 수행한 뒤</a:t>
            </a:r>
            <a:r>
              <a:rPr lang="en-US" altLang="ko-KR" sz="1500" b="0" i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500" b="0" i="0" dirty="0">
                <a:latin typeface="HY견고딕" pitchFamily="18" charset="-127"/>
                <a:ea typeface="HY견고딕" pitchFamily="18" charset="-127"/>
              </a:rPr>
              <a:t>출력 포트로 </a:t>
            </a:r>
            <a:r>
              <a:rPr lang="ko-KR" altLang="en-US" sz="1500" b="0" i="0" dirty="0" err="1">
                <a:latin typeface="HY견고딕" pitchFamily="18" charset="-127"/>
                <a:ea typeface="HY견고딕" pitchFamily="18" charset="-127"/>
              </a:rPr>
              <a:t>패킷을</a:t>
            </a:r>
            <a:r>
              <a:rPr lang="ko-KR" altLang="en-US" sz="1500" b="0" i="0" dirty="0">
                <a:latin typeface="HY견고딕" pitchFamily="18" charset="-127"/>
                <a:ea typeface="HY견고딕" pitchFamily="18" charset="-127"/>
              </a:rPr>
              <a:t> 보내거나 상위 계층</a:t>
            </a:r>
            <a:r>
              <a:rPr lang="en-US" altLang="ko-KR" sz="1500" b="0" i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500" b="0" i="0" dirty="0">
                <a:latin typeface="HY견고딕" pitchFamily="18" charset="-127"/>
                <a:ea typeface="HY견고딕" pitchFamily="18" charset="-127"/>
              </a:rPr>
              <a:t>프로토콜로</a:t>
            </a:r>
            <a:r>
              <a:rPr lang="en-US" altLang="ko-KR" sz="1500" b="0" i="0" dirty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lvl="2" algn="just">
              <a:defRPr/>
            </a:pPr>
            <a:r>
              <a:rPr lang="en-US" altLang="ko-KR" sz="1500" b="0" i="0" dirty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-KR" altLang="en-US" sz="1500" b="0" i="0" dirty="0" err="1">
                <a:latin typeface="HY견고딕" pitchFamily="18" charset="-127"/>
                <a:ea typeface="HY견고딕" pitchFamily="18" charset="-127"/>
              </a:rPr>
              <a:t>패킷을</a:t>
            </a:r>
            <a:r>
              <a:rPr lang="ko-KR" altLang="en-US" sz="1500" b="0" i="0" dirty="0">
                <a:latin typeface="HY견고딕" pitchFamily="18" charset="-127"/>
                <a:ea typeface="HY견고딕" pitchFamily="18" charset="-127"/>
              </a:rPr>
              <a:t> 전달 하는데 걸리는 시간 </a:t>
            </a:r>
            <a:endParaRPr lang="en-US" altLang="ko-KR" sz="1500" b="0" i="0" dirty="0">
              <a:latin typeface="HY견고딕" pitchFamily="18" charset="-127"/>
              <a:ea typeface="HY견고딕" pitchFamily="18" charset="-127"/>
            </a:endParaRPr>
          </a:p>
          <a:p>
            <a:pPr lvl="2" algn="just">
              <a:defRPr/>
            </a:pPr>
            <a:r>
              <a:rPr lang="en-US" altLang="ko-KR" sz="1400" i="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en-US" altLang="ko-KR" sz="1400" i="0" dirty="0" err="1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Delay</a:t>
            </a:r>
            <a:r>
              <a:rPr lang="en-US" altLang="ko-KR" sz="1050" i="0" dirty="0" err="1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pr</a:t>
            </a:r>
            <a:r>
              <a:rPr lang="en-US" altLang="ko-KR" sz="1400" i="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= Time required to process a packet in a router or a destination host</a:t>
            </a:r>
            <a:endParaRPr lang="en-US" altLang="ko-KR" sz="1400" b="0" i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440F449-CDDF-4E19-92A2-B4B3433031AC}" type="slidenum">
              <a:rPr kumimoji="0" lang="en-US" altLang="ko-KR" sz="1200">
                <a:latin typeface="Arial" panose="020B0604020202020204" pitchFamily="34" charset="0"/>
                <a:ea typeface="휴먼엑스포" panose="02030504000101010101" pitchFamily="18" charset="-127"/>
              </a:rPr>
              <a:pPr>
                <a:spcBef>
                  <a:spcPct val="50000"/>
                </a:spcBef>
                <a:buFontTx/>
                <a:buNone/>
              </a:pPr>
              <a:t>18</a:t>
            </a:fld>
            <a:endParaRPr kumimoji="0" lang="en-US" altLang="ko-KR" sz="1200">
              <a:latin typeface="Arial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52400" y="381000"/>
            <a:ext cx="526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>
              <a:defRPr/>
            </a:pPr>
            <a:r>
              <a:rPr kumimoji="1" lang="en-US" altLang="ko-KR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4.1.3   </a:t>
            </a:r>
            <a:r>
              <a:rPr kumimoji="1" lang="ko-KR" altLang="en-US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네트워크 계층 성능</a:t>
            </a:r>
            <a:r>
              <a:rPr kumimoji="1" lang="en-US" altLang="ko-KR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(</a:t>
            </a:r>
            <a:r>
              <a:rPr kumimoji="1" lang="ko-KR" altLang="en-US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계속</a:t>
            </a:r>
            <a:r>
              <a:rPr kumimoji="1" lang="en-US" altLang="ko-KR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)</a:t>
            </a:r>
            <a:endParaRPr kumimoji="1" lang="en-US" altLang="ko-KR" sz="2800" i="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1219200"/>
            <a:ext cx="8839200" cy="5140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q"/>
              <a:defRPr/>
            </a:pPr>
            <a:r>
              <a:rPr lang="ko-KR" altLang="en-US" sz="2000" b="0" i="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지연</a:t>
            </a:r>
            <a:r>
              <a:rPr lang="en-US" altLang="ko-KR" sz="2000" b="0" i="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(Delay)</a:t>
            </a:r>
          </a:p>
          <a:p>
            <a:pPr algn="just">
              <a:defRPr/>
            </a:pPr>
            <a:r>
              <a:rPr lang="en-US" altLang="ko-KR" sz="1800" b="0" i="0" dirty="0">
                <a:latin typeface="HY견고딕" pitchFamily="18" charset="-127"/>
                <a:ea typeface="HY견고딕" pitchFamily="18" charset="-127"/>
              </a:rPr>
              <a:t>      </a:t>
            </a:r>
          </a:p>
          <a:p>
            <a:pPr marL="914400" lvl="1" indent="-457200" algn="just">
              <a:buFont typeface="Wingdings" pitchFamily="2" charset="2"/>
              <a:buChar char="q"/>
              <a:defRPr/>
            </a:pPr>
            <a:r>
              <a:rPr lang="ko-KR" altLang="en-US" sz="1800" b="0" i="0" dirty="0">
                <a:latin typeface="HY견고딕" pitchFamily="18" charset="-127"/>
                <a:ea typeface="HY견고딕" pitchFamily="18" charset="-127"/>
              </a:rPr>
              <a:t>큐 내부의 지연 </a:t>
            </a:r>
            <a:r>
              <a:rPr lang="en-US" altLang="ko-KR" sz="1800" b="0" i="0" dirty="0">
                <a:latin typeface="HY견고딕" pitchFamily="18" charset="-127"/>
                <a:ea typeface="HY견고딕" pitchFamily="18" charset="-127"/>
              </a:rPr>
              <a:t>(Queuing Delay)</a:t>
            </a:r>
          </a:p>
          <a:p>
            <a:pPr marL="914400" lvl="1" indent="-457200" algn="just">
              <a:buFont typeface="Wingdings" pitchFamily="2" charset="2"/>
              <a:buChar char="q"/>
              <a:defRPr/>
            </a:pPr>
            <a:endParaRPr lang="en-US" altLang="ko-KR" sz="1800" b="0" i="0" dirty="0">
              <a:latin typeface="HY견고딕" pitchFamily="18" charset="-127"/>
              <a:ea typeface="HY견고딕" pitchFamily="18" charset="-127"/>
            </a:endParaRPr>
          </a:p>
          <a:p>
            <a:pPr marL="1371600" lvl="2" indent="-457200" algn="just">
              <a:buFont typeface="Wingdings" pitchFamily="2" charset="2"/>
              <a:buChar char="q"/>
              <a:defRPr/>
            </a:pP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일반적으로 큐 내부의 지연은 </a:t>
            </a:r>
            <a:r>
              <a:rPr lang="ko-KR" altLang="en-US" sz="1400" b="0" i="0" dirty="0" err="1">
                <a:latin typeface="HY견고딕" pitchFamily="18" charset="-127"/>
                <a:ea typeface="HY견고딕" pitchFamily="18" charset="-127"/>
              </a:rPr>
              <a:t>라우터에서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 발생</a:t>
            </a:r>
            <a:endParaRPr lang="en-US" altLang="ko-KR" sz="1400" b="0" i="0" dirty="0">
              <a:latin typeface="HY견고딕" pitchFamily="18" charset="-127"/>
              <a:ea typeface="HY견고딕" pitchFamily="18" charset="-127"/>
            </a:endParaRPr>
          </a:p>
          <a:p>
            <a:pPr marL="1371600" lvl="2" indent="-457200" algn="just">
              <a:buFont typeface="Wingdings" pitchFamily="2" charset="2"/>
              <a:buChar char="q"/>
              <a:defRPr/>
            </a:pPr>
            <a:r>
              <a:rPr lang="ko-KR" altLang="en-US" sz="1400" b="0" i="0" dirty="0" err="1">
                <a:latin typeface="HY견고딕" pitchFamily="18" charset="-127"/>
                <a:ea typeface="HY견고딕" pitchFamily="18" charset="-127"/>
              </a:rPr>
              <a:t>라우터는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 각 입력 </a:t>
            </a:r>
            <a:r>
              <a:rPr lang="ko-KR" altLang="en-US" sz="1400" b="0" i="0" dirty="0" err="1">
                <a:latin typeface="HY견고딕" pitchFamily="18" charset="-127"/>
                <a:ea typeface="HY견고딕" pitchFamily="18" charset="-127"/>
              </a:rPr>
              <a:t>포트에처리할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 i="0" dirty="0" err="1">
                <a:latin typeface="HY견고딕" pitchFamily="18" charset="-127"/>
                <a:ea typeface="HY견고딕" pitchFamily="18" charset="-127"/>
              </a:rPr>
              <a:t>패킷을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 보관할 큐와 출력 포트에 전송할 </a:t>
            </a:r>
            <a:r>
              <a:rPr lang="ko-KR" altLang="en-US" sz="1400" b="0" i="0" dirty="0" err="1">
                <a:latin typeface="HY견고딕" pitchFamily="18" charset="-127"/>
                <a:ea typeface="HY견고딕" pitchFamily="18" charset="-127"/>
              </a:rPr>
              <a:t>패킷을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 보관할 큐를 각각 가지고 있다</a:t>
            </a:r>
            <a:r>
              <a:rPr lang="en-US" altLang="ko-KR" sz="1400" b="0" i="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1371600" lvl="2" indent="-457200" algn="just">
              <a:buFont typeface="Wingdings" pitchFamily="2" charset="2"/>
              <a:buChar char="q"/>
              <a:defRPr/>
            </a:pP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큐 내부의 지연은 </a:t>
            </a:r>
            <a:r>
              <a:rPr lang="ko-KR" altLang="en-US" sz="1400" b="0" i="0" dirty="0" err="1">
                <a:latin typeface="HY견고딕" pitchFamily="18" charset="-127"/>
                <a:ea typeface="HY견고딕" pitchFamily="18" charset="-127"/>
              </a:rPr>
              <a:t>라우터의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 입력 큐와 출력 큐에서 </a:t>
            </a:r>
            <a:r>
              <a:rPr lang="ko-KR" altLang="en-US" sz="1400" b="0" i="0" dirty="0" err="1">
                <a:latin typeface="HY견고딕" pitchFamily="18" charset="-127"/>
                <a:ea typeface="HY견고딕" pitchFamily="18" charset="-127"/>
              </a:rPr>
              <a:t>패킷이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 대기하는 시간을 측정</a:t>
            </a:r>
            <a:endParaRPr lang="en-US" altLang="ko-KR" sz="1400" b="0" i="0" dirty="0">
              <a:latin typeface="HY견고딕" pitchFamily="18" charset="-127"/>
              <a:ea typeface="HY견고딕" pitchFamily="18" charset="-127"/>
            </a:endParaRPr>
          </a:p>
          <a:p>
            <a:pPr lvl="2" algn="just">
              <a:defRPr/>
            </a:pPr>
            <a:r>
              <a:rPr lang="en-US" altLang="ko-KR" sz="1400" i="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en-US" altLang="ko-KR" sz="1400" i="0" dirty="0" err="1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Delay</a:t>
            </a:r>
            <a:r>
              <a:rPr lang="en-US" altLang="ko-KR" sz="1050" i="0" dirty="0" err="1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qu</a:t>
            </a:r>
            <a:r>
              <a:rPr lang="en-US" altLang="ko-KR" sz="1400" i="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= The time a packet waits in input and output queues in q router</a:t>
            </a:r>
          </a:p>
          <a:p>
            <a:pPr lvl="2" algn="just">
              <a:defRPr/>
            </a:pPr>
            <a:endParaRPr lang="en-US" altLang="ko-KR" sz="1800" b="0" i="0" dirty="0"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q"/>
              <a:defRPr/>
            </a:pPr>
            <a:r>
              <a:rPr lang="ko-KR" altLang="en-US" sz="1800" b="0" i="0" dirty="0">
                <a:latin typeface="HY견고딕" pitchFamily="18" charset="-127"/>
                <a:ea typeface="HY견고딕" pitchFamily="18" charset="-127"/>
              </a:rPr>
              <a:t>전체 지연 </a:t>
            </a:r>
            <a:r>
              <a:rPr lang="en-US" altLang="ko-KR" sz="1800" b="0" i="0" dirty="0">
                <a:latin typeface="HY견고딕" pitchFamily="18" charset="-127"/>
                <a:ea typeface="HY견고딕" pitchFamily="18" charset="-127"/>
              </a:rPr>
              <a:t>(Total Delay)</a:t>
            </a:r>
          </a:p>
          <a:p>
            <a:pPr marL="914400" lvl="1" indent="-457200" algn="just">
              <a:buFont typeface="Wingdings" pitchFamily="2" charset="2"/>
              <a:buChar char="q"/>
              <a:defRPr/>
            </a:pPr>
            <a:endParaRPr lang="en-US" altLang="ko-KR" sz="1800" b="0" i="0" dirty="0">
              <a:latin typeface="HY견고딕" pitchFamily="18" charset="-127"/>
              <a:ea typeface="HY견고딕" pitchFamily="18" charset="-127"/>
            </a:endParaRPr>
          </a:p>
          <a:p>
            <a:pPr marL="1371600" lvl="2" indent="-457200" algn="just">
              <a:buFont typeface="Wingdings" pitchFamily="2" charset="2"/>
              <a:buChar char="q"/>
              <a:defRPr/>
            </a:pP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전체 경로상의 </a:t>
            </a:r>
            <a:r>
              <a:rPr lang="ko-KR" altLang="en-US" sz="1400" b="0" i="0" dirty="0" err="1">
                <a:latin typeface="HY견고딕" pitchFamily="18" charset="-127"/>
                <a:ea typeface="HY견고딕" pitchFamily="18" charset="-127"/>
              </a:rPr>
              <a:t>라우터의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 개수 </a:t>
            </a:r>
            <a:r>
              <a:rPr lang="en-US" altLang="ko-KR" sz="1400" b="0" i="0" dirty="0">
                <a:latin typeface="HY견고딕" pitchFamily="18" charset="-127"/>
                <a:ea typeface="HY견고딕" pitchFamily="18" charset="-127"/>
              </a:rPr>
              <a:t>n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을 알고 송신자</a:t>
            </a:r>
            <a:r>
              <a:rPr lang="en-US" altLang="ko-KR" sz="1400" b="0" i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i="0" dirty="0" err="1">
                <a:latin typeface="HY견고딕" pitchFamily="18" charset="-127"/>
                <a:ea typeface="HY견고딕" pitchFamily="18" charset="-127"/>
              </a:rPr>
              <a:t>라우터</a:t>
            </a:r>
            <a:r>
              <a:rPr lang="en-US" altLang="ko-KR" sz="1400" b="0" i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 i="0" dirty="0" err="1">
                <a:latin typeface="HY견고딕" pitchFamily="18" charset="-127"/>
                <a:ea typeface="HY견고딕" pitchFamily="18" charset="-127"/>
              </a:rPr>
              <a:t>수신측의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 각각 같은 지연을 가지고 있다고 가정할 때 </a:t>
            </a:r>
            <a:r>
              <a:rPr lang="ko-KR" altLang="en-US" sz="1400" b="0" i="0" dirty="0" err="1">
                <a:latin typeface="HY견고딕" pitchFamily="18" charset="-127"/>
                <a:ea typeface="HY견고딕" pitchFamily="18" charset="-127"/>
              </a:rPr>
              <a:t>패킷에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 발생할 전체 지연은 다음과 같다</a:t>
            </a:r>
            <a:endParaRPr lang="en-US" altLang="ko-KR" sz="1400" b="0" i="0" dirty="0">
              <a:latin typeface="HY견고딕" pitchFamily="18" charset="-127"/>
              <a:ea typeface="HY견고딕" pitchFamily="18" charset="-127"/>
            </a:endParaRPr>
          </a:p>
          <a:p>
            <a:pPr lvl="2" algn="just">
              <a:defRPr/>
            </a:pPr>
            <a:r>
              <a:rPr lang="en-US" altLang="ko-KR" sz="1600" i="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      Total delay  = (n+1)(</a:t>
            </a:r>
            <a:r>
              <a:rPr lang="en-US" altLang="ko-KR" sz="1600" i="0" dirty="0" err="1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Delay</a:t>
            </a:r>
            <a:r>
              <a:rPr lang="en-US" altLang="ko-KR" sz="1200" i="0" dirty="0" err="1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tr</a:t>
            </a:r>
            <a:r>
              <a:rPr lang="en-US" altLang="ko-KR" sz="1200" i="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i="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+</a:t>
            </a:r>
            <a:r>
              <a:rPr lang="en-US" altLang="ko-KR" sz="1600" i="0" dirty="0" err="1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Delay</a:t>
            </a:r>
            <a:r>
              <a:rPr lang="en-US" altLang="ko-KR" sz="1200" i="0" dirty="0" err="1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pg</a:t>
            </a:r>
            <a:r>
              <a:rPr lang="en-US" altLang="ko-KR" sz="1600" i="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600" i="0" dirty="0" err="1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Delay</a:t>
            </a:r>
            <a:r>
              <a:rPr lang="en-US" altLang="ko-KR" sz="1200" i="0" dirty="0" err="1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pr</a:t>
            </a:r>
            <a:r>
              <a:rPr lang="en-US" altLang="ko-KR" sz="1600" i="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) + (n)(</a:t>
            </a:r>
            <a:r>
              <a:rPr lang="en-US" altLang="ko-KR" sz="1600" i="0" dirty="0" err="1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Delay</a:t>
            </a:r>
            <a:r>
              <a:rPr lang="en-US" altLang="ko-KR" sz="1200" i="0" dirty="0" err="1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qu</a:t>
            </a:r>
            <a:r>
              <a:rPr lang="en-US" altLang="ko-KR" sz="1600" i="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1371600" lvl="2" indent="-457200" algn="just">
              <a:buFont typeface="Wingdings" pitchFamily="2" charset="2"/>
              <a:buChar char="q"/>
              <a:defRPr/>
            </a:pP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여기서 </a:t>
            </a:r>
            <a:r>
              <a:rPr lang="en-US" altLang="ko-KR" sz="1400" b="0" i="0" dirty="0">
                <a:latin typeface="HY견고딕" pitchFamily="18" charset="-127"/>
                <a:ea typeface="HY견고딕" pitchFamily="18" charset="-127"/>
              </a:rPr>
              <a:t>N 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개의 </a:t>
            </a:r>
            <a:r>
              <a:rPr lang="ko-KR" altLang="en-US" sz="1400" b="0" i="0" dirty="0" err="1">
                <a:latin typeface="HY견고딕" pitchFamily="18" charset="-127"/>
                <a:ea typeface="HY견고딕" pitchFamily="18" charset="-127"/>
              </a:rPr>
              <a:t>라우터가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 있다면 </a:t>
            </a:r>
            <a:r>
              <a:rPr lang="en-US" altLang="ko-KR" sz="1400" b="0" i="0" dirty="0">
                <a:latin typeface="HY견고딕" pitchFamily="18" charset="-127"/>
                <a:ea typeface="HY견고딕" pitchFamily="18" charset="-127"/>
              </a:rPr>
              <a:t>(n+1)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개의 링크가 존재 </a:t>
            </a:r>
            <a:endParaRPr lang="en-US" altLang="ko-KR" sz="1400" b="0" i="0" dirty="0">
              <a:latin typeface="HY견고딕" pitchFamily="18" charset="-127"/>
              <a:ea typeface="HY견고딕" pitchFamily="18" charset="-127"/>
            </a:endParaRPr>
          </a:p>
          <a:p>
            <a:pPr marL="1371600" lvl="2" indent="-457200" algn="just">
              <a:buFont typeface="Wingdings" pitchFamily="2" charset="2"/>
              <a:buChar char="q"/>
              <a:defRPr/>
            </a:pPr>
            <a:r>
              <a:rPr lang="en-US" altLang="ko-KR" sz="1400" b="0" i="0" dirty="0">
                <a:latin typeface="HY견고딕" pitchFamily="18" charset="-127"/>
                <a:ea typeface="HY견고딕" pitchFamily="18" charset="-127"/>
              </a:rPr>
              <a:t>N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개의 </a:t>
            </a:r>
            <a:r>
              <a:rPr lang="ko-KR" altLang="en-US" sz="1400" b="0" i="0" dirty="0" err="1">
                <a:latin typeface="HY견고딕" pitchFamily="18" charset="-127"/>
                <a:ea typeface="HY견고딕" pitchFamily="18" charset="-127"/>
              </a:rPr>
              <a:t>라우터와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 발신지와 관련하여 </a:t>
            </a:r>
            <a:r>
              <a:rPr lang="en-US" altLang="ko-KR" sz="1400" b="0" i="0" dirty="0">
                <a:latin typeface="HY견고딕" pitchFamily="18" charset="-127"/>
                <a:ea typeface="HY견고딕" pitchFamily="18" charset="-127"/>
              </a:rPr>
              <a:t>(n+1)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개의 전송 지연이 발생하고</a:t>
            </a:r>
            <a:r>
              <a:rPr lang="en-US" altLang="ko-KR" sz="1400" b="0" i="0" dirty="0">
                <a:latin typeface="HY견고딕" pitchFamily="18" charset="-127"/>
                <a:ea typeface="HY견고딕" pitchFamily="18" charset="-127"/>
              </a:rPr>
              <a:t>, (n+1)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개의 링크와 관련하여 </a:t>
            </a:r>
            <a:r>
              <a:rPr lang="en-US" altLang="ko-KR" sz="1400" b="0" i="0" dirty="0">
                <a:latin typeface="HY견고딕" pitchFamily="18" charset="-127"/>
                <a:ea typeface="HY견고딕" pitchFamily="18" charset="-127"/>
              </a:rPr>
              <a:t>(n+1)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개의 전파 지연이 발생하며</a:t>
            </a:r>
            <a:r>
              <a:rPr lang="en-US" altLang="ko-KR" sz="1400" b="0" i="0" dirty="0">
                <a:latin typeface="HY견고딕" pitchFamily="18" charset="-127"/>
                <a:ea typeface="HY견고딕" pitchFamily="18" charset="-127"/>
              </a:rPr>
              <a:t>, n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개의 </a:t>
            </a:r>
            <a:r>
              <a:rPr lang="ko-KR" altLang="en-US" sz="1400" b="0" i="0" dirty="0" err="1">
                <a:latin typeface="HY견고딕" pitchFamily="18" charset="-127"/>
                <a:ea typeface="HY견고딕" pitchFamily="18" charset="-127"/>
              </a:rPr>
              <a:t>라우터와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 목적지와 연관하여 </a:t>
            </a:r>
            <a:r>
              <a:rPr lang="en-US" altLang="ko-KR" sz="1400" b="0" i="0" dirty="0">
                <a:latin typeface="HY견고딕" pitchFamily="18" charset="-127"/>
                <a:ea typeface="HY견고딕" pitchFamily="18" charset="-127"/>
              </a:rPr>
              <a:t>(n+1)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개의 처리 지연이 발생</a:t>
            </a:r>
            <a:endParaRPr lang="en-US" altLang="ko-KR" sz="1400" b="0" i="0" dirty="0">
              <a:latin typeface="HY견고딕" pitchFamily="18" charset="-127"/>
              <a:ea typeface="HY견고딕" pitchFamily="18" charset="-127"/>
            </a:endParaRPr>
          </a:p>
          <a:p>
            <a:pPr marL="1371600" lvl="2" indent="-457200" algn="just">
              <a:buFont typeface="Wingdings" pitchFamily="2" charset="2"/>
              <a:buChar char="q"/>
              <a:defRPr/>
            </a:pPr>
            <a:r>
              <a:rPr lang="en-US" altLang="ko-KR" sz="1400" b="0" i="0" dirty="0">
                <a:latin typeface="HY견고딕" pitchFamily="18" charset="-127"/>
                <a:ea typeface="HY견고딕" pitchFamily="18" charset="-127"/>
              </a:rPr>
              <a:t>N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개의 </a:t>
            </a:r>
            <a:r>
              <a:rPr lang="ko-KR" altLang="en-US" sz="1400" b="0" i="0" dirty="0" err="1">
                <a:latin typeface="HY견고딕" pitchFamily="18" charset="-127"/>
                <a:ea typeface="HY견고딕" pitchFamily="18" charset="-127"/>
              </a:rPr>
              <a:t>라우터에서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0" i="0" dirty="0">
                <a:latin typeface="HY견고딕" pitchFamily="18" charset="-127"/>
                <a:ea typeface="HY견고딕" pitchFamily="18" charset="-127"/>
              </a:rPr>
              <a:t>n</a:t>
            </a:r>
            <a:r>
              <a:rPr lang="ko-KR" altLang="en-US" sz="1400" b="0" i="0" dirty="0">
                <a:latin typeface="HY견고딕" pitchFamily="18" charset="-127"/>
                <a:ea typeface="HY견고딕" pitchFamily="18" charset="-127"/>
              </a:rPr>
              <a:t>개의 큐 내부의 지연이 발생</a:t>
            </a:r>
            <a:endParaRPr lang="en-US" altLang="ko-KR" sz="1400" b="0" i="0" dirty="0">
              <a:latin typeface="HY견고딕" pitchFamily="18" charset="-127"/>
              <a:ea typeface="HY견고딕" pitchFamily="18" charset="-127"/>
            </a:endParaRPr>
          </a:p>
          <a:p>
            <a:pPr lvl="2" algn="just">
              <a:defRPr/>
            </a:pPr>
            <a:endParaRPr lang="en-US" altLang="ko-KR" sz="1600" b="0" i="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FCEE7A7A-6633-4327-9C5D-C24CA5FA26AF}" type="slidenum">
              <a:rPr kumimoji="0" lang="en-US" altLang="ko-KR" sz="1200">
                <a:latin typeface="Arial" panose="020B0604020202020204" pitchFamily="34" charset="0"/>
                <a:ea typeface="휴먼엑스포" panose="02030504000101010101" pitchFamily="18" charset="-127"/>
              </a:rPr>
              <a:pPr>
                <a:spcBef>
                  <a:spcPct val="50000"/>
                </a:spcBef>
                <a:buFontTx/>
                <a:buNone/>
              </a:pPr>
              <a:t>19</a:t>
            </a:fld>
            <a:endParaRPr kumimoji="0" lang="en-US" altLang="ko-KR" sz="1200">
              <a:latin typeface="Arial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52400" y="381000"/>
            <a:ext cx="526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>
              <a:defRPr/>
            </a:pPr>
            <a:r>
              <a:rPr kumimoji="1" lang="en-US" altLang="ko-KR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4.1.3   </a:t>
            </a:r>
            <a:r>
              <a:rPr kumimoji="1" lang="ko-KR" altLang="en-US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네트워크 계층 성능</a:t>
            </a:r>
            <a:r>
              <a:rPr kumimoji="1" lang="en-US" altLang="ko-KR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(</a:t>
            </a:r>
            <a:r>
              <a:rPr kumimoji="1" lang="ko-KR" altLang="en-US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계속</a:t>
            </a:r>
            <a:r>
              <a:rPr kumimoji="1" lang="en-US" altLang="ko-KR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)</a:t>
            </a:r>
            <a:endParaRPr kumimoji="1" lang="en-US" altLang="ko-KR" sz="2800" i="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1120775"/>
            <a:ext cx="9220200" cy="2032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ko-KR" altLang="en-US" sz="2000" b="0" i="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처리량</a:t>
            </a:r>
            <a:r>
              <a:rPr lang="en-US" altLang="ko-KR" sz="2000" b="0" i="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(Throughput)</a:t>
            </a:r>
          </a:p>
          <a:p>
            <a:pPr marL="914400" lvl="1" indent="-457200" algn="just">
              <a:buFont typeface="Wingdings" pitchFamily="2" charset="2"/>
              <a:buChar char="q"/>
              <a:defRPr/>
            </a:pP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초당 한 지점을 지나는 비트의 수로 정의 되는 것으로 해당 지점의 실질적인 전송률</a:t>
            </a:r>
            <a:endParaRPr lang="en-US" altLang="ko-KR" sz="1600" b="0" i="0" dirty="0"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q"/>
              <a:defRPr/>
            </a:pPr>
            <a:endParaRPr lang="en-US" altLang="ko-KR" sz="1600" b="0" i="0" dirty="0"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q"/>
              <a:defRPr/>
            </a:pP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발신지에서 목적지까지의 경로에서 </a:t>
            </a:r>
            <a:r>
              <a:rPr lang="ko-KR" altLang="en-US" sz="1600" b="0" i="0" dirty="0" err="1">
                <a:latin typeface="HY견고딕" pitchFamily="18" charset="-127"/>
                <a:ea typeface="HY견고딕" pitchFamily="18" charset="-127"/>
              </a:rPr>
              <a:t>패킷은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 서로 다른 전송률을 가진 </a:t>
            </a:r>
            <a:endParaRPr lang="en-US" altLang="ko-KR" sz="1600" b="0" i="0" dirty="0">
              <a:latin typeface="HY견고딕" pitchFamily="18" charset="-127"/>
              <a:ea typeface="HY견고딕" pitchFamily="18" charset="-127"/>
            </a:endParaRPr>
          </a:p>
          <a:p>
            <a:pPr lvl="1" algn="just">
              <a:defRPr/>
            </a:pPr>
            <a:r>
              <a:rPr lang="en-US" altLang="ko-KR" sz="1600" b="0" i="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다수의 링크</a:t>
            </a:r>
            <a:r>
              <a:rPr lang="en-US" altLang="ko-KR" sz="1600" b="0" i="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네트워크</a:t>
            </a:r>
            <a:r>
              <a:rPr lang="en-US" altLang="ko-KR" sz="1600" b="0" i="0" dirty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를 통과할 수 있다</a:t>
            </a:r>
            <a:endParaRPr lang="en-US" altLang="ko-KR" sz="1600" b="0" i="0" dirty="0"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q"/>
              <a:defRPr/>
            </a:pPr>
            <a:endParaRPr lang="en-US" altLang="ko-KR" sz="1600" b="0" i="0" dirty="0"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q"/>
              <a:defRPr/>
            </a:pPr>
            <a:endParaRPr lang="en-US" altLang="ko-KR" sz="1600" b="0" i="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3352800"/>
            <a:ext cx="704691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1F3D99"/>
                  </a:outerShdw>
                </a:effectLst>
              </a14:hiddenEffects>
            </a:ext>
          </a:extLst>
        </p:spPr>
      </p:pic>
      <p:sp>
        <p:nvSpPr>
          <p:cNvPr id="69638" name="Rectangle 14"/>
          <p:cNvSpPr>
            <a:spLocks noChangeArrowheads="1"/>
          </p:cNvSpPr>
          <p:nvPr/>
        </p:nvSpPr>
        <p:spPr bwMode="auto">
          <a:xfrm>
            <a:off x="2724150" y="6138863"/>
            <a:ext cx="37719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100">
                <a:latin typeface="Times-BoldItalic"/>
                <a:ea typeface="굴림" panose="020B0600000101010101" pitchFamily="50" charset="-127"/>
              </a:rPr>
              <a:t>그림</a:t>
            </a:r>
            <a:r>
              <a:rPr kumimoji="0" lang="en-US" altLang="ko-KR" sz="1100">
                <a:latin typeface="Times-BoldItalic"/>
                <a:ea typeface="굴림" panose="020B0600000101010101" pitchFamily="50" charset="-127"/>
              </a:rPr>
              <a:t> 4.10:   </a:t>
            </a:r>
            <a:r>
              <a:rPr kumimoji="0" lang="ko-KR" altLang="en-US" sz="1100">
                <a:latin typeface="Times-BoldItalic"/>
                <a:ea typeface="굴림" panose="020B0600000101010101" pitchFamily="50" charset="-127"/>
              </a:rPr>
              <a:t>세 개의 연속된 링크로 구성된 경로의 처리량</a:t>
            </a:r>
            <a:endParaRPr kumimoji="0" lang="en-US" altLang="ko-KR" sz="1100">
              <a:latin typeface="Times-BoldItalic"/>
              <a:ea typeface="굴림" panose="020B0600000101010101" pitchFamily="50" charset="-127"/>
            </a:endParaRPr>
          </a:p>
        </p:txBody>
      </p:sp>
      <p:sp>
        <p:nvSpPr>
          <p:cNvPr id="69639" name="직사각형 3"/>
          <p:cNvSpPr>
            <a:spLocks noChangeArrowheads="1"/>
          </p:cNvSpPr>
          <p:nvPr/>
        </p:nvSpPr>
        <p:spPr bwMode="auto">
          <a:xfrm>
            <a:off x="2514600" y="2740025"/>
            <a:ext cx="3786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400">
                <a:latin typeface="Baby Kruffy"/>
                <a:ea typeface="휴먼엑스포" panose="02030504000101010101" pitchFamily="18" charset="-127"/>
              </a:rPr>
              <a:t>Throughput = minimum(TR1, TR2,… TRn).</a:t>
            </a:r>
            <a:endParaRPr kumimoji="0" lang="ko-KR" altLang="en-US" sz="1400">
              <a:latin typeface="Baby Kruffy"/>
              <a:ea typeface="휴먼엑스포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C233E5B-799E-4053-BB39-D3979B4B9411}" type="slidenum">
              <a:rPr kumimoji="0" lang="en-US" altLang="ko-KR" sz="1200">
                <a:latin typeface="Arial" panose="020B0604020202020204" pitchFamily="34" charset="0"/>
                <a:ea typeface="휴먼엑스포" panose="02030504000101010101" pitchFamily="18" charset="-127"/>
              </a:rPr>
              <a:pPr>
                <a:spcBef>
                  <a:spcPct val="50000"/>
                </a:spcBef>
                <a:buFontTx/>
                <a:buNone/>
              </a:pPr>
              <a:t>2</a:t>
            </a:fld>
            <a:endParaRPr kumimoji="0" lang="en-US" altLang="ko-KR" sz="1200">
              <a:latin typeface="Arial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861215" name="Rectangle 31"/>
          <p:cNvSpPr>
            <a:spLocks noChangeArrowheads="1"/>
          </p:cNvSpPr>
          <p:nvPr/>
        </p:nvSpPr>
        <p:spPr bwMode="auto">
          <a:xfrm>
            <a:off x="152400" y="13716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4.1  </a:t>
            </a:r>
            <a:r>
              <a:rPr lang="ko-KR" altLang="en-US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개요</a:t>
            </a:r>
            <a:endParaRPr lang="en-US" altLang="ko-KR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4.2  </a:t>
            </a:r>
            <a:r>
              <a:rPr lang="ko-KR" altLang="en-US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네트워크 계층 프로토콜</a:t>
            </a:r>
            <a:endParaRPr lang="en-US" altLang="ko-KR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4.3  </a:t>
            </a:r>
            <a:r>
              <a:rPr lang="ko-KR" altLang="en-US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유니캐스트</a:t>
            </a:r>
            <a:r>
              <a:rPr lang="ko-KR" altLang="en-US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라우팅</a:t>
            </a:r>
            <a:endParaRPr lang="en-US" altLang="ko-KR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4.4  </a:t>
            </a:r>
            <a:r>
              <a:rPr lang="ko-KR" altLang="en-US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멀티캐스팅 </a:t>
            </a:r>
            <a:r>
              <a:rPr lang="ko-KR" altLang="en-US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라우팅</a:t>
            </a:r>
            <a:endParaRPr lang="en-US" altLang="ko-KR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4.5  </a:t>
            </a:r>
            <a:r>
              <a:rPr lang="ko-KR" altLang="en-US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차세대 </a:t>
            </a: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IP</a:t>
            </a:r>
          </a:p>
          <a:p>
            <a:pPr>
              <a:lnSpc>
                <a:spcPct val="200000"/>
              </a:lnSpc>
              <a:defRPr/>
            </a:pPr>
            <a:endParaRPr lang="en-US" altLang="ko-KR" sz="240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ko-KR" sz="240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  <a:buClr>
                <a:schemeClr val="hlink"/>
              </a:buClr>
              <a:defRPr/>
            </a:pPr>
            <a:r>
              <a:rPr lang="en-US" altLang="ko-KR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  <a:cs typeface="Adobe Arabic" pitchFamily="18" charset="-78"/>
              </a:rPr>
              <a:t/>
            </a:r>
            <a:br>
              <a:rPr lang="en-US" altLang="ko-KR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  <a:cs typeface="Adobe Arabic" pitchFamily="18" charset="-78"/>
              </a:rPr>
            </a:br>
            <a:endParaRPr lang="en-US" altLang="ko-KR" sz="240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  <a:cs typeface="Adobe Arabic" pitchFamily="18" charset="-78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85725" y="533400"/>
            <a:ext cx="9144000" cy="595313"/>
          </a:xfrm>
          <a:prstGeom prst="rect">
            <a:avLst/>
          </a:prstGeom>
        </p:spPr>
        <p:txBody>
          <a:bodyPr/>
          <a:lstStyle>
            <a:lvl1pPr marL="571500" indent="-5715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"/>
              <a:defRPr kumimoji="1" sz="36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 marL="571500" indent="-5715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"/>
              <a:defRPr kumimoji="1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571500" indent="-5715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"/>
              <a:defRPr kumimoji="1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571500" indent="-5715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"/>
              <a:defRPr kumimoji="1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571500" indent="-5715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"/>
              <a:defRPr kumimoji="1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휴먼엑스포" pitchFamily="18" charset="-127"/>
                <a:ea typeface="휴먼엑스포" pitchFamily="18" charset="-127"/>
              </a:defRPr>
            </a:lvl9pPr>
          </a:lstStyle>
          <a:p>
            <a:pPr marL="0" indent="0" latinLnBrk="0">
              <a:buFont typeface="Wingdings" pitchFamily="2" charset="2"/>
              <a:buNone/>
              <a:defRPr/>
            </a:pPr>
            <a:r>
              <a:rPr kumimoji="0" lang="en-US" altLang="en-US" i="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Chapter 4: </a:t>
            </a:r>
            <a:r>
              <a:rPr kumimoji="0" lang="ko-KR" altLang="en-US" i="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  <a:cs typeface="+mn-cs"/>
              </a:rPr>
              <a:t>목차</a:t>
            </a:r>
            <a:endParaRPr kumimoji="0" lang="ko-KR" altLang="en-US" i="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BFD34ED9-4E56-40E5-A679-99E068A1DFA4}" type="slidenum">
              <a:rPr kumimoji="0" lang="en-US" altLang="ko-KR" sz="1200">
                <a:latin typeface="Arial" panose="020B0604020202020204" pitchFamily="34" charset="0"/>
                <a:ea typeface="휴먼엑스포" panose="02030504000101010101" pitchFamily="18" charset="-127"/>
              </a:rPr>
              <a:pPr>
                <a:spcBef>
                  <a:spcPct val="50000"/>
                </a:spcBef>
                <a:buFontTx/>
                <a:buNone/>
              </a:pPr>
              <a:t>20</a:t>
            </a:fld>
            <a:endParaRPr kumimoji="0" lang="en-US" altLang="ko-KR" sz="1200">
              <a:latin typeface="Arial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52400" y="381000"/>
            <a:ext cx="526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>
              <a:defRPr/>
            </a:pPr>
            <a:r>
              <a:rPr kumimoji="1" lang="en-US" altLang="ko-KR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4.1.3   </a:t>
            </a:r>
            <a:r>
              <a:rPr kumimoji="1" lang="ko-KR" altLang="en-US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네트워크 계층 성능</a:t>
            </a:r>
            <a:r>
              <a:rPr kumimoji="1" lang="en-US" altLang="ko-KR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(</a:t>
            </a:r>
            <a:r>
              <a:rPr kumimoji="1" lang="ko-KR" altLang="en-US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계속</a:t>
            </a:r>
            <a:r>
              <a:rPr kumimoji="1" lang="en-US" altLang="ko-KR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)</a:t>
            </a:r>
            <a:endParaRPr kumimoji="1" lang="en-US" altLang="ko-KR" sz="2800" i="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71684" name="직사각형 4"/>
          <p:cNvSpPr>
            <a:spLocks noChangeArrowheads="1"/>
          </p:cNvSpPr>
          <p:nvPr/>
        </p:nvSpPr>
        <p:spPr bwMode="auto">
          <a:xfrm>
            <a:off x="152400" y="1120775"/>
            <a:ext cx="9220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kumimoji="0" lang="ko-KR" altLang="en-US" sz="2000" b="0" i="0">
                <a:solidFill>
                  <a:srgbClr val="0000CC"/>
                </a:solidFill>
              </a:rPr>
              <a:t>처리량</a:t>
            </a:r>
            <a:r>
              <a:rPr kumimoji="0" lang="en-US" altLang="ko-KR" sz="2000" b="0" i="0">
                <a:solidFill>
                  <a:srgbClr val="0000CC"/>
                </a:solidFill>
              </a:rPr>
              <a:t>(Throughput)</a:t>
            </a:r>
          </a:p>
        </p:txBody>
      </p:sp>
      <p:pic>
        <p:nvPicPr>
          <p:cNvPr id="716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1795463"/>
            <a:ext cx="5630862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Rectangle 14"/>
          <p:cNvSpPr>
            <a:spLocks noChangeArrowheads="1"/>
          </p:cNvSpPr>
          <p:nvPr/>
        </p:nvSpPr>
        <p:spPr bwMode="auto">
          <a:xfrm>
            <a:off x="3352800" y="3014663"/>
            <a:ext cx="25146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100">
                <a:latin typeface="Times-BoldItalic"/>
                <a:ea typeface="굴림" panose="020B0600000101010101" pitchFamily="50" charset="-127"/>
              </a:rPr>
              <a:t>그림</a:t>
            </a:r>
            <a:r>
              <a:rPr kumimoji="0" lang="en-US" altLang="ko-KR" sz="1100">
                <a:latin typeface="Times-BoldItalic"/>
                <a:ea typeface="굴림" panose="020B0600000101010101" pitchFamily="50" charset="-127"/>
              </a:rPr>
              <a:t> 4.11:   </a:t>
            </a:r>
            <a:r>
              <a:rPr kumimoji="0" lang="ko-KR" altLang="en-US" sz="1100">
                <a:latin typeface="Times-BoldItalic"/>
                <a:ea typeface="굴림" panose="020B0600000101010101" pitchFamily="50" charset="-127"/>
              </a:rPr>
              <a:t>인터넷 백본을 통한 경로</a:t>
            </a:r>
            <a:endParaRPr kumimoji="0" lang="en-US" altLang="ko-KR" sz="1100">
              <a:latin typeface="Times-BoldItalic"/>
              <a:ea typeface="굴림" panose="020B0600000101010101" pitchFamily="50" charset="-127"/>
            </a:endParaRPr>
          </a:p>
        </p:txBody>
      </p:sp>
      <p:pic>
        <p:nvPicPr>
          <p:cNvPr id="7168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3733800"/>
            <a:ext cx="65722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8" name="Rectangle 14"/>
          <p:cNvSpPr>
            <a:spLocks noChangeArrowheads="1"/>
          </p:cNvSpPr>
          <p:nvPr/>
        </p:nvSpPr>
        <p:spPr bwMode="auto">
          <a:xfrm>
            <a:off x="2971800" y="5867400"/>
            <a:ext cx="3200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100">
                <a:latin typeface="Times-BoldItalic"/>
                <a:ea typeface="굴림" panose="020B0600000101010101" pitchFamily="50" charset="-127"/>
              </a:rPr>
              <a:t>그림</a:t>
            </a:r>
            <a:r>
              <a:rPr kumimoji="0" lang="en-US" altLang="ko-KR" sz="1100">
                <a:latin typeface="Times-BoldItalic"/>
                <a:ea typeface="굴림" panose="020B0600000101010101" pitchFamily="50" charset="-127"/>
              </a:rPr>
              <a:t> 4.12:   </a:t>
            </a:r>
            <a:r>
              <a:rPr kumimoji="0" lang="ko-KR" altLang="en-US" sz="1100">
                <a:latin typeface="Times-BoldItalic"/>
                <a:ea typeface="굴림" panose="020B0600000101010101" pitchFamily="50" charset="-127"/>
              </a:rPr>
              <a:t>공유된 링크에서의 처리량의 영향</a:t>
            </a:r>
            <a:endParaRPr kumimoji="0" lang="en-US" altLang="ko-KR" sz="1100">
              <a:latin typeface="Times-BoldItalic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CE729663-9302-4665-BF2F-71C372F36C75}" type="slidenum">
              <a:rPr kumimoji="0" lang="en-US" altLang="ko-KR" sz="1200">
                <a:latin typeface="Arial" panose="020B0604020202020204" pitchFamily="34" charset="0"/>
                <a:ea typeface="휴먼엑스포" panose="02030504000101010101" pitchFamily="18" charset="-127"/>
              </a:rPr>
              <a:pPr>
                <a:spcBef>
                  <a:spcPct val="50000"/>
                </a:spcBef>
                <a:buFontTx/>
                <a:buNone/>
              </a:pPr>
              <a:t>21</a:t>
            </a:fld>
            <a:endParaRPr kumimoji="0" lang="en-US" altLang="ko-KR" sz="1200">
              <a:latin typeface="Arial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52400" y="381000"/>
            <a:ext cx="526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>
              <a:defRPr/>
            </a:pPr>
            <a:r>
              <a:rPr kumimoji="1" lang="en-US" altLang="ko-KR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4.1.3   </a:t>
            </a:r>
            <a:r>
              <a:rPr kumimoji="1" lang="ko-KR" altLang="en-US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네트워크 계층 성능</a:t>
            </a:r>
            <a:r>
              <a:rPr kumimoji="1" lang="en-US" altLang="ko-KR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(</a:t>
            </a:r>
            <a:r>
              <a:rPr kumimoji="1" lang="ko-KR" altLang="en-US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계속</a:t>
            </a:r>
            <a:r>
              <a:rPr kumimoji="1" lang="en-US" altLang="ko-KR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)</a:t>
            </a:r>
            <a:endParaRPr kumimoji="1" lang="en-US" altLang="ko-KR" sz="2800" i="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1143000"/>
            <a:ext cx="9144000" cy="3724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ko-KR" altLang="en-US" sz="2000" b="0" i="0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패킷</a:t>
            </a:r>
            <a:r>
              <a:rPr lang="ko-KR" altLang="en-US" sz="2000" b="0" i="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손실</a:t>
            </a:r>
            <a:r>
              <a:rPr lang="en-US" altLang="ko-KR" sz="2000" b="0" i="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(Packet Loss)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en-US" altLang="ko-KR" sz="2000" b="0" i="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  <a:p>
            <a:pPr marL="1371600" lvl="2" indent="-457200" algn="just">
              <a:buFont typeface="Wingdings" pitchFamily="2" charset="2"/>
              <a:buChar char="q"/>
              <a:defRPr/>
            </a:pP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통신의 성능에 큰 영향을 미치는 다른 요소 중 하나는 전송 중 손실되는 </a:t>
            </a:r>
            <a:r>
              <a:rPr lang="ko-KR" altLang="en-US" sz="1600" b="0" i="0" dirty="0" err="1">
                <a:latin typeface="HY견고딕" pitchFamily="18" charset="-127"/>
                <a:ea typeface="HY견고딕" pitchFamily="18" charset="-127"/>
              </a:rPr>
              <a:t>패킷의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 수</a:t>
            </a:r>
            <a:endParaRPr lang="en-US" altLang="ko-KR" sz="1600" b="0" i="0" dirty="0">
              <a:latin typeface="HY견고딕" pitchFamily="18" charset="-127"/>
              <a:ea typeface="HY견고딕" pitchFamily="18" charset="-127"/>
            </a:endParaRPr>
          </a:p>
          <a:p>
            <a:pPr marL="1371600" lvl="2" indent="-457200" algn="just">
              <a:buFont typeface="Wingdings" pitchFamily="2" charset="2"/>
              <a:buChar char="q"/>
              <a:defRPr/>
            </a:pPr>
            <a:endParaRPr lang="en-US" altLang="ko-KR" sz="1600" b="0" i="0" dirty="0">
              <a:latin typeface="HY견고딕" pitchFamily="18" charset="-127"/>
              <a:ea typeface="HY견고딕" pitchFamily="18" charset="-127"/>
            </a:endParaRPr>
          </a:p>
          <a:p>
            <a:pPr marL="1371600" lvl="2" indent="-457200" algn="just">
              <a:buFont typeface="Wingdings" pitchFamily="2" charset="2"/>
              <a:buChar char="q"/>
              <a:defRPr/>
            </a:pPr>
            <a:r>
              <a:rPr lang="ko-KR" altLang="en-US" sz="1600" b="0" i="0" dirty="0" err="1">
                <a:latin typeface="HY견고딕" pitchFamily="18" charset="-127"/>
                <a:ea typeface="HY견고딕" pitchFamily="18" charset="-127"/>
              </a:rPr>
              <a:t>라우터가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 다른 </a:t>
            </a:r>
            <a:r>
              <a:rPr lang="ko-KR" altLang="en-US" sz="1600" b="0" i="0" dirty="0" err="1">
                <a:latin typeface="HY견고딕" pitchFamily="18" charset="-127"/>
                <a:ea typeface="HY견고딕" pitchFamily="18" charset="-127"/>
              </a:rPr>
              <a:t>패킷을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 처리하는 동안 수신되는 </a:t>
            </a:r>
            <a:r>
              <a:rPr lang="ko-KR" altLang="en-US" sz="1600" b="0" i="0" dirty="0" err="1">
                <a:latin typeface="HY견고딕" pitchFamily="18" charset="-127"/>
                <a:ea typeface="HY견고딕" pitchFamily="18" charset="-127"/>
              </a:rPr>
              <a:t>패킷은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 자신의 차례가 순서가 </a:t>
            </a:r>
            <a:endParaRPr lang="en-US" altLang="ko-KR" sz="1600" b="0" i="0" dirty="0">
              <a:latin typeface="HY견고딕" pitchFamily="18" charset="-127"/>
              <a:ea typeface="HY견고딕" pitchFamily="18" charset="-127"/>
            </a:endParaRPr>
          </a:p>
          <a:p>
            <a:pPr lvl="3" algn="just">
              <a:defRPr/>
            </a:pP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될 때까지 입력버퍼에서 대기해야 한다</a:t>
            </a:r>
            <a:r>
              <a:rPr lang="en-US" altLang="ko-KR" sz="1600" b="0" i="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1371600" lvl="2" indent="-457200" algn="just">
              <a:buFont typeface="Wingdings" pitchFamily="2" charset="2"/>
              <a:buChar char="q"/>
              <a:defRPr/>
            </a:pPr>
            <a:endParaRPr lang="en-US" altLang="ko-KR" sz="1600" b="0" i="0" dirty="0">
              <a:latin typeface="HY견고딕" pitchFamily="18" charset="-127"/>
              <a:ea typeface="HY견고딕" pitchFamily="18" charset="-127"/>
            </a:endParaRPr>
          </a:p>
          <a:p>
            <a:pPr marL="1371600" lvl="2" indent="-457200" algn="just">
              <a:buFont typeface="Wingdings" pitchFamily="2" charset="2"/>
              <a:buChar char="q"/>
              <a:defRPr/>
            </a:pPr>
            <a:r>
              <a:rPr lang="ko-KR" altLang="en-US" sz="1600" b="0" i="0" dirty="0" err="1">
                <a:latin typeface="HY견고딕" pitchFamily="18" charset="-127"/>
                <a:ea typeface="HY견고딕" pitchFamily="18" charset="-127"/>
              </a:rPr>
              <a:t>라우터는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 한정된 버퍼를 가지고 있다</a:t>
            </a:r>
            <a:endParaRPr lang="en-US" altLang="ko-KR" sz="1600" b="0" i="0" dirty="0">
              <a:latin typeface="HY견고딕" pitchFamily="18" charset="-127"/>
              <a:ea typeface="HY견고딕" pitchFamily="18" charset="-127"/>
            </a:endParaRPr>
          </a:p>
          <a:p>
            <a:pPr marL="1371600" lvl="2" indent="-457200" algn="just">
              <a:buFont typeface="Wingdings" pitchFamily="2" charset="2"/>
              <a:buChar char="q"/>
              <a:defRPr/>
            </a:pPr>
            <a:endParaRPr lang="en-US" altLang="ko-KR" sz="1600" b="0" i="0" dirty="0">
              <a:latin typeface="HY견고딕" pitchFamily="18" charset="-127"/>
              <a:ea typeface="HY견고딕" pitchFamily="18" charset="-127"/>
            </a:endParaRPr>
          </a:p>
          <a:p>
            <a:pPr marL="1371600" lvl="2" indent="-457200" algn="just">
              <a:buFont typeface="Wingdings" pitchFamily="2" charset="2"/>
              <a:buChar char="q"/>
              <a:defRPr/>
            </a:pP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버퍼가 가득 찰 경우 </a:t>
            </a:r>
            <a:r>
              <a:rPr lang="ko-KR" altLang="en-US" sz="1600" b="0" i="0" dirty="0" err="1">
                <a:latin typeface="HY견고딕" pitchFamily="18" charset="-127"/>
                <a:ea typeface="HY견고딕" pitchFamily="18" charset="-127"/>
              </a:rPr>
              <a:t>패킷을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 수신하고 못하고 폐기하게 된다</a:t>
            </a:r>
            <a:endParaRPr lang="en-US" altLang="ko-KR" sz="1600" b="0" i="0" dirty="0">
              <a:latin typeface="HY견고딕" pitchFamily="18" charset="-127"/>
              <a:ea typeface="HY견고딕" pitchFamily="18" charset="-127"/>
            </a:endParaRPr>
          </a:p>
          <a:p>
            <a:pPr marL="1371600" lvl="2" indent="-457200" algn="just">
              <a:buFont typeface="Wingdings" pitchFamily="2" charset="2"/>
              <a:buChar char="q"/>
              <a:defRPr/>
            </a:pPr>
            <a:endParaRPr lang="en-US" altLang="ko-KR" sz="1600" b="0" i="0" dirty="0">
              <a:latin typeface="HY견고딕" pitchFamily="18" charset="-127"/>
              <a:ea typeface="HY견고딕" pitchFamily="18" charset="-127"/>
            </a:endParaRPr>
          </a:p>
          <a:p>
            <a:pPr marL="1371600" lvl="2" indent="-457200" algn="just">
              <a:buFont typeface="Wingdings" pitchFamily="2" charset="2"/>
              <a:buChar char="q"/>
              <a:defRPr/>
            </a:pPr>
            <a:r>
              <a:rPr lang="ko-KR" altLang="en-US" sz="1600" b="0" i="0" dirty="0" err="1">
                <a:latin typeface="HY견고딕" pitchFamily="18" charset="-127"/>
                <a:ea typeface="HY견고딕" pitchFamily="18" charset="-127"/>
              </a:rPr>
              <a:t>패킷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 손실이 발생하면 해당 </a:t>
            </a:r>
            <a:r>
              <a:rPr lang="ko-KR" altLang="en-US" sz="1600" b="0" i="0" dirty="0" err="1">
                <a:latin typeface="HY견고딕" pitchFamily="18" charset="-127"/>
                <a:ea typeface="HY견고딕" pitchFamily="18" charset="-127"/>
              </a:rPr>
              <a:t>패킷을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 전송하는데 이 경우 더 많은 </a:t>
            </a:r>
            <a:endParaRPr lang="en-US" altLang="ko-KR" sz="1600" b="0" i="0" dirty="0">
              <a:latin typeface="HY견고딕" pitchFamily="18" charset="-127"/>
              <a:ea typeface="HY견고딕" pitchFamily="18" charset="-127"/>
            </a:endParaRPr>
          </a:p>
          <a:p>
            <a:pPr lvl="2" algn="just">
              <a:defRPr/>
            </a:pPr>
            <a:r>
              <a:rPr lang="en-US" altLang="ko-KR" sz="1600" b="0" i="0" dirty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-KR" altLang="en-US" sz="1600" b="0" i="0" dirty="0" err="1">
                <a:latin typeface="HY견고딕" pitchFamily="18" charset="-127"/>
                <a:ea typeface="HY견고딕" pitchFamily="18" charset="-127"/>
              </a:rPr>
              <a:t>오버플로우와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b="0" i="0" dirty="0" err="1">
                <a:latin typeface="HY견고딕" pitchFamily="18" charset="-127"/>
                <a:ea typeface="HY견고딕" pitchFamily="18" charset="-127"/>
              </a:rPr>
              <a:t>패킷손실을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 일으킬 수 있다</a:t>
            </a:r>
            <a:r>
              <a:rPr lang="en-US" altLang="ko-KR" sz="1600" b="0" i="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45A6D133-8549-4053-A7C8-41CCF6AC586D}" type="slidenum">
              <a:rPr kumimoji="0" lang="en-US" altLang="ko-KR" sz="1200">
                <a:latin typeface="Arial" panose="020B0604020202020204" pitchFamily="34" charset="0"/>
                <a:ea typeface="휴먼엑스포" panose="02030504000101010101" pitchFamily="18" charset="-127"/>
              </a:rPr>
              <a:pPr>
                <a:spcBef>
                  <a:spcPct val="50000"/>
                </a:spcBef>
                <a:buFontTx/>
                <a:buNone/>
              </a:pPr>
              <a:t>3</a:t>
            </a:fld>
            <a:endParaRPr kumimoji="0" lang="en-US" altLang="ko-KR" sz="1200">
              <a:latin typeface="Arial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152400" y="619125"/>
            <a:ext cx="346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en-US" sz="2800" i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Chapter 4: </a:t>
            </a:r>
            <a:r>
              <a:rPr kumimoji="1" lang="ko-KR" altLang="en-US" sz="2800" i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학습목표</a:t>
            </a:r>
            <a:endParaRPr kumimoji="1" lang="en-US" altLang="ko-KR" sz="2800" i="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861215" name="Rectangle 31"/>
          <p:cNvSpPr>
            <a:spLocks noChangeArrowheads="1"/>
          </p:cNvSpPr>
          <p:nvPr/>
        </p:nvSpPr>
        <p:spPr bwMode="auto">
          <a:xfrm>
            <a:off x="152400" y="1447800"/>
            <a:ext cx="8991600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ko-KR" altLang="ko-KR">
              <a:ea typeface="굴림" pitchFamily="50" charset="-127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ko-KR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haroni" pitchFamily="2" charset="-79"/>
              <a:ea typeface="굴림" pitchFamily="50" charset="-127"/>
              <a:cs typeface="Aharoni" pitchFamily="2" charset="-79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ko-KR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/>
              <a:ea typeface="굴림" pitchFamily="50" charset="-127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  <a:buClr>
                <a:schemeClr val="hlink"/>
              </a:buClr>
              <a:defRPr/>
            </a:pPr>
            <a:r>
              <a:rPr lang="en-US" altLang="ko-KR" sz="2400" i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/>
                <a:ea typeface="Adobe Fangsong Std R" pitchFamily="18" charset="-128"/>
              </a:rPr>
              <a:t/>
            </a:r>
            <a:br>
              <a:rPr lang="en-US" altLang="ko-KR" sz="2400" i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/>
                <a:ea typeface="Adobe Fangsong Std R" pitchFamily="18" charset="-128"/>
              </a:rPr>
            </a:br>
            <a:endParaRPr lang="en-US" altLang="ko-KR" sz="2400" i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alatino"/>
              <a:ea typeface="Adobe Fangsong Std R" pitchFamily="18" charset="-128"/>
            </a:endParaRP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246063" y="1219200"/>
            <a:ext cx="8516937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50000"/>
              </a:spcBef>
              <a:spcAft>
                <a:spcPct val="50000"/>
              </a:spcAft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kumimoji="0" lang="ko-KR" altLang="en-US" sz="2200" i="0"/>
              <a:t>네트워크 계층에서 제공되는 패킷화</a:t>
            </a:r>
            <a:r>
              <a:rPr kumimoji="0" lang="en-US" altLang="ko-KR" sz="2200" i="0"/>
              <a:t>, </a:t>
            </a:r>
            <a:r>
              <a:rPr kumimoji="0" lang="ko-KR" altLang="en-US" sz="2200" i="0"/>
              <a:t>라우팅</a:t>
            </a:r>
            <a:r>
              <a:rPr kumimoji="0" lang="en-US" altLang="ko-KR" sz="2200" i="0"/>
              <a:t>, </a:t>
            </a:r>
            <a:r>
              <a:rPr kumimoji="0" lang="ko-KR" altLang="en-US" sz="2200" i="0"/>
              <a:t>포워딩에 대한 설명을 한다</a:t>
            </a:r>
            <a:r>
              <a:rPr kumimoji="0" lang="en-US" altLang="ko-KR" sz="2200" i="0"/>
              <a:t>.</a:t>
            </a:r>
          </a:p>
          <a:p>
            <a:pPr algn="just" latinLnBrk="0">
              <a:spcBef>
                <a:spcPct val="50000"/>
              </a:spcBef>
              <a:spcAft>
                <a:spcPct val="50000"/>
              </a:spcAft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kumimoji="0" lang="en-US" altLang="ko-KR" sz="2200" i="0"/>
              <a:t> TCP/IP</a:t>
            </a:r>
            <a:r>
              <a:rPr kumimoji="0" lang="ko-KR" altLang="en-US" sz="2200" i="0"/>
              <a:t>의 네트워크 계층에 대한 설명 </a:t>
            </a:r>
            <a:r>
              <a:rPr kumimoji="0" lang="en-US" altLang="ko-KR" sz="2200" i="0"/>
              <a:t>IPV4</a:t>
            </a:r>
            <a:r>
              <a:rPr kumimoji="0" lang="ko-KR" altLang="en-US" sz="2200" i="0"/>
              <a:t>와 </a:t>
            </a:r>
            <a:r>
              <a:rPr kumimoji="0" lang="en-US" altLang="ko-KR" sz="2200" i="0"/>
              <a:t>ICMPv4</a:t>
            </a:r>
            <a:r>
              <a:rPr kumimoji="0" lang="ko-KR" altLang="en-US" sz="2200" i="0"/>
              <a:t>를 포함한 버전 </a:t>
            </a:r>
            <a:r>
              <a:rPr kumimoji="0" lang="en-US" altLang="ko-KR" sz="2200" i="0"/>
              <a:t>4</a:t>
            </a:r>
            <a:r>
              <a:rPr kumimoji="0" lang="ko-KR" altLang="en-US" sz="2200" i="0"/>
              <a:t>에서 사용되는 프로토콜에 대해 학습 및 </a:t>
            </a:r>
            <a:r>
              <a:rPr kumimoji="0" lang="en-US" altLang="ko-KR" sz="2200" i="0"/>
              <a:t>IPv4</a:t>
            </a:r>
            <a:r>
              <a:rPr kumimoji="0" lang="ko-KR" altLang="en-US" sz="2200" i="0"/>
              <a:t>의 주소할당 및 그와 관련된 이슈도 설명한다</a:t>
            </a:r>
            <a:r>
              <a:rPr kumimoji="0" lang="en-US" altLang="ko-KR" sz="2200" i="0"/>
              <a:t>.</a:t>
            </a:r>
          </a:p>
          <a:p>
            <a:pPr algn="just" latinLnBrk="0">
              <a:spcBef>
                <a:spcPct val="50000"/>
              </a:spcBef>
              <a:spcAft>
                <a:spcPct val="50000"/>
              </a:spcAft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kumimoji="0" lang="ko-KR" altLang="en-US" sz="2200" i="0"/>
              <a:t>유니캐스트 라우팅과 유니캐스트 라우팅프로토콜을 설명한다</a:t>
            </a:r>
            <a:r>
              <a:rPr kumimoji="0" lang="en-US" altLang="ko-KR" sz="2200" i="0"/>
              <a:t>.</a:t>
            </a:r>
          </a:p>
          <a:p>
            <a:pPr algn="just" latinLnBrk="0">
              <a:spcBef>
                <a:spcPct val="50000"/>
              </a:spcBef>
              <a:spcAft>
                <a:spcPct val="50000"/>
              </a:spcAft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kumimoji="0" lang="ko-KR" altLang="en-US" sz="2200" i="0"/>
              <a:t>멀티캐스팅과 멀티캐스팅라우팅 프로토콜을 살펴보고 도메인 내부 유니캐스트 라우팅 프로토콜을  어떻게 멀티캐스트 라우팅 프로토콜롤 확장되는지 설명한다</a:t>
            </a:r>
            <a:r>
              <a:rPr kumimoji="0" lang="en-US" altLang="ko-KR" sz="2200" i="0"/>
              <a:t>.</a:t>
            </a:r>
          </a:p>
          <a:p>
            <a:pPr algn="just" latinLnBrk="0">
              <a:spcBef>
                <a:spcPct val="50000"/>
              </a:spcBef>
              <a:spcAft>
                <a:spcPct val="50000"/>
              </a:spcAft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kumimoji="0" lang="en-US" altLang="ko-KR" sz="2200" i="0"/>
              <a:t> </a:t>
            </a:r>
            <a:r>
              <a:rPr kumimoji="0" lang="ko-KR" altLang="en-US" sz="2200" i="0"/>
              <a:t>차세대 네트워크 계층 프로토콜 </a:t>
            </a:r>
            <a:r>
              <a:rPr kumimoji="0" lang="en-US" altLang="ko-KR" sz="2200" i="0"/>
              <a:t>IPv6</a:t>
            </a:r>
            <a:r>
              <a:rPr kumimoji="0" lang="ko-KR" altLang="en-US" sz="2200" i="0"/>
              <a:t>와 </a:t>
            </a:r>
            <a:r>
              <a:rPr kumimoji="0" lang="en-US" altLang="ko-KR" sz="2200" i="0"/>
              <a:t>ICMPv6 </a:t>
            </a:r>
            <a:r>
              <a:rPr kumimoji="0" lang="ko-KR" altLang="en-US" sz="2200" i="0"/>
              <a:t>를 학습한다</a:t>
            </a:r>
            <a:r>
              <a:rPr kumimoji="0" lang="en-US" altLang="ko-KR" sz="2200" i="0"/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0628BC52-255C-41FE-B179-D092C96C8310}" type="slidenum">
              <a:rPr kumimoji="0" lang="en-US" altLang="ko-KR" sz="1200">
                <a:latin typeface="Arial" panose="020B0604020202020204" pitchFamily="34" charset="0"/>
                <a:ea typeface="휴먼엑스포" panose="02030504000101010101" pitchFamily="18" charset="-127"/>
              </a:rPr>
              <a:pPr>
                <a:spcBef>
                  <a:spcPct val="50000"/>
                </a:spcBef>
                <a:buFontTx/>
                <a:buNone/>
              </a:pPr>
              <a:t>4</a:t>
            </a:fld>
            <a:endParaRPr kumimoji="0" lang="en-US" altLang="ko-KR" sz="1200">
              <a:latin typeface="Arial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24587" name="Text Box 9"/>
          <p:cNvSpPr txBox="1">
            <a:spLocks noChangeArrowheads="1"/>
          </p:cNvSpPr>
          <p:nvPr/>
        </p:nvSpPr>
        <p:spPr bwMode="auto">
          <a:xfrm>
            <a:off x="141288" y="390525"/>
            <a:ext cx="815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>
              <a:defRPr/>
            </a:pPr>
            <a:r>
              <a:rPr kumimoji="1" lang="en-US" altLang="ko-KR" sz="2800" i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4.1.1 </a:t>
            </a:r>
            <a:r>
              <a:rPr kumimoji="1" lang="ko-KR" altLang="en-US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네트워크 계층 서비스</a:t>
            </a:r>
            <a:r>
              <a:rPr kumimoji="1" lang="en-US" altLang="ko-KR" sz="24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(Network-Layer Services)</a:t>
            </a:r>
            <a:endParaRPr kumimoji="1" lang="en-US" altLang="ko-KR" sz="2400" i="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152400" y="1206500"/>
            <a:ext cx="7924800" cy="138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ko-KR" altLang="en-US" sz="28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최근 인터넷의 네트워크 계층을 살펴보기 전에</a:t>
            </a:r>
            <a:r>
              <a:rPr lang="en-US" altLang="ko-KR" sz="28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8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네트워크 프로토콜에서 제공하는 네트워크 서비스를 살펴본다</a:t>
            </a:r>
            <a:r>
              <a:rPr lang="en-US" altLang="ko-KR" sz="28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.</a:t>
            </a:r>
            <a:endParaRPr lang="en-US" sz="28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3284538"/>
            <a:ext cx="8686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q"/>
              <a:defRPr/>
            </a:pPr>
            <a:r>
              <a:rPr lang="ko-KR" altLang="en-US" sz="2800" i="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패킷화</a:t>
            </a:r>
            <a:r>
              <a:rPr lang="en-US" altLang="ko-KR" sz="2800" i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(Packetizing)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" y="4092575"/>
            <a:ext cx="8686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q"/>
              <a:defRPr/>
            </a:pPr>
            <a:r>
              <a:rPr lang="ko-KR" altLang="en-US" sz="2800" i="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라우팅</a:t>
            </a:r>
            <a:r>
              <a:rPr lang="en-US" altLang="ko-KR" sz="2800" i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(Routing)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" y="4902200"/>
            <a:ext cx="8686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q"/>
              <a:defRPr/>
            </a:pPr>
            <a:r>
              <a:rPr lang="ko-KR" altLang="en-US" sz="2800" i="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포워딩</a:t>
            </a:r>
            <a:r>
              <a:rPr lang="en-US" altLang="ko-KR" sz="2800" i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(Forwarding)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i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21002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342900" indent="-3429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 marL="0" lvl="2">
              <a:defRPr/>
            </a:pPr>
            <a:r>
              <a:rPr lang="en-US" altLang="ko-KR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itchFamily="18" charset="0"/>
              </a:rPr>
              <a:t>4-1   </a:t>
            </a:r>
            <a:r>
              <a:rPr lang="ko-KR" altLang="en-US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itchFamily="18" charset="0"/>
              </a:rPr>
              <a:t>개요</a:t>
            </a:r>
            <a:endParaRPr lang="en-US" altLang="ko-KR" i="0" dirty="0" smtClean="0"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ko-KR" sz="1800" i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0965" name="Rectangle 8"/>
          <p:cNvSpPr>
            <a:spLocks noChangeArrowheads="1"/>
          </p:cNvSpPr>
          <p:nvPr/>
        </p:nvSpPr>
        <p:spPr bwMode="auto">
          <a:xfrm>
            <a:off x="228600" y="1676400"/>
            <a:ext cx="8077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ko-KR" altLang="en-US" sz="3200" i="0"/>
              <a:t>그림 </a:t>
            </a:r>
            <a:r>
              <a:rPr kumimoji="0" lang="en-US" altLang="ko-KR" sz="3200" i="0"/>
              <a:t>4.1</a:t>
            </a:r>
            <a:r>
              <a:rPr kumimoji="0" lang="ko-KR" altLang="en-US" sz="3200" i="0"/>
              <a:t>은 </a:t>
            </a:r>
            <a:r>
              <a:rPr kumimoji="0" lang="ko-KR" altLang="en-US" sz="3200" i="0">
                <a:solidFill>
                  <a:srgbClr val="FF0000"/>
                </a:solidFill>
              </a:rPr>
              <a:t>네트워크 계층</a:t>
            </a:r>
            <a:r>
              <a:rPr kumimoji="0" lang="ko-KR" altLang="en-US" sz="3200" i="0"/>
              <a:t>에서 앨리스와 밥이 통신하는 것을 보여준다</a:t>
            </a:r>
            <a:r>
              <a:rPr kumimoji="0" lang="en-US" altLang="ko-KR" sz="3200" i="0"/>
              <a:t>. </a:t>
            </a:r>
            <a:r>
              <a:rPr kumimoji="0" lang="ko-KR" altLang="en-US" sz="3200" i="0"/>
              <a:t>이는 </a:t>
            </a:r>
            <a:r>
              <a:rPr kumimoji="0" lang="en-US" altLang="ko-KR" sz="3200" i="0"/>
              <a:t>2</a:t>
            </a:r>
            <a:r>
              <a:rPr kumimoji="0" lang="ko-KR" altLang="en-US" sz="3200" i="0"/>
              <a:t>장과 </a:t>
            </a:r>
            <a:r>
              <a:rPr kumimoji="0" lang="en-US" altLang="ko-KR" sz="3200" i="0"/>
              <a:t>3</a:t>
            </a:r>
            <a:r>
              <a:rPr kumimoji="0" lang="ko-KR" altLang="en-US" sz="3200" i="0"/>
              <a:t>장의 전송 계층 통신을 설명할 때와 같은 시나리오이다</a:t>
            </a:r>
            <a:r>
              <a:rPr kumimoji="0" lang="en-US" altLang="ko-KR" sz="3200" i="0"/>
              <a:t>.</a:t>
            </a:r>
          </a:p>
        </p:txBody>
      </p:sp>
      <p:sp>
        <p:nvSpPr>
          <p:cNvPr id="40966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CDD70C75-C411-43FA-91F9-7BEE1EB99057}" type="slidenum">
              <a:rPr kumimoji="0" lang="en-US" altLang="ko-KR" sz="1200">
                <a:latin typeface="Arial" panose="020B0604020202020204" pitchFamily="34" charset="0"/>
                <a:ea typeface="휴먼엑스포" panose="02030504000101010101" pitchFamily="18" charset="-127"/>
              </a:rPr>
              <a:pPr>
                <a:spcBef>
                  <a:spcPct val="50000"/>
                </a:spcBef>
                <a:buFontTx/>
                <a:buNone/>
              </a:pPr>
              <a:t>5</a:t>
            </a:fld>
            <a:endParaRPr kumimoji="0" lang="en-US" altLang="ko-KR" sz="1200">
              <a:latin typeface="Arial" panose="020B0604020202020204" pitchFamily="34" charset="0"/>
              <a:ea typeface="휴먼엑스포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12DC3A1-4BF1-4D7C-9C71-57C5DC18FB0A}" type="slidenum">
              <a:rPr kumimoji="0" lang="en-US" altLang="ko-KR" sz="1200">
                <a:latin typeface="Arial" panose="020B0604020202020204" pitchFamily="34" charset="0"/>
                <a:ea typeface="휴먼엑스포" panose="02030504000101010101" pitchFamily="18" charset="-127"/>
              </a:rPr>
              <a:pPr>
                <a:spcBef>
                  <a:spcPct val="50000"/>
                </a:spcBef>
                <a:buFontTx/>
                <a:buNone/>
              </a:pPr>
              <a:t>6</a:t>
            </a:fld>
            <a:endParaRPr kumimoji="0" lang="en-US" altLang="ko-KR" sz="1200">
              <a:latin typeface="Arial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43011" name="Rectangle 14"/>
          <p:cNvSpPr>
            <a:spLocks noChangeArrowheads="1"/>
          </p:cNvSpPr>
          <p:nvPr/>
        </p:nvSpPr>
        <p:spPr bwMode="auto">
          <a:xfrm>
            <a:off x="152400" y="514350"/>
            <a:ext cx="8153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2000" i="0">
                <a:latin typeface="Times-BoldItalic"/>
                <a:ea typeface="굴림" panose="020B0600000101010101" pitchFamily="50" charset="-127"/>
              </a:rPr>
              <a:t>그림</a:t>
            </a:r>
            <a:r>
              <a:rPr kumimoji="0" lang="en-US" altLang="ko-KR" sz="2000" i="0">
                <a:latin typeface="Times-BoldItalic"/>
                <a:ea typeface="굴림" panose="020B0600000101010101" pitchFamily="50" charset="-127"/>
              </a:rPr>
              <a:t> 4.1:  </a:t>
            </a:r>
            <a:r>
              <a:rPr kumimoji="0" lang="ko-KR" altLang="en-US" sz="2000" i="0">
                <a:latin typeface="Times-BoldItalic"/>
                <a:ea typeface="굴림" panose="020B0600000101010101" pitchFamily="50" charset="-127"/>
              </a:rPr>
              <a:t>네트워크 계층에서 통신</a:t>
            </a:r>
            <a:endParaRPr kumimoji="0" lang="en-US" altLang="ko-KR" sz="2000" i="0">
              <a:latin typeface="Times-BoldItalic"/>
              <a:ea typeface="굴림" panose="020B0600000101010101" pitchFamily="50" charset="-127"/>
            </a:endParaRP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996950"/>
            <a:ext cx="5146675" cy="548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1501775"/>
            <a:ext cx="21399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4349750"/>
            <a:ext cx="2290763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2C6F569-43E4-4387-AB5F-FFC22FBCEA3D}" type="slidenum">
              <a:rPr kumimoji="0" lang="en-US" altLang="ko-KR" sz="1200">
                <a:latin typeface="Arial" panose="020B0604020202020204" pitchFamily="34" charset="0"/>
                <a:ea typeface="휴먼엑스포" panose="02030504000101010101" pitchFamily="18" charset="-127"/>
              </a:rPr>
              <a:pPr>
                <a:spcBef>
                  <a:spcPct val="50000"/>
                </a:spcBef>
                <a:buFontTx/>
                <a:buNone/>
              </a:pPr>
              <a:t>7</a:t>
            </a:fld>
            <a:endParaRPr kumimoji="0" lang="en-US" altLang="ko-KR" sz="1200">
              <a:latin typeface="Arial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24587" name="Text Box 9"/>
          <p:cNvSpPr txBox="1">
            <a:spLocks noChangeArrowheads="1"/>
          </p:cNvSpPr>
          <p:nvPr/>
        </p:nvSpPr>
        <p:spPr bwMode="auto">
          <a:xfrm>
            <a:off x="141288" y="390525"/>
            <a:ext cx="815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>
              <a:defRPr/>
            </a:pPr>
            <a:r>
              <a:rPr kumimoji="1" lang="en-US" altLang="ko-KR" sz="2800" i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4.1.1 </a:t>
            </a:r>
            <a:r>
              <a:rPr kumimoji="1" lang="ko-KR" altLang="en-US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네트워크 계층 서비스</a:t>
            </a:r>
            <a:r>
              <a:rPr kumimoji="1" lang="en-US" altLang="ko-KR" sz="24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(Network-Layer Services)</a:t>
            </a:r>
            <a:endParaRPr kumimoji="1" lang="en-US" altLang="ko-KR" sz="2400" i="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152400" y="1206500"/>
            <a:ext cx="7924800" cy="138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ko-KR" altLang="en-US" sz="28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최근 인터넷의 네트워크 계층을 살펴보기 전에</a:t>
            </a:r>
            <a:r>
              <a:rPr lang="en-US" altLang="ko-KR" sz="28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8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네트워크 프로토콜에서 제공하는 네트워크 서비스를 살펴본다</a:t>
            </a:r>
            <a:r>
              <a:rPr lang="en-US" altLang="ko-KR" sz="28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.</a:t>
            </a:r>
            <a:endParaRPr lang="en-US" sz="28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3284538"/>
            <a:ext cx="8686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q"/>
              <a:defRPr/>
            </a:pPr>
            <a:r>
              <a:rPr lang="ko-KR" altLang="en-US" sz="2800" i="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패킷화</a:t>
            </a:r>
            <a:r>
              <a:rPr lang="en-US" altLang="ko-KR" sz="2800" i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(Packetizing)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" y="4092575"/>
            <a:ext cx="8686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q"/>
              <a:defRPr/>
            </a:pPr>
            <a:r>
              <a:rPr lang="ko-KR" altLang="en-US" sz="2800" i="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라우팅</a:t>
            </a:r>
            <a:r>
              <a:rPr lang="en-US" altLang="ko-KR" sz="2800" i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(Routing)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" y="4902200"/>
            <a:ext cx="8686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q"/>
              <a:defRPr/>
            </a:pPr>
            <a:r>
              <a:rPr lang="ko-KR" altLang="en-US" sz="2800" i="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포워딩</a:t>
            </a:r>
            <a:r>
              <a:rPr lang="en-US" altLang="ko-KR" sz="2800" i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(Forwarding)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CABE677-4CAF-43FD-8C6B-1620D5021E5B}" type="slidenum">
              <a:rPr kumimoji="0" lang="en-US" altLang="ko-KR" sz="1200">
                <a:latin typeface="Arial" panose="020B0604020202020204" pitchFamily="34" charset="0"/>
                <a:ea typeface="휴먼엑스포" panose="02030504000101010101" pitchFamily="18" charset="-127"/>
              </a:rPr>
              <a:pPr>
                <a:spcBef>
                  <a:spcPct val="50000"/>
                </a:spcBef>
                <a:buFontTx/>
                <a:buNone/>
              </a:pPr>
              <a:t>8</a:t>
            </a:fld>
            <a:endParaRPr kumimoji="0" lang="en-US" altLang="ko-KR" sz="1200">
              <a:latin typeface="Arial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1101725"/>
            <a:ext cx="8686800" cy="560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2400" i="0" dirty="0" err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패킷화</a:t>
            </a:r>
            <a:r>
              <a:rPr lang="en-US" altLang="ko-KR" sz="2400" i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(Packetizing)</a:t>
            </a: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네트워크 계층의 첫 번째 임무</a:t>
            </a:r>
            <a:endParaRPr lang="en-US" altLang="ko-KR" sz="18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상위계층에서 받은 데이터인 페이로드를 네트워크 계층의 </a:t>
            </a:r>
            <a:r>
              <a:rPr lang="ko-KR" altLang="en-US" sz="18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패킷으로</a:t>
            </a:r>
            <a:r>
              <a:rPr lang="ko-KR" altLang="en-US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캡슐화 후 목적지에서 네트워크 계층의 </a:t>
            </a:r>
            <a:r>
              <a:rPr lang="ko-KR" altLang="en-US" sz="18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패킷을</a:t>
            </a:r>
            <a:r>
              <a:rPr lang="ko-KR" altLang="en-US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역 캡슐화</a:t>
            </a:r>
            <a:endParaRPr lang="en-US" altLang="ko-KR" sz="18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endParaRPr lang="en-US" altLang="ko-KR" sz="18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네트워크 주요역할</a:t>
            </a:r>
            <a:endParaRPr lang="en-US" altLang="ko-KR" sz="18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endParaRPr lang="en-US" altLang="ko-KR" sz="18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1371600" lvl="2" indent="-457200" algn="just">
              <a:buFont typeface="Wingdings" pitchFamily="2" charset="2"/>
              <a:buChar char="§"/>
              <a:defRPr/>
            </a:pPr>
            <a:r>
              <a:rPr lang="ko-KR" altLang="en-US" sz="1600" i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발신지에서 목적지까지 페이로드를 사용하거나 변경하지 않고 전달</a:t>
            </a:r>
            <a:endParaRPr lang="en-US" altLang="ko-KR" sz="1600" i="0" dirty="0">
              <a:solidFill>
                <a:srgbClr val="33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발신지 호스트 </a:t>
            </a:r>
            <a:r>
              <a:rPr lang="en-US" altLang="ko-KR" sz="1600" b="0" i="0" dirty="0">
                <a:latin typeface="HY견고딕" pitchFamily="18" charset="-127"/>
                <a:ea typeface="HY견고딕" pitchFamily="18" charset="-127"/>
              </a:rPr>
              <a:t>: </a:t>
            </a:r>
          </a:p>
          <a:p>
            <a:pPr lvl="3" algn="just">
              <a:defRPr/>
            </a:pP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상위 계층 프로토콜로부터 페이로드를 수신하여 발신지와 목적지 주소를 포함한 헤더와 네트워크 계층에 필요한 다른 정보를 더하여 </a:t>
            </a:r>
            <a:r>
              <a:rPr lang="ko-KR" altLang="en-US" sz="1600" b="0" i="0" dirty="0" err="1">
                <a:latin typeface="HY견고딕" pitchFamily="18" charset="-127"/>
                <a:ea typeface="HY견고딕" pitchFamily="18" charset="-127"/>
              </a:rPr>
              <a:t>패킷을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 데이터링크 계층으로 전달</a:t>
            </a:r>
            <a:endParaRPr lang="en-US" altLang="ko-KR" sz="1600" b="0" i="0" dirty="0">
              <a:latin typeface="HY견고딕" pitchFamily="18" charset="-127"/>
              <a:ea typeface="HY견고딕" pitchFamily="18" charset="-127"/>
            </a:endParaRPr>
          </a:p>
          <a:p>
            <a:pPr lvl="3" algn="just">
              <a:defRPr/>
            </a:pPr>
            <a:endParaRPr lang="en-US" altLang="ko-KR" sz="1600" b="0" i="0" dirty="0">
              <a:latin typeface="HY견고딕" pitchFamily="18" charset="-127"/>
              <a:ea typeface="HY견고딕" pitchFamily="18" charset="-127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  목적지호스트 </a:t>
            </a:r>
            <a:r>
              <a:rPr lang="en-US" altLang="ko-KR" sz="1600" b="0" i="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pPr lvl="3" algn="just">
              <a:defRPr/>
            </a:pP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데이터링크 계층으로부터 네트워크 계층 </a:t>
            </a:r>
            <a:r>
              <a:rPr lang="ko-KR" altLang="en-US" sz="1600" b="0" i="0" dirty="0" err="1">
                <a:latin typeface="HY견고딕" pitchFamily="18" charset="-127"/>
                <a:ea typeface="HY견고딕" pitchFamily="18" charset="-127"/>
              </a:rPr>
              <a:t>패킷을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 수신하고 </a:t>
            </a:r>
            <a:r>
              <a:rPr lang="ko-KR" altLang="en-US" sz="1600" b="0" i="0" dirty="0" err="1">
                <a:latin typeface="HY견고딕" pitchFamily="18" charset="-127"/>
                <a:ea typeface="HY견고딕" pitchFamily="18" charset="-127"/>
              </a:rPr>
              <a:t>패킷을</a:t>
            </a:r>
            <a:r>
              <a:rPr lang="ko-KR" altLang="en-US" sz="1600" b="0" i="0" dirty="0">
                <a:latin typeface="HY견고딕" pitchFamily="18" charset="-127"/>
                <a:ea typeface="HY견고딕" pitchFamily="18" charset="-127"/>
              </a:rPr>
              <a:t> 역 캡슐화한 뒤 페이로드를 상응하는 전송 계층 프로토콜로 전달</a:t>
            </a:r>
            <a:endParaRPr lang="en-US" altLang="ko-KR" sz="1600" b="0" i="0" dirty="0">
              <a:latin typeface="HY견고딕" pitchFamily="18" charset="-127"/>
              <a:ea typeface="HY견고딕" pitchFamily="18" charset="-127"/>
            </a:endParaRPr>
          </a:p>
          <a:p>
            <a:pPr lvl="3" algn="just">
              <a:defRPr/>
            </a:pPr>
            <a:r>
              <a:rPr lang="en-US" altLang="ko-KR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lvl="3" algn="just">
              <a:defRPr/>
            </a:pPr>
            <a:r>
              <a:rPr lang="en-US" altLang="ko-KR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				</a:t>
            </a:r>
          </a:p>
          <a:p>
            <a:pPr marL="914400" lvl="1" indent="-457200" algn="just">
              <a:buFont typeface="Wingdings" pitchFamily="2" charset="2"/>
              <a:buChar char="q"/>
              <a:defRPr/>
            </a:pPr>
            <a:endParaRPr lang="en-US" altLang="ko-KR" sz="18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1288" y="390525"/>
            <a:ext cx="8932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>
              <a:defRPr/>
            </a:pPr>
            <a:r>
              <a:rPr kumimoji="1" lang="en-US" altLang="ko-KR" sz="2800" i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4.1.1 </a:t>
            </a:r>
            <a:r>
              <a:rPr kumimoji="1" lang="ko-KR" altLang="en-US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네트워크 계층 서비스</a:t>
            </a:r>
            <a:r>
              <a:rPr kumimoji="1" lang="en-US" altLang="ko-KR" sz="24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(Network-Layer Services)(</a:t>
            </a:r>
            <a:r>
              <a:rPr kumimoji="1" lang="ko-KR" altLang="en-US" sz="24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계속</a:t>
            </a:r>
            <a:r>
              <a:rPr kumimoji="1" lang="en-US" altLang="ko-KR" sz="24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)</a:t>
            </a:r>
            <a:endParaRPr kumimoji="1" lang="en-US" altLang="ko-KR" sz="2400" i="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D7BCFD1-6822-4BB9-A09E-F3662CE85391}" type="slidenum">
              <a:rPr kumimoji="0" lang="en-US" altLang="ko-KR" sz="1200">
                <a:latin typeface="Arial" panose="020B0604020202020204" pitchFamily="34" charset="0"/>
                <a:ea typeface="휴먼엑스포" panose="02030504000101010101" pitchFamily="18" charset="-127"/>
              </a:rPr>
              <a:pPr>
                <a:spcBef>
                  <a:spcPct val="50000"/>
                </a:spcBef>
                <a:buFontTx/>
                <a:buNone/>
              </a:pPr>
              <a:t>9</a:t>
            </a:fld>
            <a:endParaRPr kumimoji="0" lang="en-US" altLang="ko-KR" sz="1200">
              <a:latin typeface="Arial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1112838"/>
            <a:ext cx="8686800" cy="3970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2400" i="0" dirty="0" err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라우팅</a:t>
            </a:r>
            <a:r>
              <a:rPr lang="en-US" altLang="ko-KR" sz="2400" i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(Routing)</a:t>
            </a: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처음 역할 만큼 중요한 또 다른 역할</a:t>
            </a:r>
            <a:endParaRPr lang="en-US" altLang="ko-KR" sz="18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네트워크 계층은 </a:t>
            </a:r>
            <a:r>
              <a:rPr lang="ko-KR" altLang="en-US" sz="18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패킷이</a:t>
            </a:r>
            <a:r>
              <a:rPr lang="ko-KR" altLang="en-US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발신지에서 목적지까지 갈 수 있도록 경로를 </a:t>
            </a:r>
            <a:r>
              <a:rPr lang="ko-KR" altLang="en-US" sz="18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라우팅해야</a:t>
            </a:r>
            <a:r>
              <a:rPr lang="ko-KR" altLang="en-US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 함</a:t>
            </a:r>
            <a:endParaRPr lang="en-US" altLang="ko-KR" sz="18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endParaRPr lang="en-US" altLang="ko-KR" sz="18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물리적인 네트워크는 네트워크 </a:t>
            </a:r>
            <a:r>
              <a:rPr lang="en-US" altLang="ko-KR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(LAN</a:t>
            </a:r>
            <a:r>
              <a:rPr lang="ko-KR" altLang="en-US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과 </a:t>
            </a:r>
            <a:r>
              <a:rPr lang="en-US" altLang="ko-KR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WAN)</a:t>
            </a:r>
            <a:r>
              <a:rPr lang="ko-KR" altLang="en-US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와 네트워크를 연결하는 </a:t>
            </a:r>
            <a:r>
              <a:rPr lang="ko-KR" altLang="en-US" sz="18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라우터의</a:t>
            </a:r>
            <a:r>
              <a:rPr lang="ko-KR" altLang="en-US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조합</a:t>
            </a:r>
            <a:endParaRPr lang="en-US" altLang="ko-KR" sz="18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endParaRPr lang="en-US" altLang="ko-KR" sz="18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발신지에서 목적지까지 적어도 하나 이상의 </a:t>
            </a:r>
            <a:r>
              <a:rPr lang="ko-KR" altLang="en-US" sz="18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라우터가</a:t>
            </a:r>
            <a:r>
              <a:rPr lang="ko-KR" altLang="en-US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있다는 의미</a:t>
            </a:r>
            <a:endParaRPr lang="en-US" altLang="ko-KR" sz="18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endParaRPr lang="en-US" altLang="ko-KR" sz="18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marL="914400" lvl="1" indent="-457200" algn="just">
              <a:buFont typeface="Wingdings" pitchFamily="2" charset="2"/>
              <a:buChar char="§"/>
              <a:defRPr/>
            </a:pPr>
            <a:r>
              <a:rPr lang="ko-KR" altLang="en-US" sz="18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라우팅</a:t>
            </a:r>
            <a:r>
              <a:rPr lang="ko-KR" altLang="en-US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프로토콜</a:t>
            </a:r>
            <a:r>
              <a:rPr lang="en-US" altLang="ko-KR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(routing protocol) :</a:t>
            </a:r>
          </a:p>
          <a:p>
            <a:pPr lvl="1" algn="just">
              <a:defRPr/>
            </a:pPr>
            <a:r>
              <a:rPr lang="en-US" altLang="ko-KR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네트워크 상태 및 경로 등에 대한 </a:t>
            </a:r>
            <a:r>
              <a:rPr lang="ko-KR" altLang="en-US" sz="18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라우팅</a:t>
            </a:r>
            <a:r>
              <a:rPr lang="ko-KR" altLang="en-US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정보를 </a:t>
            </a:r>
            <a:r>
              <a:rPr lang="ko-KR" altLang="en-US" sz="1800" b="0" i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라우터들</a:t>
            </a:r>
            <a:r>
              <a:rPr lang="ko-KR" altLang="en-US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상호간에 </a:t>
            </a:r>
            <a:r>
              <a:rPr lang="en-US" altLang="ko-KR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8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동적으로 교신하기 위해 약속된 하나의 언어</a:t>
            </a:r>
            <a:endParaRPr lang="en-US" altLang="ko-KR" sz="1800" b="0" i="0" dirty="0"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1288" y="390525"/>
            <a:ext cx="8932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>
              <a:defRPr/>
            </a:pPr>
            <a:r>
              <a:rPr kumimoji="1" lang="en-US" altLang="ko-KR" sz="2800" i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4.1.1 </a:t>
            </a:r>
            <a:r>
              <a:rPr kumimoji="1" lang="ko-KR" altLang="en-US" sz="28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네트워크 계층 서비스</a:t>
            </a:r>
            <a:r>
              <a:rPr kumimoji="1" lang="en-US" altLang="ko-KR" sz="24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(Network-Layer Services)(</a:t>
            </a:r>
            <a:r>
              <a:rPr kumimoji="1" lang="ko-KR" altLang="en-US" sz="24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계속</a:t>
            </a:r>
            <a:r>
              <a:rPr kumimoji="1" lang="en-US" altLang="ko-KR" sz="2400" i="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j-cs"/>
              </a:rPr>
              <a:t>)</a:t>
            </a:r>
            <a:endParaRPr kumimoji="1" lang="en-US" altLang="ko-KR" sz="2400" i="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3_network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D0EEF4"/>
      </a:hlink>
      <a:folHlink>
        <a:srgbClr val="CCCCCC"/>
      </a:folHlink>
    </a:clrScheme>
    <a:fontScheme name="network">
      <a:majorFont>
        <a:latin typeface="휴먼엑스포"/>
        <a:ea typeface="휴먼엑스포"/>
        <a:cs typeface=""/>
      </a:majorFont>
      <a:minorFont>
        <a:latin typeface="휴먼엑스포"/>
        <a:ea typeface="휴먼엑스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network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16961</TotalTime>
  <Words>1599</Words>
  <Application>Microsoft Office PowerPoint</Application>
  <PresentationFormat>화면 슬라이드 쇼(4:3)</PresentationFormat>
  <Paragraphs>265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40" baseType="lpstr">
      <vt:lpstr>Adobe Fangsong Std R</vt:lpstr>
      <vt:lpstr>Baby Kruffy</vt:lpstr>
      <vt:lpstr>HY견고딕</vt:lpstr>
      <vt:lpstr>HY헤드라인M</vt:lpstr>
      <vt:lpstr>Palatino</vt:lpstr>
      <vt:lpstr>Times-BoldItalic</vt:lpstr>
      <vt:lpstr>굴림</vt:lpstr>
      <vt:lpstr>맑은 고딕</vt:lpstr>
      <vt:lpstr>휴먼엑스포</vt:lpstr>
      <vt:lpstr>Adobe Arabic</vt:lpstr>
      <vt:lpstr>Aharoni</vt:lpstr>
      <vt:lpstr>Arial</vt:lpstr>
      <vt:lpstr>Berlin Sans FB</vt:lpstr>
      <vt:lpstr>Symbol</vt:lpstr>
      <vt:lpstr>Times</vt:lpstr>
      <vt:lpstr>Times New Roman</vt:lpstr>
      <vt:lpstr>Webdings</vt:lpstr>
      <vt:lpstr>Wingdings</vt:lpstr>
      <vt:lpstr>23_network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user</cp:lastModifiedBy>
  <cp:revision>1041</cp:revision>
  <dcterms:created xsi:type="dcterms:W3CDTF">2011-04-28T19:48:58Z</dcterms:created>
  <dcterms:modified xsi:type="dcterms:W3CDTF">2015-09-04T04:18:29Z</dcterms:modified>
</cp:coreProperties>
</file>