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336" r:id="rId3"/>
    <p:sldId id="258" r:id="rId4"/>
    <p:sldId id="369" r:id="rId5"/>
    <p:sldId id="337" r:id="rId6"/>
    <p:sldId id="363" r:id="rId7"/>
    <p:sldId id="368" r:id="rId8"/>
  </p:sldIdLst>
  <p:sldSz cx="12192000" cy="6858000"/>
  <p:notesSz cx="6858000" cy="9144000"/>
  <p:embeddedFontLst>
    <p:embeddedFont>
      <p:font typeface="a옛날사진관5" panose="02020600000000000000" pitchFamily="18" charset="-127"/>
      <p:regular r:id="rId10"/>
    </p:embeddedFont>
    <p:embeddedFont>
      <p:font typeface="a옛날사진관4" panose="02020600000000000000" pitchFamily="18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E6E6E6"/>
    <a:srgbClr val="9DC3E6"/>
    <a:srgbClr val="DEEBF7"/>
    <a:srgbClr val="EAEFF7"/>
    <a:srgbClr val="1F4E79"/>
    <a:srgbClr val="EFF5FB"/>
    <a:srgbClr val="E4EEF8"/>
    <a:srgbClr val="E9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34" autoAdjust="0"/>
    <p:restoredTop sz="81443" autoAdjust="0"/>
  </p:normalViewPr>
  <p:slideViewPr>
    <p:cSldViewPr snapToGrid="0">
      <p:cViewPr varScale="1">
        <p:scale>
          <a:sx n="74" d="100"/>
          <a:sy n="74" d="100"/>
        </p:scale>
        <p:origin x="978" y="54"/>
      </p:cViewPr>
      <p:guideLst>
        <p:guide orient="horz" pos="3067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4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DFF83-6F85-4A8B-B0DF-7A2B68836BD1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25DB2-2CF1-48B6-9C33-9E707CBD2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682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25DB2-2CF1-48B6-9C33-9E707CBD2B4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637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25DB2-2CF1-48B6-9C33-9E707CBD2B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983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25DB2-2CF1-48B6-9C33-9E707CBD2B4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918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25DB2-2CF1-48B6-9C33-9E707CBD2B4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880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25DB2-2CF1-48B6-9C33-9E707CBD2B4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867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25DB2-2CF1-48B6-9C33-9E707CBD2B4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46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5D94-A690-4564-A88A-C618ED97C481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FC62-BCA6-4ED4-ADFC-08D2B2537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909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5D94-A690-4564-A88A-C618ED97C481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FC62-BCA6-4ED4-ADFC-08D2B2537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42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5D94-A690-4564-A88A-C618ED97C481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FC62-BCA6-4ED4-ADFC-08D2B2537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94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5D94-A690-4564-A88A-C618ED97C481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FC62-BCA6-4ED4-ADFC-08D2B2537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095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5D94-A690-4564-A88A-C618ED97C481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FC62-BCA6-4ED4-ADFC-08D2B2537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916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5D94-A690-4564-A88A-C618ED97C481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FC62-BCA6-4ED4-ADFC-08D2B2537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098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5D94-A690-4564-A88A-C618ED97C481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FC62-BCA6-4ED4-ADFC-08D2B2537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94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5D94-A690-4564-A88A-C618ED97C481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FC62-BCA6-4ED4-ADFC-08D2B2537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7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5D94-A690-4564-A88A-C618ED97C481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FC62-BCA6-4ED4-ADFC-08D2B2537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28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5D94-A690-4564-A88A-C618ED97C481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FC62-BCA6-4ED4-ADFC-08D2B2537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3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5D94-A690-4564-A88A-C618ED97C481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FC62-BCA6-4ED4-ADFC-08D2B2537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78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3651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440602"/>
            <a:ext cx="12192000" cy="162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85D94-A690-4564-A88A-C618ED97C481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3FC62-BCA6-4ED4-ADFC-08D2B25376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자유형 15"/>
          <p:cNvSpPr/>
          <p:nvPr userDrawn="1"/>
        </p:nvSpPr>
        <p:spPr>
          <a:xfrm>
            <a:off x="10406743" y="5094514"/>
            <a:ext cx="3570514" cy="3526972"/>
          </a:xfrm>
          <a:custGeom>
            <a:avLst/>
            <a:gdLst>
              <a:gd name="connsiteX0" fmla="*/ 1785257 w 3570514"/>
              <a:gd name="connsiteY0" fmla="*/ 317212 h 3526972"/>
              <a:gd name="connsiteX1" fmla="*/ 321128 w 3570514"/>
              <a:gd name="connsiteY1" fmla="*/ 1763485 h 3526972"/>
              <a:gd name="connsiteX2" fmla="*/ 1785257 w 3570514"/>
              <a:gd name="connsiteY2" fmla="*/ 3209758 h 3526972"/>
              <a:gd name="connsiteX3" fmla="*/ 3249386 w 3570514"/>
              <a:gd name="connsiteY3" fmla="*/ 1763485 h 3526972"/>
              <a:gd name="connsiteX4" fmla="*/ 1785257 w 3570514"/>
              <a:gd name="connsiteY4" fmla="*/ 317212 h 3526972"/>
              <a:gd name="connsiteX5" fmla="*/ 1785257 w 3570514"/>
              <a:gd name="connsiteY5" fmla="*/ 0 h 3526972"/>
              <a:gd name="connsiteX6" fmla="*/ 3570514 w 3570514"/>
              <a:gd name="connsiteY6" fmla="*/ 1763486 h 3526972"/>
              <a:gd name="connsiteX7" fmla="*/ 1785257 w 3570514"/>
              <a:gd name="connsiteY7" fmla="*/ 3526972 h 3526972"/>
              <a:gd name="connsiteX8" fmla="*/ 0 w 3570514"/>
              <a:gd name="connsiteY8" fmla="*/ 1763486 h 3526972"/>
              <a:gd name="connsiteX9" fmla="*/ 1785257 w 3570514"/>
              <a:gd name="connsiteY9" fmla="*/ 0 h 352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70514" h="3526972">
                <a:moveTo>
                  <a:pt x="1785257" y="317212"/>
                </a:moveTo>
                <a:cubicBezTo>
                  <a:pt x="976641" y="317212"/>
                  <a:pt x="321128" y="964730"/>
                  <a:pt x="321128" y="1763485"/>
                </a:cubicBezTo>
                <a:cubicBezTo>
                  <a:pt x="321128" y="2562240"/>
                  <a:pt x="976641" y="3209758"/>
                  <a:pt x="1785257" y="3209758"/>
                </a:cubicBezTo>
                <a:cubicBezTo>
                  <a:pt x="2593873" y="3209758"/>
                  <a:pt x="3249386" y="2562240"/>
                  <a:pt x="3249386" y="1763485"/>
                </a:cubicBezTo>
                <a:cubicBezTo>
                  <a:pt x="3249386" y="964730"/>
                  <a:pt x="2593873" y="317212"/>
                  <a:pt x="1785257" y="317212"/>
                </a:cubicBezTo>
                <a:close/>
                <a:moveTo>
                  <a:pt x="1785257" y="0"/>
                </a:moveTo>
                <a:cubicBezTo>
                  <a:pt x="2771227" y="0"/>
                  <a:pt x="3570514" y="789540"/>
                  <a:pt x="3570514" y="1763486"/>
                </a:cubicBezTo>
                <a:cubicBezTo>
                  <a:pt x="3570514" y="2737432"/>
                  <a:pt x="2771227" y="3526972"/>
                  <a:pt x="1785257" y="3526972"/>
                </a:cubicBezTo>
                <a:cubicBezTo>
                  <a:pt x="799287" y="3526972"/>
                  <a:pt x="0" y="2737432"/>
                  <a:pt x="0" y="1763486"/>
                </a:cubicBezTo>
                <a:cubicBezTo>
                  <a:pt x="0" y="789540"/>
                  <a:pt x="799287" y="0"/>
                  <a:pt x="178525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 userDrawn="1"/>
        </p:nvSpPr>
        <p:spPr>
          <a:xfrm>
            <a:off x="11009085" y="5675085"/>
            <a:ext cx="2365829" cy="23658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86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a옛날사진관5" panose="02020600000000000000" pitchFamily="18" charset="-127"/>
          <a:ea typeface="a옛날사진관5" panose="02020600000000000000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옛날사진관4" panose="02020600000000000000" pitchFamily="18" charset="-127"/>
          <a:ea typeface="a옛날사진관4" panose="02020600000000000000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옛날사진관4" panose="02020600000000000000" pitchFamily="18" charset="-127"/>
          <a:ea typeface="a옛날사진관4" panose="02020600000000000000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옛날사진관4" panose="02020600000000000000" pitchFamily="18" charset="-127"/>
          <a:ea typeface="a옛날사진관4" panose="02020600000000000000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옛날사진관4" panose="02020600000000000000" pitchFamily="18" charset="-127"/>
          <a:ea typeface="a옛날사진관4" panose="02020600000000000000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옛날사진관4" panose="02020600000000000000" pitchFamily="18" charset="-127"/>
          <a:ea typeface="a옛날사진관4" panose="02020600000000000000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1069" y="590333"/>
            <a:ext cx="11789862" cy="2387600"/>
          </a:xfrm>
        </p:spPr>
        <p:txBody>
          <a:bodyPr>
            <a:normAutofit/>
          </a:bodyPr>
          <a:lstStyle/>
          <a:p>
            <a:r>
              <a:rPr lang="ko-KR" altLang="en-US" sz="8000" dirty="0" smtClean="0"/>
              <a:t>아이디어 평가</a:t>
            </a:r>
            <a:endParaRPr lang="ko-KR" altLang="en-US" sz="8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768197"/>
            <a:ext cx="9144000" cy="1995367"/>
          </a:xfrm>
        </p:spPr>
        <p:txBody>
          <a:bodyPr>
            <a:normAutofit/>
          </a:bodyPr>
          <a:lstStyle/>
          <a:p>
            <a:r>
              <a:rPr lang="en-US" altLang="ko-KR" sz="4400" b="1" dirty="0"/>
              <a:t>3</a:t>
            </a:r>
            <a:r>
              <a:rPr lang="ko-KR" altLang="en-US" sz="4400" b="1" smtClean="0"/>
              <a:t>조</a:t>
            </a:r>
            <a:endParaRPr lang="en-US" altLang="ko-KR" sz="4400" b="1" dirty="0" smtClean="0"/>
          </a:p>
          <a:p>
            <a:r>
              <a:rPr lang="ko-KR" altLang="en-US" sz="4400" b="1" dirty="0" err="1" smtClean="0"/>
              <a:t>안다솜</a:t>
            </a:r>
            <a:r>
              <a:rPr lang="ko-KR" altLang="en-US" sz="4400" b="1" dirty="0" smtClean="0"/>
              <a:t> 이승재 최은수 </a:t>
            </a:r>
            <a:r>
              <a:rPr lang="ko-KR" altLang="en-US" sz="4400" b="1" dirty="0" err="1" smtClean="0"/>
              <a:t>허성해</a:t>
            </a:r>
            <a:r>
              <a:rPr lang="ko-KR" altLang="en-US" sz="4400" b="1" dirty="0" smtClean="0"/>
              <a:t> </a:t>
            </a:r>
            <a:r>
              <a:rPr lang="ko-KR" altLang="en-US" sz="4400" b="1" dirty="0" err="1" smtClean="0"/>
              <a:t>홍현표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07767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601216"/>
            <a:ext cx="9207500" cy="2064769"/>
          </a:xfrm>
          <a:prstGeom prst="rect">
            <a:avLst/>
          </a:prstGeom>
          <a:noFill/>
        </p:spPr>
        <p:txBody>
          <a:bodyPr wrap="square" tIns="108000" bIns="108000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0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Pay off Matrix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0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Criteria Rating Technique</a:t>
            </a:r>
          </a:p>
        </p:txBody>
      </p:sp>
    </p:spTree>
    <p:extLst>
      <p:ext uri="{BB962C8B-B14F-4D97-AF65-F5344CB8AC3E}">
        <p14:creationId xmlns:p14="http://schemas.microsoft.com/office/powerpoint/2010/main" val="215325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Pay Off Matrix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2E75B6"/>
                </a:solidFill>
              </a:rPr>
              <a:t>선정</a:t>
            </a:r>
            <a:endParaRPr lang="en-US" altLang="ko-KR" dirty="0" smtClean="0">
              <a:solidFill>
                <a:srgbClr val="2E75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68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2333" y="624532"/>
            <a:ext cx="721067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 </a:t>
            </a:r>
            <a:r>
              <a:rPr lang="ko-KR" altLang="en-US" sz="32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수질 측정 </a:t>
            </a:r>
            <a:r>
              <a:rPr lang="en-US" altLang="ko-KR" sz="32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KIT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32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 흑연 프린터</a:t>
            </a:r>
            <a:endParaRPr lang="en-US" altLang="ko-KR" sz="3200" dirty="0" smtClean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32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 맥박 측정 시계</a:t>
            </a:r>
            <a:endParaRPr lang="en-US" altLang="ko-KR" sz="3200" dirty="0" smtClean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32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 </a:t>
            </a:r>
            <a:r>
              <a:rPr lang="ko-KR" altLang="en-US" sz="3200" dirty="0" err="1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스캔형</a:t>
            </a:r>
            <a:r>
              <a:rPr lang="ko-KR" altLang="en-US" sz="32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 점자 </a:t>
            </a:r>
            <a:r>
              <a:rPr lang="ko-KR" altLang="en-US" sz="3200" dirty="0" err="1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출력기</a:t>
            </a:r>
            <a:endParaRPr lang="en-US" altLang="ko-KR" sz="3200" dirty="0" smtClean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32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 쓰레기통 센서 제어 시스템</a:t>
            </a:r>
            <a:endParaRPr lang="en-US" altLang="ko-KR" sz="3200" dirty="0" smtClean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32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 자세 교정 의자</a:t>
            </a:r>
            <a:endParaRPr lang="ko-KR" altLang="en-US" sz="3200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28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161379" y="1298176"/>
            <a:ext cx="3897714" cy="18883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Ⅰ</a:t>
            </a:r>
            <a:endParaRPr lang="ko-KR" altLang="en-US" sz="3600" dirty="0">
              <a:solidFill>
                <a:schemeClr val="tx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59093" y="1298176"/>
            <a:ext cx="3897714" cy="18883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Ⅱ</a:t>
            </a:r>
            <a:endParaRPr lang="ko-KR" altLang="en-US" sz="3600" dirty="0">
              <a:solidFill>
                <a:schemeClr val="tx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61379" y="3186541"/>
            <a:ext cx="3897714" cy="18883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Ⅲ</a:t>
            </a:r>
            <a:endParaRPr lang="ko-KR" altLang="en-US" sz="3600" dirty="0">
              <a:solidFill>
                <a:schemeClr val="tx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59093" y="3186541"/>
            <a:ext cx="3897714" cy="18883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Ⅳ</a:t>
            </a:r>
            <a:endParaRPr lang="ko-KR" altLang="en-US" sz="3600" dirty="0">
              <a:solidFill>
                <a:schemeClr val="tx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7" name="위쪽 화살표 16"/>
          <p:cNvSpPr/>
          <p:nvPr/>
        </p:nvSpPr>
        <p:spPr>
          <a:xfrm>
            <a:off x="2532716" y="1298176"/>
            <a:ext cx="251465" cy="3641847"/>
          </a:xfrm>
          <a:prstGeom prst="upArrow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3287112" y="5344673"/>
            <a:ext cx="7543962" cy="269766"/>
          </a:xfrm>
          <a:prstGeom prst="rightArrow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21215" y="2888266"/>
            <a:ext cx="181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영향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/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성과</a:t>
            </a:r>
            <a:endParaRPr lang="ko-KR" altLang="en-US" sz="2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06828" y="4421157"/>
            <a:ext cx="89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Low</a:t>
            </a:r>
            <a:endParaRPr lang="ko-KR" altLang="en-US" sz="2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06828" y="1288115"/>
            <a:ext cx="89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High</a:t>
            </a:r>
            <a:endParaRPr lang="ko-KR" altLang="en-US" sz="2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05812" y="5613689"/>
            <a:ext cx="2074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노력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/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투입</a:t>
            </a:r>
            <a:endParaRPr lang="ko-KR" altLang="en-US" sz="2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7554" y="5614439"/>
            <a:ext cx="1383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Easy</a:t>
            </a:r>
            <a:endParaRPr lang="ko-KR" altLang="en-US" sz="2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265277" y="5614439"/>
            <a:ext cx="1383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Hard</a:t>
            </a:r>
            <a:endParaRPr lang="ko-KR" altLang="en-US" sz="2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0441" y="3296018"/>
            <a:ext cx="2252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</a:t>
            </a:r>
            <a:r>
              <a:rPr lang="ko-KR" altLang="en-US" sz="16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수익증대</a:t>
            </a:r>
            <a:r>
              <a:rPr lang="en-US" altLang="ko-KR" sz="16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16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비용절감 등</a:t>
            </a:r>
            <a:r>
              <a:rPr lang="en-US" altLang="ko-KR" sz="16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)</a:t>
            </a:r>
            <a:endParaRPr lang="ko-KR" altLang="en-US" sz="1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47214" y="5995860"/>
            <a:ext cx="3951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자원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; 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시간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자금</a:t>
            </a:r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인력 등</a:t>
            </a:r>
            <a:endParaRPr lang="ko-KR" altLang="en-US" sz="24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4" name="다이아몬드 3"/>
          <p:cNvSpPr/>
          <p:nvPr/>
        </p:nvSpPr>
        <p:spPr>
          <a:xfrm>
            <a:off x="3803374" y="4078064"/>
            <a:ext cx="377240" cy="37106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다이아몬드 27"/>
          <p:cNvSpPr/>
          <p:nvPr/>
        </p:nvSpPr>
        <p:spPr>
          <a:xfrm>
            <a:off x="6028572" y="3349931"/>
            <a:ext cx="377240" cy="37106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다이아몬드 29"/>
          <p:cNvSpPr/>
          <p:nvPr/>
        </p:nvSpPr>
        <p:spPr>
          <a:xfrm>
            <a:off x="6017242" y="2597449"/>
            <a:ext cx="377240" cy="37106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다이아몬드 31"/>
          <p:cNvSpPr/>
          <p:nvPr/>
        </p:nvSpPr>
        <p:spPr>
          <a:xfrm>
            <a:off x="7535084" y="1871319"/>
            <a:ext cx="377240" cy="37106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다이아몬드 32"/>
          <p:cNvSpPr/>
          <p:nvPr/>
        </p:nvSpPr>
        <p:spPr>
          <a:xfrm>
            <a:off x="9390388" y="1564249"/>
            <a:ext cx="377240" cy="37106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다이아몬드 33"/>
          <p:cNvSpPr/>
          <p:nvPr/>
        </p:nvSpPr>
        <p:spPr>
          <a:xfrm>
            <a:off x="8065150" y="3567962"/>
            <a:ext cx="377240" cy="37106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65093" y="4021048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3</a:t>
            </a:r>
            <a:endParaRPr lang="ko-KR" altLang="en-US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04380" y="3304628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1</a:t>
            </a:r>
            <a:endParaRPr lang="ko-KR" altLang="en-US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04380" y="2552146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5</a:t>
            </a:r>
            <a:endParaRPr lang="ko-KR" altLang="en-US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912324" y="180297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6</a:t>
            </a:r>
            <a:endParaRPr lang="ko-KR" altLang="en-US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65294" y="151894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4</a:t>
            </a:r>
            <a:endParaRPr lang="ko-KR" altLang="en-US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54352" y="3522659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2</a:t>
            </a:r>
            <a:endParaRPr lang="ko-KR" altLang="en-US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7" name="설명선 2 26"/>
          <p:cNvSpPr/>
          <p:nvPr/>
        </p:nvSpPr>
        <p:spPr>
          <a:xfrm>
            <a:off x="4951363" y="2670014"/>
            <a:ext cx="1904404" cy="1339634"/>
          </a:xfrm>
          <a:prstGeom prst="borderCallout2">
            <a:avLst>
              <a:gd name="adj1" fmla="val 19099"/>
              <a:gd name="adj2" fmla="val 352"/>
              <a:gd name="adj3" fmla="val 18750"/>
              <a:gd name="adj4" fmla="val -16667"/>
              <a:gd name="adj5" fmla="val 112500"/>
              <a:gd name="adj6" fmla="val -46667"/>
            </a:avLst>
          </a:prstGeom>
          <a:solidFill>
            <a:srgbClr val="2E75B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맥박 측정 시계</a:t>
            </a:r>
            <a:endParaRPr lang="ko-KR" altLang="en-US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40" name="설명선 2 39"/>
          <p:cNvSpPr/>
          <p:nvPr/>
        </p:nvSpPr>
        <p:spPr>
          <a:xfrm>
            <a:off x="6658195" y="4174313"/>
            <a:ext cx="1904404" cy="1339634"/>
          </a:xfrm>
          <a:prstGeom prst="borderCallout2">
            <a:avLst>
              <a:gd name="adj1" fmla="val 19099"/>
              <a:gd name="adj2" fmla="val 352"/>
              <a:gd name="adj3" fmla="val 18750"/>
              <a:gd name="adj4" fmla="val -16667"/>
              <a:gd name="adj5" fmla="val -41079"/>
              <a:gd name="adj6" fmla="val -21993"/>
            </a:avLst>
          </a:prstGeom>
          <a:solidFill>
            <a:srgbClr val="2E75B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수질 측정 </a:t>
            </a:r>
            <a:r>
              <a:rPr lang="en-US" altLang="ko-KR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KIT</a:t>
            </a:r>
            <a:endParaRPr lang="ko-KR" altLang="en-US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41" name="설명선 2 40"/>
          <p:cNvSpPr/>
          <p:nvPr/>
        </p:nvSpPr>
        <p:spPr>
          <a:xfrm>
            <a:off x="3556667" y="1087025"/>
            <a:ext cx="1904404" cy="1339634"/>
          </a:xfrm>
          <a:prstGeom prst="borderCallout2">
            <a:avLst>
              <a:gd name="adj1" fmla="val 18151"/>
              <a:gd name="adj2" fmla="val 99716"/>
              <a:gd name="adj3" fmla="val 45294"/>
              <a:gd name="adj4" fmla="val 139382"/>
              <a:gd name="adj5" fmla="val 117241"/>
              <a:gd name="adj6" fmla="val 139391"/>
            </a:avLst>
          </a:prstGeom>
          <a:solidFill>
            <a:srgbClr val="2E75B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쓰레기통 센서 제어 시스템</a:t>
            </a:r>
            <a:endParaRPr lang="ko-KR" altLang="en-US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42" name="설명선 2 41"/>
          <p:cNvSpPr/>
          <p:nvPr/>
        </p:nvSpPr>
        <p:spPr>
          <a:xfrm>
            <a:off x="9288389" y="4224959"/>
            <a:ext cx="1904404" cy="1339634"/>
          </a:xfrm>
          <a:prstGeom prst="borderCallout2">
            <a:avLst>
              <a:gd name="adj1" fmla="val 19099"/>
              <a:gd name="adj2" fmla="val 352"/>
              <a:gd name="adj3" fmla="val 18750"/>
              <a:gd name="adj4" fmla="val -16667"/>
              <a:gd name="adj5" fmla="val -34443"/>
              <a:gd name="adj6" fmla="val -52669"/>
            </a:avLst>
          </a:prstGeom>
          <a:solidFill>
            <a:srgbClr val="2E75B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흑연</a:t>
            </a:r>
            <a:endParaRPr lang="en-US" altLang="ko-KR" sz="28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/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프린터</a:t>
            </a:r>
            <a:endParaRPr lang="ko-KR" altLang="en-US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43" name="설명선 2 42"/>
          <p:cNvSpPr/>
          <p:nvPr/>
        </p:nvSpPr>
        <p:spPr>
          <a:xfrm>
            <a:off x="7330920" y="2223498"/>
            <a:ext cx="2040217" cy="1339634"/>
          </a:xfrm>
          <a:prstGeom prst="borderCallout2">
            <a:avLst>
              <a:gd name="adj1" fmla="val 41851"/>
              <a:gd name="adj2" fmla="val 99949"/>
              <a:gd name="adj3" fmla="val 21594"/>
              <a:gd name="adj4" fmla="val 110942"/>
              <a:gd name="adj5" fmla="val -41080"/>
              <a:gd name="adj6" fmla="val 110820"/>
            </a:avLst>
          </a:prstGeom>
          <a:solidFill>
            <a:srgbClr val="2E75B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스캔형</a:t>
            </a:r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endParaRPr lang="en-US" altLang="ko-KR" sz="2800" dirty="0" smtClean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/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점자 </a:t>
            </a:r>
            <a:r>
              <a:rPr lang="ko-KR" altLang="en-US" sz="2800" dirty="0" err="1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출력기</a:t>
            </a:r>
            <a:endParaRPr lang="ko-KR" altLang="en-US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44" name="설명선 2 43"/>
          <p:cNvSpPr/>
          <p:nvPr/>
        </p:nvSpPr>
        <p:spPr>
          <a:xfrm>
            <a:off x="8612201" y="574126"/>
            <a:ext cx="1904404" cy="1339634"/>
          </a:xfrm>
          <a:prstGeom prst="borderCallout2">
            <a:avLst>
              <a:gd name="adj1" fmla="val 19099"/>
              <a:gd name="adj2" fmla="val 352"/>
              <a:gd name="adj3" fmla="val 18750"/>
              <a:gd name="adj4" fmla="val -16667"/>
              <a:gd name="adj5" fmla="val 112500"/>
              <a:gd name="adj6" fmla="val -46667"/>
            </a:avLst>
          </a:prstGeom>
          <a:solidFill>
            <a:srgbClr val="2E75B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자세 교정 의자</a:t>
            </a:r>
            <a:endParaRPr lang="ko-KR" altLang="en-US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356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exit" presetSubtype="0" accel="10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" tmFilter="0,0; .5, 1; 1, 1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exit" presetSubtype="0" accel="10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00" tmFilter="0,0; .5, 1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9" presetClass="exit" presetSubtype="0" accel="10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00" tmFilter="0,0; .5, 1; 1, 1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9" presetClass="exit" presetSubtype="0" accel="10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9" presetClass="exit" presetSubtype="0" accel="10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2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9" presetClass="exit" presetSubtype="0" accel="10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Criteria Rating Technique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2E75B6"/>
                </a:solidFill>
              </a:rPr>
              <a:t>준거 </a:t>
            </a:r>
            <a:r>
              <a:rPr lang="ko-KR" altLang="en-US" dirty="0" err="1" smtClean="0">
                <a:solidFill>
                  <a:srgbClr val="2E75B6"/>
                </a:solidFill>
              </a:rPr>
              <a:t>평점법</a:t>
            </a:r>
            <a:endParaRPr lang="en-US" altLang="ko-KR" dirty="0" smtClean="0">
              <a:solidFill>
                <a:srgbClr val="2E75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7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143007"/>
              </p:ext>
            </p:extLst>
          </p:nvPr>
        </p:nvGraphicFramePr>
        <p:xfrm>
          <a:off x="231821" y="721215"/>
          <a:ext cx="11820479" cy="5821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9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91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91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64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4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853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1095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과제</a:t>
                      </a:r>
                      <a:endParaRPr lang="ko-KR" altLang="en-US" sz="20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평가요소</a:t>
                      </a:r>
                      <a:endParaRPr lang="ko-KR" altLang="en-US" sz="28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계</a:t>
                      </a:r>
                      <a:endParaRPr lang="ko-KR" altLang="en-US" sz="28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우선순위</a:t>
                      </a:r>
                      <a:endParaRPr lang="ko-KR" altLang="en-US" sz="24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실현 </a:t>
                      </a:r>
                      <a:endParaRPr lang="en-US" altLang="ko-KR" sz="2400" dirty="0" smtClean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24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가능성</a:t>
                      </a:r>
                      <a:endParaRPr lang="ko-KR" altLang="en-US" sz="24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09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필요성</a:t>
                      </a:r>
                      <a:endParaRPr lang="en-US" altLang="ko-KR" sz="2000" dirty="0" smtClean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(</a:t>
                      </a:r>
                      <a:r>
                        <a:rPr lang="ko-KR" altLang="en-US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수요</a:t>
                      </a:r>
                      <a:r>
                        <a:rPr lang="en-US" altLang="ko-KR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)</a:t>
                      </a:r>
                      <a:endParaRPr lang="ko-KR" altLang="en-US" sz="20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긴급도</a:t>
                      </a:r>
                      <a:endParaRPr lang="ko-KR" altLang="en-US" sz="20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난이도</a:t>
                      </a:r>
                      <a:endParaRPr lang="ko-KR" altLang="en-US" sz="20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파급성</a:t>
                      </a:r>
                      <a:endParaRPr lang="ko-KR" altLang="en-US" sz="20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09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30</a:t>
                      </a:r>
                      <a:endParaRPr lang="ko-KR" altLang="en-US" sz="20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15</a:t>
                      </a:r>
                      <a:endParaRPr lang="ko-KR" altLang="en-US" sz="20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25</a:t>
                      </a:r>
                      <a:endParaRPr lang="ko-KR" altLang="en-US" sz="20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30</a:t>
                      </a:r>
                      <a:endParaRPr lang="ko-KR" altLang="en-US" sz="20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수질 측정 </a:t>
                      </a:r>
                      <a:r>
                        <a:rPr lang="en-US" altLang="ko-KR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KIT</a:t>
                      </a:r>
                      <a:endParaRPr lang="ko-KR" altLang="en-US" sz="20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10</a:t>
                      </a:r>
                      <a:endParaRPr lang="ko-KR" altLang="en-US" sz="20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5</a:t>
                      </a:r>
                      <a:endParaRPr lang="ko-KR" altLang="en-US" sz="20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10</a:t>
                      </a:r>
                      <a:endParaRPr lang="ko-KR" altLang="en-US" sz="20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15</a:t>
                      </a:r>
                      <a:endParaRPr lang="ko-KR" altLang="en-US" sz="20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40</a:t>
                      </a:r>
                      <a:endParaRPr lang="ko-KR" altLang="en-US" sz="20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3</a:t>
                      </a:r>
                      <a:endParaRPr lang="ko-KR" altLang="en-US" sz="20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노력이</a:t>
                      </a:r>
                      <a:endParaRPr lang="en-US" altLang="ko-KR" sz="2000" dirty="0" smtClean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필요</a:t>
                      </a:r>
                      <a:endParaRPr lang="ko-KR" altLang="en-US" sz="20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8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스캔형</a:t>
                      </a:r>
                      <a:r>
                        <a:rPr lang="ko-KR" altLang="en-US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 점자 </a:t>
                      </a:r>
                      <a:endParaRPr lang="en-US" altLang="ko-KR" sz="2000" dirty="0" smtClean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 err="1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출력기</a:t>
                      </a:r>
                      <a:endParaRPr lang="ko-KR" altLang="en-US" sz="20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30</a:t>
                      </a:r>
                      <a:endParaRPr lang="ko-KR" altLang="en-US" sz="20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10</a:t>
                      </a:r>
                      <a:endParaRPr lang="ko-KR" altLang="en-US" sz="20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10</a:t>
                      </a:r>
                      <a:endParaRPr lang="ko-KR" altLang="en-US" sz="20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25</a:t>
                      </a:r>
                      <a:endParaRPr lang="ko-KR" altLang="en-US" sz="20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75</a:t>
                      </a:r>
                      <a:endParaRPr lang="ko-KR" altLang="en-US" sz="20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2</a:t>
                      </a:r>
                      <a:endParaRPr lang="ko-KR" altLang="en-US" sz="20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어려움</a:t>
                      </a:r>
                      <a:endParaRPr lang="ko-KR" altLang="en-US" sz="20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7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쓰레기통 센서 제어 시스템</a:t>
                      </a:r>
                      <a:endParaRPr lang="ko-KR" altLang="en-US" sz="20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20</a:t>
                      </a:r>
                      <a:endParaRPr lang="ko-KR" altLang="en-US" sz="20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5</a:t>
                      </a:r>
                      <a:endParaRPr lang="ko-KR" altLang="en-US" sz="20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25</a:t>
                      </a:r>
                      <a:endParaRPr lang="ko-KR" altLang="en-US" sz="20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25</a:t>
                      </a:r>
                      <a:endParaRPr lang="ko-KR" altLang="en-US" sz="20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75</a:t>
                      </a:r>
                      <a:endParaRPr lang="ko-KR" altLang="en-US" sz="20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2</a:t>
                      </a:r>
                      <a:endParaRPr lang="ko-KR" altLang="en-US" sz="20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가능성</a:t>
                      </a:r>
                      <a:endParaRPr lang="en-US" altLang="ko-KR" sz="2000" dirty="0" smtClean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있음</a:t>
                      </a:r>
                      <a:endParaRPr lang="ko-KR" altLang="en-US" sz="20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0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자세 교정 의자</a:t>
                      </a:r>
                      <a:endParaRPr lang="ko-KR" altLang="en-US" sz="20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30</a:t>
                      </a:r>
                      <a:endParaRPr lang="ko-KR" altLang="en-US" sz="20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15</a:t>
                      </a:r>
                      <a:endParaRPr lang="ko-KR" altLang="en-US" sz="20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20</a:t>
                      </a:r>
                      <a:endParaRPr lang="ko-KR" altLang="en-US" sz="20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25</a:t>
                      </a:r>
                      <a:endParaRPr lang="ko-KR" altLang="en-US" sz="20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90</a:t>
                      </a:r>
                      <a:endParaRPr lang="ko-KR" altLang="en-US" sz="20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1</a:t>
                      </a:r>
                      <a:endParaRPr lang="ko-KR" altLang="en-US" sz="20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가능성이보임</a:t>
                      </a:r>
                      <a:endParaRPr lang="ko-KR" altLang="en-US" sz="20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83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2451</TotalTime>
  <Words>167</Words>
  <Application>Microsoft Office PowerPoint</Application>
  <PresentationFormat>와이드스크린</PresentationFormat>
  <Paragraphs>98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a옛날사진관5</vt:lpstr>
      <vt:lpstr>a옛날사진관4</vt:lpstr>
      <vt:lpstr>Arial</vt:lpstr>
      <vt:lpstr>맑은 고딕</vt:lpstr>
      <vt:lpstr>Wingdings</vt:lpstr>
      <vt:lpstr>Office 테마</vt:lpstr>
      <vt:lpstr>아이디어 평가</vt:lpstr>
      <vt:lpstr>CONTENTS</vt:lpstr>
      <vt:lpstr>Pay Off Matrix</vt:lpstr>
      <vt:lpstr>PowerPoint 프레젠테이션</vt:lpstr>
      <vt:lpstr>PowerPoint 프레젠테이션</vt:lpstr>
      <vt:lpstr>Criteria Rating Technique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</dc:creator>
  <cp:lastModifiedBy>Microsoft</cp:lastModifiedBy>
  <cp:revision>440</cp:revision>
  <dcterms:created xsi:type="dcterms:W3CDTF">2015-11-29T03:10:08Z</dcterms:created>
  <dcterms:modified xsi:type="dcterms:W3CDTF">2016-10-04T08:16:46Z</dcterms:modified>
</cp:coreProperties>
</file>