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74" r:id="rId9"/>
    <p:sldId id="268" r:id="rId10"/>
    <p:sldId id="273" r:id="rId11"/>
    <p:sldId id="269" r:id="rId12"/>
    <p:sldId id="271" r:id="rId13"/>
    <p:sldId id="270" r:id="rId14"/>
    <p:sldId id="272" r:id="rId15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9897A31B-333D-4F32-9C39-866559F10E31}">
          <p14:sldIdLst>
            <p14:sldId id="256"/>
            <p14:sldId id="263"/>
            <p14:sldId id="262"/>
            <p14:sldId id="264"/>
            <p14:sldId id="265"/>
            <p14:sldId id="266"/>
            <p14:sldId id="267"/>
            <p14:sldId id="274"/>
            <p14:sldId id="268"/>
            <p14:sldId id="273"/>
            <p14:sldId id="269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9307" autoAdjust="0"/>
  </p:normalViewPr>
  <p:slideViewPr>
    <p:cSldViewPr>
      <p:cViewPr varScale="1">
        <p:scale>
          <a:sx n="102" d="100"/>
          <a:sy n="102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056784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‹№›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0528" y="404664"/>
            <a:ext cx="9324528" cy="1800200"/>
          </a:xfrm>
        </p:spPr>
        <p:txBody>
          <a:bodyPr>
            <a:noAutofit/>
          </a:bodyPr>
          <a:lstStyle/>
          <a:p>
            <a:r>
              <a:rPr lang="ru-RU" sz="3600" dirty="0" err="1"/>
              <a:t>Розподілені</a:t>
            </a:r>
            <a:r>
              <a:rPr lang="ru-RU" sz="3600" dirty="0"/>
              <a:t> </a:t>
            </a:r>
            <a:r>
              <a:rPr lang="ru-RU" sz="3600" dirty="0" err="1"/>
              <a:t>системи</a:t>
            </a:r>
            <a:r>
              <a:rPr lang="ru-RU" sz="3600" dirty="0"/>
              <a:t>. </a:t>
            </a:r>
            <a:br>
              <a:rPr lang="ru-RU" sz="3600" dirty="0"/>
            </a:br>
            <a:r>
              <a:rPr lang="ru-RU" sz="3600" dirty="0" err="1"/>
              <a:t>Асинхронне</a:t>
            </a:r>
            <a:r>
              <a:rPr lang="ru-RU" sz="3600" dirty="0"/>
              <a:t> </a:t>
            </a:r>
            <a:r>
              <a:rPr lang="ru-RU" sz="3600" dirty="0" err="1"/>
              <a:t>програмування</a:t>
            </a:r>
            <a:r>
              <a:rPr lang="ru-RU" sz="3600" dirty="0"/>
              <a:t> та </a:t>
            </a:r>
            <a:r>
              <a:rPr lang="ru-RU" sz="3600" dirty="0" err="1"/>
              <a:t>його</a:t>
            </a:r>
            <a:r>
              <a:rPr lang="ru-RU" sz="3600" dirty="0"/>
              <a:t> </a:t>
            </a:r>
            <a:r>
              <a:rPr lang="ru-RU" sz="3600" dirty="0" err="1"/>
              <a:t>застосування</a:t>
            </a:r>
            <a:r>
              <a:rPr lang="ru-RU" sz="3600" dirty="0"/>
              <a:t> в </a:t>
            </a:r>
            <a:r>
              <a:rPr lang="ru-RU" sz="3600" dirty="0" err="1"/>
              <a:t>розподілених</a:t>
            </a:r>
            <a:r>
              <a:rPr lang="ru-RU" sz="3600" dirty="0"/>
              <a:t> системах.</a:t>
            </a:r>
            <a:br>
              <a:rPr lang="ru-RU" sz="4800" dirty="0"/>
            </a:br>
            <a:endParaRPr lang="ru-RU" sz="4800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AF9A9-DA31-4B4D-A644-08C31AEF7A08}"/>
              </a:ext>
            </a:extLst>
          </p:cNvPr>
          <p:cNvSpPr txBox="1"/>
          <p:nvPr/>
        </p:nvSpPr>
        <p:spPr>
          <a:xfrm>
            <a:off x="251520" y="5589240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Підготував</a:t>
            </a:r>
            <a:br>
              <a:rPr lang="uk-UA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uk-UA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Студент 4-курсу</a:t>
            </a:r>
            <a:br>
              <a:rPr lang="uk-UA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uk-UA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Комар Іван</a:t>
            </a:r>
            <a:endParaRPr lang="LID4096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00335-27A4-4D57-96DF-9BA89A9A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404664"/>
            <a:ext cx="6840760" cy="1224136"/>
          </a:xfrm>
        </p:spPr>
        <p:txBody>
          <a:bodyPr>
            <a:normAutofit fontScale="90000"/>
          </a:bodyPr>
          <a:lstStyle/>
          <a:p>
            <a:r>
              <a:rPr lang="ru-RU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мові</a:t>
            </a:r>
            <a:r>
              <a:rPr lang="ru-RU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Javascript</a:t>
            </a:r>
            <a:endParaRPr lang="LID4096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13E2A9-F5B5-405D-A2A9-9AD191B7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52528"/>
          </a:xfrm>
        </p:spPr>
        <p:txBody>
          <a:bodyPr>
            <a:noAutofit/>
          </a:bodyPr>
          <a:lstStyle/>
          <a:p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 </a:t>
            </a:r>
            <a:r>
              <a:rPr lang="en-US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Javascript</a:t>
            </a:r>
            <a:r>
              <a:rPr lang="en-US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асинхронність реалізується за допомогою функцій зворотного виклику (</a:t>
            </a:r>
            <a:r>
              <a:rPr lang="en-US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callback functions), </a:t>
            </a:r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обіцянок (</a:t>
            </a:r>
            <a:r>
              <a:rPr lang="en-US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promises) </a:t>
            </a:r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та </a:t>
            </a:r>
            <a:r>
              <a:rPr lang="en-US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async/await </a:t>
            </a:r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функцій.</a:t>
            </a:r>
            <a:endParaRPr lang="en-US" sz="18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Зазвичай це використовується для обробки подій (</a:t>
            </a:r>
            <a:r>
              <a:rPr lang="en-US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event handling) </a:t>
            </a:r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 браузері, взаємодії з сервером (наприклад, отримання даних з сервера) та інших асинхронних операцій.</a:t>
            </a:r>
            <a:endParaRPr lang="en-US" sz="18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r>
              <a:rPr lang="uk-UA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Функції зворотного виклику - це функції, які викликаються після того, як асинхронна операція закінчилась. Вони передаються як аргументи у функції, яка ініціює асинхронну операцію.</a:t>
            </a:r>
            <a:endParaRPr lang="en-US" sz="18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Проте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функції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зворотного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виклику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мають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певні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недоліки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зокрема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складність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управління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послідовністю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виконання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функцій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що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може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призвести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до проблем з часом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виконання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та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пам'яттю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.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Ці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недоліки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можна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уникнути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за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допомогою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обіцянок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.</a:t>
            </a:r>
            <a:endParaRPr lang="en-US" sz="18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Обіцянки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-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це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об'єкти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які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можуть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бути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використані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для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отримання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результату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асинхронної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операції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.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Обіцянка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приймає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функції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зворотного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виклику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для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обробки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результату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операції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.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Обіцянки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забезпечують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більш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чистий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та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зрозумілий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код у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порівнянні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з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функціями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зворотного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виклику</a:t>
            </a:r>
            <a:r>
              <a:rPr lang="ru-RU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.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760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A81AE-F7CF-4404-B7FE-D60A89DD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404664"/>
            <a:ext cx="7056784" cy="1224136"/>
          </a:xfrm>
        </p:spPr>
        <p:txBody>
          <a:bodyPr>
            <a:normAutofit fontScale="90000"/>
          </a:bodyPr>
          <a:lstStyle/>
          <a:p>
            <a:r>
              <a:rPr lang="ru-RU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Технології</a:t>
            </a:r>
            <a:r>
              <a:rPr lang="ru-RU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розподілених</a:t>
            </a:r>
            <a:r>
              <a:rPr lang="ru-RU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систем</a:t>
            </a:r>
            <a:endParaRPr lang="LID40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80599C-0D93-40E6-B2A0-CC898C52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31" y="2204864"/>
            <a:ext cx="7200800" cy="33843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У розробці розподілених систем можуть використовуватися різні технології та фреймворки, такі як .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NET Framework, Java Enterprise Edition, Apache Hadoop, Apache Kafka, Apache Spark, </a:t>
            </a:r>
            <a:r>
              <a:rPr lang="uk-UA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та багато іншого.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Технології для розробки розподілених систем дозволяють розробникам швидко та ефективно розробляти та масштабувати розподілені системи.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67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2C75B-32A4-4F67-BF6B-6F2B2DFB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48680"/>
            <a:ext cx="6840760" cy="1224136"/>
          </a:xfrm>
        </p:spPr>
        <p:txBody>
          <a:bodyPr/>
          <a:lstStyle/>
          <a:p>
            <a:r>
              <a:rPr lang="uk-UA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Розподілена обробка даних</a:t>
            </a:r>
            <a:endParaRPr lang="LID40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5C8BD9C-CE86-4196-A086-C2E01956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348880"/>
            <a:ext cx="8928992" cy="403244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Розподілена обробка даних може бути використана для обробки великих обсягів даних, що не можуть бути оброблені на одному комп'ютері.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Розподілена обробка даних може бути реалізована з використанням різних технологій та фреймворків, таких як 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Apache Hadoop, Apache Spark, MapReduce, </a:t>
            </a:r>
            <a:r>
              <a:rPr lang="uk-UA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та ін.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Розподілена обробка даних дозволяє ефективно використовувати ресурси багатьох комп'ютерів для обробки великих обсягів даних.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0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3A75C-345D-45EA-8907-D1334A34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6696744" cy="1728192"/>
          </a:xfrm>
        </p:spPr>
        <p:txBody>
          <a:bodyPr>
            <a:normAutofit fontScale="90000"/>
          </a:bodyPr>
          <a:lstStyle/>
          <a:p>
            <a:br>
              <a:rPr lang="ru-RU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</a:br>
            <a:br>
              <a:rPr lang="ru-RU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</a:br>
            <a:r>
              <a:rPr lang="ru-RU" sz="3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Застосування</a:t>
            </a:r>
            <a:r>
              <a:rPr lang="ru-RU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асинхронного </a:t>
            </a:r>
            <a:r>
              <a:rPr lang="ru-RU" sz="3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в </a:t>
            </a:r>
            <a:r>
              <a:rPr lang="ru-RU" sz="3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розподілених</a:t>
            </a:r>
            <a:r>
              <a:rPr lang="ru-RU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системах</a:t>
            </a:r>
            <a:br>
              <a:rPr lang="ru-RU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4C60B0-B378-4AB7-9455-3D9E78FB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6872"/>
            <a:ext cx="9144000" cy="403244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може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бути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використане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в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розподілених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системах для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поліпшення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продуктивності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та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ефективності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роботи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системи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може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бути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використане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для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зменшення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часу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очікування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на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результати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роботи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системи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,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зменшення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навантаження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на сервер, та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поліпшення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реактивності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системи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може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бути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використано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в системах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зі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зменшеною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пропускною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здатністю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,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наприклад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у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мобільних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додатках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, де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асинхронність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дозволяє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забезпечити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відгук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користувача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на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дії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без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очікування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довгих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запитів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до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1204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10F12-2B72-4B11-8613-0B2EAE12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8856984" cy="864096"/>
          </a:xfrm>
        </p:spPr>
        <p:txBody>
          <a:bodyPr>
            <a:noAutofit/>
          </a:bodyPr>
          <a:lstStyle/>
          <a:p>
            <a:r>
              <a:rPr lang="uk-UA" sz="6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Висновки</a:t>
            </a:r>
            <a:endParaRPr lang="LID4096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FFDA07-D130-4A93-8589-B235034D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" y="1916832"/>
            <a:ext cx="9036496" cy="4284476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2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Розподілені системи та асинхронне програмування є важливими технологіями, які можуть бути використані для розробки ефективних та продуктивних систем.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Розподілені системи можуть бути використані для обробки великих обсягів даних, розподіленої обробки та аналізу даних, розподіленої обробки транзакцій та багато іншого.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Щоб досягти успіху у розробці розподілених систем та використанні асинхронного програмування, необхідно детально вивчати технології, фреймворки та принципи розробки таких систем.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Розподілені системи та асинхронне програмування є важливими технологіями, які знаходять застосування у різних галузях, таких як фінанси, медицина, транспорт, телекомунікації та багато іншого.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3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5813" y="-48748"/>
            <a:ext cx="8856984" cy="1224136"/>
          </a:xfrm>
        </p:spPr>
        <p:txBody>
          <a:bodyPr>
            <a:normAutofit/>
          </a:bodyPr>
          <a:lstStyle/>
          <a:p>
            <a:r>
              <a:rPr lang="uk-UA" sz="4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Вступ</a:t>
            </a:r>
            <a:endParaRPr lang="ru-RU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FDFFDA-E453-4BC4-A74C-FBB49969124D}"/>
              </a:ext>
            </a:extLst>
          </p:cNvPr>
          <p:cNvSpPr txBox="1"/>
          <p:nvPr/>
        </p:nvSpPr>
        <p:spPr>
          <a:xfrm>
            <a:off x="-11967" y="1195847"/>
            <a:ext cx="89647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Розподілена система - це система, в якій різні компоненти працюють на різних фізичних машинах та обмінюються повідомленнями для досягнення спільної мети.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00FEB-2292-4026-BA53-6327706BFEF5}"/>
              </a:ext>
            </a:extLst>
          </p:cNvPr>
          <p:cNvSpPr txBox="1"/>
          <p:nvPr/>
        </p:nvSpPr>
        <p:spPr>
          <a:xfrm>
            <a:off x="47768" y="2564904"/>
            <a:ext cx="9048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 програмування - це підхід до програмування, при якому виконання деяких операцій може затримуватися, але не блокувати інші операції.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9602" y="836712"/>
            <a:ext cx="6696744" cy="1584176"/>
          </a:xfrm>
        </p:spPr>
        <p:txBody>
          <a:bodyPr>
            <a:normAutofit fontScale="90000"/>
          </a:bodyPr>
          <a:lstStyle/>
          <a:p>
            <a:r>
              <a:rPr lang="uk-UA" sz="49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Розподілені системи</a:t>
            </a:r>
            <a:br>
              <a:rPr lang="uk-UA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</a:br>
            <a:br>
              <a:rPr lang="uk-UA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</a:b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2435460"/>
            <a:ext cx="8928992" cy="43204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Розподілені системи можуть бути різної природи, наприклад, розподілені бази даних, розподілені обчислення, розподілені додатки та ін.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У розподілених системах можуть виникати проблеми, пов'язані зі </a:t>
            </a:r>
            <a:r>
              <a:rPr lang="uk-UA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збоєм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мережі, відмовою обладнання, низькою швидкістю передачі даних тощо.</a:t>
            </a:r>
          </a:p>
          <a:p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Для забезпечення надійності та </a:t>
            </a:r>
            <a:r>
              <a:rPr lang="uk-UA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масштабовності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розподілені системи можуть використовувати різні підходи, наприклад, реплікацію даних, шарування додатків, </a:t>
            </a:r>
            <a:r>
              <a:rPr lang="uk-UA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мікросервісну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архітектуру та ін.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uk-UA" sz="2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uk-UA" sz="2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4082E-178A-47A1-829F-D5E741CD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620688"/>
            <a:ext cx="6699121" cy="1224136"/>
          </a:xfrm>
        </p:spPr>
        <p:txBody>
          <a:bodyPr>
            <a:normAutofit/>
          </a:bodyPr>
          <a:lstStyle/>
          <a:p>
            <a:r>
              <a:rPr lang="uk-UA" sz="4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 програмування</a:t>
            </a:r>
            <a:endParaRPr lang="LID4096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F4AD8CA-3FCD-489F-8187-4212C11A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68" y="2492896"/>
            <a:ext cx="8897648" cy="43651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 програмування може бути корисним у розподілених системах, оскільки дозволяє не блокувати виконання інших операцій під час очікування результатів виконання деякої операції.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У мовах програмування, які підтримують асинхронність, для роботи з асинхронним кодом використовуються спеціальні конструкції, наприклад,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async/await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у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C#.</a:t>
            </a:r>
            <a:endParaRPr lang="uk-UA" sz="2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може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бути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складнішим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для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розуміння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та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написання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ніж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синхронне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тому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потребує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додаткового</a:t>
            </a:r>
            <a:r>
              <a:rPr lang="ru-RU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навчання</a:t>
            </a:r>
            <a:endParaRPr lang="LID4096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57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55925-419F-4693-8B84-4876182B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19" y="651460"/>
            <a:ext cx="6804248" cy="1224136"/>
          </a:xfrm>
        </p:spPr>
        <p:txBody>
          <a:bodyPr>
            <a:noAutofit/>
          </a:bodyPr>
          <a:lstStyle/>
          <a:p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Застосування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асинхронного </a:t>
            </a:r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в </a:t>
            </a:r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розподілених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системах</a:t>
            </a:r>
            <a:endParaRPr lang="LID4096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BC406-6B63-4DA3-876E-094D5FAB1E4E}"/>
              </a:ext>
            </a:extLst>
          </p:cNvPr>
          <p:cNvSpPr txBox="1"/>
          <p:nvPr/>
        </p:nvSpPr>
        <p:spPr>
          <a:xfrm>
            <a:off x="0" y="2420888"/>
            <a:ext cx="90364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 програмування може бути корисним у розподілених системах, де часто виникають ситуації, коли треба чекати на результат виконання деякої операції.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Наприклад, у веб-додатках зазвичай використовують асинхронне програмування для обробки запитів користувачів, оскільки запити можуть затримуватися на деякий час.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Для забезпечення ефективності та </a:t>
            </a:r>
            <a:r>
              <a:rPr lang="uk-UA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масштабовності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розподілених систем можуть використовуватися різні підходи до асинхронного програмування, такі як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non-blocking I/O, event-driven programming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та ін.</a:t>
            </a:r>
          </a:p>
        </p:txBody>
      </p:sp>
    </p:spTree>
    <p:extLst>
      <p:ext uri="{BB962C8B-B14F-4D97-AF65-F5344CB8AC3E}">
        <p14:creationId xmlns:p14="http://schemas.microsoft.com/office/powerpoint/2010/main" val="315206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9359F-9A3F-4B9D-B82F-74E4130B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6632"/>
            <a:ext cx="7704856" cy="1224136"/>
          </a:xfrm>
        </p:spPr>
        <p:txBody>
          <a:bodyPr>
            <a:normAutofit fontScale="90000"/>
          </a:bodyPr>
          <a:lstStyle/>
          <a:p>
            <a:br>
              <a:rPr lang="uk-UA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</a:br>
            <a:br>
              <a:rPr lang="uk-UA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Non-blocking I/O:</a:t>
            </a:r>
            <a:b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</a:br>
            <a:endParaRPr lang="LID4096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308E7CB-8806-4612-A96C-187037D6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333" y="1958229"/>
            <a:ext cx="8845805" cy="48965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Non-blocking I/O -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це підхід до обробки введення/виведення, при якому операції введення/виведення не блокують потік виконання програми.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Замість цього, програма може продовжувати виконання інших операцій, доки введення/виведення не буде готово.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Non-blocking I/O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може бути корисним у розподілених системах, де виконання деяких операцій може затримуватися на деякий час, тому дозволяє підтримувати ефективність та </a:t>
            </a:r>
            <a:r>
              <a:rPr lang="uk-UA" sz="24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масштабовність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системи.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23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9D35F-9DE3-46D2-AE48-9E0F90DC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664" y="332656"/>
            <a:ext cx="7200800" cy="1224136"/>
          </a:xfrm>
        </p:spPr>
        <p:txBody>
          <a:bodyPr/>
          <a:lstStyle/>
          <a:p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Event-driven programming</a:t>
            </a:r>
            <a:endParaRPr lang="LID4096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5F926F6-1634-4367-8AD6-20218D3B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272557"/>
            <a:ext cx="8784976" cy="45811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Event-driven programming - </a:t>
            </a:r>
            <a:r>
              <a:rPr lang="uk-UA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це підхід до програмування, при якому програма реагує на події, які відбуваються у системі.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Замість циклічного опитування системи на предмет нових подій, програма очікує на сповіщення про нову подію та реагує на неї відповідним чином.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Event-driven programming </a:t>
            </a:r>
            <a:r>
              <a:rPr lang="uk-UA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може бути корисним у розподілених системах, де потрібно реагувати на події, що відбуваються в інших компонентах системи.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08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D9D3C-4FCC-45B1-9387-26975AB2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17919"/>
            <a:ext cx="6264696" cy="1224136"/>
          </a:xfrm>
        </p:spPr>
        <p:txBody>
          <a:bodyPr>
            <a:normAutofit fontScale="90000"/>
          </a:bodyPr>
          <a:lstStyle/>
          <a:p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та </a:t>
            </a:r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його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застосування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в </a:t>
            </a:r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мовах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3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endParaRPr lang="LID4096" sz="36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F4DEE8-4F46-4EC8-8F38-AFF11752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0" y="2033464"/>
            <a:ext cx="9001000" cy="4824536"/>
          </a:xfrm>
        </p:spPr>
        <p:txBody>
          <a:bodyPr>
            <a:normAutofit/>
          </a:bodyPr>
          <a:lstStyle/>
          <a:p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можна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застосовувати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в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більшості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сучасних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мов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особливо тих,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які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мають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вбудовану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підтримку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для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паралельної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обробки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даних</a:t>
            </a:r>
            <a:r>
              <a:rPr lang="ru-RU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. </a:t>
            </a:r>
          </a:p>
          <a:p>
            <a:r>
              <a:rPr lang="en-US" sz="2600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Javascript</a:t>
            </a:r>
            <a:endParaRPr lang="ru-RU" sz="2600" dirty="0">
              <a:solidFill>
                <a:schemeClr val="accent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US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Python</a:t>
            </a:r>
            <a:endParaRPr lang="uk-UA" sz="26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r>
              <a:rPr lang="en-US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C#</a:t>
            </a:r>
            <a:endParaRPr lang="uk-UA" sz="2600" dirty="0">
              <a:solidFill>
                <a:schemeClr val="accent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US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Java</a:t>
            </a:r>
            <a:endParaRPr lang="uk-UA" sz="26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r>
              <a:rPr lang="en-US" sz="2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Ruby</a:t>
            </a:r>
            <a:endParaRPr lang="ru-RU" sz="26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256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CB1C0-CC0D-40B5-8142-5B793D9B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404664"/>
            <a:ext cx="6912768" cy="1080120"/>
          </a:xfrm>
        </p:spPr>
        <p:txBody>
          <a:bodyPr>
            <a:normAutofit fontScale="90000"/>
          </a:bodyPr>
          <a:lstStyle/>
          <a:p>
            <a:r>
              <a:rPr lang="ru-RU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Асинхронне</a:t>
            </a:r>
            <a:r>
              <a:rPr lang="ru-RU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програмування</a:t>
            </a:r>
            <a:r>
              <a:rPr lang="ru-RU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мові</a:t>
            </a:r>
            <a:r>
              <a:rPr lang="ru-RU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C# </a:t>
            </a:r>
            <a:endParaRPr lang="LID4096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394EC3-A16D-4939-AD43-DD63A657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288668"/>
            <a:ext cx="7956376" cy="45365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У мові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C#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існують спеціальні ключові слова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async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та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await,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які дозволяють реалізовувати асинхронне програмування.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Ключове слово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async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вказує на те, що метод є асинхронним, тобто може виконуватися в іншому потоці виконання програми.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Ключове слово 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await </a:t>
            </a:r>
            <a:r>
              <a:rPr lang="uk-UA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вказує на те, що метод може чекати на результат виконання деякої асинхронної операції, такої як введення/виведення або запит до бази даних.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70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96fdf671f4966c01e85f013725b1b805ab384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1003</Words>
  <Application>Microsoft Office PowerPoint</Application>
  <PresentationFormat>Екран (4:3)</PresentationFormat>
  <Paragraphs>60</Paragraphs>
  <Slides>14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Söhne</vt:lpstr>
      <vt:lpstr>Тема Office</vt:lpstr>
      <vt:lpstr>Розподілені системи.  Асинхронне програмування та його застосування в розподілених системах. </vt:lpstr>
      <vt:lpstr>Вступ</vt:lpstr>
      <vt:lpstr>Розподілені системи  </vt:lpstr>
      <vt:lpstr>Асинхронне програмування</vt:lpstr>
      <vt:lpstr>Застосування асинхронного програмування в розподілених системах</vt:lpstr>
      <vt:lpstr>  Non-blocking I/O:  </vt:lpstr>
      <vt:lpstr>Event-driven programming</vt:lpstr>
      <vt:lpstr>Асинхронне програмування та його застосування в мовах програмування</vt:lpstr>
      <vt:lpstr>Асинхронне програмування у мові C# </vt:lpstr>
      <vt:lpstr>Асинхронне програмування у мові Javascript</vt:lpstr>
      <vt:lpstr>Технології для розробки розподілених систем</vt:lpstr>
      <vt:lpstr>Розподілена обробка даних</vt:lpstr>
      <vt:lpstr>  Застосування асинхронного програмування в розподілених системах  </vt:lpstr>
      <vt:lpstr>Висновки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obstinate</dc:creator>
  <dc:description>Шаблон презентации с сайта https://presentation-creation.ru/</dc:description>
  <cp:lastModifiedBy>Ivan</cp:lastModifiedBy>
  <cp:revision>1108</cp:revision>
  <dcterms:created xsi:type="dcterms:W3CDTF">2018-02-25T09:09:03Z</dcterms:created>
  <dcterms:modified xsi:type="dcterms:W3CDTF">2023-03-31T05:56:05Z</dcterms:modified>
</cp:coreProperties>
</file>