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73" r:id="rId4"/>
    <p:sldId id="258" r:id="rId5"/>
    <p:sldId id="283" r:id="rId6"/>
    <p:sldId id="262" r:id="rId7"/>
    <p:sldId id="263" r:id="rId9"/>
    <p:sldId id="284" r:id="rId10"/>
    <p:sldId id="259" r:id="rId11"/>
    <p:sldId id="268" r:id="rId12"/>
    <p:sldId id="260" r:id="rId13"/>
    <p:sldId id="269" r:id="rId14"/>
    <p:sldId id="261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" y="72"/>
      </p:cViewPr>
      <p:guideLst>
        <p:guide orient="horz" pos="2122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8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如果距离下一个决策路口小于</a:t>
            </a:r>
            <a:r>
              <a:rPr lang="en-US" altLang="zh-CN"/>
              <a:t>100m</a:t>
            </a:r>
            <a:r>
              <a:rPr lang="zh-CN" altLang="en-US"/>
              <a:t>，需要考虑能够到达</a:t>
            </a:r>
            <a:r>
              <a:rPr lang="en-US" altLang="zh-CN"/>
              <a:t>/</a:t>
            </a:r>
            <a:r>
              <a:rPr lang="zh-CN" altLang="en-US"/>
              <a:t>最接近期望车道的构型，否则考虑全部构型</a:t>
            </a:r>
            <a:endParaRPr lang="zh-CN" altLang="en-US"/>
          </a:p>
          <a:p>
            <a:r>
              <a:rPr lang="zh-CN" altLang="en-US"/>
              <a:t>①获取当前车道数，根据上述条件将不可实现的构型剪枝，得到可实现构型集合</a:t>
            </a:r>
            <a:r>
              <a:rPr lang="en-US" altLang="zh-CN"/>
              <a:t>set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个构型，构型数量</a:t>
            </a:r>
            <a:r>
              <a:rPr lang="en-US" altLang="zh-CN"/>
              <a:t>&lt;=14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②每种构型都有能展开的情况的总个数。因为并行核数</a:t>
            </a:r>
            <a:r>
              <a:rPr lang="en-US" altLang="zh-CN"/>
              <a:t>ParallelCore&gt;=14,</a:t>
            </a:r>
            <a:r>
              <a:rPr lang="zh-CN" altLang="en-US"/>
              <a:t>所以一定存在闲置核心</a:t>
            </a:r>
            <a:r>
              <a:rPr lang="en-US" altLang="zh-CN"/>
              <a:t> </a:t>
            </a:r>
            <a:r>
              <a:rPr lang="zh-CN" altLang="en-US"/>
              <a:t>如果</a:t>
            </a:r>
            <a:r>
              <a:rPr lang="en-US" altLang="zh-CN"/>
              <a:t>baseNum = floor(</a:t>
            </a:r>
            <a:r>
              <a:rPr lang="en-US" altLang="zh-CN">
                <a:sym typeface="+mn-ea"/>
              </a:rPr>
              <a:t>ParallelCore/</a:t>
            </a:r>
            <a:r>
              <a:rPr lang="en-US" altLang="zh-CN"/>
              <a:t>N), extraNum = mod(ParallelCore,N)</a:t>
            </a:r>
            <a:endParaRPr lang="en-US" altLang="zh-CN"/>
          </a:p>
          <a:p>
            <a:r>
              <a:rPr lang="zh-CN" altLang="en-US"/>
              <a:t>③统计场景子树枝条总数</a:t>
            </a:r>
            <a:r>
              <a:rPr lang="en-US" altLang="zh-CN"/>
              <a:t>totCaseNum</a:t>
            </a:r>
            <a:r>
              <a:rPr lang="zh-CN" altLang="en-US"/>
              <a:t>，得出目标子树大小（平均）找出其中最大子树进行划分</a:t>
            </a:r>
            <a:endParaRPr lang="en-US" altLang="zh-CN"/>
          </a:p>
          <a:p>
            <a:r>
              <a:rPr lang="zh-CN" altLang="en-US"/>
              <a:t>函数：输入时刻和构型，输出场景树枝条个数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7.png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820420"/>
            <a:ext cx="10153650" cy="53911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922270" y="1024255"/>
            <a:ext cx="21590" cy="48094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927350" y="3771265"/>
            <a:ext cx="8234045" cy="20072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073150" y="4373880"/>
            <a:ext cx="1823720" cy="14293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3880" y="7334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时间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 rot="20700000">
            <a:off x="9926320" y="39071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纵向距离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2280000">
            <a:off x="803910" y="47091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横向距离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360000">
            <a:off x="9061450" y="13792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时空切片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61505" y="217233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用自车状态离散的决策树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38951" y="5050112"/>
            <a:ext cx="2028497" cy="1273219"/>
            <a:chOff x="1967696" y="648177"/>
            <a:chExt cx="5185465" cy="1273219"/>
          </a:xfrm>
        </p:grpSpPr>
        <p:sp>
          <p:nvSpPr>
            <p:cNvPr id="4" name="矩形 3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245545" y="5050108"/>
            <a:ext cx="4050400" cy="1273219"/>
            <a:chOff x="-3200913" y="648177"/>
            <a:chExt cx="10354074" cy="1273219"/>
          </a:xfrm>
        </p:grpSpPr>
        <p:sp>
          <p:nvSpPr>
            <p:cNvPr id="200" name="矩形 199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-3200913" y="648180"/>
              <a:ext cx="8759658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3672226" y="5050112"/>
            <a:ext cx="2653481" cy="1273219"/>
            <a:chOff x="370044" y="648177"/>
            <a:chExt cx="6783117" cy="1273219"/>
          </a:xfrm>
        </p:grpSpPr>
        <p:sp>
          <p:nvSpPr>
            <p:cNvPr id="242" name="矩形 241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370044" y="648177"/>
              <a:ext cx="678311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6318979" y="5050108"/>
            <a:ext cx="2035226" cy="1273219"/>
            <a:chOff x="1950495" y="648177"/>
            <a:chExt cx="5202666" cy="1273219"/>
          </a:xfrm>
        </p:grpSpPr>
        <p:sp>
          <p:nvSpPr>
            <p:cNvPr id="256" name="矩形 255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950495" y="648177"/>
              <a:ext cx="5202666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8356961" y="5050104"/>
            <a:ext cx="2028497" cy="1273219"/>
            <a:chOff x="1967696" y="648177"/>
            <a:chExt cx="5185465" cy="1273219"/>
          </a:xfrm>
        </p:grpSpPr>
        <p:sp>
          <p:nvSpPr>
            <p:cNvPr id="341" name="矩形 340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80743" y="648180"/>
              <a:ext cx="3578002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/>
          <p:cNvGrpSpPr/>
          <p:nvPr/>
        </p:nvGrpSpPr>
        <p:grpSpPr>
          <a:xfrm>
            <a:off x="9751125" y="5050102"/>
            <a:ext cx="2195326" cy="1273217"/>
            <a:chOff x="346143" y="648179"/>
            <a:chExt cx="5611930" cy="1273217"/>
          </a:xfrm>
        </p:grpSpPr>
        <p:sp>
          <p:nvSpPr>
            <p:cNvPr id="355" name="矩形 354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346143" y="648181"/>
              <a:ext cx="2420205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759306" y="648180"/>
              <a:ext cx="1205023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0" name="矩形 359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3974483" y="648180"/>
              <a:ext cx="1184936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9" name="组合 368"/>
          <p:cNvGrpSpPr/>
          <p:nvPr/>
        </p:nvGrpSpPr>
        <p:grpSpPr>
          <a:xfrm>
            <a:off x="245545" y="3167844"/>
            <a:ext cx="2028501" cy="1273219"/>
            <a:chOff x="1967685" y="648177"/>
            <a:chExt cx="5185476" cy="1273219"/>
          </a:xfrm>
        </p:grpSpPr>
        <p:sp>
          <p:nvSpPr>
            <p:cNvPr id="370" name="矩形 369"/>
            <p:cNvSpPr/>
            <p:nvPr/>
          </p:nvSpPr>
          <p:spPr>
            <a:xfrm>
              <a:off x="1967693" y="648181"/>
              <a:ext cx="3591044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967685" y="648180"/>
              <a:ext cx="3591060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/>
        </p:nvGrpSpPr>
        <p:grpSpPr>
          <a:xfrm>
            <a:off x="1650325" y="3167840"/>
            <a:ext cx="2652218" cy="1273219"/>
            <a:chOff x="373272" y="648177"/>
            <a:chExt cx="6779889" cy="1273219"/>
          </a:xfrm>
        </p:grpSpPr>
        <p:sp>
          <p:nvSpPr>
            <p:cNvPr id="384" name="矩形 383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373272" y="648181"/>
              <a:ext cx="3191731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3564995" y="648178"/>
              <a:ext cx="2789511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>
            <a:off x="3990114" y="3167844"/>
            <a:ext cx="2342191" cy="1273219"/>
            <a:chOff x="1165797" y="648177"/>
            <a:chExt cx="5987364" cy="1273219"/>
          </a:xfrm>
        </p:grpSpPr>
        <p:sp>
          <p:nvSpPr>
            <p:cNvPr id="398" name="矩形 397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/>
          </p:nvSpPr>
          <p:spPr>
            <a:xfrm>
              <a:off x="1165797" y="648181"/>
              <a:ext cx="2399206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3565003" y="648180"/>
              <a:ext cx="1993742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5558735" y="648177"/>
              <a:ext cx="1594426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/>
          <p:cNvGrpSpPr/>
          <p:nvPr/>
        </p:nvGrpSpPr>
        <p:grpSpPr>
          <a:xfrm>
            <a:off x="6332172" y="3167840"/>
            <a:ext cx="2028631" cy="1273219"/>
            <a:chOff x="1967353" y="648177"/>
            <a:chExt cx="5185808" cy="1273219"/>
          </a:xfrm>
        </p:grpSpPr>
        <p:sp>
          <p:nvSpPr>
            <p:cNvPr id="412" name="矩形 411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1967353" y="648181"/>
              <a:ext cx="1597650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416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>
              <a:off x="3548136" y="648180"/>
              <a:ext cx="1211954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4759753" y="648179"/>
              <a:ext cx="1198318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938316" y="648178"/>
              <a:ext cx="815519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5" name="组合 424"/>
          <p:cNvGrpSpPr/>
          <p:nvPr/>
        </p:nvGrpSpPr>
        <p:grpSpPr>
          <a:xfrm>
            <a:off x="245548" y="1183457"/>
            <a:ext cx="2028497" cy="1273219"/>
            <a:chOff x="1967696" y="648177"/>
            <a:chExt cx="5185465" cy="1273219"/>
          </a:xfrm>
        </p:grpSpPr>
        <p:sp>
          <p:nvSpPr>
            <p:cNvPr id="426" name="矩形 425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0" name="文本框 439"/>
          <p:cNvSpPr txBox="1"/>
          <p:nvPr/>
        </p:nvSpPr>
        <p:spPr>
          <a:xfrm>
            <a:off x="148435" y="4754295"/>
            <a:ext cx="2441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Menlo"/>
              </a:rPr>
              <a:t>[22 17 13 9 6 3 3 1 1]</a:t>
            </a:r>
            <a:endParaRPr lang="en-US" altLang="zh-CN" sz="1800" b="0" i="0" dirty="0">
              <a:effectLst/>
              <a:latin typeface="Menlo"/>
            </a:endParaRPr>
          </a:p>
        </p:txBody>
      </p:sp>
      <p:sp>
        <p:nvSpPr>
          <p:cNvPr id="441" name="文本框 440"/>
          <p:cNvSpPr txBox="1"/>
          <p:nvPr/>
        </p:nvSpPr>
        <p:spPr>
          <a:xfrm>
            <a:off x="118246" y="814123"/>
            <a:ext cx="2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Menlo"/>
              </a:rPr>
              <a:t>[1 1 1 1 1 1 1 1 1 1 1 1 1]</a:t>
            </a:r>
            <a:endParaRPr lang="zh-CN" altLang="en-US" dirty="0"/>
          </a:p>
        </p:txBody>
      </p:sp>
      <p:sp>
        <p:nvSpPr>
          <p:cNvPr id="442" name="文本框 441"/>
          <p:cNvSpPr txBox="1"/>
          <p:nvPr/>
        </p:nvSpPr>
        <p:spPr>
          <a:xfrm>
            <a:off x="136556" y="2828867"/>
            <a:ext cx="2211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Menlo"/>
              </a:rPr>
              <a:t>[9 8 7 6 5 4 4 3 3 2 1] </a:t>
            </a:r>
            <a:endParaRPr lang="zh-CN" altLang="en-US" dirty="0"/>
          </a:p>
        </p:txBody>
      </p:sp>
      <p:sp>
        <p:nvSpPr>
          <p:cNvPr id="446" name="文本框 445"/>
          <p:cNvSpPr txBox="1"/>
          <p:nvPr/>
        </p:nvSpPr>
        <p:spPr>
          <a:xfrm>
            <a:off x="166290" y="55017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换道</a:t>
            </a:r>
            <a:r>
              <a:rPr lang="en-US" altLang="zh-CN" b="1" dirty="0"/>
              <a:t>1</a:t>
            </a:r>
            <a:r>
              <a:rPr lang="zh-CN" altLang="en-US" b="1" dirty="0"/>
              <a:t>次的构型</a:t>
            </a:r>
            <a:r>
              <a:rPr lang="en-US" altLang="zh-CN" b="1" dirty="0"/>
              <a:t>-</a:t>
            </a:r>
            <a:r>
              <a:rPr lang="zh-CN" altLang="en-US" b="1" dirty="0"/>
              <a:t>如：</a:t>
            </a:r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447" name="文本框 446"/>
          <p:cNvSpPr txBox="1"/>
          <p:nvPr/>
        </p:nvSpPr>
        <p:spPr>
          <a:xfrm>
            <a:off x="139043" y="252709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换道</a:t>
            </a:r>
            <a:r>
              <a:rPr lang="en-US" altLang="zh-CN" b="1" dirty="0"/>
              <a:t>2</a:t>
            </a:r>
            <a:r>
              <a:rPr lang="zh-CN" altLang="en-US" b="1" dirty="0"/>
              <a:t>次的构型</a:t>
            </a:r>
            <a:r>
              <a:rPr lang="en-US" altLang="zh-CN" b="1" dirty="0"/>
              <a:t>-</a:t>
            </a:r>
            <a:r>
              <a:rPr lang="zh-CN" altLang="en-US" b="1" dirty="0"/>
              <a:t>如：</a:t>
            </a:r>
            <a:r>
              <a:rPr lang="en-US" altLang="zh-CN" b="1" dirty="0"/>
              <a:t>RL</a:t>
            </a:r>
            <a:endParaRPr lang="zh-CN" altLang="en-US" b="1" dirty="0"/>
          </a:p>
        </p:txBody>
      </p:sp>
      <p:sp>
        <p:nvSpPr>
          <p:cNvPr id="448" name="文本框 447"/>
          <p:cNvSpPr txBox="1"/>
          <p:nvPr/>
        </p:nvSpPr>
        <p:spPr>
          <a:xfrm>
            <a:off x="152407" y="450534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换道</a:t>
            </a:r>
            <a:r>
              <a:rPr lang="en-US" altLang="zh-CN" b="1" dirty="0"/>
              <a:t>3</a:t>
            </a:r>
            <a:r>
              <a:rPr lang="zh-CN" altLang="en-US" b="1" dirty="0"/>
              <a:t>次的构型</a:t>
            </a:r>
            <a:r>
              <a:rPr lang="en-US" altLang="zh-CN" b="1" dirty="0"/>
              <a:t>-</a:t>
            </a:r>
            <a:r>
              <a:rPr lang="zh-CN" altLang="en-US" b="1" dirty="0"/>
              <a:t>如：</a:t>
            </a:r>
            <a:r>
              <a:rPr lang="en-US" altLang="zh-CN" b="1" dirty="0"/>
              <a:t>RLR</a:t>
            </a:r>
            <a:endParaRPr lang="zh-CN" altLang="en-US" b="1" dirty="0"/>
          </a:p>
        </p:txBody>
      </p:sp>
      <p:sp>
        <p:nvSpPr>
          <p:cNvPr id="449" name="文本框 448"/>
          <p:cNvSpPr txBox="1"/>
          <p:nvPr/>
        </p:nvSpPr>
        <p:spPr>
          <a:xfrm>
            <a:off x="3015064" y="354227"/>
            <a:ext cx="481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Menlo"/>
              </a:rPr>
              <a:t>以第一次换道的时间为界限进行构型切分</a:t>
            </a:r>
            <a:endParaRPr lang="zh-CN" altLang="en-US" dirty="0"/>
          </a:p>
        </p:txBody>
      </p:sp>
      <p:grpSp>
        <p:nvGrpSpPr>
          <p:cNvPr id="450" name="组合 449"/>
          <p:cNvGrpSpPr/>
          <p:nvPr/>
        </p:nvGrpSpPr>
        <p:grpSpPr>
          <a:xfrm>
            <a:off x="3238864" y="1527067"/>
            <a:ext cx="2028501" cy="1273219"/>
            <a:chOff x="1967685" y="648177"/>
            <a:chExt cx="5185476" cy="1273219"/>
          </a:xfrm>
        </p:grpSpPr>
        <p:sp>
          <p:nvSpPr>
            <p:cNvPr id="451" name="矩形 450"/>
            <p:cNvSpPr/>
            <p:nvPr/>
          </p:nvSpPr>
          <p:spPr>
            <a:xfrm>
              <a:off x="1967693" y="648181"/>
              <a:ext cx="3591044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3165677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1967685" y="648180"/>
              <a:ext cx="3591060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4643644" y="1527064"/>
            <a:ext cx="2339793" cy="1273218"/>
            <a:chOff x="373272" y="648178"/>
            <a:chExt cx="5981234" cy="1273218"/>
          </a:xfrm>
        </p:grpSpPr>
        <p:sp>
          <p:nvSpPr>
            <p:cNvPr id="465" name="矩形 464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373272" y="648181"/>
              <a:ext cx="3191731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3564995" y="648178"/>
              <a:ext cx="2789511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8" name="组合 477"/>
          <p:cNvGrpSpPr/>
          <p:nvPr/>
        </p:nvGrpSpPr>
        <p:grpSpPr>
          <a:xfrm>
            <a:off x="7509664" y="1527064"/>
            <a:ext cx="2342191" cy="1273219"/>
            <a:chOff x="1165797" y="648177"/>
            <a:chExt cx="5987364" cy="1273219"/>
          </a:xfrm>
        </p:grpSpPr>
        <p:sp>
          <p:nvSpPr>
            <p:cNvPr id="479" name="矩形 478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1165797" y="648181"/>
              <a:ext cx="2399206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>
              <a:off x="4360765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3565003" y="648180"/>
              <a:ext cx="1993742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>
              <a:off x="5558746" y="648179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6354507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5558735" y="648177"/>
              <a:ext cx="1594426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2" name="组合 491"/>
          <p:cNvGrpSpPr/>
          <p:nvPr/>
        </p:nvGrpSpPr>
        <p:grpSpPr>
          <a:xfrm>
            <a:off x="9851722" y="1527060"/>
            <a:ext cx="2028631" cy="1273219"/>
            <a:chOff x="1967353" y="648177"/>
            <a:chExt cx="5185808" cy="1273219"/>
          </a:xfrm>
        </p:grpSpPr>
        <p:sp>
          <p:nvSpPr>
            <p:cNvPr id="493" name="矩形 492"/>
            <p:cNvSpPr/>
            <p:nvPr/>
          </p:nvSpPr>
          <p:spPr>
            <a:xfrm>
              <a:off x="1967696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2367023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2766350" y="648181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1967353" y="648181"/>
              <a:ext cx="1597650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3565004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3961438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3548136" y="648180"/>
              <a:ext cx="1211954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4760092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5159419" y="648180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4759753" y="648179"/>
              <a:ext cx="1198318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5955180" y="648178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5938316" y="648178"/>
              <a:ext cx="815519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6753834" y="648177"/>
              <a:ext cx="399327" cy="12732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4" name="文本框 563"/>
          <p:cNvSpPr txBox="1"/>
          <p:nvPr/>
        </p:nvSpPr>
        <p:spPr>
          <a:xfrm>
            <a:off x="7042156" y="190205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565" name="文本框 564"/>
          <p:cNvSpPr txBox="1"/>
          <p:nvPr/>
        </p:nvSpPr>
        <p:spPr>
          <a:xfrm rot="16200000">
            <a:off x="7053743" y="27519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566" name="文本框 565"/>
          <p:cNvSpPr txBox="1"/>
          <p:nvPr/>
        </p:nvSpPr>
        <p:spPr>
          <a:xfrm>
            <a:off x="3165504" y="1094941"/>
            <a:ext cx="127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Menlo"/>
              </a:rPr>
              <a:t>[9 8 7] </a:t>
            </a:r>
            <a:endParaRPr lang="zh-CN" altLang="en-US" dirty="0"/>
          </a:p>
        </p:txBody>
      </p:sp>
      <p:sp>
        <p:nvSpPr>
          <p:cNvPr id="567" name="文本框 566"/>
          <p:cNvSpPr txBox="1"/>
          <p:nvPr/>
        </p:nvSpPr>
        <p:spPr>
          <a:xfrm>
            <a:off x="7418062" y="1159225"/>
            <a:ext cx="2211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Menlo"/>
              </a:rPr>
              <a:t>[6 5 4 4 3 3 2 1] </a:t>
            </a:r>
            <a:endParaRPr lang="zh-CN" altLang="en-US" dirty="0"/>
          </a:p>
        </p:txBody>
      </p:sp>
      <p:sp>
        <p:nvSpPr>
          <p:cNvPr id="568" name="圆角矩形 5"/>
          <p:cNvSpPr/>
          <p:nvPr/>
        </p:nvSpPr>
        <p:spPr>
          <a:xfrm>
            <a:off x="3079354" y="747833"/>
            <a:ext cx="8867097" cy="2148594"/>
          </a:xfrm>
          <a:prstGeom prst="roundRect">
            <a:avLst>
              <a:gd name="adj" fmla="val 2664"/>
            </a:avLst>
          </a:prstGeom>
          <a:noFill/>
          <a:ln w="222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文本框 571"/>
          <p:cNvSpPr txBox="1"/>
          <p:nvPr/>
        </p:nvSpPr>
        <p:spPr>
          <a:xfrm>
            <a:off x="3084734" y="773969"/>
            <a:ext cx="481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Menlo"/>
              </a:rPr>
              <a:t>例如：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/>
          <p:cNvCxnSpPr/>
          <p:nvPr/>
        </p:nvCxnSpPr>
        <p:spPr>
          <a:xfrm>
            <a:off x="5010785" y="871855"/>
            <a:ext cx="0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142355" y="2219325"/>
            <a:ext cx="392430" cy="1085850"/>
            <a:chOff x="5504" y="2914"/>
            <a:chExt cx="902" cy="2993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5504" y="2914"/>
              <a:ext cx="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5504" y="3953"/>
              <a:ext cx="902" cy="8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406" y="4775"/>
              <a:ext cx="0" cy="113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3565525" y="2199005"/>
            <a:ext cx="353695" cy="1085850"/>
            <a:chOff x="5504" y="2914"/>
            <a:chExt cx="902" cy="2993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5504" y="2914"/>
              <a:ext cx="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04" y="3953"/>
              <a:ext cx="902" cy="8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406" y="4775"/>
              <a:ext cx="0" cy="113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3919220" y="3553460"/>
            <a:ext cx="382270" cy="1126490"/>
            <a:chOff x="4947" y="4719"/>
            <a:chExt cx="602" cy="3277"/>
          </a:xfrm>
        </p:grpSpPr>
        <p:grpSp>
          <p:nvGrpSpPr>
            <p:cNvPr id="25" name="组合 24"/>
            <p:cNvGrpSpPr/>
            <p:nvPr/>
          </p:nvGrpSpPr>
          <p:grpSpPr>
            <a:xfrm flipH="1">
              <a:off x="4947" y="4719"/>
              <a:ext cx="557" cy="2051"/>
              <a:chOff x="5504" y="2914"/>
              <a:chExt cx="902" cy="2993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947" y="6770"/>
              <a:ext cx="602" cy="1226"/>
              <a:chOff x="4947" y="6770"/>
              <a:chExt cx="602" cy="1226"/>
            </a:xfrm>
          </p:grpSpPr>
          <p:cxnSp>
            <p:nvCxnSpPr>
              <p:cNvPr id="122" name="直接箭头连接符 12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2307590" y="3552190"/>
            <a:ext cx="704850" cy="1127760"/>
            <a:chOff x="6306" y="4942"/>
            <a:chExt cx="1110" cy="3280"/>
          </a:xfrm>
        </p:grpSpPr>
        <p:grpSp>
          <p:nvGrpSpPr>
            <p:cNvPr id="31" name="组合 30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32" name="直接箭头连接符 3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 flipH="1">
            <a:off x="5649595" y="3559810"/>
            <a:ext cx="370840" cy="1126490"/>
            <a:chOff x="4947" y="4719"/>
            <a:chExt cx="602" cy="327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4947" y="4719"/>
              <a:ext cx="557" cy="2051"/>
              <a:chOff x="5504" y="2914"/>
              <a:chExt cx="902" cy="2993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947" y="6770"/>
              <a:ext cx="602" cy="1226"/>
              <a:chOff x="4947" y="6770"/>
              <a:chExt cx="602" cy="1226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 flipH="1">
            <a:off x="7080250" y="3559810"/>
            <a:ext cx="684530" cy="1127760"/>
            <a:chOff x="6306" y="4942"/>
            <a:chExt cx="1110" cy="3280"/>
          </a:xfrm>
        </p:grpSpPr>
        <p:grpSp>
          <p:nvGrpSpPr>
            <p:cNvPr id="51" name="组合 50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组合 102"/>
          <p:cNvGrpSpPr/>
          <p:nvPr/>
        </p:nvGrpSpPr>
        <p:grpSpPr>
          <a:xfrm>
            <a:off x="1807210" y="5209540"/>
            <a:ext cx="431165" cy="1080135"/>
            <a:chOff x="4232" y="7120"/>
            <a:chExt cx="1110" cy="2944"/>
          </a:xfrm>
        </p:grpSpPr>
        <p:grpSp>
          <p:nvGrpSpPr>
            <p:cNvPr id="58" name="组合 57"/>
            <p:cNvGrpSpPr/>
            <p:nvPr/>
          </p:nvGrpSpPr>
          <p:grpSpPr>
            <a:xfrm>
              <a:off x="4232" y="7120"/>
              <a:ext cx="1110" cy="2084"/>
              <a:chOff x="6306" y="4942"/>
              <a:chExt cx="1110" cy="3280"/>
            </a:xfrm>
          </p:grpSpPr>
          <p:grpSp>
            <p:nvGrpSpPr>
              <p:cNvPr id="59" name="组合 58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组合 74"/>
            <p:cNvGrpSpPr/>
            <p:nvPr/>
          </p:nvGrpSpPr>
          <p:grpSpPr>
            <a:xfrm>
              <a:off x="4257" y="9204"/>
              <a:ext cx="537" cy="861"/>
              <a:chOff x="4257" y="9204"/>
              <a:chExt cx="537" cy="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组合 105"/>
          <p:cNvGrpSpPr/>
          <p:nvPr/>
        </p:nvGrpSpPr>
        <p:grpSpPr>
          <a:xfrm>
            <a:off x="386080" y="5208905"/>
            <a:ext cx="629285" cy="1008380"/>
            <a:chOff x="2099" y="7387"/>
            <a:chExt cx="1620" cy="2747"/>
          </a:xfrm>
        </p:grpSpPr>
        <p:grpSp>
          <p:nvGrpSpPr>
            <p:cNvPr id="76" name="组合 75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77" name="直接箭头连接符 7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80" name="组合 79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81" name="直接箭头连接符 80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84" name="直接箭头连接符 83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4" name="组合 103"/>
          <p:cNvGrpSpPr/>
          <p:nvPr/>
        </p:nvGrpSpPr>
        <p:grpSpPr>
          <a:xfrm>
            <a:off x="3238500" y="5200015"/>
            <a:ext cx="234950" cy="1035685"/>
            <a:chOff x="6459" y="7313"/>
            <a:chExt cx="604" cy="2821"/>
          </a:xfrm>
        </p:grpSpPr>
        <p:grpSp>
          <p:nvGrpSpPr>
            <p:cNvPr id="66" name="组合 65"/>
            <p:cNvGrpSpPr/>
            <p:nvPr/>
          </p:nvGrpSpPr>
          <p:grpSpPr>
            <a:xfrm>
              <a:off x="6461" y="7313"/>
              <a:ext cx="602" cy="2081"/>
              <a:chOff x="4947" y="4719"/>
              <a:chExt cx="602" cy="3277"/>
            </a:xfrm>
          </p:grpSpPr>
          <p:grpSp>
            <p:nvGrpSpPr>
              <p:cNvPr id="67" name="组合 66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91"/>
            <p:cNvGrpSpPr/>
            <p:nvPr/>
          </p:nvGrpSpPr>
          <p:grpSpPr>
            <a:xfrm flipH="1">
              <a:off x="6459" y="9394"/>
              <a:ext cx="548" cy="740"/>
              <a:chOff x="4257" y="9204"/>
              <a:chExt cx="537" cy="861"/>
            </a:xfrm>
          </p:grpSpPr>
          <p:cxnSp>
            <p:nvCxnSpPr>
              <p:cNvPr id="93" name="直接箭头连接符 9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104"/>
          <p:cNvGrpSpPr/>
          <p:nvPr/>
        </p:nvGrpSpPr>
        <p:grpSpPr>
          <a:xfrm>
            <a:off x="4378960" y="5208905"/>
            <a:ext cx="424815" cy="1075055"/>
            <a:chOff x="8123" y="7313"/>
            <a:chExt cx="1094" cy="2930"/>
          </a:xfrm>
        </p:grpSpPr>
        <p:grpSp>
          <p:nvGrpSpPr>
            <p:cNvPr id="89" name="组合 88"/>
            <p:cNvGrpSpPr/>
            <p:nvPr/>
          </p:nvGrpSpPr>
          <p:grpSpPr>
            <a:xfrm>
              <a:off x="8681" y="9383"/>
              <a:ext cx="537" cy="861"/>
              <a:chOff x="4257" y="9204"/>
              <a:chExt cx="537" cy="861"/>
            </a:xfrm>
          </p:grpSpPr>
          <p:cxnSp>
            <p:nvCxnSpPr>
              <p:cNvPr id="90" name="直接箭头连接符 89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>
              <a:off x="8123" y="7313"/>
              <a:ext cx="602" cy="2081"/>
              <a:chOff x="4947" y="4719"/>
              <a:chExt cx="602" cy="3277"/>
            </a:xfrm>
          </p:grpSpPr>
          <p:grpSp>
            <p:nvGrpSpPr>
              <p:cNvPr id="96" name="组合 95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01" name="直接箭头连接符 100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7" name="组合 106"/>
          <p:cNvGrpSpPr/>
          <p:nvPr/>
        </p:nvGrpSpPr>
        <p:grpSpPr>
          <a:xfrm flipH="1">
            <a:off x="8481060" y="5188585"/>
            <a:ext cx="501015" cy="1080135"/>
            <a:chOff x="4232" y="7120"/>
            <a:chExt cx="1110" cy="294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232" y="7120"/>
              <a:ext cx="1110" cy="2084"/>
              <a:chOff x="6306" y="4942"/>
              <a:chExt cx="1110" cy="3280"/>
            </a:xfrm>
          </p:grpSpPr>
          <p:grpSp>
            <p:nvGrpSpPr>
              <p:cNvPr id="109" name="组合 108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110" name="直接箭头连接符 10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11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113" name="直接箭头连接符 11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57" y="9204"/>
              <a:ext cx="537" cy="861"/>
              <a:chOff x="4257" y="9204"/>
              <a:chExt cx="537" cy="861"/>
            </a:xfrm>
          </p:grpSpPr>
          <p:cxnSp>
            <p:nvCxnSpPr>
              <p:cNvPr id="117" name="直接箭头连接符 11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组合 119"/>
          <p:cNvGrpSpPr/>
          <p:nvPr/>
        </p:nvGrpSpPr>
        <p:grpSpPr>
          <a:xfrm flipH="1">
            <a:off x="9527540" y="5208905"/>
            <a:ext cx="731520" cy="1008380"/>
            <a:chOff x="2099" y="7387"/>
            <a:chExt cx="1620" cy="2747"/>
          </a:xfrm>
        </p:grpSpPr>
        <p:grpSp>
          <p:nvGrpSpPr>
            <p:cNvPr id="121" name="组合 120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126" name="组合 125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127" name="直接箭头连接符 126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130" name="直接箭头连接符 129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组合 132"/>
          <p:cNvGrpSpPr/>
          <p:nvPr/>
        </p:nvGrpSpPr>
        <p:grpSpPr>
          <a:xfrm flipH="1">
            <a:off x="7146290" y="5210175"/>
            <a:ext cx="273685" cy="1035685"/>
            <a:chOff x="6459" y="7313"/>
            <a:chExt cx="604" cy="2821"/>
          </a:xfrm>
        </p:grpSpPr>
        <p:grpSp>
          <p:nvGrpSpPr>
            <p:cNvPr id="134" name="组合 133"/>
            <p:cNvGrpSpPr/>
            <p:nvPr/>
          </p:nvGrpSpPr>
          <p:grpSpPr>
            <a:xfrm>
              <a:off x="6461" y="7313"/>
              <a:ext cx="602" cy="2081"/>
              <a:chOff x="4947" y="4719"/>
              <a:chExt cx="602" cy="3277"/>
            </a:xfrm>
          </p:grpSpPr>
          <p:grpSp>
            <p:nvGrpSpPr>
              <p:cNvPr id="135" name="组合 134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136" name="直接箭头连接符 135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40" name="直接箭头连接符 13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箭头连接符 14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组合 141"/>
            <p:cNvGrpSpPr/>
            <p:nvPr/>
          </p:nvGrpSpPr>
          <p:grpSpPr>
            <a:xfrm flipH="1">
              <a:off x="6459" y="9394"/>
              <a:ext cx="548" cy="740"/>
              <a:chOff x="4257" y="9204"/>
              <a:chExt cx="537" cy="861"/>
            </a:xfrm>
          </p:grpSpPr>
          <p:cxnSp>
            <p:nvCxnSpPr>
              <p:cNvPr id="143" name="直接箭头连接符 14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 flipH="1">
            <a:off x="5762625" y="5216525"/>
            <a:ext cx="494030" cy="1075055"/>
            <a:chOff x="8123" y="7313"/>
            <a:chExt cx="1094" cy="2930"/>
          </a:xfrm>
        </p:grpSpPr>
        <p:grpSp>
          <p:nvGrpSpPr>
            <p:cNvPr id="146" name="组合 145"/>
            <p:cNvGrpSpPr/>
            <p:nvPr/>
          </p:nvGrpSpPr>
          <p:grpSpPr>
            <a:xfrm>
              <a:off x="8681" y="9383"/>
              <a:ext cx="537" cy="861"/>
              <a:chOff x="4257" y="9204"/>
              <a:chExt cx="537" cy="861"/>
            </a:xfrm>
          </p:grpSpPr>
          <p:cxnSp>
            <p:nvCxnSpPr>
              <p:cNvPr id="147" name="直接箭头连接符 14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/>
            <p:cNvGrpSpPr/>
            <p:nvPr/>
          </p:nvGrpSpPr>
          <p:grpSpPr>
            <a:xfrm>
              <a:off x="8123" y="7313"/>
              <a:ext cx="602" cy="2081"/>
              <a:chOff x="4947" y="4719"/>
              <a:chExt cx="602" cy="3277"/>
            </a:xfrm>
          </p:grpSpPr>
          <p:grpSp>
            <p:nvGrpSpPr>
              <p:cNvPr id="150" name="组合 149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151" name="直接箭头连接符 150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箭头连接符 151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55" name="直接箭头连接符 154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箭头连接符 155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圆角矩形 156"/>
          <p:cNvSpPr/>
          <p:nvPr/>
        </p:nvSpPr>
        <p:spPr>
          <a:xfrm>
            <a:off x="4503420" y="78168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>
            <a:off x="5892165" y="212852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3193415" y="21082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圆角矩形 159"/>
          <p:cNvSpPr/>
          <p:nvPr/>
        </p:nvSpPr>
        <p:spPr>
          <a:xfrm>
            <a:off x="2178050" y="349694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239395" y="51308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3700780" y="349694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角矩形 162"/>
          <p:cNvSpPr/>
          <p:nvPr/>
        </p:nvSpPr>
        <p:spPr>
          <a:xfrm>
            <a:off x="5281930" y="349694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圆角矩形 163"/>
          <p:cNvSpPr/>
          <p:nvPr/>
        </p:nvSpPr>
        <p:spPr>
          <a:xfrm>
            <a:off x="6854825" y="350774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 164"/>
          <p:cNvSpPr/>
          <p:nvPr/>
        </p:nvSpPr>
        <p:spPr>
          <a:xfrm>
            <a:off x="1623060" y="51308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圆角矩形 165"/>
          <p:cNvSpPr/>
          <p:nvPr/>
        </p:nvSpPr>
        <p:spPr>
          <a:xfrm>
            <a:off x="2910840" y="51308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圆角矩形 166"/>
          <p:cNvSpPr/>
          <p:nvPr/>
        </p:nvSpPr>
        <p:spPr>
          <a:xfrm>
            <a:off x="4175125" y="51308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圆角矩形 167"/>
          <p:cNvSpPr/>
          <p:nvPr/>
        </p:nvSpPr>
        <p:spPr>
          <a:xfrm>
            <a:off x="5500370" y="51308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圆角矩形 168"/>
          <p:cNvSpPr/>
          <p:nvPr/>
        </p:nvSpPr>
        <p:spPr>
          <a:xfrm>
            <a:off x="6809740" y="513080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8098155" y="511429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9404985" y="511429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6854825" y="73660"/>
            <a:ext cx="5361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共</a:t>
            </a:r>
            <a:r>
              <a:rPr lang="en-US" altLang="zh-CN"/>
              <a:t>15</a:t>
            </a:r>
            <a:r>
              <a:rPr lang="zh-CN" altLang="en-US"/>
              <a:t>种场景，进行</a:t>
            </a:r>
            <a:r>
              <a:rPr lang="en-US" altLang="zh-CN"/>
              <a:t>N</a:t>
            </a:r>
            <a:r>
              <a:rPr lang="zh-CN" altLang="en-US"/>
              <a:t>轮迭代优化。</a:t>
            </a:r>
            <a:endParaRPr lang="zh-CN" altLang="en-US"/>
          </a:p>
          <a:p>
            <a:r>
              <a:rPr lang="zh-CN" altLang="en-US"/>
              <a:t>初始化</a:t>
            </a:r>
            <a:r>
              <a:rPr lang="en-US" altLang="zh-CN"/>
              <a:t>M</a:t>
            </a:r>
            <a:r>
              <a:rPr lang="zh-CN" altLang="en-US"/>
              <a:t>个代表性场景（</a:t>
            </a:r>
            <a:r>
              <a:rPr lang="en-US" altLang="zh-CN"/>
              <a:t>M≥15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也就是每种场景至少选出了</a:t>
            </a:r>
            <a:r>
              <a:rPr lang="en-US" altLang="zh-CN"/>
              <a:t>1</a:t>
            </a:r>
            <a:r>
              <a:rPr lang="zh-CN" altLang="en-US"/>
              <a:t>种代表性情况</a:t>
            </a:r>
            <a:endParaRPr lang="zh-CN" altLang="en-US"/>
          </a:p>
          <a:p>
            <a:r>
              <a:rPr lang="zh-CN" altLang="en-US"/>
              <a:t>情况数量可以随并行算力核心数增加。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先进行每种场景的推演，得到该场景下的周车轨迹</a:t>
            </a:r>
            <a:endParaRPr lang="zh-CN" altLang="en-US"/>
          </a:p>
          <a:p>
            <a:r>
              <a:rPr lang="zh-CN" altLang="en-US"/>
              <a:t>固定周车轨迹，快速微调优化自车轨迹（包函车速）</a:t>
            </a:r>
            <a:endParaRPr lang="zh-CN" altLang="en-US"/>
          </a:p>
          <a:p>
            <a:r>
              <a:rPr lang="zh-CN" altLang="en-US"/>
              <a:t>（可以用梯度法调整决策）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固定调整好的决策，再仿真周车得到新决策下的周车轨迹</a:t>
            </a:r>
            <a:endParaRPr lang="zh-CN" altLang="en-US"/>
          </a:p>
          <a:p>
            <a:r>
              <a:rPr lang="zh-CN" altLang="en-US"/>
              <a:t>往复迭代。</a:t>
            </a:r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4072890" y="7245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2238375" y="227139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全：</a:t>
            </a:r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98085" y="219202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全：</a:t>
            </a:r>
            <a:r>
              <a:rPr lang="en-US" altLang="zh-CN"/>
              <a:t>13</a:t>
            </a:r>
            <a:endParaRPr lang="en-US" altLang="zh-CN"/>
          </a:p>
        </p:txBody>
      </p:sp>
      <p:grpSp>
        <p:nvGrpSpPr>
          <p:cNvPr id="176" name="组合 175"/>
          <p:cNvGrpSpPr/>
          <p:nvPr/>
        </p:nvGrpSpPr>
        <p:grpSpPr>
          <a:xfrm flipH="1">
            <a:off x="1240155" y="786130"/>
            <a:ext cx="684530" cy="1127760"/>
            <a:chOff x="6306" y="4942"/>
            <a:chExt cx="1110" cy="3280"/>
          </a:xfrm>
        </p:grpSpPr>
        <p:grpSp>
          <p:nvGrpSpPr>
            <p:cNvPr id="177" name="组合 176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178" name="直接箭头连接符 177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181" name="直接箭头连接符 180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箭头连接符 182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圆角矩形 183"/>
          <p:cNvSpPr/>
          <p:nvPr/>
        </p:nvSpPr>
        <p:spPr>
          <a:xfrm>
            <a:off x="1014730" y="73406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469900" y="19672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上一周期规划结果</a:t>
            </a:r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616585" y="662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61870" y="0"/>
            <a:ext cx="1915160" cy="6875780"/>
            <a:chOff x="5219" y="-15"/>
            <a:chExt cx="3016" cy="10828"/>
          </a:xfrm>
        </p:grpSpPr>
        <p:sp>
          <p:nvSpPr>
            <p:cNvPr id="4" name="矩形 3"/>
            <p:cNvSpPr/>
            <p:nvPr/>
          </p:nvSpPr>
          <p:spPr>
            <a:xfrm>
              <a:off x="5219" y="-15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973" y="-13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27" y="-13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481" y="-14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9245" y="3848100"/>
            <a:ext cx="299720" cy="651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21685" y="3413760"/>
            <a:ext cx="274320" cy="628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830195" y="1654810"/>
            <a:ext cx="274320" cy="628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364105" y="2264410"/>
            <a:ext cx="274320" cy="628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855595" y="5655310"/>
            <a:ext cx="274320" cy="628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364105" y="5445760"/>
            <a:ext cx="274320" cy="6286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801745" y="92710"/>
            <a:ext cx="274320" cy="6286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364105" y="556260"/>
            <a:ext cx="274320" cy="62865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2919730" y="351409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398520" y="252984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398520" y="472948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2440940" y="397256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2440940" y="159893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2440940" y="648208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曲线连接符 191"/>
          <p:cNvCxnSpPr>
            <a:stCxn id="10" idx="0"/>
            <a:endCxn id="119" idx="4"/>
          </p:cNvCxnSpPr>
          <p:nvPr/>
        </p:nvCxnSpPr>
        <p:spPr>
          <a:xfrm rot="16200000" flipV="1">
            <a:off x="1685925" y="2534920"/>
            <a:ext cx="2128520" cy="49784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曲线连接符 192"/>
          <p:cNvCxnSpPr>
            <a:stCxn id="10" idx="0"/>
            <a:endCxn id="46" idx="4"/>
          </p:cNvCxnSpPr>
          <p:nvPr/>
        </p:nvCxnSpPr>
        <p:spPr>
          <a:xfrm rot="16200000">
            <a:off x="2630170" y="3019425"/>
            <a:ext cx="1197610" cy="45974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曲线连接符 193"/>
          <p:cNvCxnSpPr>
            <a:stCxn id="10" idx="0"/>
            <a:endCxn id="88" idx="7"/>
          </p:cNvCxnSpPr>
          <p:nvPr/>
        </p:nvCxnSpPr>
        <p:spPr>
          <a:xfrm rot="16200000" flipH="1" flipV="1">
            <a:off x="2700020" y="3691890"/>
            <a:ext cx="142240" cy="455295"/>
          </a:xfrm>
          <a:prstGeom prst="curvedConnector3">
            <a:avLst>
              <a:gd name="adj1" fmla="val -16763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曲线连接符 194"/>
          <p:cNvCxnSpPr>
            <a:stCxn id="10" idx="0"/>
            <a:endCxn id="187" idx="5"/>
          </p:cNvCxnSpPr>
          <p:nvPr/>
        </p:nvCxnSpPr>
        <p:spPr>
          <a:xfrm rot="16200000" flipH="1" flipV="1">
            <a:off x="1402715" y="4989195"/>
            <a:ext cx="2736850" cy="455295"/>
          </a:xfrm>
          <a:prstGeom prst="curvedConnector5">
            <a:avLst>
              <a:gd name="adj1" fmla="val -8712"/>
              <a:gd name="adj2" fmla="val 64505"/>
              <a:gd name="adj3" fmla="val 109339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曲线连接符 195"/>
          <p:cNvCxnSpPr>
            <a:stCxn id="10" idx="0"/>
            <a:endCxn id="87" idx="5"/>
          </p:cNvCxnSpPr>
          <p:nvPr/>
        </p:nvCxnSpPr>
        <p:spPr>
          <a:xfrm rot="16200000" flipH="1">
            <a:off x="2757805" y="4089400"/>
            <a:ext cx="984250" cy="502285"/>
          </a:xfrm>
          <a:prstGeom prst="curvedConnector5">
            <a:avLst>
              <a:gd name="adj1" fmla="val -24226"/>
              <a:gd name="adj2" fmla="val 54678"/>
              <a:gd name="adj3" fmla="val 12596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8084820" y="-17145"/>
            <a:ext cx="1915160" cy="6875780"/>
            <a:chOff x="5219" y="-15"/>
            <a:chExt cx="3016" cy="10828"/>
          </a:xfrm>
        </p:grpSpPr>
        <p:sp>
          <p:nvSpPr>
            <p:cNvPr id="198" name="矩形 197"/>
            <p:cNvSpPr/>
            <p:nvPr/>
          </p:nvSpPr>
          <p:spPr>
            <a:xfrm>
              <a:off x="5219" y="-15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5973" y="-13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6727" y="-13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81" y="-14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2" name="图片 20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9235" y="4351655"/>
            <a:ext cx="299720" cy="651510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144635" y="2868295"/>
            <a:ext cx="274320" cy="62865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665845" y="1454150"/>
            <a:ext cx="274320" cy="628650"/>
          </a:xfrm>
          <a:prstGeom prst="rect">
            <a:avLst/>
          </a:prstGeom>
        </p:spPr>
      </p:pic>
      <p:pic>
        <p:nvPicPr>
          <p:cNvPr id="205" name="图片 20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187055" y="2247265"/>
            <a:ext cx="274320" cy="628650"/>
          </a:xfrm>
          <a:prstGeom prst="rect">
            <a:avLst/>
          </a:prstGeom>
        </p:spPr>
      </p:pic>
      <p:pic>
        <p:nvPicPr>
          <p:cNvPr id="206" name="图片 20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665845" y="4577715"/>
            <a:ext cx="274320" cy="628650"/>
          </a:xfrm>
          <a:prstGeom prst="rect">
            <a:avLst/>
          </a:prstGeom>
        </p:spPr>
      </p:pic>
      <p:pic>
        <p:nvPicPr>
          <p:cNvPr id="207" name="图片 20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187055" y="4133215"/>
            <a:ext cx="274320" cy="62865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662795" y="1176020"/>
            <a:ext cx="274320" cy="628650"/>
          </a:xfrm>
          <a:prstGeom prst="rect">
            <a:avLst/>
          </a:prstGeom>
        </p:spPr>
      </p:pic>
      <p:pic>
        <p:nvPicPr>
          <p:cNvPr id="209" name="图片 20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665845" y="259715"/>
            <a:ext cx="274320" cy="628650"/>
          </a:xfrm>
          <a:prstGeom prst="rect">
            <a:avLst/>
          </a:prstGeom>
        </p:spPr>
      </p:pic>
      <p:sp>
        <p:nvSpPr>
          <p:cNvPr id="210" name="椭圆 209"/>
          <p:cNvSpPr/>
          <p:nvPr/>
        </p:nvSpPr>
        <p:spPr>
          <a:xfrm>
            <a:off x="9739630" y="203327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9203690" y="365887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8724900" y="105537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8757920" y="350520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8742680" y="590042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曲线连接符 216"/>
          <p:cNvCxnSpPr>
            <a:stCxn id="202" idx="0"/>
            <a:endCxn id="211" idx="4"/>
          </p:cNvCxnSpPr>
          <p:nvPr/>
        </p:nvCxnSpPr>
        <p:spPr>
          <a:xfrm rot="16200000" flipV="1">
            <a:off x="8980488" y="4063048"/>
            <a:ext cx="572135" cy="508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曲线连接符 218"/>
          <p:cNvCxnSpPr>
            <a:stCxn id="202" idx="0"/>
            <a:endCxn id="215" idx="5"/>
          </p:cNvCxnSpPr>
          <p:nvPr/>
        </p:nvCxnSpPr>
        <p:spPr>
          <a:xfrm rot="16200000" flipH="1" flipV="1">
            <a:off x="8231505" y="4965700"/>
            <a:ext cx="1651635" cy="423545"/>
          </a:xfrm>
          <a:prstGeom prst="curvedConnector5">
            <a:avLst>
              <a:gd name="adj1" fmla="val -14418"/>
              <a:gd name="adj2" fmla="val 65517"/>
              <a:gd name="adj3" fmla="val 11549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曲线连接符 219"/>
          <p:cNvCxnSpPr/>
          <p:nvPr/>
        </p:nvCxnSpPr>
        <p:spPr>
          <a:xfrm rot="16200000" flipV="1">
            <a:off x="7451725" y="2534285"/>
            <a:ext cx="3193415" cy="441325"/>
          </a:xfrm>
          <a:prstGeom prst="curvedConnector3">
            <a:avLst>
              <a:gd name="adj1" fmla="val 49712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曲线连接符 220"/>
          <p:cNvCxnSpPr/>
          <p:nvPr/>
        </p:nvCxnSpPr>
        <p:spPr>
          <a:xfrm rot="16200000">
            <a:off x="8435340" y="2987040"/>
            <a:ext cx="2197735" cy="53086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/>
          <p:cNvCxnSpPr>
            <a:stCxn id="202" idx="0"/>
            <a:endCxn id="213" idx="4"/>
          </p:cNvCxnSpPr>
          <p:nvPr/>
        </p:nvCxnSpPr>
        <p:spPr>
          <a:xfrm rot="16200000" flipV="1">
            <a:off x="8680450" y="3763010"/>
            <a:ext cx="725805" cy="45085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9912985" y="76200"/>
            <a:ext cx="16554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循环往复下一阶段，形成场景树。不同场景在云端用不同核并行。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全部场景完成</a:t>
            </a:r>
            <a:r>
              <a:rPr lang="en-US" altLang="zh-CN"/>
              <a:t>20s</a:t>
            </a:r>
            <a:r>
              <a:rPr lang="zh-CN" altLang="en-US"/>
              <a:t>推演后选出一条自车</a:t>
            </a:r>
            <a:r>
              <a:rPr lang="en-US" altLang="zh-CN"/>
              <a:t>+</a:t>
            </a:r>
            <a:r>
              <a:rPr lang="zh-CN" altLang="en-US"/>
              <a:t>周车的安全、高效、平稳最优的行为序列决策。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配合行为树剪枝、无关车辆筛选后预仿真等方法，尽可能快速求解。</a:t>
            </a:r>
            <a:endParaRPr lang="zh-CN" altLang="en-US"/>
          </a:p>
        </p:txBody>
      </p:sp>
      <p:sp>
        <p:nvSpPr>
          <p:cNvPr id="225" name="虚尾箭头 224"/>
          <p:cNvSpPr/>
          <p:nvPr/>
        </p:nvSpPr>
        <p:spPr>
          <a:xfrm>
            <a:off x="7238365" y="3000375"/>
            <a:ext cx="1009650" cy="615950"/>
          </a:xfrm>
          <a:prstGeom prst="stripedRightArrow">
            <a:avLst>
              <a:gd name="adj1" fmla="val 51958"/>
              <a:gd name="adj2" fmla="val 520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1417955" y="670560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7" name="组合 226"/>
          <p:cNvGrpSpPr/>
          <p:nvPr/>
        </p:nvGrpSpPr>
        <p:grpSpPr>
          <a:xfrm>
            <a:off x="5288915" y="1905"/>
            <a:ext cx="1915160" cy="6875780"/>
            <a:chOff x="5219" y="-15"/>
            <a:chExt cx="3016" cy="10828"/>
          </a:xfrm>
        </p:grpSpPr>
        <p:sp>
          <p:nvSpPr>
            <p:cNvPr id="228" name="矩形 227"/>
            <p:cNvSpPr/>
            <p:nvPr/>
          </p:nvSpPr>
          <p:spPr>
            <a:xfrm>
              <a:off x="5219" y="-15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5973" y="-13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727" y="-13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7481" y="-14"/>
              <a:ext cx="754" cy="10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2" name="图片 2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6290" y="3850005"/>
            <a:ext cx="299720" cy="651510"/>
          </a:xfrm>
          <a:prstGeom prst="rect">
            <a:avLst/>
          </a:prstGeom>
        </p:spPr>
      </p:pic>
      <p:pic>
        <p:nvPicPr>
          <p:cNvPr id="233" name="图片 2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348730" y="3415665"/>
            <a:ext cx="274320" cy="628650"/>
          </a:xfrm>
          <a:prstGeom prst="rect">
            <a:avLst/>
          </a:prstGeom>
        </p:spPr>
      </p:pic>
      <p:pic>
        <p:nvPicPr>
          <p:cNvPr id="234" name="图片 2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57240" y="1656715"/>
            <a:ext cx="274320" cy="628650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91150" y="2266315"/>
            <a:ext cx="274320" cy="628650"/>
          </a:xfrm>
          <a:prstGeom prst="rect">
            <a:avLst/>
          </a:prstGeom>
        </p:spPr>
      </p:pic>
      <p:pic>
        <p:nvPicPr>
          <p:cNvPr id="236" name="图片 23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82640" y="5657215"/>
            <a:ext cx="274320" cy="628650"/>
          </a:xfrm>
          <a:prstGeom prst="rect">
            <a:avLst/>
          </a:prstGeom>
        </p:spPr>
      </p:pic>
      <p:pic>
        <p:nvPicPr>
          <p:cNvPr id="237" name="图片 23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91150" y="5447665"/>
            <a:ext cx="274320" cy="628650"/>
          </a:xfrm>
          <a:prstGeom prst="rect">
            <a:avLst/>
          </a:prstGeom>
        </p:spPr>
      </p:pic>
      <p:pic>
        <p:nvPicPr>
          <p:cNvPr id="238" name="图片 2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28790" y="94615"/>
            <a:ext cx="274320" cy="628650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91150" y="558165"/>
            <a:ext cx="274320" cy="628650"/>
          </a:xfrm>
          <a:prstGeom prst="rect">
            <a:avLst/>
          </a:prstGeom>
        </p:spPr>
      </p:pic>
      <p:sp>
        <p:nvSpPr>
          <p:cNvPr id="240" name="椭圆 239"/>
          <p:cNvSpPr/>
          <p:nvPr/>
        </p:nvSpPr>
        <p:spPr>
          <a:xfrm>
            <a:off x="5946775" y="3515995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6425565" y="2531745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6425565" y="4731385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5467985" y="3974465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5467985" y="6483985"/>
            <a:ext cx="120650" cy="120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曲线连接符 246"/>
          <p:cNvCxnSpPr>
            <a:stCxn id="232" idx="0"/>
            <a:endCxn id="241" idx="4"/>
          </p:cNvCxnSpPr>
          <p:nvPr/>
        </p:nvCxnSpPr>
        <p:spPr>
          <a:xfrm rot="16200000">
            <a:off x="5657215" y="3021330"/>
            <a:ext cx="1197610" cy="45974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曲线连接符 247"/>
          <p:cNvCxnSpPr>
            <a:stCxn id="232" idx="0"/>
            <a:endCxn id="243" idx="7"/>
          </p:cNvCxnSpPr>
          <p:nvPr/>
        </p:nvCxnSpPr>
        <p:spPr>
          <a:xfrm rot="16200000" flipH="1" flipV="1">
            <a:off x="5727383" y="3693478"/>
            <a:ext cx="142240" cy="455295"/>
          </a:xfrm>
          <a:prstGeom prst="curvedConnector3">
            <a:avLst>
              <a:gd name="adj1" fmla="val -16763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曲线连接符 248"/>
          <p:cNvCxnSpPr>
            <a:stCxn id="232" idx="0"/>
            <a:endCxn id="245" idx="5"/>
          </p:cNvCxnSpPr>
          <p:nvPr/>
        </p:nvCxnSpPr>
        <p:spPr>
          <a:xfrm rot="16200000" flipH="1" flipV="1">
            <a:off x="4430078" y="4990783"/>
            <a:ext cx="2736850" cy="455295"/>
          </a:xfrm>
          <a:prstGeom prst="curvedConnector5">
            <a:avLst>
              <a:gd name="adj1" fmla="val -8712"/>
              <a:gd name="adj2" fmla="val 64505"/>
              <a:gd name="adj3" fmla="val 109339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曲线连接符 249"/>
          <p:cNvCxnSpPr>
            <a:stCxn id="232" idx="0"/>
            <a:endCxn id="242" idx="5"/>
          </p:cNvCxnSpPr>
          <p:nvPr/>
        </p:nvCxnSpPr>
        <p:spPr>
          <a:xfrm rot="16200000" flipH="1">
            <a:off x="5785168" y="4090988"/>
            <a:ext cx="984250" cy="502285"/>
          </a:xfrm>
          <a:prstGeom prst="curvedConnector5">
            <a:avLst>
              <a:gd name="adj1" fmla="val -24226"/>
              <a:gd name="adj2" fmla="val 54678"/>
              <a:gd name="adj3" fmla="val 125968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虚尾箭头 222"/>
          <p:cNvSpPr/>
          <p:nvPr/>
        </p:nvSpPr>
        <p:spPr>
          <a:xfrm>
            <a:off x="4279265" y="3018790"/>
            <a:ext cx="1009650" cy="615950"/>
          </a:xfrm>
          <a:prstGeom prst="stripedRightArrow">
            <a:avLst>
              <a:gd name="adj1" fmla="val 51958"/>
              <a:gd name="adj2" fmla="val 520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乘号 250"/>
          <p:cNvSpPr/>
          <p:nvPr/>
        </p:nvSpPr>
        <p:spPr>
          <a:xfrm>
            <a:off x="2283460" y="1908175"/>
            <a:ext cx="436245" cy="489585"/>
          </a:xfrm>
          <a:prstGeom prst="mathMultiply">
            <a:avLst>
              <a:gd name="adj1" fmla="val 1478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/>
          <p:cNvSpPr txBox="1"/>
          <p:nvPr/>
        </p:nvSpPr>
        <p:spPr>
          <a:xfrm>
            <a:off x="775970" y="1198245"/>
            <a:ext cx="158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排除约束下不可行的插入点</a:t>
            </a:r>
            <a:endParaRPr lang="zh-CN" altLang="en-US"/>
          </a:p>
        </p:txBody>
      </p:sp>
      <p:sp>
        <p:nvSpPr>
          <p:cNvPr id="253" name="乘号 252"/>
          <p:cNvSpPr/>
          <p:nvPr/>
        </p:nvSpPr>
        <p:spPr>
          <a:xfrm>
            <a:off x="1417955" y="1843405"/>
            <a:ext cx="303530" cy="362585"/>
          </a:xfrm>
          <a:prstGeom prst="mathMultiply">
            <a:avLst>
              <a:gd name="adj1" fmla="val 1478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6589395" y="4044315"/>
            <a:ext cx="1207770" cy="1198880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不同分支并行推演，以此分支为例</a:t>
            </a:r>
            <a:endParaRPr lang="zh-CN" altLang="en-US"/>
          </a:p>
        </p:txBody>
      </p:sp>
      <p:sp>
        <p:nvSpPr>
          <p:cNvPr id="257" name="文本框 256"/>
          <p:cNvSpPr txBox="1"/>
          <p:nvPr/>
        </p:nvSpPr>
        <p:spPr>
          <a:xfrm>
            <a:off x="546100" y="-15875"/>
            <a:ext cx="189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根据拓扑找出所有可能插入点</a:t>
            </a:r>
            <a:endParaRPr lang="zh-CN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558540" y="-12065"/>
            <a:ext cx="1282700" cy="6878955"/>
            <a:chOff x="5219" y="-5365"/>
            <a:chExt cx="3016" cy="16177"/>
          </a:xfrm>
        </p:grpSpPr>
        <p:sp>
          <p:nvSpPr>
            <p:cNvPr id="52" name="矩形 51"/>
            <p:cNvSpPr/>
            <p:nvPr/>
          </p:nvSpPr>
          <p:spPr>
            <a:xfrm>
              <a:off x="5219" y="-5365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973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727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481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2825" y="-11430"/>
            <a:ext cx="1282700" cy="6878955"/>
            <a:chOff x="5219" y="-5365"/>
            <a:chExt cx="3016" cy="16177"/>
          </a:xfrm>
        </p:grpSpPr>
        <p:sp>
          <p:nvSpPr>
            <p:cNvPr id="3" name="矩形 2"/>
            <p:cNvSpPr/>
            <p:nvPr/>
          </p:nvSpPr>
          <p:spPr>
            <a:xfrm>
              <a:off x="5219" y="-5365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973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27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81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1365" y="6180455"/>
            <a:ext cx="200660" cy="436245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3253105" y="-133413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0800000">
            <a:off x="3578225" y="-796925"/>
            <a:ext cx="288925" cy="3486785"/>
          </a:xfrm>
          <a:custGeom>
            <a:avLst/>
            <a:gdLst>
              <a:gd name="connsiteX0" fmla="*/ 13 w 455"/>
              <a:gd name="connsiteY0" fmla="*/ 0 h 5491"/>
              <a:gd name="connsiteX1" fmla="*/ 455 w 455"/>
              <a:gd name="connsiteY1" fmla="*/ 17 h 5491"/>
              <a:gd name="connsiteX2" fmla="*/ 443 w 455"/>
              <a:gd name="connsiteY2" fmla="*/ 1968 h 5491"/>
              <a:gd name="connsiteX3" fmla="*/ 450 w 455"/>
              <a:gd name="connsiteY3" fmla="*/ 3544 h 5491"/>
              <a:gd name="connsiteX4" fmla="*/ 438 w 455"/>
              <a:gd name="connsiteY4" fmla="*/ 5468 h 5491"/>
              <a:gd name="connsiteX5" fmla="*/ 12 w 455"/>
              <a:gd name="connsiteY5" fmla="*/ 5491 h 5491"/>
              <a:gd name="connsiteX6" fmla="*/ 0 w 455"/>
              <a:gd name="connsiteY6" fmla="*/ 3602 h 5491"/>
              <a:gd name="connsiteX7" fmla="*/ 20 w 455"/>
              <a:gd name="connsiteY7" fmla="*/ 1992 h 5491"/>
              <a:gd name="connsiteX8" fmla="*/ 13 w 455"/>
              <a:gd name="connsiteY8" fmla="*/ 0 h 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" h="5491">
                <a:moveTo>
                  <a:pt x="13" y="0"/>
                </a:moveTo>
                <a:lnTo>
                  <a:pt x="455" y="17"/>
                </a:lnTo>
                <a:lnTo>
                  <a:pt x="443" y="1968"/>
                </a:lnTo>
                <a:lnTo>
                  <a:pt x="450" y="3544"/>
                </a:lnTo>
                <a:lnTo>
                  <a:pt x="438" y="5468"/>
                </a:lnTo>
                <a:lnTo>
                  <a:pt x="12" y="5491"/>
                </a:lnTo>
                <a:lnTo>
                  <a:pt x="0" y="3602"/>
                </a:lnTo>
                <a:lnTo>
                  <a:pt x="20" y="1992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3239135" y="2364105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3244850" y="-213296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3253105" y="-168973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3253105" y="-213296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8015605" y="-20955"/>
            <a:ext cx="1282700" cy="6878955"/>
            <a:chOff x="5219" y="-5365"/>
            <a:chExt cx="3016" cy="16177"/>
          </a:xfrm>
        </p:grpSpPr>
        <p:sp>
          <p:nvSpPr>
            <p:cNvPr id="67" name="矩形 66"/>
            <p:cNvSpPr/>
            <p:nvPr/>
          </p:nvSpPr>
          <p:spPr>
            <a:xfrm>
              <a:off x="5219" y="-5365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973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727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481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739890" y="-20320"/>
            <a:ext cx="1282700" cy="6878955"/>
            <a:chOff x="5219" y="-5365"/>
            <a:chExt cx="3016" cy="16177"/>
          </a:xfrm>
        </p:grpSpPr>
        <p:sp>
          <p:nvSpPr>
            <p:cNvPr id="74" name="矩形 73"/>
            <p:cNvSpPr/>
            <p:nvPr/>
          </p:nvSpPr>
          <p:spPr>
            <a:xfrm>
              <a:off x="5219" y="-5365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73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727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481" y="-5364"/>
              <a:ext cx="754" cy="161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8" name="图片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8430" y="6171565"/>
            <a:ext cx="200660" cy="436245"/>
          </a:xfrm>
          <a:prstGeom prst="rect">
            <a:avLst/>
          </a:prstGeom>
        </p:spPr>
      </p:pic>
      <p:sp>
        <p:nvSpPr>
          <p:cNvPr id="79" name="任意多边形 78"/>
          <p:cNvSpPr/>
          <p:nvPr/>
        </p:nvSpPr>
        <p:spPr>
          <a:xfrm>
            <a:off x="7377430" y="268097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 rot="10800000">
            <a:off x="7718425" y="2680970"/>
            <a:ext cx="28067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>
          <a:xfrm rot="10800000">
            <a:off x="7718425" y="2680970"/>
            <a:ext cx="28067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 rot="10800000">
            <a:off x="7722235" y="-728345"/>
            <a:ext cx="280670" cy="6899910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>
            <a:off x="7373620" y="185166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7381240" y="79819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>
          <a:xfrm>
            <a:off x="7373620" y="7302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7373620" y="-65913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7381240" y="-120777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 117"/>
          <p:cNvSpPr/>
          <p:nvPr/>
        </p:nvSpPr>
        <p:spPr>
          <a:xfrm>
            <a:off x="7758430" y="-85598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>
          <a:xfrm>
            <a:off x="7060565" y="-85598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>
          <a:xfrm>
            <a:off x="3244850" y="1862455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>
          <a:xfrm>
            <a:off x="3239135" y="1489075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3244850" y="1137920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>
            <a:off x="3244850" y="1489075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>
          <a:xfrm>
            <a:off x="3301365" y="1678305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>
          <a:xfrm>
            <a:off x="3301365" y="1689100"/>
            <a:ext cx="640080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>
          <a:xfrm rot="10800000">
            <a:off x="3253105" y="4289425"/>
            <a:ext cx="288925" cy="1891030"/>
          </a:xfrm>
          <a:custGeom>
            <a:avLst/>
            <a:gdLst>
              <a:gd name="connsiteX0" fmla="*/ 13 w 455"/>
              <a:gd name="connsiteY0" fmla="*/ 0 h 5491"/>
              <a:gd name="connsiteX1" fmla="*/ 455 w 455"/>
              <a:gd name="connsiteY1" fmla="*/ 17 h 5491"/>
              <a:gd name="connsiteX2" fmla="*/ 443 w 455"/>
              <a:gd name="connsiteY2" fmla="*/ 1968 h 5491"/>
              <a:gd name="connsiteX3" fmla="*/ 450 w 455"/>
              <a:gd name="connsiteY3" fmla="*/ 3544 h 5491"/>
              <a:gd name="connsiteX4" fmla="*/ 438 w 455"/>
              <a:gd name="connsiteY4" fmla="*/ 5468 h 5491"/>
              <a:gd name="connsiteX5" fmla="*/ 12 w 455"/>
              <a:gd name="connsiteY5" fmla="*/ 5491 h 5491"/>
              <a:gd name="connsiteX6" fmla="*/ 0 w 455"/>
              <a:gd name="connsiteY6" fmla="*/ 3602 h 5491"/>
              <a:gd name="connsiteX7" fmla="*/ 20 w 455"/>
              <a:gd name="connsiteY7" fmla="*/ 1992 h 5491"/>
              <a:gd name="connsiteX8" fmla="*/ 13 w 455"/>
              <a:gd name="connsiteY8" fmla="*/ 0 h 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" h="5491">
                <a:moveTo>
                  <a:pt x="13" y="0"/>
                </a:moveTo>
                <a:lnTo>
                  <a:pt x="455" y="17"/>
                </a:lnTo>
                <a:lnTo>
                  <a:pt x="443" y="1968"/>
                </a:lnTo>
                <a:lnTo>
                  <a:pt x="450" y="3544"/>
                </a:lnTo>
                <a:lnTo>
                  <a:pt x="438" y="5468"/>
                </a:lnTo>
                <a:lnTo>
                  <a:pt x="12" y="5491"/>
                </a:lnTo>
                <a:lnTo>
                  <a:pt x="0" y="3602"/>
                </a:lnTo>
                <a:lnTo>
                  <a:pt x="20" y="1992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/>
        </p:nvSpPr>
        <p:spPr>
          <a:xfrm flipH="1">
            <a:off x="2924175" y="1816100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 133"/>
          <p:cNvSpPr/>
          <p:nvPr/>
        </p:nvSpPr>
        <p:spPr>
          <a:xfrm flipH="1">
            <a:off x="2924175" y="2108835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>
          <a:xfrm flipH="1">
            <a:off x="2910840" y="2364105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 135"/>
          <p:cNvSpPr/>
          <p:nvPr/>
        </p:nvSpPr>
        <p:spPr>
          <a:xfrm flipH="1">
            <a:off x="2984500" y="1544955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>
          <a:xfrm flipH="1">
            <a:off x="2924175" y="1137920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 137"/>
          <p:cNvSpPr/>
          <p:nvPr/>
        </p:nvSpPr>
        <p:spPr>
          <a:xfrm flipH="1">
            <a:off x="2847340" y="1621155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 138"/>
          <p:cNvSpPr/>
          <p:nvPr/>
        </p:nvSpPr>
        <p:spPr>
          <a:xfrm flipH="1">
            <a:off x="2847340" y="1851660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flipH="1">
            <a:off x="2847340" y="1689100"/>
            <a:ext cx="654685" cy="3479800"/>
          </a:xfrm>
          <a:custGeom>
            <a:avLst/>
            <a:gdLst>
              <a:gd name="connsiteX0" fmla="*/ 486 w 1008"/>
              <a:gd name="connsiteY0" fmla="*/ 26 h 5480"/>
              <a:gd name="connsiteX1" fmla="*/ 1008 w 1008"/>
              <a:gd name="connsiteY1" fmla="*/ 0 h 5480"/>
              <a:gd name="connsiteX2" fmla="*/ 967 w 1008"/>
              <a:gd name="connsiteY2" fmla="*/ 1951 h 5480"/>
              <a:gd name="connsiteX3" fmla="*/ 588 w 1008"/>
              <a:gd name="connsiteY3" fmla="*/ 3513 h 5480"/>
              <a:gd name="connsiteX4" fmla="*/ 468 w 1008"/>
              <a:gd name="connsiteY4" fmla="*/ 5463 h 5480"/>
              <a:gd name="connsiteX5" fmla="*/ 0 w 1008"/>
              <a:gd name="connsiteY5" fmla="*/ 5480 h 5480"/>
              <a:gd name="connsiteX6" fmla="*/ 37 w 1008"/>
              <a:gd name="connsiteY6" fmla="*/ 3470 h 5480"/>
              <a:gd name="connsiteX7" fmla="*/ 475 w 1008"/>
              <a:gd name="connsiteY7" fmla="*/ 1903 h 5480"/>
              <a:gd name="connsiteX8" fmla="*/ 486 w 1008"/>
              <a:gd name="connsiteY8" fmla="*/ 26 h 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" h="5480">
                <a:moveTo>
                  <a:pt x="486" y="26"/>
                </a:moveTo>
                <a:lnTo>
                  <a:pt x="1008" y="0"/>
                </a:lnTo>
                <a:lnTo>
                  <a:pt x="967" y="1951"/>
                </a:lnTo>
                <a:lnTo>
                  <a:pt x="588" y="3513"/>
                </a:lnTo>
                <a:lnTo>
                  <a:pt x="468" y="5463"/>
                </a:lnTo>
                <a:lnTo>
                  <a:pt x="0" y="5480"/>
                </a:lnTo>
                <a:lnTo>
                  <a:pt x="37" y="3470"/>
                </a:lnTo>
                <a:lnTo>
                  <a:pt x="475" y="1903"/>
                </a:lnTo>
                <a:lnTo>
                  <a:pt x="486" y="26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>
          <a:xfrm>
            <a:off x="2579370" y="-175196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/>
        </p:nvSpPr>
        <p:spPr>
          <a:xfrm>
            <a:off x="2539365" y="-162814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/>
        </p:nvSpPr>
        <p:spPr>
          <a:xfrm>
            <a:off x="2676525" y="-152590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 144"/>
          <p:cNvSpPr/>
          <p:nvPr/>
        </p:nvSpPr>
        <p:spPr>
          <a:xfrm>
            <a:off x="2616200" y="-1628140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 145"/>
          <p:cNvSpPr/>
          <p:nvPr/>
        </p:nvSpPr>
        <p:spPr>
          <a:xfrm>
            <a:off x="2616200" y="-2352675"/>
            <a:ext cx="962660" cy="3490595"/>
          </a:xfrm>
          <a:custGeom>
            <a:avLst/>
            <a:gdLst>
              <a:gd name="connsiteX0" fmla="*/ 0 w 1812"/>
              <a:gd name="connsiteY0" fmla="*/ 0 h 6274"/>
              <a:gd name="connsiteX1" fmla="*/ 1812 w 1812"/>
              <a:gd name="connsiteY1" fmla="*/ 19 h 6274"/>
              <a:gd name="connsiteX2" fmla="*/ 1763 w 1812"/>
              <a:gd name="connsiteY2" fmla="*/ 2246 h 6274"/>
              <a:gd name="connsiteX3" fmla="*/ 1310 w 1812"/>
              <a:gd name="connsiteY3" fmla="*/ 4029 h 6274"/>
              <a:gd name="connsiteX4" fmla="*/ 1166 w 1812"/>
              <a:gd name="connsiteY4" fmla="*/ 6255 h 6274"/>
              <a:gd name="connsiteX5" fmla="*/ 607 w 1812"/>
              <a:gd name="connsiteY5" fmla="*/ 6274 h 6274"/>
              <a:gd name="connsiteX6" fmla="*/ 501 w 1812"/>
              <a:gd name="connsiteY6" fmla="*/ 3990 h 6274"/>
              <a:gd name="connsiteX7" fmla="*/ 28 w 1812"/>
              <a:gd name="connsiteY7" fmla="*/ 2274 h 6274"/>
              <a:gd name="connsiteX8" fmla="*/ 0 w 1812"/>
              <a:gd name="connsiteY8" fmla="*/ 0 h 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" h="6274">
                <a:moveTo>
                  <a:pt x="0" y="0"/>
                </a:moveTo>
                <a:lnTo>
                  <a:pt x="1812" y="19"/>
                </a:lnTo>
                <a:lnTo>
                  <a:pt x="1763" y="2246"/>
                </a:lnTo>
                <a:lnTo>
                  <a:pt x="1310" y="4029"/>
                </a:lnTo>
                <a:lnTo>
                  <a:pt x="1166" y="6255"/>
                </a:lnTo>
                <a:lnTo>
                  <a:pt x="607" y="6274"/>
                </a:lnTo>
                <a:lnTo>
                  <a:pt x="501" y="3990"/>
                </a:lnTo>
                <a:lnTo>
                  <a:pt x="28" y="2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3336290" y="1235075"/>
            <a:ext cx="197485" cy="336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224405" y="1739265"/>
            <a:ext cx="12700" cy="31642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224405" y="3550920"/>
            <a:ext cx="7874635" cy="13525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224405" y="4903470"/>
            <a:ext cx="1921510" cy="15049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07870" y="13709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速度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21060000">
            <a:off x="8793480" y="3299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纵向距离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2280000">
            <a:off x="2829560" y="58781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横向距离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22525" y="165735"/>
            <a:ext cx="7208520" cy="6554470"/>
            <a:chOff x="4377" y="261"/>
            <a:chExt cx="8334" cy="9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5218" y="585"/>
              <a:ext cx="7493" cy="8587"/>
              <a:chOff x="5218" y="585"/>
              <a:chExt cx="7493" cy="9679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5218" y="58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>
                <a:off x="5218" y="108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5218" y="155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18" y="201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218" y="251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218" y="298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218" y="348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218" y="397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218" y="444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218" y="491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218" y="541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218" y="587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218" y="640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218" y="6901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218" y="736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5218" y="783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218" y="833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218" y="880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218" y="929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218" y="9796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218" y="1026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4377" y="261"/>
              <a:ext cx="926" cy="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5540375" y="378460"/>
            <a:ext cx="0" cy="6099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177030" y="3854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547360" y="3784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182110" y="69215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33390" y="67246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78300" y="9982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61330" y="98488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177030" y="128587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547360" y="127889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170045" y="161544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540375" y="160845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156075" y="19094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526405" y="19024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184015" y="222186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54345" y="221488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170045" y="251587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40375" y="250888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170045" y="283019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540375" y="282321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184015" y="34366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54345" y="342963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4156075" y="40589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26405" y="405193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4170045" y="46653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540375" y="46583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4163060" y="527431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533390" y="526732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6852920" y="1597025"/>
            <a:ext cx="22225" cy="48520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163060" y="1582420"/>
            <a:ext cx="22225" cy="48520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6852920" y="1601470"/>
            <a:ext cx="1363345" cy="4883150"/>
            <a:chOff x="10792" y="2522"/>
            <a:chExt cx="2147" cy="7690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10805" y="252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10838" y="3494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0792" y="4429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0849" y="538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0805" y="634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0792" y="8306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12848" y="4411"/>
              <a:ext cx="35" cy="5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8209915" y="282384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190865" y="406336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8185150" y="5274310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 flipH="1">
            <a:off x="5547177" y="1608455"/>
            <a:ext cx="1338158" cy="4883785"/>
            <a:chOff x="10759" y="2522"/>
            <a:chExt cx="2170" cy="7691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10805" y="252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10838" y="3494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10792" y="4429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10759" y="540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10805" y="634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10792" y="8306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>
              <a:off x="12848" y="4411"/>
              <a:ext cx="35" cy="5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箭头连接符 93"/>
          <p:cNvCxnSpPr/>
          <p:nvPr/>
        </p:nvCxnSpPr>
        <p:spPr>
          <a:xfrm>
            <a:off x="9525000" y="4039870"/>
            <a:ext cx="4445" cy="240157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 flipH="1">
            <a:off x="6888497" y="2816860"/>
            <a:ext cx="1299828" cy="3661410"/>
            <a:chOff x="12895" y="4436"/>
            <a:chExt cx="2102" cy="5766"/>
          </a:xfrm>
        </p:grpSpPr>
        <p:cxnSp>
          <p:nvCxnSpPr>
            <p:cNvPr id="95" name="直接箭头连接符 94"/>
            <p:cNvCxnSpPr/>
            <p:nvPr/>
          </p:nvCxnSpPr>
          <p:spPr>
            <a:xfrm>
              <a:off x="12895" y="4436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12895" y="6388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12906" y="8295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14959" y="6330"/>
              <a:ext cx="34" cy="3803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/>
          <p:cNvSpPr txBox="1"/>
          <p:nvPr/>
        </p:nvSpPr>
        <p:spPr>
          <a:xfrm>
            <a:off x="2473960" y="2508885"/>
            <a:ext cx="553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推演时间</a:t>
            </a:r>
            <a:endParaRPr lang="zh-CN" altLang="en-US"/>
          </a:p>
          <a:p>
            <a:r>
              <a:rPr lang="en-US" altLang="zh-CN"/>
              <a:t>[s]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194935" y="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6438265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i+1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3754755" y="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7722870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i+2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8904605" y="1016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i+3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4877435" y="648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6416040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7950200" y="394970"/>
            <a:ext cx="345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自车行为树：</a:t>
            </a:r>
            <a:endParaRPr lang="zh-CN" altLang="en-US"/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最多考虑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内换道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次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700645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9020810" y="64992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5664835" y="36830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不换道：</a:t>
            </a:r>
            <a:r>
              <a:rPr lang="en-US" altLang="zh-CN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US" altLang="zh-CN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zh-CN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438265" y="984885"/>
            <a:ext cx="1601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26</a:t>
            </a:r>
            <a:endParaRPr lang="en-US" altLang="zh-CN">
              <a:solidFill>
                <a:schemeClr val="accent3"/>
              </a:solidFill>
            </a:endParaRPr>
          </a:p>
          <a:p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411720" y="1891030"/>
            <a:ext cx="1918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208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759825" y="3106420"/>
            <a:ext cx="160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600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079105" y="128587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</a:t>
            </a:r>
            <a:r>
              <a:rPr lang="en-US" altLang="zh-CN"/>
              <a:t>834</a:t>
            </a:r>
            <a:r>
              <a:rPr lang="zh-CN" altLang="en-US"/>
              <a:t>种情况（不简化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8197215" y="4665980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8192770" y="343471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6911340" y="3425825"/>
            <a:ext cx="1269365" cy="1203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6911975" y="4642485"/>
            <a:ext cx="1269365" cy="1203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6888480" y="2510155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870700" y="1891030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5571307" y="1889125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>
            <a:off x="5567923" y="2514600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1950720" y="5281295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稀疏：</a:t>
            </a:r>
            <a:endParaRPr lang="zh-CN" altLang="en-US"/>
          </a:p>
          <a:p>
            <a:r>
              <a:rPr lang="en-US" altLang="zh-CN"/>
              <a:t>2s</a:t>
            </a:r>
            <a:r>
              <a:rPr lang="zh-CN" altLang="en-US"/>
              <a:t>间隔</a:t>
            </a:r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1950720" y="1162050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稠密：</a:t>
            </a:r>
            <a:endParaRPr lang="zh-CN" altLang="en-US"/>
          </a:p>
          <a:p>
            <a:r>
              <a:rPr lang="en-US" altLang="zh-CN"/>
              <a:t>1s</a:t>
            </a:r>
            <a:r>
              <a:rPr lang="zh-CN" altLang="en-US"/>
              <a:t>间隔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875145" y="4658360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599276" y="4651375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22525" y="165735"/>
            <a:ext cx="7208520" cy="6554470"/>
            <a:chOff x="4377" y="261"/>
            <a:chExt cx="8334" cy="9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5218" y="585"/>
              <a:ext cx="7493" cy="8587"/>
              <a:chOff x="5218" y="585"/>
              <a:chExt cx="7493" cy="9679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5218" y="58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>
                <a:off x="5218" y="108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5218" y="155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18" y="201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218" y="251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218" y="298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218" y="348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218" y="397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218" y="444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218" y="491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218" y="541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218" y="587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218" y="640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218" y="6901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218" y="736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5218" y="783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218" y="833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218" y="880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218" y="929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218" y="9796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218" y="1026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4377" y="261"/>
              <a:ext cx="926" cy="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5540375" y="378460"/>
            <a:ext cx="0" cy="6099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177030" y="3854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547360" y="3784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182110" y="69215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33390" y="67246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78300" y="9982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61330" y="98488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177030" y="128587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547360" y="127889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170045" y="161544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540375" y="160845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156075" y="19094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526405" y="19024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184015" y="222186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54345" y="221488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170045" y="251587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40375" y="250888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170045" y="283019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540375" y="282321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184015" y="34366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54345" y="342963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4156075" y="40589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26405" y="405193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4170045" y="46653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540375" y="46583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4163060" y="527431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533390" y="526732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6852920" y="1597025"/>
            <a:ext cx="22225" cy="48520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163060" y="1582420"/>
            <a:ext cx="22225" cy="48520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6852920" y="1601470"/>
            <a:ext cx="1363345" cy="4883150"/>
            <a:chOff x="10792" y="2522"/>
            <a:chExt cx="2147" cy="7690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10805" y="252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10838" y="3494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0792" y="4429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0849" y="538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0805" y="634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0792" y="8306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12848" y="4411"/>
              <a:ext cx="35" cy="5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8209915" y="282384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190865" y="406336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8185150" y="5274310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 flipH="1">
            <a:off x="5547177" y="1608455"/>
            <a:ext cx="1338158" cy="4883785"/>
            <a:chOff x="10759" y="2522"/>
            <a:chExt cx="2170" cy="7691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10805" y="252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10838" y="3494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10792" y="4429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10759" y="540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10805" y="634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10792" y="8306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>
              <a:off x="12848" y="4411"/>
              <a:ext cx="35" cy="5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箭头连接符 93"/>
          <p:cNvCxnSpPr/>
          <p:nvPr/>
        </p:nvCxnSpPr>
        <p:spPr>
          <a:xfrm>
            <a:off x="9525000" y="4039870"/>
            <a:ext cx="4445" cy="240157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 flipH="1">
            <a:off x="6888497" y="2816860"/>
            <a:ext cx="1299828" cy="3661410"/>
            <a:chOff x="12895" y="4436"/>
            <a:chExt cx="2102" cy="5766"/>
          </a:xfrm>
        </p:grpSpPr>
        <p:cxnSp>
          <p:nvCxnSpPr>
            <p:cNvPr id="95" name="直接箭头连接符 94"/>
            <p:cNvCxnSpPr/>
            <p:nvPr/>
          </p:nvCxnSpPr>
          <p:spPr>
            <a:xfrm>
              <a:off x="12895" y="4436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12895" y="6388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12906" y="8295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14959" y="6330"/>
              <a:ext cx="34" cy="3803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/>
          <p:cNvSpPr txBox="1"/>
          <p:nvPr/>
        </p:nvSpPr>
        <p:spPr>
          <a:xfrm>
            <a:off x="2473960" y="2508885"/>
            <a:ext cx="553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推演时间</a:t>
            </a:r>
            <a:endParaRPr lang="zh-CN" altLang="en-US"/>
          </a:p>
          <a:p>
            <a:r>
              <a:rPr lang="en-US" altLang="zh-CN"/>
              <a:t>[s]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194935" y="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6438265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i+1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3754755" y="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7722870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i+2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8904605" y="1016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i+3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4877435" y="648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6416040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7950200" y="394970"/>
            <a:ext cx="345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自车行为树：</a:t>
            </a:r>
            <a:endParaRPr lang="zh-CN" altLang="en-US"/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最多考虑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内换道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次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700645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9020810" y="64992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5664835" y="36830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不换道：</a:t>
            </a:r>
            <a:r>
              <a:rPr lang="en-US" altLang="zh-CN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US" altLang="zh-CN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zh-CN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438265" y="984885"/>
            <a:ext cx="1601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26</a:t>
            </a:r>
            <a:endParaRPr lang="en-US" altLang="zh-CN">
              <a:solidFill>
                <a:schemeClr val="accent3"/>
              </a:solidFill>
            </a:endParaRPr>
          </a:p>
          <a:p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411720" y="1891030"/>
            <a:ext cx="1918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208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759825" y="3106420"/>
            <a:ext cx="160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600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079105" y="128587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</a:t>
            </a:r>
            <a:r>
              <a:rPr lang="en-US" altLang="zh-CN"/>
              <a:t>834</a:t>
            </a:r>
            <a:r>
              <a:rPr lang="zh-CN" altLang="en-US"/>
              <a:t>种情况（不简化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8197215" y="4665980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8192770" y="343471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6911340" y="3425825"/>
            <a:ext cx="1269365" cy="1203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6911975" y="4642485"/>
            <a:ext cx="1269365" cy="1203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6888480" y="2510155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870700" y="1891030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5571307" y="1889125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>
            <a:off x="5567923" y="2514600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1950720" y="5281295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稀疏：</a:t>
            </a:r>
            <a:endParaRPr lang="zh-CN" altLang="en-US"/>
          </a:p>
          <a:p>
            <a:r>
              <a:rPr lang="en-US" altLang="zh-CN"/>
              <a:t>2s</a:t>
            </a:r>
            <a:r>
              <a:rPr lang="zh-CN" altLang="en-US"/>
              <a:t>间隔</a:t>
            </a:r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1950720" y="1162050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稠密：</a:t>
            </a:r>
            <a:endParaRPr lang="zh-CN" altLang="en-US"/>
          </a:p>
          <a:p>
            <a:r>
              <a:rPr lang="en-US" altLang="zh-CN"/>
              <a:t>1s</a:t>
            </a:r>
            <a:r>
              <a:rPr lang="zh-CN" altLang="en-US"/>
              <a:t>间隔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875145" y="4658360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599276" y="4651375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22525" y="165735"/>
            <a:ext cx="7208520" cy="6554470"/>
            <a:chOff x="4377" y="261"/>
            <a:chExt cx="8334" cy="9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5218" y="585"/>
              <a:ext cx="7493" cy="8587"/>
              <a:chOff x="5218" y="585"/>
              <a:chExt cx="7493" cy="9679"/>
            </a:xfrm>
          </p:grpSpPr>
          <p:cxnSp>
            <p:nvCxnSpPr>
              <p:cNvPr id="2" name="直接连接符 1"/>
              <p:cNvCxnSpPr/>
              <p:nvPr/>
            </p:nvCxnSpPr>
            <p:spPr>
              <a:xfrm>
                <a:off x="5218" y="58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>
                <a:off x="5218" y="108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5218" y="155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18" y="201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218" y="251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218" y="298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218" y="348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218" y="397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218" y="444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218" y="491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218" y="541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218" y="587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218" y="640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218" y="6901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218" y="736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5218" y="783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218" y="833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218" y="880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218" y="929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218" y="9796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218" y="1026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4377" y="261"/>
              <a:ext cx="926" cy="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</a:t>
              </a:r>
              <a:endPara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5540375" y="378460"/>
            <a:ext cx="0" cy="6099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177030" y="3854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547360" y="3784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182110" y="69215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33390" y="67246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78300" y="9982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61330" y="98488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177030" y="128587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547360" y="127889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170045" y="161544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540375" y="160845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156075" y="19094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526405" y="19024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184015" y="222186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54345" y="221488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170045" y="251587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40375" y="250888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170045" y="283019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540375" y="282321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184015" y="34366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54345" y="342963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4156075" y="405892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26405" y="405193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4170045" y="4665345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540375" y="4658360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4163060" y="5274310"/>
            <a:ext cx="1356360" cy="11969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533390" y="5267325"/>
            <a:ext cx="1327785" cy="1210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6852920" y="1597025"/>
            <a:ext cx="22225" cy="48520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163060" y="1582420"/>
            <a:ext cx="22225" cy="48520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6852920" y="1601470"/>
            <a:ext cx="1363345" cy="4883150"/>
            <a:chOff x="10792" y="2522"/>
            <a:chExt cx="2147" cy="7690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10805" y="252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10838" y="3494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0792" y="4429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0849" y="538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0805" y="634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0792" y="8306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12848" y="4411"/>
              <a:ext cx="35" cy="5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8209915" y="282384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190865" y="406336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8185150" y="5274310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 flipH="1">
            <a:off x="5547177" y="1608455"/>
            <a:ext cx="1338158" cy="4883785"/>
            <a:chOff x="10759" y="2522"/>
            <a:chExt cx="2170" cy="7691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10805" y="252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10838" y="3494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10792" y="4429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10759" y="540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10805" y="6342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10792" y="8306"/>
              <a:ext cx="2091" cy="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>
              <a:off x="12848" y="4411"/>
              <a:ext cx="35" cy="577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箭头连接符 93"/>
          <p:cNvCxnSpPr/>
          <p:nvPr/>
        </p:nvCxnSpPr>
        <p:spPr>
          <a:xfrm>
            <a:off x="9525000" y="4039870"/>
            <a:ext cx="4445" cy="240157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 flipH="1">
            <a:off x="6888497" y="2816860"/>
            <a:ext cx="1299828" cy="3661410"/>
            <a:chOff x="12895" y="4436"/>
            <a:chExt cx="2102" cy="5766"/>
          </a:xfrm>
        </p:grpSpPr>
        <p:cxnSp>
          <p:nvCxnSpPr>
            <p:cNvPr id="95" name="直接箭头连接符 94"/>
            <p:cNvCxnSpPr/>
            <p:nvPr/>
          </p:nvCxnSpPr>
          <p:spPr>
            <a:xfrm>
              <a:off x="12895" y="4436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12895" y="6388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12906" y="8295"/>
              <a:ext cx="2091" cy="1907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14959" y="6330"/>
              <a:ext cx="34" cy="3803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/>
          <p:cNvSpPr txBox="1"/>
          <p:nvPr/>
        </p:nvSpPr>
        <p:spPr>
          <a:xfrm>
            <a:off x="2473960" y="2508885"/>
            <a:ext cx="553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推演时间</a:t>
            </a:r>
            <a:endParaRPr lang="zh-CN" altLang="en-US"/>
          </a:p>
          <a:p>
            <a:r>
              <a:rPr lang="en-US" altLang="zh-CN"/>
              <a:t>[s]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194935" y="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6438265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i+1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3754755" y="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7722870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i+2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8904605" y="1016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i+3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4877435" y="648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6416040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7919720" y="394970"/>
            <a:ext cx="345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自车行为树：</a:t>
            </a:r>
            <a:endParaRPr lang="zh-CN" altLang="en-US"/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最多考虑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内换道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次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700645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9020810" y="64992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5664835" y="36830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不换道：</a:t>
            </a:r>
            <a:r>
              <a:rPr lang="en-US" altLang="zh-CN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endParaRPr lang="en-US" altLang="zh-CN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altLang="zh-CN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438265" y="984885"/>
            <a:ext cx="1601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3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26</a:t>
            </a:r>
            <a:endParaRPr lang="en-US" altLang="zh-CN">
              <a:solidFill>
                <a:schemeClr val="accent3"/>
              </a:solidFill>
            </a:endParaRPr>
          </a:p>
          <a:p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411720" y="1891030"/>
            <a:ext cx="1918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208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759825" y="3106420"/>
            <a:ext cx="160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换道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次：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528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330055" y="347472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</a:t>
            </a:r>
            <a:r>
              <a:rPr lang="en-US" altLang="zh-CN"/>
              <a:t>763</a:t>
            </a:r>
            <a:r>
              <a:rPr lang="zh-CN" altLang="en-US"/>
              <a:t>种情况（不简化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8197215" y="4665980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8192770" y="3434715"/>
            <a:ext cx="1327785" cy="12109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6911340" y="3425825"/>
            <a:ext cx="1269365" cy="1203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6911975" y="4642485"/>
            <a:ext cx="1269365" cy="1203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6888480" y="2510155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870700" y="1891030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5571307" y="1889125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>
            <a:off x="5567923" y="2514600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1950720" y="5281295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稀疏：</a:t>
            </a:r>
            <a:endParaRPr lang="zh-CN" altLang="en-US"/>
          </a:p>
          <a:p>
            <a:r>
              <a:rPr lang="en-US" altLang="zh-CN"/>
              <a:t>2s</a:t>
            </a:r>
            <a:r>
              <a:rPr lang="zh-CN" altLang="en-US"/>
              <a:t>间隔</a:t>
            </a:r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1950720" y="1162050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稠密：</a:t>
            </a:r>
            <a:endParaRPr lang="zh-CN" altLang="en-US"/>
          </a:p>
          <a:p>
            <a:r>
              <a:rPr lang="en-US" altLang="zh-CN"/>
              <a:t>1s</a:t>
            </a:r>
            <a:r>
              <a:rPr lang="zh-CN" altLang="en-US"/>
              <a:t>间隔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875145" y="4658360"/>
            <a:ext cx="1327785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599276" y="4651375"/>
            <a:ext cx="1289442" cy="121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0520" y="3590290"/>
            <a:ext cx="139065" cy="1494155"/>
          </a:xfrm>
          <a:prstGeom prst="rect">
            <a:avLst/>
          </a:prstGeom>
          <a:solidFill>
            <a:schemeClr val="accent3">
              <a:alpha val="6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9140" y="3570605"/>
            <a:ext cx="139065" cy="1533525"/>
          </a:xfrm>
          <a:prstGeom prst="rect">
            <a:avLst/>
          </a:prstGeom>
          <a:solidFill>
            <a:schemeClr val="accent3">
              <a:alpha val="6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7015" y="3517900"/>
            <a:ext cx="139065" cy="1800860"/>
          </a:xfrm>
          <a:prstGeom prst="rect">
            <a:avLst/>
          </a:prstGeom>
          <a:solidFill>
            <a:schemeClr val="accent3">
              <a:alpha val="6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61110" y="3651250"/>
            <a:ext cx="139065" cy="1533525"/>
          </a:xfrm>
          <a:prstGeom prst="rect">
            <a:avLst/>
          </a:prstGeom>
          <a:solidFill>
            <a:schemeClr val="accent3">
              <a:alpha val="6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6155" y="3590290"/>
            <a:ext cx="139700" cy="2953385"/>
          </a:xfrm>
          <a:prstGeom prst="rect">
            <a:avLst/>
          </a:prstGeom>
          <a:solidFill>
            <a:schemeClr val="accent3">
              <a:alpha val="6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672465"/>
            <a:ext cx="2228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后剪枝不如前剪枝</a:t>
            </a:r>
            <a:endParaRPr lang="zh-CN" altLang="en-US"/>
          </a:p>
          <a:p>
            <a:r>
              <a:rPr lang="zh-CN" altLang="en-US"/>
              <a:t>并行核心优化算法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目标：保证每个并行核心任务量相当，且事先事先剪枝。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4615" y="2723515"/>
            <a:ext cx="2472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针对当前车道数进行剪枝并分配场景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2473960" y="2508885"/>
            <a:ext cx="553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推演时间</a:t>
            </a:r>
            <a:endParaRPr lang="zh-CN" altLang="en-US"/>
          </a:p>
          <a:p>
            <a:r>
              <a:rPr lang="en-US" altLang="zh-CN"/>
              <a:t>[s]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194935" y="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6438265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i+1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3754755" y="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7722870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i+2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8904605" y="1016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车道</a:t>
            </a:r>
            <a:r>
              <a:rPr lang="en-US" altLang="zh-CN"/>
              <a:t>i+3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4877435" y="648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6416040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7700645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9020810" y="64992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1950720" y="5281295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稀疏：</a:t>
            </a:r>
            <a:endParaRPr lang="zh-CN" altLang="en-US"/>
          </a:p>
          <a:p>
            <a:r>
              <a:rPr lang="en-US" altLang="zh-CN"/>
              <a:t>2s</a:t>
            </a:r>
            <a:r>
              <a:rPr lang="zh-CN" altLang="en-US"/>
              <a:t>间隔</a:t>
            </a:r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1950720" y="1162050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稠密：</a:t>
            </a:r>
            <a:endParaRPr lang="zh-CN" altLang="en-US"/>
          </a:p>
          <a:p>
            <a:r>
              <a:rPr lang="en-US" altLang="zh-CN"/>
              <a:t>1s</a:t>
            </a:r>
            <a:r>
              <a:rPr lang="zh-CN" altLang="en-US"/>
              <a:t>间隔</a:t>
            </a:r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2422525" y="165735"/>
            <a:ext cx="80073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3150235" y="394970"/>
            <a:ext cx="6480810" cy="6054725"/>
            <a:chOff x="4961" y="622"/>
            <a:chExt cx="10206" cy="9453"/>
          </a:xfrm>
        </p:grpSpPr>
        <p:grpSp>
          <p:nvGrpSpPr>
            <p:cNvPr id="9" name="组合 8"/>
            <p:cNvGrpSpPr/>
            <p:nvPr/>
          </p:nvGrpSpPr>
          <p:grpSpPr>
            <a:xfrm>
              <a:off x="4961" y="622"/>
              <a:ext cx="10206" cy="4712"/>
              <a:chOff x="5218" y="585"/>
              <a:chExt cx="7493" cy="967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5218" y="585"/>
                <a:ext cx="74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218" y="108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218" y="155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218" y="201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18" y="251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218" y="298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5218" y="348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218" y="397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218" y="444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218" y="491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5218" y="541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218" y="587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5218" y="640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218" y="6901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218" y="736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218" y="783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5218" y="833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218" y="880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218" y="929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5218" y="9796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5218" y="1026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4961" y="5605"/>
              <a:ext cx="10206" cy="4470"/>
              <a:chOff x="5218" y="1082"/>
              <a:chExt cx="7493" cy="9182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5218" y="108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5218" y="155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5218" y="201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5218" y="251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5218" y="298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5218" y="348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5218" y="397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218" y="4445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218" y="4913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218" y="5410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5218" y="5878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5218" y="640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>
                <a:off x="5218" y="6901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5218" y="736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5218" y="7837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5218" y="833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5218" y="8802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5218" y="9299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5218" y="9796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5218" y="10264"/>
                <a:ext cx="7493" cy="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 rot="0">
            <a:off x="3623310" y="459105"/>
            <a:ext cx="6751320" cy="6030595"/>
            <a:chOff x="5218" y="585"/>
            <a:chExt cx="7493" cy="9679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218" y="585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218" y="1082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218" y="1550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218" y="2018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218" y="2515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218" y="2983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218" y="3480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5218" y="3977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18" y="4445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218" y="4913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218" y="5410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218" y="5878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218" y="6404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218" y="6901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218" y="7369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5218" y="7837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218" y="8334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218" y="8802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218" y="9299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218" y="9796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218" y="10264"/>
              <a:ext cx="7493" cy="0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34"/>
          <p:cNvSpPr txBox="1"/>
          <p:nvPr/>
        </p:nvSpPr>
        <p:spPr>
          <a:xfrm>
            <a:off x="2865755" y="215900"/>
            <a:ext cx="83439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13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14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15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17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19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文本框 100"/>
          <p:cNvSpPr txBox="1"/>
          <p:nvPr/>
        </p:nvSpPr>
        <p:spPr>
          <a:xfrm>
            <a:off x="2749550" y="2723515"/>
            <a:ext cx="575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推演时间</a:t>
            </a:r>
            <a:endParaRPr lang="zh-CN" altLang="en-US" dirty="0"/>
          </a:p>
          <a:p>
            <a:r>
              <a:rPr lang="en-US" altLang="zh-CN" dirty="0"/>
              <a:t>[s]</a:t>
            </a:r>
            <a:endParaRPr lang="en-US" altLang="zh-CN" dirty="0"/>
          </a:p>
        </p:txBody>
      </p:sp>
      <p:sp>
        <p:nvSpPr>
          <p:cNvPr id="15" name="文本框 126"/>
          <p:cNvSpPr txBox="1"/>
          <p:nvPr/>
        </p:nvSpPr>
        <p:spPr>
          <a:xfrm>
            <a:off x="2703195" y="4667885"/>
            <a:ext cx="654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稀疏：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间隔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文本框 127"/>
          <p:cNvSpPr txBox="1"/>
          <p:nvPr/>
        </p:nvSpPr>
        <p:spPr>
          <a:xfrm>
            <a:off x="2776220" y="779145"/>
            <a:ext cx="586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稠密：</a:t>
            </a:r>
            <a:endParaRPr lang="zh-CN" altLang="en-US" dirty="0"/>
          </a:p>
          <a:p>
            <a:r>
              <a:rPr lang="en-US" altLang="zh-CN" dirty="0"/>
              <a:t>1s</a:t>
            </a:r>
            <a:r>
              <a:rPr lang="zh-CN" altLang="en-US" dirty="0"/>
              <a:t>间隔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 rot="0">
            <a:off x="5566410" y="1693545"/>
            <a:ext cx="2813050" cy="4815840"/>
            <a:chOff x="3406830" y="2656188"/>
            <a:chExt cx="1658937" cy="3039065"/>
          </a:xfrm>
        </p:grpSpPr>
        <p:grpSp>
          <p:nvGrpSpPr>
            <p:cNvPr id="38" name="组合 37"/>
            <p:cNvGrpSpPr/>
            <p:nvPr/>
          </p:nvGrpSpPr>
          <p:grpSpPr>
            <a:xfrm>
              <a:off x="4218206" y="2656188"/>
              <a:ext cx="847561" cy="3034724"/>
              <a:chOff x="10792" y="2522"/>
              <a:chExt cx="2148" cy="7691"/>
            </a:xfrm>
          </p:grpSpPr>
          <p:cxnSp>
            <p:nvCxnSpPr>
              <p:cNvPr id="76" name="直接箭头连接符 75"/>
              <p:cNvCxnSpPr/>
              <p:nvPr/>
            </p:nvCxnSpPr>
            <p:spPr>
              <a:xfrm>
                <a:off x="10805" y="2522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>
                <a:off x="10838" y="3494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>
                <a:off x="10792" y="4429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10849" y="5382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>
                <a:off x="10805" y="6342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>
                <a:off x="10792" y="8306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 flipH="1">
                <a:off x="12848" y="4411"/>
                <a:ext cx="35" cy="577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 flipH="1">
              <a:off x="3406830" y="2660529"/>
              <a:ext cx="831516" cy="3034724"/>
              <a:chOff x="10759" y="2522"/>
              <a:chExt cx="2170" cy="769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10805" y="2522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0838" y="3494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10792" y="4429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10759" y="5402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10805" y="6342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10792" y="8306"/>
                <a:ext cx="2091" cy="190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H="1">
                <a:off x="12848" y="4411"/>
                <a:ext cx="35" cy="577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箭头连接符 19"/>
            <p:cNvCxnSpPr/>
            <p:nvPr/>
          </p:nvCxnSpPr>
          <p:spPr>
            <a:xfrm>
              <a:off x="4240303" y="3220834"/>
              <a:ext cx="825070" cy="75246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229255" y="2836117"/>
              <a:ext cx="825070" cy="75246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>
              <a:off x="3421827" y="2834934"/>
              <a:ext cx="801244" cy="75246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3419725" y="3223596"/>
              <a:ext cx="801244" cy="75246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4232017" y="4555702"/>
              <a:ext cx="825070" cy="75246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>
              <a:off x="3439207" y="4551362"/>
              <a:ext cx="801244" cy="75246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文本框 112"/>
          <p:cNvSpPr txBox="1"/>
          <p:nvPr/>
        </p:nvSpPr>
        <p:spPr>
          <a:xfrm>
            <a:off x="5700395" y="398145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不换道：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2" name="文本框 113"/>
          <p:cNvSpPr txBox="1"/>
          <p:nvPr/>
        </p:nvSpPr>
        <p:spPr>
          <a:xfrm>
            <a:off x="6527165" y="982980"/>
            <a:ext cx="2185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换道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次：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26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3" name="文本框 114"/>
          <p:cNvSpPr txBox="1"/>
          <p:nvPr/>
        </p:nvSpPr>
        <p:spPr>
          <a:xfrm>
            <a:off x="7394575" y="1923415"/>
            <a:ext cx="2021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换道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次：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208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13" name="文本框 115"/>
          <p:cNvSpPr txBox="1"/>
          <p:nvPr/>
        </p:nvSpPr>
        <p:spPr>
          <a:xfrm>
            <a:off x="8703945" y="3107055"/>
            <a:ext cx="1911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换道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次：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600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4" name="文本框 116"/>
          <p:cNvSpPr txBox="1"/>
          <p:nvPr/>
        </p:nvSpPr>
        <p:spPr>
          <a:xfrm>
            <a:off x="8279765" y="1367155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共</a:t>
            </a:r>
            <a:r>
              <a:rPr lang="en-US" altLang="zh-CN" dirty="0"/>
              <a:t>834</a:t>
            </a:r>
            <a:r>
              <a:rPr lang="zh-CN" altLang="en-US" dirty="0"/>
              <a:t>种情况（不简化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143" name="组合 142"/>
          <p:cNvGrpSpPr/>
          <p:nvPr/>
        </p:nvGrpSpPr>
        <p:grpSpPr>
          <a:xfrm rot="0">
            <a:off x="4078605" y="468630"/>
            <a:ext cx="2879725" cy="6033770"/>
            <a:chOff x="2188661" y="1942753"/>
            <a:chExt cx="1717912" cy="4243130"/>
          </a:xfrm>
        </p:grpSpPr>
        <p:cxnSp>
          <p:nvCxnSpPr>
            <p:cNvPr id="115" name="直接箭头连接符 114"/>
            <p:cNvCxnSpPr/>
            <p:nvPr/>
          </p:nvCxnSpPr>
          <p:spPr>
            <a:xfrm flipH="1">
              <a:off x="2201833" y="1947611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3063183" y="1942753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205026" y="2160961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3054402" y="2147268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202632" y="2373868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3071965" y="2364592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2201833" y="2573965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3063183" y="2569107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H="1">
              <a:off x="2197442" y="2803217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058793" y="2798358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H="1">
              <a:off x="2188661" y="3007732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>
              <a:off x="3050012" y="3002873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2206224" y="3225056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067573" y="3220198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197442" y="3429571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058793" y="3424712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197442" y="3648221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3058793" y="3643362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 flipH="1">
              <a:off x="2206224" y="4070060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3067573" y="4065202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H="1">
              <a:off x="2188661" y="4502943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3050012" y="4498083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H="1">
              <a:off x="2197442" y="4924782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3058793" y="4919923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2193052" y="5348388"/>
              <a:ext cx="852569" cy="83263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3054402" y="5343530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flipH="1">
              <a:off x="3883821" y="2790407"/>
              <a:ext cx="13970" cy="3375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H="1">
              <a:off x="2193052" y="2780248"/>
              <a:ext cx="13970" cy="33751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0">
            <a:off x="6970395" y="2893060"/>
            <a:ext cx="2791460" cy="3612515"/>
            <a:chOff x="3910729" y="3653259"/>
            <a:chExt cx="1665215" cy="2551796"/>
          </a:xfrm>
        </p:grpSpPr>
        <p:cxnSp>
          <p:nvCxnSpPr>
            <p:cNvPr id="144" name="直接箭头连接符 143"/>
            <p:cNvCxnSpPr/>
            <p:nvPr/>
          </p:nvCxnSpPr>
          <p:spPr>
            <a:xfrm>
              <a:off x="4741336" y="3658118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4729361" y="4520349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>
              <a:off x="4725769" y="5362702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5567961" y="4504005"/>
              <a:ext cx="0" cy="1695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 flipH="1">
              <a:off x="3915005" y="3653259"/>
              <a:ext cx="812759" cy="8423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H="1">
              <a:off x="3915005" y="4515490"/>
              <a:ext cx="812759" cy="8423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 flipH="1">
              <a:off x="3910729" y="5357843"/>
              <a:ext cx="812759" cy="8423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 flipH="1">
              <a:off x="3912284" y="4501974"/>
              <a:ext cx="6532" cy="16677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4733353" y="4939537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4730559" y="4083049"/>
              <a:ext cx="834608" cy="8423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H="1">
              <a:off x="3925088" y="4076865"/>
              <a:ext cx="797887" cy="8374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3925487" y="4923194"/>
              <a:ext cx="797887" cy="8374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箭头连接符 155"/>
          <p:cNvCxnSpPr/>
          <p:nvPr/>
        </p:nvCxnSpPr>
        <p:spPr>
          <a:xfrm>
            <a:off x="5544820" y="488950"/>
            <a:ext cx="0" cy="6006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194935" y="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车道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6438265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车道</a:t>
            </a:r>
            <a:r>
              <a:rPr lang="en-US" altLang="zh-CN"/>
              <a:t>i+1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754755" y="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车道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22870" y="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车道</a:t>
            </a:r>
            <a:r>
              <a:rPr lang="en-US" altLang="zh-CN"/>
              <a:t>i+2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8904605" y="10160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车道</a:t>
            </a:r>
            <a:r>
              <a:rPr lang="en-US" altLang="zh-CN"/>
              <a:t>i+3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877435" y="64897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416040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换道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919720" y="394970"/>
            <a:ext cx="3457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自车行为树：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最多考虑</a:t>
            </a:r>
            <a:r>
              <a:rPr lang="en-US" altLang="zh-CN">
                <a:solidFill>
                  <a:schemeClr val="tx1"/>
                </a:solidFill>
              </a:rPr>
              <a:t>20s</a:t>
            </a:r>
            <a:r>
              <a:rPr lang="zh-CN" altLang="en-US">
                <a:solidFill>
                  <a:schemeClr val="tx1"/>
                </a:solidFill>
              </a:rPr>
              <a:t>内换道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00645" y="647700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换道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161780" y="645541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换道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/>
          <p:cNvCxnSpPr/>
          <p:nvPr/>
        </p:nvCxnSpPr>
        <p:spPr>
          <a:xfrm>
            <a:off x="5558155" y="681355"/>
            <a:ext cx="0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708140" y="2089150"/>
            <a:ext cx="392430" cy="1085850"/>
            <a:chOff x="5504" y="2914"/>
            <a:chExt cx="902" cy="2993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5504" y="2914"/>
              <a:ext cx="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5504" y="3953"/>
              <a:ext cx="902" cy="8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406" y="4775"/>
              <a:ext cx="0" cy="113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4131310" y="2068830"/>
            <a:ext cx="353695" cy="1085850"/>
            <a:chOff x="5504" y="2914"/>
            <a:chExt cx="902" cy="2993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5504" y="2914"/>
              <a:ext cx="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04" y="3953"/>
              <a:ext cx="902" cy="8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406" y="4775"/>
              <a:ext cx="0" cy="113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485005" y="3423285"/>
            <a:ext cx="382270" cy="1126490"/>
            <a:chOff x="4947" y="4719"/>
            <a:chExt cx="602" cy="3277"/>
          </a:xfrm>
        </p:grpSpPr>
        <p:grpSp>
          <p:nvGrpSpPr>
            <p:cNvPr id="25" name="组合 24"/>
            <p:cNvGrpSpPr/>
            <p:nvPr/>
          </p:nvGrpSpPr>
          <p:grpSpPr>
            <a:xfrm flipH="1">
              <a:off x="4947" y="4719"/>
              <a:ext cx="557" cy="2051"/>
              <a:chOff x="5504" y="2914"/>
              <a:chExt cx="902" cy="2993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947" y="6770"/>
              <a:ext cx="602" cy="1226"/>
              <a:chOff x="4947" y="6770"/>
              <a:chExt cx="602" cy="1226"/>
            </a:xfrm>
          </p:grpSpPr>
          <p:cxnSp>
            <p:nvCxnSpPr>
              <p:cNvPr id="122" name="直接箭头连接符 12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2873375" y="3422015"/>
            <a:ext cx="704850" cy="1127760"/>
            <a:chOff x="6306" y="4942"/>
            <a:chExt cx="1110" cy="3280"/>
          </a:xfrm>
        </p:grpSpPr>
        <p:grpSp>
          <p:nvGrpSpPr>
            <p:cNvPr id="31" name="组合 30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32" name="直接箭头连接符 3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 flipH="1">
            <a:off x="6215380" y="3429635"/>
            <a:ext cx="370840" cy="1126490"/>
            <a:chOff x="4947" y="4719"/>
            <a:chExt cx="602" cy="327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4947" y="4719"/>
              <a:ext cx="557" cy="2051"/>
              <a:chOff x="5504" y="2914"/>
              <a:chExt cx="902" cy="2993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947" y="6770"/>
              <a:ext cx="602" cy="1226"/>
              <a:chOff x="4947" y="6770"/>
              <a:chExt cx="602" cy="1226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 flipH="1">
            <a:off x="7646035" y="3429635"/>
            <a:ext cx="684530" cy="1127760"/>
            <a:chOff x="6306" y="4942"/>
            <a:chExt cx="1110" cy="3280"/>
          </a:xfrm>
        </p:grpSpPr>
        <p:grpSp>
          <p:nvGrpSpPr>
            <p:cNvPr id="51" name="组合 50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组合 102"/>
          <p:cNvGrpSpPr/>
          <p:nvPr/>
        </p:nvGrpSpPr>
        <p:grpSpPr>
          <a:xfrm>
            <a:off x="2372995" y="5079365"/>
            <a:ext cx="431165" cy="1080135"/>
            <a:chOff x="4232" y="7120"/>
            <a:chExt cx="1110" cy="2944"/>
          </a:xfrm>
        </p:grpSpPr>
        <p:grpSp>
          <p:nvGrpSpPr>
            <p:cNvPr id="58" name="组合 57"/>
            <p:cNvGrpSpPr/>
            <p:nvPr/>
          </p:nvGrpSpPr>
          <p:grpSpPr>
            <a:xfrm>
              <a:off x="4232" y="7120"/>
              <a:ext cx="1110" cy="2084"/>
              <a:chOff x="6306" y="4942"/>
              <a:chExt cx="1110" cy="3280"/>
            </a:xfrm>
          </p:grpSpPr>
          <p:grpSp>
            <p:nvGrpSpPr>
              <p:cNvPr id="59" name="组合 58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组合 74"/>
            <p:cNvGrpSpPr/>
            <p:nvPr/>
          </p:nvGrpSpPr>
          <p:grpSpPr>
            <a:xfrm>
              <a:off x="4257" y="9204"/>
              <a:ext cx="537" cy="861"/>
              <a:chOff x="4257" y="9204"/>
              <a:chExt cx="537" cy="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组合 105"/>
          <p:cNvGrpSpPr/>
          <p:nvPr/>
        </p:nvGrpSpPr>
        <p:grpSpPr>
          <a:xfrm>
            <a:off x="951865" y="5078730"/>
            <a:ext cx="629285" cy="1008380"/>
            <a:chOff x="2099" y="7387"/>
            <a:chExt cx="1620" cy="2747"/>
          </a:xfrm>
        </p:grpSpPr>
        <p:grpSp>
          <p:nvGrpSpPr>
            <p:cNvPr id="76" name="组合 75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77" name="直接箭头连接符 7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80" name="组合 79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81" name="直接箭头连接符 80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84" name="直接箭头连接符 83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4" name="组合 103"/>
          <p:cNvGrpSpPr/>
          <p:nvPr/>
        </p:nvGrpSpPr>
        <p:grpSpPr>
          <a:xfrm>
            <a:off x="3804285" y="5069840"/>
            <a:ext cx="234950" cy="1035685"/>
            <a:chOff x="6459" y="7313"/>
            <a:chExt cx="604" cy="2821"/>
          </a:xfrm>
        </p:grpSpPr>
        <p:grpSp>
          <p:nvGrpSpPr>
            <p:cNvPr id="66" name="组合 65"/>
            <p:cNvGrpSpPr/>
            <p:nvPr/>
          </p:nvGrpSpPr>
          <p:grpSpPr>
            <a:xfrm>
              <a:off x="6461" y="7313"/>
              <a:ext cx="602" cy="2081"/>
              <a:chOff x="4947" y="4719"/>
              <a:chExt cx="602" cy="3277"/>
            </a:xfrm>
          </p:grpSpPr>
          <p:grpSp>
            <p:nvGrpSpPr>
              <p:cNvPr id="67" name="组合 66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91"/>
            <p:cNvGrpSpPr/>
            <p:nvPr/>
          </p:nvGrpSpPr>
          <p:grpSpPr>
            <a:xfrm flipH="1">
              <a:off x="6459" y="9394"/>
              <a:ext cx="548" cy="740"/>
              <a:chOff x="4257" y="9204"/>
              <a:chExt cx="537" cy="861"/>
            </a:xfrm>
          </p:grpSpPr>
          <p:cxnSp>
            <p:nvCxnSpPr>
              <p:cNvPr id="93" name="直接箭头连接符 9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104"/>
          <p:cNvGrpSpPr/>
          <p:nvPr/>
        </p:nvGrpSpPr>
        <p:grpSpPr>
          <a:xfrm>
            <a:off x="4944745" y="5078730"/>
            <a:ext cx="424815" cy="1075055"/>
            <a:chOff x="8123" y="7313"/>
            <a:chExt cx="1094" cy="2930"/>
          </a:xfrm>
        </p:grpSpPr>
        <p:grpSp>
          <p:nvGrpSpPr>
            <p:cNvPr id="89" name="组合 88"/>
            <p:cNvGrpSpPr/>
            <p:nvPr/>
          </p:nvGrpSpPr>
          <p:grpSpPr>
            <a:xfrm>
              <a:off x="8681" y="9383"/>
              <a:ext cx="537" cy="861"/>
              <a:chOff x="4257" y="9204"/>
              <a:chExt cx="537" cy="861"/>
            </a:xfrm>
          </p:grpSpPr>
          <p:cxnSp>
            <p:nvCxnSpPr>
              <p:cNvPr id="90" name="直接箭头连接符 89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>
              <a:off x="8123" y="7313"/>
              <a:ext cx="602" cy="2081"/>
              <a:chOff x="4947" y="4719"/>
              <a:chExt cx="602" cy="3277"/>
            </a:xfrm>
          </p:grpSpPr>
          <p:grpSp>
            <p:nvGrpSpPr>
              <p:cNvPr id="96" name="组合 95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01" name="直接箭头连接符 100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7" name="组合 106"/>
          <p:cNvGrpSpPr/>
          <p:nvPr/>
        </p:nvGrpSpPr>
        <p:grpSpPr>
          <a:xfrm flipH="1">
            <a:off x="9046845" y="5058410"/>
            <a:ext cx="501015" cy="1080135"/>
            <a:chOff x="4232" y="7120"/>
            <a:chExt cx="1110" cy="294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232" y="7120"/>
              <a:ext cx="1110" cy="2084"/>
              <a:chOff x="6306" y="4942"/>
              <a:chExt cx="1110" cy="3280"/>
            </a:xfrm>
          </p:grpSpPr>
          <p:grpSp>
            <p:nvGrpSpPr>
              <p:cNvPr id="109" name="组合 108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110" name="直接箭头连接符 10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11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113" name="直接箭头连接符 11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57" y="9204"/>
              <a:ext cx="537" cy="861"/>
              <a:chOff x="4257" y="9204"/>
              <a:chExt cx="537" cy="861"/>
            </a:xfrm>
          </p:grpSpPr>
          <p:cxnSp>
            <p:nvCxnSpPr>
              <p:cNvPr id="117" name="直接箭头连接符 11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组合 119"/>
          <p:cNvGrpSpPr/>
          <p:nvPr/>
        </p:nvGrpSpPr>
        <p:grpSpPr>
          <a:xfrm flipH="1">
            <a:off x="10093325" y="5078730"/>
            <a:ext cx="731520" cy="1008380"/>
            <a:chOff x="2099" y="7387"/>
            <a:chExt cx="1620" cy="2747"/>
          </a:xfrm>
        </p:grpSpPr>
        <p:grpSp>
          <p:nvGrpSpPr>
            <p:cNvPr id="121" name="组合 120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126" name="组合 125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127" name="直接箭头连接符 126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130" name="直接箭头连接符 129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组合 132"/>
          <p:cNvGrpSpPr/>
          <p:nvPr/>
        </p:nvGrpSpPr>
        <p:grpSpPr>
          <a:xfrm flipH="1">
            <a:off x="7712075" y="5080000"/>
            <a:ext cx="273685" cy="1035685"/>
            <a:chOff x="6459" y="7313"/>
            <a:chExt cx="604" cy="2821"/>
          </a:xfrm>
        </p:grpSpPr>
        <p:grpSp>
          <p:nvGrpSpPr>
            <p:cNvPr id="134" name="组合 133"/>
            <p:cNvGrpSpPr/>
            <p:nvPr/>
          </p:nvGrpSpPr>
          <p:grpSpPr>
            <a:xfrm>
              <a:off x="6461" y="7313"/>
              <a:ext cx="602" cy="2081"/>
              <a:chOff x="4947" y="4719"/>
              <a:chExt cx="602" cy="3277"/>
            </a:xfrm>
          </p:grpSpPr>
          <p:grpSp>
            <p:nvGrpSpPr>
              <p:cNvPr id="135" name="组合 134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136" name="直接箭头连接符 135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40" name="直接箭头连接符 13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箭头连接符 14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组合 141"/>
            <p:cNvGrpSpPr/>
            <p:nvPr/>
          </p:nvGrpSpPr>
          <p:grpSpPr>
            <a:xfrm flipH="1">
              <a:off x="6459" y="9394"/>
              <a:ext cx="548" cy="740"/>
              <a:chOff x="4257" y="9204"/>
              <a:chExt cx="537" cy="861"/>
            </a:xfrm>
          </p:grpSpPr>
          <p:cxnSp>
            <p:nvCxnSpPr>
              <p:cNvPr id="143" name="直接箭头连接符 14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 flipH="1">
            <a:off x="6328410" y="5086350"/>
            <a:ext cx="494030" cy="1075055"/>
            <a:chOff x="8123" y="7313"/>
            <a:chExt cx="1094" cy="2930"/>
          </a:xfrm>
        </p:grpSpPr>
        <p:grpSp>
          <p:nvGrpSpPr>
            <p:cNvPr id="146" name="组合 145"/>
            <p:cNvGrpSpPr/>
            <p:nvPr/>
          </p:nvGrpSpPr>
          <p:grpSpPr>
            <a:xfrm>
              <a:off x="8681" y="9383"/>
              <a:ext cx="537" cy="861"/>
              <a:chOff x="4257" y="9204"/>
              <a:chExt cx="537" cy="861"/>
            </a:xfrm>
          </p:grpSpPr>
          <p:cxnSp>
            <p:nvCxnSpPr>
              <p:cNvPr id="147" name="直接箭头连接符 14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/>
            <p:cNvGrpSpPr/>
            <p:nvPr/>
          </p:nvGrpSpPr>
          <p:grpSpPr>
            <a:xfrm>
              <a:off x="8123" y="7313"/>
              <a:ext cx="602" cy="2081"/>
              <a:chOff x="4947" y="4719"/>
              <a:chExt cx="602" cy="3277"/>
            </a:xfrm>
          </p:grpSpPr>
          <p:grpSp>
            <p:nvGrpSpPr>
              <p:cNvPr id="150" name="组合 149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151" name="直接箭头连接符 150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箭头连接符 151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55" name="直接箭头连接符 154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箭头连接符 155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圆角矩形 156"/>
          <p:cNvSpPr/>
          <p:nvPr/>
        </p:nvSpPr>
        <p:spPr>
          <a:xfrm>
            <a:off x="5050790" y="60388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>
            <a:off x="6457950" y="199834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3759200" y="19780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圆角矩形 159"/>
          <p:cNvSpPr/>
          <p:nvPr/>
        </p:nvSpPr>
        <p:spPr>
          <a:xfrm>
            <a:off x="2743835" y="336677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805180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4266565" y="336677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角矩形 162"/>
          <p:cNvSpPr/>
          <p:nvPr/>
        </p:nvSpPr>
        <p:spPr>
          <a:xfrm>
            <a:off x="5847715" y="336677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圆角矩形 163"/>
          <p:cNvSpPr/>
          <p:nvPr/>
        </p:nvSpPr>
        <p:spPr>
          <a:xfrm>
            <a:off x="7420610" y="337756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 164"/>
          <p:cNvSpPr/>
          <p:nvPr/>
        </p:nvSpPr>
        <p:spPr>
          <a:xfrm>
            <a:off x="218884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圆角矩形 165"/>
          <p:cNvSpPr/>
          <p:nvPr/>
        </p:nvSpPr>
        <p:spPr>
          <a:xfrm>
            <a:off x="347662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圆角矩形 166"/>
          <p:cNvSpPr/>
          <p:nvPr/>
        </p:nvSpPr>
        <p:spPr>
          <a:xfrm>
            <a:off x="4740910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圆角矩形 167"/>
          <p:cNvSpPr/>
          <p:nvPr/>
        </p:nvSpPr>
        <p:spPr>
          <a:xfrm>
            <a:off x="606615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圆角矩形 168"/>
          <p:cNvSpPr/>
          <p:nvPr/>
        </p:nvSpPr>
        <p:spPr>
          <a:xfrm>
            <a:off x="737552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8663940" y="498411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9970770" y="498411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7609840" y="1978025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</a:t>
            </a:r>
            <a:r>
              <a:rPr lang="en-US" altLang="zh-CN"/>
              <a:t>14</a:t>
            </a:r>
            <a:r>
              <a:rPr lang="zh-CN" altLang="en-US"/>
              <a:t>种轨迹构型</a:t>
            </a:r>
            <a:r>
              <a:rPr lang="en-US" altLang="zh-CN"/>
              <a:t>+</a:t>
            </a:r>
            <a:r>
              <a:rPr lang="zh-CN" altLang="en-US"/>
              <a:t>（不换道</a:t>
            </a:r>
            <a:r>
              <a:rPr lang="en-US" altLang="zh-CN"/>
              <a:t>1</a:t>
            </a:r>
            <a:r>
              <a:rPr lang="zh-CN" altLang="en-US"/>
              <a:t>种）</a:t>
            </a:r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4620260" y="5467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2804160" y="214820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全：</a:t>
            </a:r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5563870" y="206883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全：</a:t>
            </a:r>
            <a:r>
              <a:rPr lang="en-US" altLang="zh-CN"/>
              <a:t>13</a:t>
            </a:r>
            <a:endParaRPr lang="en-US" altLang="zh-CN"/>
          </a:p>
        </p:txBody>
      </p:sp>
      <p:grpSp>
        <p:nvGrpSpPr>
          <p:cNvPr id="176" name="组合 175"/>
          <p:cNvGrpSpPr/>
          <p:nvPr/>
        </p:nvGrpSpPr>
        <p:grpSpPr>
          <a:xfrm flipH="1">
            <a:off x="3037840" y="648335"/>
            <a:ext cx="684530" cy="1127760"/>
            <a:chOff x="6306" y="4942"/>
            <a:chExt cx="1110" cy="3280"/>
          </a:xfrm>
        </p:grpSpPr>
        <p:grpSp>
          <p:nvGrpSpPr>
            <p:cNvPr id="177" name="组合 176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178" name="直接箭头连接符 177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181" name="直接箭头连接符 180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箭头连接符 182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圆角矩形 183"/>
          <p:cNvSpPr/>
          <p:nvPr/>
        </p:nvSpPr>
        <p:spPr>
          <a:xfrm>
            <a:off x="2812415" y="59626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861060" y="14712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上一周期规划结果</a:t>
            </a:r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2414270" y="5251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" name="文本框 186"/>
          <p:cNvSpPr txBox="1"/>
          <p:nvPr/>
        </p:nvSpPr>
        <p:spPr>
          <a:xfrm>
            <a:off x="2312670" y="350456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88" name="文本框 187"/>
          <p:cNvSpPr txBox="1"/>
          <p:nvPr/>
        </p:nvSpPr>
        <p:spPr>
          <a:xfrm>
            <a:off x="3850640" y="347535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5358130" y="350456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6983730" y="347535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387985" y="510540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1769745" y="506984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3116580" y="5168265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4387215" y="5168265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5682615" y="5106035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6984365" y="508635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295640" y="506984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9589135" y="505841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99" name="圆角矩形 198"/>
          <p:cNvSpPr/>
          <p:nvPr/>
        </p:nvSpPr>
        <p:spPr>
          <a:xfrm>
            <a:off x="447040" y="3292475"/>
            <a:ext cx="10708640" cy="3126105"/>
          </a:xfrm>
          <a:prstGeom prst="roundRect">
            <a:avLst>
              <a:gd name="adj" fmla="val 10235"/>
            </a:avLst>
          </a:prstGeom>
          <a:noFill/>
          <a:ln cmpd="tri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369820" y="6418580"/>
            <a:ext cx="706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每种轨迹构型每阶段选择可变个数最优的，如</a:t>
            </a:r>
            <a:r>
              <a:rPr lang="en-US" altLang="zh-CN"/>
              <a:t>14</a:t>
            </a:r>
            <a:r>
              <a:rPr lang="zh-CN" altLang="en-US"/>
              <a:t>个（具体数量可变）</a:t>
            </a:r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7221855" y="681355"/>
            <a:ext cx="376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按轨迹构型简化结果：共</a:t>
            </a:r>
            <a:r>
              <a:rPr lang="en-US" altLang="zh-CN"/>
              <a:t>196</a:t>
            </a:r>
            <a:r>
              <a:rPr lang="zh-CN" altLang="en-US"/>
              <a:t>种情况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24865" y="525780"/>
            <a:ext cx="5390515" cy="138303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4255" y="1574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首先计算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9200" y="1458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365" y="234632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1</a:t>
            </a:r>
            <a:r>
              <a:rPr lang="zh-CN" altLang="en-US"/>
              <a:t>次情况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6105" y="384365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2</a:t>
            </a:r>
            <a:r>
              <a:rPr lang="zh-CN" altLang="en-US"/>
              <a:t>次情况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6740" y="455041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换道</a:t>
            </a:r>
            <a:r>
              <a:rPr lang="en-US" altLang="zh-CN"/>
              <a:t>3</a:t>
            </a:r>
            <a:r>
              <a:rPr lang="zh-CN" altLang="en-US"/>
              <a:t>次情况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/>
          <p:cNvCxnSpPr/>
          <p:nvPr/>
        </p:nvCxnSpPr>
        <p:spPr>
          <a:xfrm>
            <a:off x="5170471" y="597132"/>
            <a:ext cx="0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708140" y="2089150"/>
            <a:ext cx="392430" cy="1085850"/>
            <a:chOff x="5504" y="2914"/>
            <a:chExt cx="902" cy="2993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5504" y="2914"/>
              <a:ext cx="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5504" y="3953"/>
              <a:ext cx="902" cy="8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406" y="4775"/>
              <a:ext cx="0" cy="113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4131310" y="2068830"/>
            <a:ext cx="353695" cy="1085850"/>
            <a:chOff x="5504" y="2914"/>
            <a:chExt cx="902" cy="2993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5504" y="2914"/>
              <a:ext cx="0" cy="1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04" y="3953"/>
              <a:ext cx="902" cy="8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406" y="4775"/>
              <a:ext cx="0" cy="113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485005" y="3423285"/>
            <a:ext cx="382270" cy="1126490"/>
            <a:chOff x="4947" y="4719"/>
            <a:chExt cx="602" cy="3277"/>
          </a:xfrm>
        </p:grpSpPr>
        <p:grpSp>
          <p:nvGrpSpPr>
            <p:cNvPr id="25" name="组合 24"/>
            <p:cNvGrpSpPr/>
            <p:nvPr/>
          </p:nvGrpSpPr>
          <p:grpSpPr>
            <a:xfrm flipH="1">
              <a:off x="4947" y="4719"/>
              <a:ext cx="557" cy="2051"/>
              <a:chOff x="5504" y="2914"/>
              <a:chExt cx="902" cy="2993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947" y="6770"/>
              <a:ext cx="602" cy="1226"/>
              <a:chOff x="4947" y="6770"/>
              <a:chExt cx="602" cy="1226"/>
            </a:xfrm>
          </p:grpSpPr>
          <p:cxnSp>
            <p:nvCxnSpPr>
              <p:cNvPr id="122" name="直接箭头连接符 12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2873375" y="3422015"/>
            <a:ext cx="704850" cy="1127760"/>
            <a:chOff x="6306" y="4942"/>
            <a:chExt cx="1110" cy="3280"/>
          </a:xfrm>
        </p:grpSpPr>
        <p:grpSp>
          <p:nvGrpSpPr>
            <p:cNvPr id="31" name="组合 30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32" name="直接箭头连接符 3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 flipH="1">
            <a:off x="6215380" y="3429635"/>
            <a:ext cx="370840" cy="1126490"/>
            <a:chOff x="4947" y="4719"/>
            <a:chExt cx="602" cy="3277"/>
          </a:xfrm>
        </p:grpSpPr>
        <p:grpSp>
          <p:nvGrpSpPr>
            <p:cNvPr id="42" name="组合 41"/>
            <p:cNvGrpSpPr/>
            <p:nvPr/>
          </p:nvGrpSpPr>
          <p:grpSpPr>
            <a:xfrm flipH="1">
              <a:off x="4947" y="4719"/>
              <a:ext cx="557" cy="2051"/>
              <a:chOff x="5504" y="2914"/>
              <a:chExt cx="902" cy="2993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947" y="6770"/>
              <a:ext cx="602" cy="1226"/>
              <a:chOff x="4947" y="6770"/>
              <a:chExt cx="602" cy="1226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 flipH="1">
            <a:off x="7646035" y="3429635"/>
            <a:ext cx="684530" cy="1127760"/>
            <a:chOff x="6306" y="4942"/>
            <a:chExt cx="1110" cy="3280"/>
          </a:xfrm>
        </p:grpSpPr>
        <p:grpSp>
          <p:nvGrpSpPr>
            <p:cNvPr id="51" name="组合 50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组合 102"/>
          <p:cNvGrpSpPr/>
          <p:nvPr/>
        </p:nvGrpSpPr>
        <p:grpSpPr>
          <a:xfrm>
            <a:off x="2372995" y="5079365"/>
            <a:ext cx="431165" cy="1080135"/>
            <a:chOff x="4232" y="7120"/>
            <a:chExt cx="1110" cy="2944"/>
          </a:xfrm>
        </p:grpSpPr>
        <p:grpSp>
          <p:nvGrpSpPr>
            <p:cNvPr id="58" name="组合 57"/>
            <p:cNvGrpSpPr/>
            <p:nvPr/>
          </p:nvGrpSpPr>
          <p:grpSpPr>
            <a:xfrm>
              <a:off x="4232" y="7120"/>
              <a:ext cx="1110" cy="2084"/>
              <a:chOff x="6306" y="4942"/>
              <a:chExt cx="1110" cy="3280"/>
            </a:xfrm>
          </p:grpSpPr>
          <p:grpSp>
            <p:nvGrpSpPr>
              <p:cNvPr id="59" name="组合 58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63" name="直接箭头连接符 6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组合 74"/>
            <p:cNvGrpSpPr/>
            <p:nvPr/>
          </p:nvGrpSpPr>
          <p:grpSpPr>
            <a:xfrm>
              <a:off x="4257" y="9204"/>
              <a:ext cx="537" cy="861"/>
              <a:chOff x="4257" y="9204"/>
              <a:chExt cx="537" cy="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组合 105"/>
          <p:cNvGrpSpPr/>
          <p:nvPr/>
        </p:nvGrpSpPr>
        <p:grpSpPr>
          <a:xfrm>
            <a:off x="951865" y="5078730"/>
            <a:ext cx="629285" cy="1008380"/>
            <a:chOff x="2099" y="7387"/>
            <a:chExt cx="1620" cy="2747"/>
          </a:xfrm>
        </p:grpSpPr>
        <p:grpSp>
          <p:nvGrpSpPr>
            <p:cNvPr id="76" name="组合 75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77" name="直接箭头连接符 7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80" name="组合 79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81" name="直接箭头连接符 80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84" name="直接箭头连接符 83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4" name="组合 103"/>
          <p:cNvGrpSpPr/>
          <p:nvPr/>
        </p:nvGrpSpPr>
        <p:grpSpPr>
          <a:xfrm>
            <a:off x="3804285" y="5069840"/>
            <a:ext cx="234950" cy="1035685"/>
            <a:chOff x="6459" y="7313"/>
            <a:chExt cx="604" cy="2821"/>
          </a:xfrm>
        </p:grpSpPr>
        <p:grpSp>
          <p:nvGrpSpPr>
            <p:cNvPr id="66" name="组合 65"/>
            <p:cNvGrpSpPr/>
            <p:nvPr/>
          </p:nvGrpSpPr>
          <p:grpSpPr>
            <a:xfrm>
              <a:off x="6461" y="7313"/>
              <a:ext cx="602" cy="2081"/>
              <a:chOff x="4947" y="4719"/>
              <a:chExt cx="602" cy="3277"/>
            </a:xfrm>
          </p:grpSpPr>
          <p:grpSp>
            <p:nvGrpSpPr>
              <p:cNvPr id="67" name="组合 66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组合 91"/>
            <p:cNvGrpSpPr/>
            <p:nvPr/>
          </p:nvGrpSpPr>
          <p:grpSpPr>
            <a:xfrm flipH="1">
              <a:off x="6459" y="9394"/>
              <a:ext cx="548" cy="740"/>
              <a:chOff x="4257" y="9204"/>
              <a:chExt cx="537" cy="861"/>
            </a:xfrm>
          </p:grpSpPr>
          <p:cxnSp>
            <p:nvCxnSpPr>
              <p:cNvPr id="93" name="直接箭头连接符 9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104"/>
          <p:cNvGrpSpPr/>
          <p:nvPr/>
        </p:nvGrpSpPr>
        <p:grpSpPr>
          <a:xfrm>
            <a:off x="4944745" y="5078730"/>
            <a:ext cx="424815" cy="1075055"/>
            <a:chOff x="8123" y="7313"/>
            <a:chExt cx="1094" cy="2930"/>
          </a:xfrm>
        </p:grpSpPr>
        <p:grpSp>
          <p:nvGrpSpPr>
            <p:cNvPr id="89" name="组合 88"/>
            <p:cNvGrpSpPr/>
            <p:nvPr/>
          </p:nvGrpSpPr>
          <p:grpSpPr>
            <a:xfrm>
              <a:off x="8681" y="9383"/>
              <a:ext cx="537" cy="861"/>
              <a:chOff x="4257" y="9204"/>
              <a:chExt cx="537" cy="861"/>
            </a:xfrm>
          </p:grpSpPr>
          <p:cxnSp>
            <p:nvCxnSpPr>
              <p:cNvPr id="90" name="直接箭头连接符 89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>
              <a:off x="8123" y="7313"/>
              <a:ext cx="602" cy="2081"/>
              <a:chOff x="4947" y="4719"/>
              <a:chExt cx="602" cy="3277"/>
            </a:xfrm>
          </p:grpSpPr>
          <p:grpSp>
            <p:nvGrpSpPr>
              <p:cNvPr id="96" name="组合 95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01" name="直接箭头连接符 100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7" name="组合 106"/>
          <p:cNvGrpSpPr/>
          <p:nvPr/>
        </p:nvGrpSpPr>
        <p:grpSpPr>
          <a:xfrm flipH="1">
            <a:off x="9046845" y="5058410"/>
            <a:ext cx="501015" cy="1080135"/>
            <a:chOff x="4232" y="7120"/>
            <a:chExt cx="1110" cy="294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232" y="7120"/>
              <a:ext cx="1110" cy="2084"/>
              <a:chOff x="6306" y="4942"/>
              <a:chExt cx="1110" cy="3280"/>
            </a:xfrm>
          </p:grpSpPr>
          <p:grpSp>
            <p:nvGrpSpPr>
              <p:cNvPr id="109" name="组合 108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110" name="直接箭头连接符 10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11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113" name="直接箭头连接符 11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57" y="9204"/>
              <a:ext cx="537" cy="861"/>
              <a:chOff x="4257" y="9204"/>
              <a:chExt cx="537" cy="861"/>
            </a:xfrm>
          </p:grpSpPr>
          <p:cxnSp>
            <p:nvCxnSpPr>
              <p:cNvPr id="117" name="直接箭头连接符 11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组合 119"/>
          <p:cNvGrpSpPr/>
          <p:nvPr/>
        </p:nvGrpSpPr>
        <p:grpSpPr>
          <a:xfrm flipH="1">
            <a:off x="10093325" y="5078730"/>
            <a:ext cx="731520" cy="1008380"/>
            <a:chOff x="2099" y="7387"/>
            <a:chExt cx="1620" cy="2747"/>
          </a:xfrm>
        </p:grpSpPr>
        <p:grpSp>
          <p:nvGrpSpPr>
            <p:cNvPr id="121" name="组合 120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126" name="组合 125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127" name="直接箭头连接符 126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130" name="直接箭头连接符 129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组合 132"/>
          <p:cNvGrpSpPr/>
          <p:nvPr/>
        </p:nvGrpSpPr>
        <p:grpSpPr>
          <a:xfrm flipH="1">
            <a:off x="7712075" y="5080000"/>
            <a:ext cx="273685" cy="1035685"/>
            <a:chOff x="6459" y="7313"/>
            <a:chExt cx="604" cy="2821"/>
          </a:xfrm>
        </p:grpSpPr>
        <p:grpSp>
          <p:nvGrpSpPr>
            <p:cNvPr id="134" name="组合 133"/>
            <p:cNvGrpSpPr/>
            <p:nvPr/>
          </p:nvGrpSpPr>
          <p:grpSpPr>
            <a:xfrm>
              <a:off x="6461" y="7313"/>
              <a:ext cx="602" cy="2081"/>
              <a:chOff x="4947" y="4719"/>
              <a:chExt cx="602" cy="3277"/>
            </a:xfrm>
          </p:grpSpPr>
          <p:grpSp>
            <p:nvGrpSpPr>
              <p:cNvPr id="135" name="组合 134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136" name="直接箭头连接符 135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组合 138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40" name="直接箭头连接符 139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箭头连接符 140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组合 141"/>
            <p:cNvGrpSpPr/>
            <p:nvPr/>
          </p:nvGrpSpPr>
          <p:grpSpPr>
            <a:xfrm flipH="1">
              <a:off x="6459" y="9394"/>
              <a:ext cx="548" cy="740"/>
              <a:chOff x="4257" y="9204"/>
              <a:chExt cx="537" cy="861"/>
            </a:xfrm>
          </p:grpSpPr>
          <p:cxnSp>
            <p:nvCxnSpPr>
              <p:cNvPr id="143" name="直接箭头连接符 142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 flipH="1">
            <a:off x="6328410" y="5086350"/>
            <a:ext cx="494030" cy="1075055"/>
            <a:chOff x="8123" y="7313"/>
            <a:chExt cx="1094" cy="2930"/>
          </a:xfrm>
        </p:grpSpPr>
        <p:grpSp>
          <p:nvGrpSpPr>
            <p:cNvPr id="146" name="组合 145"/>
            <p:cNvGrpSpPr/>
            <p:nvPr/>
          </p:nvGrpSpPr>
          <p:grpSpPr>
            <a:xfrm>
              <a:off x="8681" y="9383"/>
              <a:ext cx="537" cy="861"/>
              <a:chOff x="4257" y="9204"/>
              <a:chExt cx="537" cy="861"/>
            </a:xfrm>
          </p:grpSpPr>
          <p:cxnSp>
            <p:nvCxnSpPr>
              <p:cNvPr id="147" name="直接箭头连接符 146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/>
            <p:cNvGrpSpPr/>
            <p:nvPr/>
          </p:nvGrpSpPr>
          <p:grpSpPr>
            <a:xfrm>
              <a:off x="8123" y="7313"/>
              <a:ext cx="602" cy="2081"/>
              <a:chOff x="4947" y="4719"/>
              <a:chExt cx="602" cy="3277"/>
            </a:xfrm>
          </p:grpSpPr>
          <p:grpSp>
            <p:nvGrpSpPr>
              <p:cNvPr id="150" name="组合 149"/>
              <p:cNvGrpSpPr/>
              <p:nvPr/>
            </p:nvGrpSpPr>
            <p:grpSpPr>
              <a:xfrm flipH="1">
                <a:off x="4947" y="4719"/>
                <a:ext cx="557" cy="2051"/>
                <a:chOff x="5504" y="2914"/>
                <a:chExt cx="902" cy="2993"/>
              </a:xfrm>
            </p:grpSpPr>
            <p:cxnSp>
              <p:nvCxnSpPr>
                <p:cNvPr id="151" name="直接箭头连接符 150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箭头连接符 151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/>
              <p:cNvGrpSpPr/>
              <p:nvPr/>
            </p:nvGrpSpPr>
            <p:grpSpPr>
              <a:xfrm>
                <a:off x="4947" y="6770"/>
                <a:ext cx="602" cy="1226"/>
                <a:chOff x="4947" y="6770"/>
                <a:chExt cx="602" cy="1226"/>
              </a:xfrm>
            </p:grpSpPr>
            <p:cxnSp>
              <p:nvCxnSpPr>
                <p:cNvPr id="155" name="直接箭头连接符 154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箭头连接符 155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圆角矩形 156"/>
          <p:cNvSpPr/>
          <p:nvPr/>
        </p:nvSpPr>
        <p:spPr>
          <a:xfrm>
            <a:off x="4663106" y="519662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>
            <a:off x="6457950" y="199834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3759200" y="19780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圆角矩形 159"/>
          <p:cNvSpPr/>
          <p:nvPr/>
        </p:nvSpPr>
        <p:spPr>
          <a:xfrm>
            <a:off x="2743835" y="336677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805180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4266565" y="336677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角矩形 162"/>
          <p:cNvSpPr/>
          <p:nvPr/>
        </p:nvSpPr>
        <p:spPr>
          <a:xfrm>
            <a:off x="5847715" y="3366770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圆角矩形 163"/>
          <p:cNvSpPr/>
          <p:nvPr/>
        </p:nvSpPr>
        <p:spPr>
          <a:xfrm>
            <a:off x="7420610" y="337756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 164"/>
          <p:cNvSpPr/>
          <p:nvPr/>
        </p:nvSpPr>
        <p:spPr>
          <a:xfrm>
            <a:off x="218884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圆角矩形 165"/>
          <p:cNvSpPr/>
          <p:nvPr/>
        </p:nvSpPr>
        <p:spPr>
          <a:xfrm>
            <a:off x="347662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圆角矩形 166"/>
          <p:cNvSpPr/>
          <p:nvPr/>
        </p:nvSpPr>
        <p:spPr>
          <a:xfrm>
            <a:off x="4740910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圆角矩形 167"/>
          <p:cNvSpPr/>
          <p:nvPr/>
        </p:nvSpPr>
        <p:spPr>
          <a:xfrm>
            <a:off x="606615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圆角矩形 168"/>
          <p:cNvSpPr/>
          <p:nvPr/>
        </p:nvSpPr>
        <p:spPr>
          <a:xfrm>
            <a:off x="7375525" y="500062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8663940" y="498411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9970770" y="4984115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/>
              <p:cNvSpPr txBox="1"/>
              <p:nvPr/>
            </p:nvSpPr>
            <p:spPr>
              <a:xfrm>
                <a:off x="5880066" y="454631"/>
                <a:ext cx="61334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最坏情况共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zh-CN" altLang="en-US" sz="1600" dirty="0"/>
                  <a:t>种轨迹构型（不换道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种</a:t>
                </a:r>
                <a:r>
                  <a:rPr lang="en-US" altLang="zh-CN" sz="1600" dirty="0"/>
                  <a:t>+</a:t>
                </a:r>
                <a:r>
                  <a:rPr lang="zh-CN" altLang="en-US" sz="1600" dirty="0"/>
                  <a:t>上一周期决策）</a:t>
                </a:r>
                <a:endParaRPr lang="en-US" altLang="zh-CN" sz="1600" dirty="0"/>
              </a:p>
              <a:p>
                <a:r>
                  <a:rPr lang="zh-CN" altLang="en-US" sz="1600" dirty="0"/>
                  <a:t>使用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600" dirty="0"/>
                  <a:t>个核心（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）并行计算。</a:t>
                </a:r>
                <a:endParaRPr lang="en-US" altLang="zh-CN" sz="1600" dirty="0"/>
              </a:p>
              <a:p>
                <a:r>
                  <a:rPr lang="zh-CN" altLang="en-US" sz="1600" dirty="0"/>
                  <a:t>将每个估计构型根据第一次换道时间的不同将其拆分成多个子构型，每个核心搜索一个子构型内的所有情况。子构型内部重合率最高。</a:t>
                </a:r>
                <a:endParaRPr lang="en-US" altLang="zh-CN" sz="1600" dirty="0"/>
              </a:p>
              <a:p>
                <a:r>
                  <a:rPr lang="zh-CN" altLang="en-US" sz="1600" i="1" dirty="0">
                    <a:solidFill>
                      <a:schemeClr val="bg1">
                        <a:lumMod val="50000"/>
                      </a:schemeClr>
                    </a:solidFill>
                  </a:rPr>
                  <a:t>如</a:t>
                </a:r>
                <a:r>
                  <a:rPr lang="en-US" altLang="zh-CN" sz="1600" i="1" dirty="0">
                    <a:solidFill>
                      <a:schemeClr val="bg1">
                        <a:lumMod val="50000"/>
                      </a:schemeClr>
                    </a:solidFill>
                  </a:rPr>
                  <a:t>RR</a:t>
                </a:r>
                <a:r>
                  <a:rPr lang="zh-CN" altLang="en-US" sz="1600" i="1" dirty="0">
                    <a:solidFill>
                      <a:schemeClr val="bg1">
                        <a:lumMod val="50000"/>
                      </a:schemeClr>
                    </a:solidFill>
                  </a:rPr>
                  <a:t>→</a:t>
                </a:r>
                <a:r>
                  <a:rPr lang="en-US" altLang="zh-CN" sz="1600" i="1" dirty="0">
                    <a:solidFill>
                      <a:schemeClr val="bg1">
                        <a:lumMod val="50000"/>
                      </a:schemeClr>
                    </a:solidFill>
                  </a:rPr>
                  <a:t>RR-a00b02</a:t>
                </a:r>
                <a:r>
                  <a:rPr lang="zh-CN" altLang="en-US" sz="1600" i="1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:r>
                  <a:rPr lang="en-US" altLang="zh-CN" sz="1600" i="1" dirty="0">
                    <a:solidFill>
                      <a:schemeClr val="bg1">
                        <a:lumMod val="50000"/>
                      </a:schemeClr>
                    </a:solidFill>
                  </a:rPr>
                  <a:t>RR-a02b17</a:t>
                </a:r>
                <a:r>
                  <a:rPr lang="zh-CN" altLang="en-US" sz="1600" i="1" dirty="0">
                    <a:solidFill>
                      <a:schemeClr val="bg1">
                        <a:lumMod val="50000"/>
                      </a:schemeClr>
                    </a:solidFill>
                  </a:rPr>
                  <a:t>表示如下图↓</a:t>
                </a:r>
                <a:endParaRPr lang="zh-CN" altLang="en-US" sz="16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6" y="454631"/>
                <a:ext cx="6133465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0" t="-46" r="-870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/>
          <p:cNvSpPr txBox="1"/>
          <p:nvPr/>
        </p:nvSpPr>
        <p:spPr>
          <a:xfrm>
            <a:off x="4232576" y="46251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3701770" y="28621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en-US" altLang="zh-CN" dirty="0"/>
          </a:p>
        </p:txBody>
      </p:sp>
      <p:sp>
        <p:nvSpPr>
          <p:cNvPr id="175" name="文本框 174"/>
          <p:cNvSpPr txBox="1"/>
          <p:nvPr/>
        </p:nvSpPr>
        <p:spPr>
          <a:xfrm>
            <a:off x="6421934" y="2821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en-US" altLang="zh-CN" dirty="0"/>
          </a:p>
        </p:txBody>
      </p:sp>
      <p:grpSp>
        <p:nvGrpSpPr>
          <p:cNvPr id="176" name="组合 175"/>
          <p:cNvGrpSpPr/>
          <p:nvPr/>
        </p:nvGrpSpPr>
        <p:grpSpPr>
          <a:xfrm flipH="1">
            <a:off x="2650156" y="564112"/>
            <a:ext cx="684530" cy="1127760"/>
            <a:chOff x="6306" y="4942"/>
            <a:chExt cx="1110" cy="3280"/>
          </a:xfrm>
        </p:grpSpPr>
        <p:grpSp>
          <p:nvGrpSpPr>
            <p:cNvPr id="177" name="组合 176"/>
            <p:cNvGrpSpPr/>
            <p:nvPr/>
          </p:nvGrpSpPr>
          <p:grpSpPr>
            <a:xfrm flipH="1">
              <a:off x="6306" y="6996"/>
              <a:ext cx="515" cy="1226"/>
              <a:chOff x="4947" y="6770"/>
              <a:chExt cx="602" cy="1226"/>
            </a:xfrm>
          </p:grpSpPr>
          <p:cxnSp>
            <p:nvCxnSpPr>
              <p:cNvPr id="178" name="直接箭头连接符 177"/>
              <p:cNvCxnSpPr/>
              <p:nvPr/>
            </p:nvCxnSpPr>
            <p:spPr>
              <a:xfrm>
                <a:off x="4947" y="6770"/>
                <a:ext cx="603" cy="45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/>
              <p:cNvCxnSpPr/>
              <p:nvPr/>
            </p:nvCxnSpPr>
            <p:spPr>
              <a:xfrm flipH="1">
                <a:off x="5493" y="7220"/>
                <a:ext cx="11" cy="77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 flipH="1">
              <a:off x="6860" y="4942"/>
              <a:ext cx="557" cy="2051"/>
              <a:chOff x="5504" y="2914"/>
              <a:chExt cx="902" cy="2993"/>
            </a:xfrm>
          </p:grpSpPr>
          <p:cxnSp>
            <p:nvCxnSpPr>
              <p:cNvPr id="181" name="直接箭头连接符 180"/>
              <p:cNvCxnSpPr/>
              <p:nvPr/>
            </p:nvCxnSpPr>
            <p:spPr>
              <a:xfrm>
                <a:off x="5504" y="2914"/>
                <a:ext cx="0" cy="10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/>
              <p:cNvCxnSpPr/>
              <p:nvPr/>
            </p:nvCxnSpPr>
            <p:spPr>
              <a:xfrm>
                <a:off x="5504" y="3953"/>
                <a:ext cx="902" cy="8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箭头连接符 182"/>
              <p:cNvCxnSpPr/>
              <p:nvPr/>
            </p:nvCxnSpPr>
            <p:spPr>
              <a:xfrm>
                <a:off x="6406" y="4775"/>
                <a:ext cx="0" cy="113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圆角矩形 183"/>
          <p:cNvSpPr/>
          <p:nvPr/>
        </p:nvSpPr>
        <p:spPr>
          <a:xfrm>
            <a:off x="2424731" y="512042"/>
            <a:ext cx="1015365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473376" y="1387072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上一周期规划结果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2026586" y="44092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" name="文本框 186"/>
          <p:cNvSpPr txBox="1"/>
          <p:nvPr/>
        </p:nvSpPr>
        <p:spPr>
          <a:xfrm>
            <a:off x="3323955" y="42567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52</a:t>
            </a:r>
            <a:endParaRPr lang="en-US" altLang="zh-CN" dirty="0"/>
          </a:p>
        </p:txBody>
      </p:sp>
      <p:sp>
        <p:nvSpPr>
          <p:cNvPr id="188" name="文本框 187"/>
          <p:cNvSpPr txBox="1"/>
          <p:nvPr/>
        </p:nvSpPr>
        <p:spPr>
          <a:xfrm>
            <a:off x="4880048" y="42674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52</a:t>
            </a:r>
            <a:endParaRPr lang="en-US" altLang="zh-CN" dirty="0"/>
          </a:p>
        </p:txBody>
      </p:sp>
      <p:sp>
        <p:nvSpPr>
          <p:cNvPr id="189" name="文本框 188"/>
          <p:cNvSpPr txBox="1"/>
          <p:nvPr/>
        </p:nvSpPr>
        <p:spPr>
          <a:xfrm>
            <a:off x="5820532" y="42599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52</a:t>
            </a:r>
            <a:endParaRPr lang="en-US" altLang="zh-CN" dirty="0"/>
          </a:p>
        </p:txBody>
      </p:sp>
      <p:sp>
        <p:nvSpPr>
          <p:cNvPr id="190" name="文本框 189"/>
          <p:cNvSpPr txBox="1"/>
          <p:nvPr/>
        </p:nvSpPr>
        <p:spPr>
          <a:xfrm>
            <a:off x="7392821" y="42452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52</a:t>
            </a:r>
            <a:endParaRPr lang="en-US" altLang="zh-CN" dirty="0"/>
          </a:p>
        </p:txBody>
      </p:sp>
      <p:sp>
        <p:nvSpPr>
          <p:cNvPr id="200" name="文本框 199"/>
          <p:cNvSpPr txBox="1"/>
          <p:nvPr/>
        </p:nvSpPr>
        <p:spPr>
          <a:xfrm>
            <a:off x="672992" y="6407695"/>
            <a:ext cx="1057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每种轨迹构型每阶段选择可变个数最优的，如</a:t>
            </a:r>
            <a:r>
              <a:rPr lang="en-US" altLang="zh-CN" sz="1600" dirty="0"/>
              <a:t>14</a:t>
            </a:r>
            <a:r>
              <a:rPr lang="zh-CN" altLang="en-US" sz="1600" dirty="0"/>
              <a:t>个阶段每阶段选</a:t>
            </a:r>
            <a:r>
              <a:rPr lang="en-US" altLang="zh-CN" sz="1600" dirty="0"/>
              <a:t>[2 3 4 5 8 10 9 8 7 6 5 4 2 1]</a:t>
            </a:r>
            <a:r>
              <a:rPr lang="zh-CN" altLang="en-US" sz="1600" dirty="0"/>
              <a:t>个代价最低的场景继续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437181" y="441557"/>
            <a:ext cx="5390515" cy="138303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234" y="44772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首先计算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1516" y="1374372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不换道情况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4360" y="195421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换道</a:t>
            </a:r>
            <a:r>
              <a:rPr lang="en-US" altLang="zh-CN" b="1" dirty="0"/>
              <a:t>1</a:t>
            </a:r>
            <a:r>
              <a:rPr lang="zh-CN" altLang="en-US" b="1" dirty="0"/>
              <a:t>次的构型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96583" y="32961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换道</a:t>
            </a:r>
            <a:r>
              <a:rPr lang="en-US" altLang="zh-CN" b="1" dirty="0"/>
              <a:t>2</a:t>
            </a:r>
            <a:r>
              <a:rPr lang="zh-CN" altLang="en-US" b="1" dirty="0"/>
              <a:t>次的构型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80477" y="436376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换道</a:t>
            </a:r>
            <a:r>
              <a:rPr lang="en-US" altLang="zh-CN" b="1" dirty="0"/>
              <a:t>3</a:t>
            </a:r>
            <a:r>
              <a:rPr lang="zh-CN" altLang="en-US" b="1" dirty="0"/>
              <a:t>次的构型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804285" y="199834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7081520" y="206883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2794000" y="337756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LL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829310" y="5015230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LLL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2188845" y="500888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LLR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4287520" y="337756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LR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6360160" y="336042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RL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7903210" y="3360420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RR</a:t>
            </a:r>
            <a:endParaRPr lang="en-US" altLang="zh-CN" b="1"/>
          </a:p>
        </p:txBody>
      </p:sp>
      <p:sp>
        <p:nvSpPr>
          <p:cNvPr id="46" name="文本框 45"/>
          <p:cNvSpPr txBox="1"/>
          <p:nvPr/>
        </p:nvSpPr>
        <p:spPr>
          <a:xfrm>
            <a:off x="10361930" y="499872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RRR</a:t>
            </a:r>
            <a:endParaRPr lang="en-US" altLang="zh-CN" b="1"/>
          </a:p>
        </p:txBody>
      </p:sp>
      <p:sp>
        <p:nvSpPr>
          <p:cNvPr id="87" name="文本框 86"/>
          <p:cNvSpPr txBox="1"/>
          <p:nvPr/>
        </p:nvSpPr>
        <p:spPr>
          <a:xfrm>
            <a:off x="9046210" y="497903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RRL</a:t>
            </a:r>
            <a:endParaRPr lang="en-US" altLang="zh-CN" b="1"/>
          </a:p>
        </p:txBody>
      </p:sp>
      <p:sp>
        <p:nvSpPr>
          <p:cNvPr id="88" name="文本框 87"/>
          <p:cNvSpPr txBox="1"/>
          <p:nvPr/>
        </p:nvSpPr>
        <p:spPr>
          <a:xfrm>
            <a:off x="7783195" y="500062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RLR</a:t>
            </a:r>
            <a:endParaRPr lang="en-US" altLang="zh-CN" b="1"/>
          </a:p>
        </p:txBody>
      </p:sp>
      <p:sp>
        <p:nvSpPr>
          <p:cNvPr id="119" name="文本框 118"/>
          <p:cNvSpPr txBox="1"/>
          <p:nvPr/>
        </p:nvSpPr>
        <p:spPr>
          <a:xfrm>
            <a:off x="6447790" y="499872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RLL</a:t>
            </a:r>
            <a:endParaRPr lang="en-US" altLang="zh-CN" b="1"/>
          </a:p>
        </p:txBody>
      </p:sp>
      <p:sp>
        <p:nvSpPr>
          <p:cNvPr id="202" name="文本框 201"/>
          <p:cNvSpPr txBox="1"/>
          <p:nvPr/>
        </p:nvSpPr>
        <p:spPr>
          <a:xfrm>
            <a:off x="3451860" y="498729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LRL</a:t>
            </a:r>
            <a:endParaRPr lang="en-US" altLang="zh-CN" b="1"/>
          </a:p>
        </p:txBody>
      </p:sp>
      <p:sp>
        <p:nvSpPr>
          <p:cNvPr id="203" name="文本框 202"/>
          <p:cNvSpPr txBox="1"/>
          <p:nvPr/>
        </p:nvSpPr>
        <p:spPr>
          <a:xfrm>
            <a:off x="5085080" y="496824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LRR</a:t>
            </a:r>
            <a:endParaRPr lang="en-US" altLang="zh-CN" b="1"/>
          </a:p>
        </p:txBody>
      </p:sp>
      <p:sp>
        <p:nvSpPr>
          <p:cNvPr id="204" name="文本框 203"/>
          <p:cNvSpPr txBox="1"/>
          <p:nvPr/>
        </p:nvSpPr>
        <p:spPr>
          <a:xfrm>
            <a:off x="2876216" y="512042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last</a:t>
            </a:r>
            <a:endParaRPr lang="en-US" altLang="zh-CN" b="1"/>
          </a:p>
        </p:txBody>
      </p:sp>
      <p:sp>
        <p:nvSpPr>
          <p:cNvPr id="205" name="文本框 204"/>
          <p:cNvSpPr txBox="1"/>
          <p:nvPr/>
        </p:nvSpPr>
        <p:spPr>
          <a:xfrm>
            <a:off x="5239686" y="512042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</a:t>
            </a:r>
            <a:endParaRPr lang="en-US" altLang="zh-CN" b="1"/>
          </a:p>
        </p:txBody>
      </p:sp>
      <p:sp>
        <p:nvSpPr>
          <p:cNvPr id="211" name="圆角矩形 5"/>
          <p:cNvSpPr/>
          <p:nvPr/>
        </p:nvSpPr>
        <p:spPr>
          <a:xfrm>
            <a:off x="445168" y="1941524"/>
            <a:ext cx="11568364" cy="4390696"/>
          </a:xfrm>
          <a:prstGeom prst="roundRect">
            <a:avLst>
              <a:gd name="adj" fmla="val 2888"/>
            </a:avLst>
          </a:prstGeom>
          <a:noFill/>
          <a:ln w="222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 flipH="1">
            <a:off x="8958198" y="3123446"/>
            <a:ext cx="731520" cy="1008380"/>
            <a:chOff x="2099" y="7387"/>
            <a:chExt cx="1620" cy="2747"/>
          </a:xfrm>
        </p:grpSpPr>
        <p:grpSp>
          <p:nvGrpSpPr>
            <p:cNvPr id="219" name="组合 218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228" name="直接箭头连接符 227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组合 219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221" name="组合 220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226" name="直接箭头连接符 225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箭头连接符 226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组合 221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223" name="直接箭头连接符 222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箭头连接符 223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箭头连接符 224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0" name="圆角矩形 170"/>
          <p:cNvSpPr/>
          <p:nvPr/>
        </p:nvSpPr>
        <p:spPr>
          <a:xfrm>
            <a:off x="8775131" y="3028831"/>
            <a:ext cx="1171812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231"/>
          <p:cNvSpPr txBox="1"/>
          <p:nvPr/>
        </p:nvSpPr>
        <p:spPr>
          <a:xfrm>
            <a:off x="8528850" y="268842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RRR-a00b02</a:t>
            </a:r>
            <a:endParaRPr lang="en-US" altLang="zh-CN" b="1" dirty="0"/>
          </a:p>
        </p:txBody>
      </p:sp>
      <p:sp>
        <p:nvSpPr>
          <p:cNvPr id="233" name="文本框 232"/>
          <p:cNvSpPr txBox="1"/>
          <p:nvPr/>
        </p:nvSpPr>
        <p:spPr>
          <a:xfrm>
            <a:off x="5395539" y="1386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34" name="文本框 233"/>
          <p:cNvSpPr txBox="1"/>
          <p:nvPr/>
        </p:nvSpPr>
        <p:spPr>
          <a:xfrm>
            <a:off x="2416668" y="1380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35" name="文本框 234"/>
          <p:cNvSpPr txBox="1"/>
          <p:nvPr/>
        </p:nvSpPr>
        <p:spPr>
          <a:xfrm>
            <a:off x="1430542" y="5892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36" name="文本框 235"/>
          <p:cNvSpPr txBox="1"/>
          <p:nvPr/>
        </p:nvSpPr>
        <p:spPr>
          <a:xfrm>
            <a:off x="2796075" y="58999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37" name="文本框 236"/>
          <p:cNvSpPr txBox="1"/>
          <p:nvPr/>
        </p:nvSpPr>
        <p:spPr>
          <a:xfrm>
            <a:off x="4104091" y="59076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38" name="文本框 237"/>
          <p:cNvSpPr txBox="1"/>
          <p:nvPr/>
        </p:nvSpPr>
        <p:spPr>
          <a:xfrm>
            <a:off x="5367093" y="59131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39" name="文本框 238"/>
          <p:cNvSpPr txBox="1"/>
          <p:nvPr/>
        </p:nvSpPr>
        <p:spPr>
          <a:xfrm>
            <a:off x="6664277" y="5889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40" name="文本框 239"/>
          <p:cNvSpPr txBox="1"/>
          <p:nvPr/>
        </p:nvSpPr>
        <p:spPr>
          <a:xfrm>
            <a:off x="7332618" y="58814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41" name="文本框 240"/>
          <p:cNvSpPr txBox="1"/>
          <p:nvPr/>
        </p:nvSpPr>
        <p:spPr>
          <a:xfrm>
            <a:off x="8645928" y="58814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sp>
        <p:nvSpPr>
          <p:cNvPr id="242" name="文本框 241"/>
          <p:cNvSpPr txBox="1"/>
          <p:nvPr/>
        </p:nvSpPr>
        <p:spPr>
          <a:xfrm>
            <a:off x="9945819" y="58716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75</a:t>
            </a:r>
            <a:endParaRPr lang="en-US" altLang="zh-CN" dirty="0"/>
          </a:p>
        </p:txBody>
      </p:sp>
      <p:cxnSp>
        <p:nvCxnSpPr>
          <p:cNvPr id="244" name="直接箭头连接符 243"/>
          <p:cNvCxnSpPr>
            <a:stCxn id="246" idx="3"/>
            <a:endCxn id="174" idx="1"/>
          </p:cNvCxnSpPr>
          <p:nvPr/>
        </p:nvCxnSpPr>
        <p:spPr>
          <a:xfrm flipV="1">
            <a:off x="3522349" y="3046849"/>
            <a:ext cx="179421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>
            <a:off x="1721856" y="29237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轨迹构型包含场景数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2066554" y="24722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轨迹构型代号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7" name="直接箭头连接符 256"/>
          <p:cNvCxnSpPr>
            <a:stCxn id="256" idx="3"/>
            <a:endCxn id="4" idx="1"/>
          </p:cNvCxnSpPr>
          <p:nvPr/>
        </p:nvCxnSpPr>
        <p:spPr>
          <a:xfrm flipV="1">
            <a:off x="3328438" y="2182495"/>
            <a:ext cx="475847" cy="4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文本框 262"/>
          <p:cNvSpPr txBox="1"/>
          <p:nvPr/>
        </p:nvSpPr>
        <p:spPr>
          <a:xfrm>
            <a:off x="521174" y="4636611"/>
            <a:ext cx="242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[22 17 13 9 6 3 3 1 1]</a:t>
            </a:r>
            <a:endParaRPr lang="en-US" altLang="zh-CN" sz="1800" b="0" i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91666" y="2163796"/>
            <a:ext cx="246822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[1 1 1 1 1 1 1 1 1 1 1 1 1]</a:t>
            </a:r>
            <a:endParaRPr lang="en-US" altLang="zh-CN" sz="1800" b="0" i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492802" y="3611252"/>
            <a:ext cx="2211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[9 8 7 6 5 4 4 3 3 2 1] </a:t>
            </a:r>
            <a:endParaRPr lang="en-US" altLang="zh-CN" sz="1800" b="0" i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 flipH="1">
            <a:off x="10668296" y="3114284"/>
            <a:ext cx="731520" cy="1008380"/>
            <a:chOff x="2099" y="7387"/>
            <a:chExt cx="1620" cy="2747"/>
          </a:xfrm>
        </p:grpSpPr>
        <p:grpSp>
          <p:nvGrpSpPr>
            <p:cNvPr id="271" name="组合 270"/>
            <p:cNvGrpSpPr/>
            <p:nvPr/>
          </p:nvGrpSpPr>
          <p:grpSpPr>
            <a:xfrm flipH="1">
              <a:off x="2099" y="9394"/>
              <a:ext cx="548" cy="740"/>
              <a:chOff x="4257" y="9204"/>
              <a:chExt cx="537" cy="861"/>
            </a:xfrm>
          </p:grpSpPr>
          <p:cxnSp>
            <p:nvCxnSpPr>
              <p:cNvPr id="280" name="直接箭头连接符 279"/>
              <p:cNvCxnSpPr/>
              <p:nvPr/>
            </p:nvCxnSpPr>
            <p:spPr>
              <a:xfrm>
                <a:off x="4257" y="9204"/>
                <a:ext cx="528" cy="3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/>
              <p:cNvCxnSpPr/>
              <p:nvPr/>
            </p:nvCxnSpPr>
            <p:spPr>
              <a:xfrm flipH="1">
                <a:off x="4786" y="9585"/>
                <a:ext cx="8" cy="4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271"/>
            <p:cNvGrpSpPr/>
            <p:nvPr/>
          </p:nvGrpSpPr>
          <p:grpSpPr>
            <a:xfrm>
              <a:off x="2609" y="7387"/>
              <a:ext cx="1110" cy="2084"/>
              <a:chOff x="6306" y="4942"/>
              <a:chExt cx="1110" cy="3280"/>
            </a:xfrm>
          </p:grpSpPr>
          <p:grpSp>
            <p:nvGrpSpPr>
              <p:cNvPr id="273" name="组合 272"/>
              <p:cNvGrpSpPr/>
              <p:nvPr/>
            </p:nvGrpSpPr>
            <p:grpSpPr>
              <a:xfrm flipH="1">
                <a:off x="6306" y="6996"/>
                <a:ext cx="515" cy="1226"/>
                <a:chOff x="4947" y="6770"/>
                <a:chExt cx="602" cy="1226"/>
              </a:xfrm>
            </p:grpSpPr>
            <p:cxnSp>
              <p:nvCxnSpPr>
                <p:cNvPr id="278" name="直接箭头连接符 277"/>
                <p:cNvCxnSpPr/>
                <p:nvPr/>
              </p:nvCxnSpPr>
              <p:spPr>
                <a:xfrm>
                  <a:off x="4947" y="6770"/>
                  <a:ext cx="603" cy="4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箭头连接符 278"/>
                <p:cNvCxnSpPr/>
                <p:nvPr/>
              </p:nvCxnSpPr>
              <p:spPr>
                <a:xfrm flipH="1">
                  <a:off x="5493" y="7220"/>
                  <a:ext cx="11" cy="77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组合 273"/>
              <p:cNvGrpSpPr/>
              <p:nvPr/>
            </p:nvGrpSpPr>
            <p:grpSpPr>
              <a:xfrm flipH="1">
                <a:off x="6860" y="4942"/>
                <a:ext cx="557" cy="2051"/>
                <a:chOff x="5504" y="2914"/>
                <a:chExt cx="902" cy="2993"/>
              </a:xfrm>
            </p:grpSpPr>
            <p:cxnSp>
              <p:nvCxnSpPr>
                <p:cNvPr id="275" name="直接箭头连接符 274"/>
                <p:cNvCxnSpPr/>
                <p:nvPr/>
              </p:nvCxnSpPr>
              <p:spPr>
                <a:xfrm>
                  <a:off x="5504" y="2914"/>
                  <a:ext cx="0" cy="103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箭头连接符 275"/>
                <p:cNvCxnSpPr/>
                <p:nvPr/>
              </p:nvCxnSpPr>
              <p:spPr>
                <a:xfrm>
                  <a:off x="5504" y="3953"/>
                  <a:ext cx="902" cy="82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箭头连接符 276"/>
                <p:cNvCxnSpPr/>
                <p:nvPr/>
              </p:nvCxnSpPr>
              <p:spPr>
                <a:xfrm>
                  <a:off x="6406" y="4775"/>
                  <a:ext cx="0" cy="1132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2" name="圆角矩形 170"/>
          <p:cNvSpPr/>
          <p:nvPr/>
        </p:nvSpPr>
        <p:spPr>
          <a:xfrm>
            <a:off x="10417284" y="3019669"/>
            <a:ext cx="1143823" cy="1233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文本框 282"/>
          <p:cNvSpPr txBox="1"/>
          <p:nvPr/>
        </p:nvSpPr>
        <p:spPr>
          <a:xfrm>
            <a:off x="10270924" y="2673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RRR-a02b17</a:t>
            </a:r>
            <a:endParaRPr lang="en-US" altLang="zh-CN" b="1" dirty="0"/>
          </a:p>
        </p:txBody>
      </p:sp>
      <p:sp>
        <p:nvSpPr>
          <p:cNvPr id="284" name="文本框 283"/>
          <p:cNvSpPr txBox="1"/>
          <p:nvPr/>
        </p:nvSpPr>
        <p:spPr>
          <a:xfrm>
            <a:off x="10492440" y="388350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</a:t>
            </a:r>
            <a:endParaRPr lang="en-US" altLang="zh-CN" dirty="0"/>
          </a:p>
        </p:txBody>
      </p:sp>
      <p:sp>
        <p:nvSpPr>
          <p:cNvPr id="285" name="文本框 284"/>
          <p:cNvSpPr txBox="1"/>
          <p:nvPr/>
        </p:nvSpPr>
        <p:spPr>
          <a:xfrm>
            <a:off x="8794814" y="389774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39</a:t>
            </a:r>
            <a:endParaRPr lang="en-US" altLang="zh-CN" dirty="0"/>
          </a:p>
        </p:txBody>
      </p:sp>
      <p:cxnSp>
        <p:nvCxnSpPr>
          <p:cNvPr id="289" name="连接符: 肘形 288"/>
          <p:cNvCxnSpPr>
            <a:stCxn id="171" idx="0"/>
            <a:endCxn id="230" idx="2"/>
          </p:cNvCxnSpPr>
          <p:nvPr/>
        </p:nvCxnSpPr>
        <p:spPr>
          <a:xfrm rot="16200000" flipV="1">
            <a:off x="9558688" y="4064350"/>
            <a:ext cx="722114" cy="1117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连接符: 肘形 290"/>
          <p:cNvCxnSpPr>
            <a:stCxn id="171" idx="0"/>
            <a:endCxn id="282" idx="2"/>
          </p:cNvCxnSpPr>
          <p:nvPr/>
        </p:nvCxnSpPr>
        <p:spPr>
          <a:xfrm rot="5400000" flipH="1" flipV="1">
            <a:off x="10368186" y="4363106"/>
            <a:ext cx="731276" cy="510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9610236" y="4312024"/>
            <a:ext cx="195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拆解为子构型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文本框 292"/>
              <p:cNvSpPr txBox="1"/>
              <p:nvPr/>
            </p:nvSpPr>
            <p:spPr>
              <a:xfrm>
                <a:off x="8603161" y="3017536"/>
                <a:ext cx="1466116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𝑙𝑐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293" name="文本框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161" y="3017536"/>
                <a:ext cx="1466116" cy="317203"/>
              </a:xfrm>
              <a:prstGeom prst="rect">
                <a:avLst/>
              </a:prstGeom>
              <a:blipFill rotWithShape="1">
                <a:blip r:embed="rId2"/>
                <a:stretch>
                  <a:fillRect l="-12" t="-5" r="6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文本框 293"/>
              <p:cNvSpPr txBox="1"/>
              <p:nvPr/>
            </p:nvSpPr>
            <p:spPr>
              <a:xfrm>
                <a:off x="10282612" y="3009516"/>
                <a:ext cx="1466116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𝑙𝑐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294" name="文本框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12" y="3009516"/>
                <a:ext cx="1466116" cy="317203"/>
              </a:xfrm>
              <a:prstGeom prst="rect">
                <a:avLst/>
              </a:prstGeom>
              <a:blipFill rotWithShape="1">
                <a:blip r:embed="rId3"/>
                <a:stretch>
                  <a:fillRect l="-4" t="-79" r="40" b="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矩形: 圆角 301"/>
              <p:cNvSpPr/>
              <p:nvPr/>
            </p:nvSpPr>
            <p:spPr>
              <a:xfrm>
                <a:off x="8604414" y="2055509"/>
                <a:ext cx="1386804" cy="4431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并行核心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2" name="矩形: 圆角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14" y="2055509"/>
                <a:ext cx="1386804" cy="443171"/>
              </a:xfrm>
              <a:prstGeom prst="roundRect">
                <a:avLst/>
              </a:prstGeom>
              <a:blipFill rotWithShape="1">
                <a:blip r:embed="rId4"/>
                <a:stretch>
                  <a:fillRect l="-470" t="-1436" r="-449" b="-1300"/>
                </a:stretch>
              </a:blip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矩形: 圆角 302"/>
              <p:cNvSpPr/>
              <p:nvPr/>
            </p:nvSpPr>
            <p:spPr>
              <a:xfrm>
                <a:off x="10344684" y="2043798"/>
                <a:ext cx="1386804" cy="4431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并行核心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3" name="矩形: 圆角 3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84" y="2043798"/>
                <a:ext cx="1386804" cy="443171"/>
              </a:xfrm>
              <a:prstGeom prst="roundRect">
                <a:avLst/>
              </a:prstGeom>
              <a:blipFill rotWithShape="1">
                <a:blip r:embed="rId5"/>
                <a:stretch>
                  <a:fillRect l="-496" t="-1516" r="-422" b="-1363"/>
                </a:stretch>
              </a:blip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直接箭头连接符 304"/>
          <p:cNvCxnSpPr>
            <a:stCxn id="232" idx="0"/>
            <a:endCxn id="302" idx="2"/>
          </p:cNvCxnSpPr>
          <p:nvPr/>
        </p:nvCxnSpPr>
        <p:spPr>
          <a:xfrm flipH="1" flipV="1">
            <a:off x="9297816" y="2498680"/>
            <a:ext cx="3040" cy="18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283" idx="0"/>
            <a:endCxn id="303" idx="2"/>
          </p:cNvCxnSpPr>
          <p:nvPr/>
        </p:nvCxnSpPr>
        <p:spPr>
          <a:xfrm flipH="1" flipV="1">
            <a:off x="11038086" y="2486969"/>
            <a:ext cx="4844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文本框 309"/>
          <p:cNvSpPr txBox="1"/>
          <p:nvPr/>
        </p:nvSpPr>
        <p:spPr>
          <a:xfrm>
            <a:off x="2302395" y="1921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并行计算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11" name="箭头: 下 310"/>
          <p:cNvSpPr/>
          <p:nvPr/>
        </p:nvSpPr>
        <p:spPr>
          <a:xfrm>
            <a:off x="3077516" y="1749345"/>
            <a:ext cx="966460" cy="26874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PLACING_PICTURE_USER_VIEWPORT" val="{&quot;height&quot;:10810,&quot;width&quot;:4980}"/>
</p:tagLst>
</file>

<file path=ppt/tags/tag75.xml><?xml version="1.0" encoding="utf-8"?>
<p:tagLst xmlns:p="http://schemas.openxmlformats.org/presentationml/2006/main">
  <p:tag name="KSO_WM_UNIT_PLACING_PICTURE_USER_VIEWPORT" val="{&quot;height&quot;:10810,&quot;width&quot;:4980}"/>
</p:tagLst>
</file>

<file path=ppt/tags/tag76.xml><?xml version="1.0" encoding="utf-8"?>
<p:tagLst xmlns:p="http://schemas.openxmlformats.org/presentationml/2006/main">
  <p:tag name="KSO_WM_UNIT_PLACING_PICTURE_USER_VIEWPORT" val="{&quot;height&quot;:10810,&quot;width&quot;:4980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UNIT_PLACING_PICTURE_USER_VIEWPORT" val="{&quot;height&quot;:10810,&quot;width&quot;:4980}"/>
</p:tagLst>
</file>

<file path=ppt/tags/tag79.xml><?xml version="1.0" encoding="utf-8"?>
<p:tagLst xmlns:p="http://schemas.openxmlformats.org/presentationml/2006/main">
  <p:tag name="KSO_WM_UNIT_PLACING_PICTURE_USER_VIEWPORT" val="{&quot;height&quot;:10810,&quot;width&quot;:498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PP_MARK_KEY" val="0aa638fb-ac5b-4354-aeed-f26a3221d2a0"/>
  <p:tag name="COMMONDATA" val="eyJoZGlkIjoiMjZkMjE2YmNmMGNlYjQ5ODQ2YTE1NDBiMGQzMjk3Mz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演示</Application>
  <PresentationFormat>宽屏</PresentationFormat>
  <Paragraphs>556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Cambria Math</vt:lpstr>
      <vt:lpstr>微软雅黑</vt:lpstr>
      <vt:lpstr>Menlo</vt:lpstr>
      <vt:lpstr>AMGDT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小晶</cp:lastModifiedBy>
  <cp:revision>182</cp:revision>
  <dcterms:created xsi:type="dcterms:W3CDTF">2019-06-19T02:08:00Z</dcterms:created>
  <dcterms:modified xsi:type="dcterms:W3CDTF">2024-10-11T13:28:23Z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60B77599AA194E6DAB0ABC731F9E3601</vt:lpwstr>
  </property>
</Properties>
</file>