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342" r:id="rId5"/>
    <p:sldId id="359" r:id="rId6"/>
    <p:sldId id="374" r:id="rId7"/>
    <p:sldId id="382" r:id="rId8"/>
    <p:sldId id="384" r:id="rId9"/>
    <p:sldId id="385" r:id="rId10"/>
    <p:sldId id="376" r:id="rId11"/>
    <p:sldId id="386" r:id="rId12"/>
    <p:sldId id="377" r:id="rId13"/>
    <p:sldId id="379" r:id="rId14"/>
    <p:sldId id="389" r:id="rId15"/>
    <p:sldId id="388" r:id="rId16"/>
    <p:sldId id="3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D116F1-C74A-45C0-BA57-69045159535A}" v="7" dt="2025-05-20T13:38:46.788"/>
  </p1510:revLst>
</p1510:revInfo>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showGuides="1">
      <p:cViewPr varScale="1">
        <p:scale>
          <a:sx n="74" d="100"/>
          <a:sy n="74" d="100"/>
        </p:scale>
        <p:origin x="158" y="10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5/20/2025</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5/20/2025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5A68C-C1A3-951C-A15D-D5C381E904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414A15-0570-9C1A-4143-D3E31F0A8A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94D4A5-6AF5-914D-FF94-E40F7A6248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0F9C59-432A-9D9F-5346-32E6002757F5}"/>
              </a:ext>
            </a:extLst>
          </p:cNvPr>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2562406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178419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4167890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IN" dirty="0"/>
              <a:t>DIWALI SALES ANALYSIS</a:t>
            </a:r>
            <a:endParaRPr lang="en-US" dirty="0"/>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dirty="0"/>
              <a:t>                                        - </a:t>
            </a:r>
            <a:r>
              <a:rPr lang="en-US" sz="2400" dirty="0"/>
              <a:t>BY KOMATHI P</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733562" y="433906"/>
            <a:ext cx="10515601" cy="1327464"/>
          </a:xfrm>
        </p:spPr>
        <p:txBody>
          <a:bodyPr anchor="b">
            <a:normAutofit/>
          </a:bodyPr>
          <a:lstStyle/>
          <a:p>
            <a:pPr lvl="0"/>
            <a:r>
              <a:rPr lang="en-US" dirty="0"/>
              <a:t>Total Sales  By Occupation</a:t>
            </a:r>
            <a:endParaRPr lang="en-US" noProof="0" dirty="0"/>
          </a:p>
        </p:txBody>
      </p:sp>
      <p:pic>
        <p:nvPicPr>
          <p:cNvPr id="4" name="Picture 3">
            <a:extLst>
              <a:ext uri="{FF2B5EF4-FFF2-40B4-BE49-F238E27FC236}">
                <a16:creationId xmlns:a16="http://schemas.microsoft.com/office/drawing/2014/main" id="{FDB10A9E-E98A-EDD3-054D-229652B9D6AB}"/>
              </a:ext>
            </a:extLst>
          </p:cNvPr>
          <p:cNvPicPr>
            <a:picLocks noChangeAspect="1"/>
          </p:cNvPicPr>
          <p:nvPr/>
        </p:nvPicPr>
        <p:blipFill>
          <a:blip r:embed="rId3"/>
          <a:stretch>
            <a:fillRect/>
          </a:stretch>
        </p:blipFill>
        <p:spPr>
          <a:xfrm>
            <a:off x="814302" y="2234044"/>
            <a:ext cx="7303538" cy="3658755"/>
          </a:xfrm>
          <a:prstGeom prst="rect">
            <a:avLst/>
          </a:prstGeom>
          <a:noFill/>
        </p:spPr>
      </p:pic>
      <p:sp>
        <p:nvSpPr>
          <p:cNvPr id="7" name="Content Placeholder 6">
            <a:extLst>
              <a:ext uri="{FF2B5EF4-FFF2-40B4-BE49-F238E27FC236}">
                <a16:creationId xmlns:a16="http://schemas.microsoft.com/office/drawing/2014/main" id="{A8BADB37-97EF-DAF7-D9FC-3CACD7D72DDD}"/>
              </a:ext>
            </a:extLst>
          </p:cNvPr>
          <p:cNvSpPr>
            <a:spLocks noGrp="1"/>
          </p:cNvSpPr>
          <p:nvPr>
            <p:ph sz="quarter" idx="37"/>
          </p:nvPr>
        </p:nvSpPr>
        <p:spPr>
          <a:xfrm>
            <a:off x="8392160" y="2465388"/>
            <a:ext cx="2856865" cy="3427412"/>
          </a:xfrm>
        </p:spPr>
        <p:txBody>
          <a:bodyPr>
            <a:normAutofit/>
          </a:bodyPr>
          <a:lstStyle/>
          <a:p>
            <a:pPr marL="285750" indent="-285750">
              <a:lnSpc>
                <a:spcPct val="110000"/>
              </a:lnSpc>
              <a:buFont typeface="Arial" panose="020B0604020202020204" pitchFamily="34" charset="0"/>
              <a:buChar char="•"/>
            </a:pPr>
            <a:r>
              <a:rPr lang="en-US" dirty="0"/>
              <a:t>Data grouped by Occupation and total sales.</a:t>
            </a:r>
          </a:p>
          <a:p>
            <a:pPr marL="285750" indent="-285750">
              <a:lnSpc>
                <a:spcPct val="110000"/>
              </a:lnSpc>
              <a:buFont typeface="Arial" panose="020B0604020202020204" pitchFamily="34" charset="0"/>
              <a:buChar char="•"/>
            </a:pPr>
            <a:r>
              <a:rPr lang="en-US" dirty="0"/>
              <a:t>Highlights which professions spend the most on purchases.</a:t>
            </a:r>
          </a:p>
          <a:p>
            <a:pPr marL="0" marR="0" lvl="0" indent="0" defTabSz="914400" rtl="0" eaLnBrk="0" fontAlgn="base" latinLnBrk="0" hangingPunct="0">
              <a:lnSpc>
                <a:spcPct val="110000"/>
              </a:lnSpc>
              <a:spcBef>
                <a:spcPct val="0"/>
              </a:spcBef>
              <a:spcAft>
                <a:spcPct val="0"/>
              </a:spcAft>
              <a:buClrTx/>
              <a:buSzTx/>
              <a:buFontTx/>
              <a:buChar char="•"/>
              <a:tabLst/>
            </a:pPr>
            <a:r>
              <a:rPr kumimoji="0" lang="en-US" altLang="en-US" i="0" u="none" strike="noStrike" cap="none" normalizeH="0" dirty="0">
                <a:ln>
                  <a:noFill/>
                </a:ln>
                <a:effectLst/>
              </a:rPr>
              <a:t>  Useful for understanding consumer behavior by occupation.</a:t>
            </a:r>
          </a:p>
          <a:p>
            <a:pPr marL="0" marR="0" lvl="0" indent="0" defTabSz="914400" rtl="0" eaLnBrk="0" fontAlgn="base" latinLnBrk="0" hangingPunct="0">
              <a:lnSpc>
                <a:spcPct val="110000"/>
              </a:lnSpc>
              <a:spcBef>
                <a:spcPct val="0"/>
              </a:spcBef>
              <a:spcAft>
                <a:spcPct val="0"/>
              </a:spcAft>
              <a:buClrTx/>
              <a:buSzTx/>
              <a:buFontTx/>
              <a:buChar char="•"/>
              <a:tabLst/>
            </a:pPr>
            <a:endParaRPr kumimoji="0" lang="en-US" altLang="en-US" i="0" u="none" strike="noStrike" cap="none" normalizeH="0" dirty="0">
              <a:ln>
                <a:noFill/>
              </a:ln>
              <a:effectLst/>
            </a:endParaRPr>
          </a:p>
          <a:p>
            <a:pPr marL="285750" indent="-285750">
              <a:lnSpc>
                <a:spcPct val="110000"/>
              </a:lnSpc>
              <a:buFont typeface="Arial" panose="020B0604020202020204" pitchFamily="34" charset="0"/>
              <a:buChar char="•"/>
            </a:pPr>
            <a:endParaRPr lang="en-US" dirty="0"/>
          </a:p>
          <a:p>
            <a:pPr marL="285750" indent="-285750">
              <a:lnSpc>
                <a:spcPct val="110000"/>
              </a:lnSpc>
              <a:buFont typeface="Arial" panose="020B0604020202020204" pitchFamily="34" charset="0"/>
              <a:buChar char="•"/>
            </a:pPr>
            <a:endParaRPr lang="en-IN" dirty="0"/>
          </a:p>
        </p:txBody>
      </p:sp>
      <p:sp>
        <p:nvSpPr>
          <p:cNvPr id="14" name="Slide Number Placeholder 4">
            <a:extLst>
              <a:ext uri="{FF2B5EF4-FFF2-40B4-BE49-F238E27FC236}">
                <a16:creationId xmlns:a16="http://schemas.microsoft.com/office/drawing/2014/main" id="{6F4722EB-1D1D-02DA-C0ED-9FA4C8E682DC}"/>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10</a:t>
            </a:fld>
            <a:endParaRPr lang="en-US"/>
          </a:p>
        </p:txBody>
      </p:sp>
    </p:spTree>
    <p:extLst>
      <p:ext uri="{BB962C8B-B14F-4D97-AF65-F5344CB8AC3E}">
        <p14:creationId xmlns:p14="http://schemas.microsoft.com/office/powerpoint/2010/main" val="2170071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A65EE02B-190D-712E-A984-5C0B3BDD5038}"/>
              </a:ext>
            </a:extLst>
          </p:cNvPr>
          <p:cNvSpPr>
            <a:spLocks noGrp="1"/>
          </p:cNvSpPr>
          <p:nvPr>
            <p:ph type="title"/>
          </p:nvPr>
        </p:nvSpPr>
        <p:spPr>
          <a:xfrm>
            <a:off x="6889627" y="173736"/>
            <a:ext cx="4352662" cy="2203704"/>
          </a:xfrm>
        </p:spPr>
        <p:txBody>
          <a:bodyPr anchor="b">
            <a:normAutofit/>
          </a:bodyPr>
          <a:lstStyle/>
          <a:p>
            <a:r>
              <a:rPr lang="en-US" dirty="0"/>
              <a:t>Marital Status vs  Purchase</a:t>
            </a:r>
          </a:p>
        </p:txBody>
      </p:sp>
      <p:pic>
        <p:nvPicPr>
          <p:cNvPr id="6" name="Picture 5">
            <a:extLst>
              <a:ext uri="{FF2B5EF4-FFF2-40B4-BE49-F238E27FC236}">
                <a16:creationId xmlns:a16="http://schemas.microsoft.com/office/drawing/2014/main" id="{DA5D2DDB-4924-7B05-A33B-45F97B61FBBA}"/>
              </a:ext>
            </a:extLst>
          </p:cNvPr>
          <p:cNvPicPr>
            <a:picLocks noChangeAspect="1"/>
          </p:cNvPicPr>
          <p:nvPr/>
        </p:nvPicPr>
        <p:blipFill>
          <a:blip r:embed="rId2"/>
          <a:stretch>
            <a:fillRect/>
          </a:stretch>
        </p:blipFill>
        <p:spPr>
          <a:xfrm>
            <a:off x="336550" y="1327433"/>
            <a:ext cx="5303640" cy="4203134"/>
          </a:xfrm>
          <a:prstGeom prst="rect">
            <a:avLst/>
          </a:prstGeom>
          <a:noFill/>
        </p:spPr>
      </p:pic>
      <p:sp>
        <p:nvSpPr>
          <p:cNvPr id="7" name="Rectangle 1">
            <a:extLst>
              <a:ext uri="{FF2B5EF4-FFF2-40B4-BE49-F238E27FC236}">
                <a16:creationId xmlns:a16="http://schemas.microsoft.com/office/drawing/2014/main" id="{0295B702-9080-C9B6-2675-3107B48F3199}"/>
              </a:ext>
            </a:extLst>
          </p:cNvPr>
          <p:cNvSpPr>
            <a:spLocks noGrp="1" noChangeArrowheads="1"/>
          </p:cNvSpPr>
          <p:nvPr>
            <p:ph sz="quarter" idx="36"/>
          </p:nvPr>
        </p:nvSpPr>
        <p:spPr bwMode="auto">
          <a:xfrm>
            <a:off x="6889627" y="3104277"/>
            <a:ext cx="4371560" cy="3022201"/>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buClrTx/>
              <a:buSzTx/>
              <a:buFontTx/>
              <a:buChar char="•"/>
              <a:tabLst/>
            </a:pPr>
            <a:r>
              <a:rPr kumimoji="0" lang="en-US" altLang="en-US" i="0" u="none" strike="noStrike" cap="none" normalizeH="0" baseline="0">
                <a:ln>
                  <a:noFill/>
                </a:ln>
                <a:effectLst/>
              </a:rPr>
              <a:t>The percentage share of total sales contributed by Unmarried vs. Married customers.</a:t>
            </a:r>
            <a:endParaRPr kumimoji="0" lang="en-US" altLang="en-US" i="0" u="none" strike="noStrike" cap="none" normalizeH="0">
              <a:ln>
                <a:noFill/>
              </a:ln>
              <a:effectLst/>
            </a:endParaRPr>
          </a:p>
          <a:p>
            <a:pPr marL="0" marR="0" lvl="0" indent="0" defTabSz="914400" rtl="0" eaLnBrk="0" fontAlgn="base" latinLnBrk="0" hangingPunct="0">
              <a:spcBef>
                <a:spcPct val="0"/>
              </a:spcBef>
              <a:buClrTx/>
              <a:buSzTx/>
              <a:buFontTx/>
              <a:buChar char="•"/>
              <a:tabLst/>
            </a:pPr>
            <a:r>
              <a:rPr kumimoji="0" lang="en-US" altLang="en-US" i="0" u="none" strike="noStrike" cap="none" normalizeH="0">
                <a:ln>
                  <a:noFill/>
                </a:ln>
                <a:effectLst/>
              </a:rPr>
              <a:t>Helps understand which group was more active in spending during Diwali — useful for targeted marketing and </a:t>
            </a:r>
            <a:r>
              <a:rPr kumimoji="0" lang="en-US" altLang="en-US" i="0" u="none" strike="noStrike" cap="none" normalizeH="0" baseline="0">
                <a:ln>
                  <a:noFill/>
                </a:ln>
                <a:effectLst/>
              </a:rPr>
              <a:t>demographic insights.</a:t>
            </a:r>
          </a:p>
        </p:txBody>
      </p:sp>
      <p:sp>
        <p:nvSpPr>
          <p:cNvPr id="19" name="Slide Number Placeholder 4">
            <a:extLst>
              <a:ext uri="{FF2B5EF4-FFF2-40B4-BE49-F238E27FC236}">
                <a16:creationId xmlns:a16="http://schemas.microsoft.com/office/drawing/2014/main" id="{D458A302-202B-B515-D226-F7E7F8D4ADD5}"/>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11</a:t>
            </a:fld>
            <a:endParaRPr lang="en-US"/>
          </a:p>
        </p:txBody>
      </p:sp>
    </p:spTree>
    <p:extLst>
      <p:ext uri="{BB962C8B-B14F-4D97-AF65-F5344CB8AC3E}">
        <p14:creationId xmlns:p14="http://schemas.microsoft.com/office/powerpoint/2010/main" val="3483570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5EC9E9F-BA8F-BC74-1C84-725EBFD3BD7C}"/>
              </a:ext>
            </a:extLst>
          </p:cNvPr>
          <p:cNvSpPr>
            <a:spLocks noGrp="1"/>
          </p:cNvSpPr>
          <p:nvPr>
            <p:ph type="title"/>
          </p:nvPr>
        </p:nvSpPr>
        <p:spPr>
          <a:xfrm>
            <a:off x="3305669" y="113097"/>
            <a:ext cx="7420819" cy="1656304"/>
          </a:xfrm>
        </p:spPr>
        <p:txBody>
          <a:bodyPr/>
          <a:lstStyle/>
          <a:p>
            <a:r>
              <a:rPr lang="en-US" dirty="0"/>
              <a:t>conclusion</a:t>
            </a:r>
          </a:p>
        </p:txBody>
      </p:sp>
      <p:sp>
        <p:nvSpPr>
          <p:cNvPr id="11" name="Content Placeholder 2">
            <a:extLst>
              <a:ext uri="{FF2B5EF4-FFF2-40B4-BE49-F238E27FC236}">
                <a16:creationId xmlns:a16="http://schemas.microsoft.com/office/drawing/2014/main" id="{E6705DAC-8630-8B98-14BB-DEFEDC62BD4F}"/>
              </a:ext>
            </a:extLst>
          </p:cNvPr>
          <p:cNvSpPr>
            <a:spLocks noGrp="1"/>
          </p:cNvSpPr>
          <p:nvPr>
            <p:ph sz="quarter" idx="31"/>
          </p:nvPr>
        </p:nvSpPr>
        <p:spPr>
          <a:xfrm>
            <a:off x="3305669" y="2470150"/>
            <a:ext cx="7420819" cy="3676649"/>
          </a:xfrm>
        </p:spPr>
        <p:txBody>
          <a:bodyPr/>
          <a:lstStyle/>
          <a:p>
            <a:pPr marL="0" indent="0">
              <a:buNone/>
            </a:pPr>
            <a:r>
              <a:rPr lang="en-US" dirty="0"/>
              <a:t>During the Diwali season, most sales came from states like Maharashtra, Karnataka, and Uttar Pradesh. People working in IT, healthcare, and aviation spent the most. </a:t>
            </a:r>
            <a:r>
              <a:rPr lang="en-US"/>
              <a:t>Customers </a:t>
            </a:r>
            <a:r>
              <a:rPr lang="en-US" dirty="0"/>
              <a:t>aged 26 to 45 were the top buyers. Food, clothing, and electronics were the most popular products. Sales were highest in big cities, and offering discounts on popular items can help boost future sales.</a:t>
            </a:r>
          </a:p>
        </p:txBody>
      </p:sp>
      <p:sp>
        <p:nvSpPr>
          <p:cNvPr id="4" name="Slide Number Placeholder 3">
            <a:extLst>
              <a:ext uri="{FF2B5EF4-FFF2-40B4-BE49-F238E27FC236}">
                <a16:creationId xmlns:a16="http://schemas.microsoft.com/office/drawing/2014/main" id="{0BD90349-081F-9381-ADC0-2F45DE283B21}"/>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12</a:t>
            </a:fld>
            <a:endParaRPr lang="en-US"/>
          </a:p>
        </p:txBody>
      </p:sp>
      <p:sp>
        <p:nvSpPr>
          <p:cNvPr id="2" name="Rectangle 1">
            <a:extLst>
              <a:ext uri="{FF2B5EF4-FFF2-40B4-BE49-F238E27FC236}">
                <a16:creationId xmlns:a16="http://schemas.microsoft.com/office/drawing/2014/main" id="{F3ABA3DE-7E6D-3B96-E5B8-25E2D038EC15}"/>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E4AD70AB-472A-3EF6-7770-4F437DB3B03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8295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3" y="1821180"/>
            <a:ext cx="12191994" cy="3215641"/>
          </a:xfrm>
        </p:spPr>
        <p:txBody>
          <a:bodyPr anchor="ctr">
            <a:normAutofit/>
          </a:bodyPr>
          <a:lstStyle/>
          <a:p>
            <a:r>
              <a:rPr lang="en-US" dirty="0"/>
              <a:t>THANK YOU</a:t>
            </a:r>
          </a:p>
        </p:txBody>
      </p:sp>
    </p:spTree>
    <p:extLst>
      <p:ext uri="{BB962C8B-B14F-4D97-AF65-F5344CB8AC3E}">
        <p14:creationId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IN" dirty="0"/>
              <a:t>INTRODUCTION</a:t>
            </a:r>
            <a:endParaRPr lang="en-US" dirty="0"/>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2851912"/>
            <a:ext cx="9558527" cy="3640963"/>
          </a:xfrm>
        </p:spPr>
        <p:txBody>
          <a:bodyPr anchor="t"/>
          <a:lstStyle/>
          <a:p>
            <a:pPr>
              <a:buNone/>
            </a:pPr>
            <a:r>
              <a:rPr lang="en-US" dirty="0"/>
              <a:t>Diwali Sales Analysis is the process of understanding consumer behavior, product trends, and regional purchasing patterns during the Diwali season.</a:t>
            </a:r>
            <a:br>
              <a:rPr lang="en-US" dirty="0"/>
            </a:br>
            <a:r>
              <a:rPr lang="en-US" dirty="0"/>
              <a:t>By analyzing data on demographics, spending amounts, order volume, and product categories.</a:t>
            </a:r>
          </a:p>
          <a:p>
            <a:pPr marL="285750" indent="-285750">
              <a:buFont typeface="Arial" panose="020B0604020202020204" pitchFamily="34" charset="0"/>
              <a:buChar char="•"/>
            </a:pPr>
            <a:r>
              <a:rPr lang="en-US" dirty="0"/>
              <a:t>Discover top-performing regions and products</a:t>
            </a:r>
          </a:p>
          <a:p>
            <a:pPr marL="285750" indent="-285750">
              <a:buFont typeface="Arial" panose="020B0604020202020204" pitchFamily="34" charset="0"/>
              <a:buChar char="•"/>
            </a:pPr>
            <a:r>
              <a:rPr lang="en-US" dirty="0"/>
              <a:t>Understand gender- and age-based shopping trends</a:t>
            </a:r>
          </a:p>
          <a:p>
            <a:pPr marL="285750" indent="-285750">
              <a:buFont typeface="Arial" panose="020B0604020202020204" pitchFamily="34" charset="0"/>
              <a:buChar char="•"/>
            </a:pPr>
            <a:r>
              <a:rPr lang="en-US" dirty="0"/>
              <a:t>Assist businesses in refining festive marketing strategies</a:t>
            </a:r>
            <a:br>
              <a:rPr lang="en-US" dirty="0"/>
            </a:br>
            <a:r>
              <a:rPr lang="en-US" dirty="0"/>
              <a:t>This analysis helps organizations improve campaign targeting, stock planning, and overall customer engagement during peak sales periods.</a:t>
            </a:r>
          </a:p>
          <a:p>
            <a:endParaRPr lang="en-US" dirty="0"/>
          </a:p>
        </p:txBody>
      </p:sp>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a:lstStyle/>
          <a:p>
            <a:endParaRPr lang="en-US" dirty="0"/>
          </a:p>
        </p:txBody>
      </p:sp>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802640" y="2569465"/>
            <a:ext cx="4958081" cy="3303016"/>
          </a:xfrm>
        </p:spPr>
        <p:txBody>
          <a:bodyPr/>
          <a:lstStyle/>
          <a:p>
            <a:r>
              <a:rPr lang="en-IN" dirty="0"/>
              <a:t>Overview of the Dataset</a:t>
            </a:r>
            <a:endParaRPr lang="en-US" dirty="0"/>
          </a:p>
        </p:txBody>
      </p:sp>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pic>
        <p:nvPicPr>
          <p:cNvPr id="6" name="Picture 5">
            <a:extLst>
              <a:ext uri="{FF2B5EF4-FFF2-40B4-BE49-F238E27FC236}">
                <a16:creationId xmlns:a16="http://schemas.microsoft.com/office/drawing/2014/main" id="{5DA78113-B63E-D708-72E7-931E2F1D1B79}"/>
              </a:ext>
            </a:extLst>
          </p:cNvPr>
          <p:cNvPicPr>
            <a:picLocks noChangeAspect="1"/>
          </p:cNvPicPr>
          <p:nvPr/>
        </p:nvPicPr>
        <p:blipFill>
          <a:blip r:embed="rId4"/>
          <a:stretch>
            <a:fillRect/>
          </a:stretch>
        </p:blipFill>
        <p:spPr>
          <a:xfrm>
            <a:off x="7032440" y="935643"/>
            <a:ext cx="4217061" cy="4986714"/>
          </a:xfrm>
          <a:prstGeom prst="rect">
            <a:avLst/>
          </a:prstGeom>
        </p:spPr>
      </p:pic>
    </p:spTree>
    <p:extLst>
      <p:ext uri="{BB962C8B-B14F-4D97-AF65-F5344CB8AC3E}">
        <p14:creationId xmlns:p14="http://schemas.microsoft.com/office/powerpoint/2010/main" val="59814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F3271-067C-B7AA-F6F8-AB2ED9A4FBB5}"/>
              </a:ext>
            </a:extLst>
          </p:cNvPr>
          <p:cNvSpPr>
            <a:spLocks noGrp="1"/>
          </p:cNvSpPr>
          <p:nvPr>
            <p:ph type="title"/>
          </p:nvPr>
        </p:nvSpPr>
        <p:spPr/>
        <p:txBody>
          <a:bodyPr/>
          <a:lstStyle/>
          <a:p>
            <a:r>
              <a:rPr lang="en-IN" dirty="0"/>
              <a:t>Statistical Summary</a:t>
            </a:r>
          </a:p>
        </p:txBody>
      </p:sp>
      <p:sp>
        <p:nvSpPr>
          <p:cNvPr id="3" name="Table Placeholder 2">
            <a:extLst>
              <a:ext uri="{FF2B5EF4-FFF2-40B4-BE49-F238E27FC236}">
                <a16:creationId xmlns:a16="http://schemas.microsoft.com/office/drawing/2014/main" id="{6133C654-6F1D-C7F1-975C-5BCD4B8ED0B3}"/>
              </a:ext>
            </a:extLst>
          </p:cNvPr>
          <p:cNvSpPr>
            <a:spLocks noGrp="1"/>
          </p:cNvSpPr>
          <p:nvPr>
            <p:ph type="tbl" sz="quarter" idx="13"/>
          </p:nvPr>
        </p:nvSpPr>
        <p:spPr/>
        <p:txBody>
          <a:bodyPr/>
          <a:lstStyle/>
          <a:p>
            <a:endParaRPr lang="en-IN"/>
          </a:p>
        </p:txBody>
      </p:sp>
      <p:sp>
        <p:nvSpPr>
          <p:cNvPr id="4" name="Slide Number Placeholder 3">
            <a:extLst>
              <a:ext uri="{FF2B5EF4-FFF2-40B4-BE49-F238E27FC236}">
                <a16:creationId xmlns:a16="http://schemas.microsoft.com/office/drawing/2014/main" id="{CD23D94F-1B45-656F-F512-9F2AC06B633D}"/>
              </a:ext>
            </a:extLst>
          </p:cNvPr>
          <p:cNvSpPr>
            <a:spLocks noGrp="1"/>
          </p:cNvSpPr>
          <p:nvPr>
            <p:ph type="sldNum" sz="quarter" idx="12"/>
          </p:nvPr>
        </p:nvSpPr>
        <p:spPr/>
        <p:txBody>
          <a:bodyPr/>
          <a:lstStyle/>
          <a:p>
            <a:fld id="{FE024F78-56A6-7740-B68D-8D4D026EDF3F}" type="slidenum">
              <a:rPr lang="en-US" smtClean="0"/>
              <a:pPr/>
              <a:t>4</a:t>
            </a:fld>
            <a:endParaRPr lang="en-US" dirty="0"/>
          </a:p>
        </p:txBody>
      </p:sp>
      <p:pic>
        <p:nvPicPr>
          <p:cNvPr id="6" name="Picture 5">
            <a:extLst>
              <a:ext uri="{FF2B5EF4-FFF2-40B4-BE49-F238E27FC236}">
                <a16:creationId xmlns:a16="http://schemas.microsoft.com/office/drawing/2014/main" id="{B1BE0D07-A4BC-E997-9F08-D6465D337C3C}"/>
              </a:ext>
            </a:extLst>
          </p:cNvPr>
          <p:cNvPicPr>
            <a:picLocks noChangeAspect="1"/>
          </p:cNvPicPr>
          <p:nvPr/>
        </p:nvPicPr>
        <p:blipFill>
          <a:blip r:embed="rId2"/>
          <a:stretch>
            <a:fillRect/>
          </a:stretch>
        </p:blipFill>
        <p:spPr>
          <a:xfrm>
            <a:off x="1956816" y="2679192"/>
            <a:ext cx="7808976" cy="3142689"/>
          </a:xfrm>
          <a:prstGeom prst="rect">
            <a:avLst/>
          </a:prstGeom>
        </p:spPr>
      </p:pic>
    </p:spTree>
    <p:extLst>
      <p:ext uri="{BB962C8B-B14F-4D97-AF65-F5344CB8AC3E}">
        <p14:creationId xmlns:p14="http://schemas.microsoft.com/office/powerpoint/2010/main" val="1989811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4673-71F8-CBA8-F350-B72EBBBD342A}"/>
              </a:ext>
            </a:extLst>
          </p:cNvPr>
          <p:cNvSpPr>
            <a:spLocks noGrp="1"/>
          </p:cNvSpPr>
          <p:nvPr>
            <p:ph type="title"/>
          </p:nvPr>
        </p:nvSpPr>
        <p:spPr>
          <a:xfrm>
            <a:off x="2399620" y="162560"/>
            <a:ext cx="8843050" cy="1616904"/>
          </a:xfrm>
        </p:spPr>
        <p:txBody>
          <a:bodyPr vert="horz" lIns="0" tIns="45720" rIns="91440" bIns="45720" rtlCol="0" anchor="b">
            <a:normAutofit/>
          </a:bodyPr>
          <a:lstStyle/>
          <a:p>
            <a:r>
              <a:rPr lang="en-US" kern="1200" cap="all" spc="0" baseline="0">
                <a:latin typeface="+mj-lt"/>
                <a:ea typeface="+mj-ea"/>
                <a:cs typeface="Biome" panose="020B0503030204020804" pitchFamily="34" charset="0"/>
              </a:rPr>
              <a:t>Gender Distribution of CUSTOMERS</a:t>
            </a:r>
          </a:p>
        </p:txBody>
      </p:sp>
      <p:sp>
        <p:nvSpPr>
          <p:cNvPr id="10" name="TextBox 9">
            <a:extLst>
              <a:ext uri="{FF2B5EF4-FFF2-40B4-BE49-F238E27FC236}">
                <a16:creationId xmlns:a16="http://schemas.microsoft.com/office/drawing/2014/main" id="{E20ED03D-90C3-350E-A1BC-C7BE43E6BF81}"/>
              </a:ext>
            </a:extLst>
          </p:cNvPr>
          <p:cNvSpPr txBox="1"/>
          <p:nvPr/>
        </p:nvSpPr>
        <p:spPr>
          <a:xfrm>
            <a:off x="2373002" y="2474811"/>
            <a:ext cx="4015098" cy="3528397"/>
          </a:xfrm>
          <a:prstGeom prst="rect">
            <a:avLst/>
          </a:prstGeom>
        </p:spPr>
        <p:txBody>
          <a:bodyPr vert="horz" lIns="91440" tIns="45720" rIns="91440" bIns="45720" rtlCol="0">
            <a:normAutofit/>
          </a:bodyPr>
          <a:lstStyle/>
          <a:p>
            <a:pPr marL="285750" lvl="0" indent="-285750" fontAlgn="base">
              <a:lnSpc>
                <a:spcPct val="120000"/>
              </a:lnSpc>
              <a:spcBef>
                <a:spcPts val="1000"/>
              </a:spcBef>
              <a:spcAft>
                <a:spcPct val="0"/>
              </a:spcAft>
              <a:buClr>
                <a:schemeClr val="accent6"/>
              </a:buClr>
              <a:buFont typeface="Arial" panose="020B0604020202020204" pitchFamily="34" charset="0"/>
              <a:buChar char="•"/>
            </a:pPr>
            <a:r>
              <a:rPr lang="en-US" altLang="en-US" baseline="0" dirty="0">
                <a:solidFill>
                  <a:schemeClr val="bg1"/>
                </a:solidFill>
              </a:rPr>
              <a:t>The data clearly shows that female customers outnumbered male customers by a significant margin.</a:t>
            </a:r>
          </a:p>
          <a:p>
            <a:pPr marL="285750" lvl="0" indent="-285750" fontAlgn="base">
              <a:lnSpc>
                <a:spcPct val="120000"/>
              </a:lnSpc>
              <a:spcBef>
                <a:spcPts val="1000"/>
              </a:spcBef>
              <a:spcAft>
                <a:spcPct val="0"/>
              </a:spcAft>
              <a:buClr>
                <a:schemeClr val="accent6"/>
              </a:buClr>
              <a:buFont typeface="Arial" panose="020B0604020202020204" pitchFamily="34" charset="0"/>
              <a:buChar char="•"/>
            </a:pPr>
            <a:r>
              <a:rPr lang="en-US" baseline="0" dirty="0">
                <a:solidFill>
                  <a:schemeClr val="bg1"/>
                </a:solidFill>
              </a:rPr>
              <a:t>Female customers are the dominant participants in Diwali shopping.</a:t>
            </a:r>
            <a:endParaRPr lang="en-US" altLang="en-US" baseline="0" dirty="0">
              <a:solidFill>
                <a:schemeClr val="bg1"/>
              </a:solidFill>
            </a:endParaRPr>
          </a:p>
          <a:p>
            <a:pPr>
              <a:lnSpc>
                <a:spcPct val="120000"/>
              </a:lnSpc>
              <a:spcBef>
                <a:spcPts val="1000"/>
              </a:spcBef>
              <a:buClr>
                <a:schemeClr val="accent6"/>
              </a:buClr>
              <a:buFont typeface="Arial" panose="020B0604020202020204" pitchFamily="34" charset="0"/>
            </a:pPr>
            <a:endParaRPr lang="en-US" baseline="0" dirty="0">
              <a:solidFill>
                <a:schemeClr val="bg1"/>
              </a:solidFill>
            </a:endParaRPr>
          </a:p>
        </p:txBody>
      </p:sp>
      <p:pic>
        <p:nvPicPr>
          <p:cNvPr id="7" name="Picture 6">
            <a:extLst>
              <a:ext uri="{FF2B5EF4-FFF2-40B4-BE49-F238E27FC236}">
                <a16:creationId xmlns:a16="http://schemas.microsoft.com/office/drawing/2014/main" id="{56DF4D54-687B-17E0-F5BC-557AB87F9F1E}"/>
              </a:ext>
            </a:extLst>
          </p:cNvPr>
          <p:cNvPicPr>
            <a:picLocks noChangeAspect="1"/>
          </p:cNvPicPr>
          <p:nvPr/>
        </p:nvPicPr>
        <p:blipFill>
          <a:blip r:embed="rId2"/>
          <a:stretch>
            <a:fillRect/>
          </a:stretch>
        </p:blipFill>
        <p:spPr>
          <a:xfrm>
            <a:off x="6995159" y="2701318"/>
            <a:ext cx="4227332" cy="3075383"/>
          </a:xfrm>
          <a:prstGeom prst="rect">
            <a:avLst/>
          </a:prstGeom>
          <a:noFill/>
        </p:spPr>
      </p:pic>
      <p:sp>
        <p:nvSpPr>
          <p:cNvPr id="4" name="Slide Number Placeholder 3">
            <a:extLst>
              <a:ext uri="{FF2B5EF4-FFF2-40B4-BE49-F238E27FC236}">
                <a16:creationId xmlns:a16="http://schemas.microsoft.com/office/drawing/2014/main" id="{87110A6E-B1C4-37F6-23AD-9D2539C67663}"/>
              </a:ext>
            </a:extLst>
          </p:cNvPr>
          <p:cNvSpPr>
            <a:spLocks noGrp="1"/>
          </p:cNvSpPr>
          <p:nvPr>
            <p:ph type="sldNum" sz="quarter" idx="12"/>
          </p:nvPr>
        </p:nvSpPr>
        <p:spPr>
          <a:xfrm>
            <a:off x="9140971" y="6226198"/>
            <a:ext cx="2743200" cy="365125"/>
          </a:xfrm>
        </p:spPr>
        <p:txBody>
          <a:bodyPr vert="horz" lIns="91440" tIns="45720" rIns="91440" bIns="45720" rtlCol="0" anchor="ctr">
            <a:normAutofit/>
          </a:bodyPr>
          <a:lstStyle/>
          <a:p>
            <a:pPr>
              <a:spcAft>
                <a:spcPts val="600"/>
              </a:spcAft>
            </a:pPr>
            <a:fld id="{FE024F78-56A6-7740-B68D-8D4D026EDF3F}" type="slidenum">
              <a:rPr lang="en-US" smtClean="0"/>
              <a:pPr>
                <a:spcAft>
                  <a:spcPts val="600"/>
                </a:spcAft>
              </a:pPr>
              <a:t>5</a:t>
            </a:fld>
            <a:endParaRPr lang="en-US"/>
          </a:p>
        </p:txBody>
      </p:sp>
    </p:spTree>
    <p:extLst>
      <p:ext uri="{BB962C8B-B14F-4D97-AF65-F5344CB8AC3E}">
        <p14:creationId xmlns:p14="http://schemas.microsoft.com/office/powerpoint/2010/main" val="343684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FD490-C4A9-B5C4-D6F9-2B45F600130B}"/>
              </a:ext>
            </a:extLst>
          </p:cNvPr>
          <p:cNvSpPr>
            <a:spLocks noGrp="1"/>
          </p:cNvSpPr>
          <p:nvPr>
            <p:ph type="title"/>
          </p:nvPr>
        </p:nvSpPr>
        <p:spPr/>
        <p:txBody>
          <a:bodyPr/>
          <a:lstStyle/>
          <a:p>
            <a:r>
              <a:rPr lang="en-US" dirty="0"/>
              <a:t>Total sales by Age Group </a:t>
            </a:r>
            <a:endParaRPr lang="en-IN" dirty="0"/>
          </a:p>
        </p:txBody>
      </p:sp>
      <p:sp>
        <p:nvSpPr>
          <p:cNvPr id="10" name="Rectangle 5">
            <a:extLst>
              <a:ext uri="{FF2B5EF4-FFF2-40B4-BE49-F238E27FC236}">
                <a16:creationId xmlns:a16="http://schemas.microsoft.com/office/drawing/2014/main" id="{424E1C02-DEE0-396E-AC9E-420C1F1A310D}"/>
              </a:ext>
            </a:extLst>
          </p:cNvPr>
          <p:cNvSpPr>
            <a:spLocks noGrp="1" noChangeArrowheads="1"/>
          </p:cNvSpPr>
          <p:nvPr>
            <p:ph sz="quarter" idx="10"/>
          </p:nvPr>
        </p:nvSpPr>
        <p:spPr bwMode="auto">
          <a:xfrm>
            <a:off x="838201" y="3538468"/>
            <a:ext cx="3788663" cy="211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dirty="0">
                <a:ln>
                  <a:noFill/>
                </a:ln>
                <a:effectLst/>
                <a:latin typeface="Arial" panose="020B0604020202020204" pitchFamily="34" charset="0"/>
              </a:rPr>
              <a:t>The </a:t>
            </a:r>
            <a:r>
              <a:rPr kumimoji="0" lang="en-US" altLang="en-US" sz="1800" b="1" i="0" u="none" strike="noStrike" cap="none" normalizeH="0" dirty="0">
                <a:ln>
                  <a:noFill/>
                </a:ln>
                <a:effectLst/>
                <a:latin typeface="Arial" panose="020B0604020202020204" pitchFamily="34" charset="0"/>
              </a:rPr>
              <a:t>26–35 age group</a:t>
            </a:r>
            <a:r>
              <a:rPr kumimoji="0" lang="en-US" altLang="en-US" sz="1800" b="0" i="0" u="none" strike="noStrike" cap="none" normalizeH="0" dirty="0">
                <a:ln>
                  <a:noFill/>
                </a:ln>
                <a:effectLst/>
                <a:latin typeface="Arial" panose="020B0604020202020204" pitchFamily="34" charset="0"/>
              </a:rPr>
              <a:t> had the highest number of </a:t>
            </a:r>
            <a:r>
              <a:rPr lang="en-US" altLang="en-US" dirty="0">
                <a:latin typeface="Arial" panose="020B0604020202020204" pitchFamily="34" charset="0"/>
              </a:rPr>
              <a:t>customers</a:t>
            </a:r>
            <a:r>
              <a:rPr kumimoji="0" lang="en-US" altLang="en-US" sz="1800" b="0" i="0" u="none" strike="noStrike" cap="none" normalizeH="0" dirty="0">
                <a:ln>
                  <a:noFill/>
                </a:ln>
                <a:effectLst/>
                <a:latin typeface="Arial" panose="020B0604020202020204" pitchFamily="34" charset="0"/>
              </a:rPr>
              <a:t> across both genders.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dirty="0">
                <a:ln>
                  <a:noFill/>
                </a:ln>
                <a:effectLst/>
                <a:latin typeface="Arial" panose="020B0604020202020204" pitchFamily="34" charset="0"/>
              </a:rPr>
              <a:t>This was followed by the </a:t>
            </a:r>
            <a:r>
              <a:rPr kumimoji="0" lang="en-US" altLang="en-US" sz="1800" b="1" i="0" u="none" strike="noStrike" cap="none" normalizeH="0" dirty="0">
                <a:ln>
                  <a:noFill/>
                </a:ln>
                <a:effectLst/>
                <a:latin typeface="Arial" panose="020B0604020202020204" pitchFamily="34" charset="0"/>
              </a:rPr>
              <a:t>36–45 </a:t>
            </a:r>
            <a:r>
              <a:rPr kumimoji="0" lang="en-US" altLang="en-US" sz="1800" b="0" i="0" u="none" strike="noStrike" cap="none" normalizeH="0" dirty="0">
                <a:ln>
                  <a:noFill/>
                </a:ln>
                <a:effectLst/>
                <a:latin typeface="Arial" panose="020B0604020202020204" pitchFamily="34" charset="0"/>
              </a:rPr>
              <a:t>and18</a:t>
            </a:r>
            <a:r>
              <a:rPr kumimoji="0" lang="en-US" altLang="en-US" sz="1800" b="1" i="0" u="none" strike="noStrike" cap="none" normalizeH="0" dirty="0">
                <a:ln>
                  <a:noFill/>
                </a:ln>
                <a:effectLst/>
                <a:latin typeface="Arial" panose="020B0604020202020204" pitchFamily="34" charset="0"/>
              </a:rPr>
              <a:t>–25</a:t>
            </a:r>
            <a:r>
              <a:rPr kumimoji="0" lang="en-US" altLang="en-US" sz="1800" b="0" i="0" u="none" strike="noStrike" cap="none" normalizeH="0" dirty="0">
                <a:ln>
                  <a:noFill/>
                </a:ln>
                <a:effectLst/>
                <a:latin typeface="Arial" panose="020B0604020202020204" pitchFamily="34" charset="0"/>
              </a:rPr>
              <a:t> age groups.</a:t>
            </a:r>
          </a:p>
        </p:txBody>
      </p:sp>
      <p:pic>
        <p:nvPicPr>
          <p:cNvPr id="4" name="Picture 3">
            <a:extLst>
              <a:ext uri="{FF2B5EF4-FFF2-40B4-BE49-F238E27FC236}">
                <a16:creationId xmlns:a16="http://schemas.microsoft.com/office/drawing/2014/main" id="{0195CAB8-D51F-D1D1-1C54-0EBE997E5194}"/>
              </a:ext>
            </a:extLst>
          </p:cNvPr>
          <p:cNvPicPr>
            <a:picLocks noChangeAspect="1"/>
          </p:cNvPicPr>
          <p:nvPr/>
        </p:nvPicPr>
        <p:blipFill>
          <a:blip r:embed="rId2"/>
          <a:stretch>
            <a:fillRect/>
          </a:stretch>
        </p:blipFill>
        <p:spPr>
          <a:xfrm>
            <a:off x="5406598" y="2711619"/>
            <a:ext cx="6530906" cy="3772227"/>
          </a:xfrm>
          <a:prstGeom prst="rect">
            <a:avLst/>
          </a:prstGeom>
        </p:spPr>
      </p:pic>
    </p:spTree>
    <p:extLst>
      <p:ext uri="{BB962C8B-B14F-4D97-AF65-F5344CB8AC3E}">
        <p14:creationId xmlns:p14="http://schemas.microsoft.com/office/powerpoint/2010/main" val="122896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3305669" y="113097"/>
            <a:ext cx="7420819" cy="1656304"/>
          </a:xfrm>
        </p:spPr>
        <p:txBody>
          <a:bodyPr anchor="b">
            <a:normAutofit/>
          </a:bodyPr>
          <a:lstStyle/>
          <a:p>
            <a:r>
              <a:rPr lang="en-US" dirty="0"/>
              <a:t>Top 10 customers by purchase amount</a:t>
            </a:r>
          </a:p>
        </p:txBody>
      </p:sp>
      <p:pic>
        <p:nvPicPr>
          <p:cNvPr id="9" name="Picture 8">
            <a:extLst>
              <a:ext uri="{FF2B5EF4-FFF2-40B4-BE49-F238E27FC236}">
                <a16:creationId xmlns:a16="http://schemas.microsoft.com/office/drawing/2014/main" id="{33BFD050-83B0-30C8-F021-9CDB0FE8BA04}"/>
              </a:ext>
            </a:extLst>
          </p:cNvPr>
          <p:cNvPicPr>
            <a:picLocks noChangeAspect="1"/>
          </p:cNvPicPr>
          <p:nvPr/>
        </p:nvPicPr>
        <p:blipFill>
          <a:blip r:embed="rId3"/>
          <a:stretch>
            <a:fillRect/>
          </a:stretch>
        </p:blipFill>
        <p:spPr>
          <a:xfrm>
            <a:off x="3699164" y="2470150"/>
            <a:ext cx="7138553" cy="3676649"/>
          </a:xfrm>
          <a:prstGeom prst="rect">
            <a:avLst/>
          </a:prstGeom>
          <a:noFill/>
        </p:spPr>
      </p:pic>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7</a:t>
            </a:fld>
            <a:endParaRPr lang="en-US"/>
          </a:p>
        </p:txBody>
      </p:sp>
    </p:spTree>
    <p:extLst>
      <p:ext uri="{BB962C8B-B14F-4D97-AF65-F5344CB8AC3E}">
        <p14:creationId xmlns:p14="http://schemas.microsoft.com/office/powerpoint/2010/main" val="107360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7A2B2-8C0E-C617-72D8-8F1D4BA646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255ED9-3CC9-BCCE-A0E7-0FC25CBAEB6B}"/>
              </a:ext>
            </a:extLst>
          </p:cNvPr>
          <p:cNvSpPr>
            <a:spLocks noGrp="1"/>
          </p:cNvSpPr>
          <p:nvPr>
            <p:ph type="title"/>
          </p:nvPr>
        </p:nvSpPr>
        <p:spPr>
          <a:xfrm>
            <a:off x="741680" y="430482"/>
            <a:ext cx="10500989" cy="1327464"/>
          </a:xfrm>
        </p:spPr>
        <p:txBody>
          <a:bodyPr anchor="b">
            <a:normAutofit/>
          </a:bodyPr>
          <a:lstStyle/>
          <a:p>
            <a:r>
              <a:rPr lang="en-US" dirty="0"/>
              <a:t>Total Sales by States</a:t>
            </a:r>
          </a:p>
        </p:txBody>
      </p:sp>
      <p:sp>
        <p:nvSpPr>
          <p:cNvPr id="6" name="Rectangle 1">
            <a:extLst>
              <a:ext uri="{FF2B5EF4-FFF2-40B4-BE49-F238E27FC236}">
                <a16:creationId xmlns:a16="http://schemas.microsoft.com/office/drawing/2014/main" id="{DFD76F0D-3A27-F241-C562-8CBE2A11EC88}"/>
              </a:ext>
            </a:extLst>
          </p:cNvPr>
          <p:cNvSpPr>
            <a:spLocks noGrp="1" noChangeArrowheads="1"/>
          </p:cNvSpPr>
          <p:nvPr>
            <p:ph sz="quarter" idx="35"/>
          </p:nvPr>
        </p:nvSpPr>
        <p:spPr bwMode="auto">
          <a:xfrm>
            <a:off x="807038" y="2465539"/>
            <a:ext cx="3774587" cy="372375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285750" marR="0" lvl="0" indent="-285750" defTabSz="914400" rtl="0" eaLnBrk="0" fontAlgn="base" latinLnBrk="0" hangingPunct="0">
              <a:spcBef>
                <a:spcPct val="0"/>
              </a:spcBef>
              <a:spcAft>
                <a:spcPts val="600"/>
              </a:spcAft>
              <a:buClrTx/>
              <a:buSzTx/>
              <a:buFont typeface="Arial" panose="020B0604020202020204" pitchFamily="34" charset="0"/>
              <a:buChar char="•"/>
              <a:tabLst/>
            </a:pPr>
            <a:r>
              <a:rPr lang="en-US"/>
              <a:t>Data grouped by State and total sales </a:t>
            </a:r>
          </a:p>
          <a:p>
            <a:pPr marL="285750" marR="0" lvl="0" indent="-285750" defTabSz="914400" rtl="0" eaLnBrk="0" fontAlgn="base" latinLnBrk="0" hangingPunct="0">
              <a:spcBef>
                <a:spcPct val="0"/>
              </a:spcBef>
              <a:spcAft>
                <a:spcPts val="600"/>
              </a:spcAft>
              <a:buClrTx/>
              <a:buSzTx/>
              <a:buFont typeface="Arial" panose="020B0604020202020204" pitchFamily="34" charset="0"/>
              <a:buChar char="•"/>
              <a:tabLst/>
            </a:pPr>
            <a:r>
              <a:rPr lang="en-US"/>
              <a:t>Top states with the highest sales revenue identified.</a:t>
            </a:r>
          </a:p>
          <a:p>
            <a:pPr marL="285750" marR="0" lvl="0" indent="-285750" defTabSz="914400" rtl="0" eaLnBrk="0" fontAlgn="base" latinLnBrk="0" hangingPunct="0">
              <a:spcBef>
                <a:spcPct val="0"/>
              </a:spcBef>
              <a:spcAft>
                <a:spcPts val="600"/>
              </a:spcAft>
              <a:buClrTx/>
              <a:buSzTx/>
              <a:buFont typeface="Arial" panose="020B0604020202020204" pitchFamily="34" charset="0"/>
              <a:buChar char="•"/>
              <a:tabLst/>
            </a:pPr>
            <a:r>
              <a:rPr lang="en-US"/>
              <a:t>Highlights key revenue-generating regions for the business.</a:t>
            </a:r>
          </a:p>
          <a:p>
            <a:pPr marL="285750" marR="0" lvl="0" indent="-285750" defTabSz="914400" rtl="0" eaLnBrk="0" fontAlgn="base" latinLnBrk="0" hangingPunct="0">
              <a:spcBef>
                <a:spcPct val="0"/>
              </a:spcBef>
              <a:spcAft>
                <a:spcPts val="600"/>
              </a:spcAft>
              <a:buClrTx/>
              <a:buSzTx/>
              <a:buFont typeface="Arial" panose="020B0604020202020204" pitchFamily="34" charset="0"/>
              <a:buChar char="•"/>
              <a:tabLst/>
            </a:pPr>
            <a:r>
              <a:rPr lang="en-US"/>
              <a:t>Provides insight into state-wise market strength.</a:t>
            </a:r>
          </a:p>
        </p:txBody>
      </p:sp>
      <p:pic>
        <p:nvPicPr>
          <p:cNvPr id="10" name="Picture 9">
            <a:extLst>
              <a:ext uri="{FF2B5EF4-FFF2-40B4-BE49-F238E27FC236}">
                <a16:creationId xmlns:a16="http://schemas.microsoft.com/office/drawing/2014/main" id="{D5652873-184A-6B79-47DD-92380E50939B}"/>
              </a:ext>
            </a:extLst>
          </p:cNvPr>
          <p:cNvPicPr>
            <a:picLocks noChangeAspect="1"/>
          </p:cNvPicPr>
          <p:nvPr/>
        </p:nvPicPr>
        <p:blipFill>
          <a:blip r:embed="rId3"/>
          <a:stretch>
            <a:fillRect/>
          </a:stretch>
        </p:blipFill>
        <p:spPr>
          <a:xfrm>
            <a:off x="6010619" y="2098964"/>
            <a:ext cx="5138825" cy="4127233"/>
          </a:xfrm>
          <a:prstGeom prst="rect">
            <a:avLst/>
          </a:prstGeom>
          <a:noFill/>
        </p:spPr>
      </p:pic>
      <p:sp>
        <p:nvSpPr>
          <p:cNvPr id="5" name="Slide Number Placeholder 4">
            <a:extLst>
              <a:ext uri="{FF2B5EF4-FFF2-40B4-BE49-F238E27FC236}">
                <a16:creationId xmlns:a16="http://schemas.microsoft.com/office/drawing/2014/main" id="{5C4E630E-BB88-5790-DC5D-816FE50070A9}"/>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8</a:t>
            </a:fld>
            <a:endParaRPr lang="en-US"/>
          </a:p>
        </p:txBody>
      </p:sp>
    </p:spTree>
    <p:extLst>
      <p:ext uri="{BB962C8B-B14F-4D97-AF65-F5344CB8AC3E}">
        <p14:creationId xmlns:p14="http://schemas.microsoft.com/office/powerpoint/2010/main" val="382900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Total Sales  by Product Categories</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sp>
        <p:nvSpPr>
          <p:cNvPr id="6" name="Rectangle 1">
            <a:extLst>
              <a:ext uri="{FF2B5EF4-FFF2-40B4-BE49-F238E27FC236}">
                <a16:creationId xmlns:a16="http://schemas.microsoft.com/office/drawing/2014/main" id="{CC26B5BA-4D12-629C-0051-313269A57AFB}"/>
              </a:ext>
            </a:extLst>
          </p:cNvPr>
          <p:cNvSpPr>
            <a:spLocks noGrp="1" noChangeArrowheads="1"/>
          </p:cNvSpPr>
          <p:nvPr>
            <p:ph sz="quarter" idx="35"/>
          </p:nvPr>
        </p:nvSpPr>
        <p:spPr bwMode="auto">
          <a:xfrm>
            <a:off x="320040" y="2737519"/>
            <a:ext cx="430682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dirty="0"/>
              <a:t>Data grouped by Product Category and total sales.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dirty="0"/>
              <a:t>Useful for inventory planning and category-wise promotions.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N" dirty="0"/>
              <a:t>Useful for understanding geographical demand patterns.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dirty="0"/>
              <a:t>Helps understand customer preferences and demand trends.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lang="en-US" dirty="0"/>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lang="en-US" altLang="en-US"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p>
        </p:txBody>
      </p:sp>
      <p:sp>
        <p:nvSpPr>
          <p:cNvPr id="17" name="Rectangle 6">
            <a:extLst>
              <a:ext uri="{FF2B5EF4-FFF2-40B4-BE49-F238E27FC236}">
                <a16:creationId xmlns:a16="http://schemas.microsoft.com/office/drawing/2014/main" id="{688C5EF0-6A85-C4D4-81A7-760EED79A91C}"/>
              </a:ext>
            </a:extLst>
          </p:cNvPr>
          <p:cNvSpPr>
            <a:spLocks noChangeArrowheads="1"/>
          </p:cNvSpPr>
          <p:nvPr/>
        </p:nvSpPr>
        <p:spPr bwMode="auto">
          <a:xfrm>
            <a:off x="0" y="-323165"/>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Content Placeholder 3">
            <a:extLst>
              <a:ext uri="{FF2B5EF4-FFF2-40B4-BE49-F238E27FC236}">
                <a16:creationId xmlns:a16="http://schemas.microsoft.com/office/drawing/2014/main" id="{AFA2E5CC-0B39-E32B-B73A-673EE726F466}"/>
              </a:ext>
            </a:extLst>
          </p:cNvPr>
          <p:cNvSpPr>
            <a:spLocks noGrp="1"/>
          </p:cNvSpPr>
          <p:nvPr>
            <p:ph sz="quarter" idx="36"/>
          </p:nvPr>
        </p:nvSpPr>
        <p:spPr/>
        <p:txBody>
          <a:bodyPr/>
          <a:lstStyle/>
          <a:p>
            <a:endParaRPr lang="en-IN"/>
          </a:p>
        </p:txBody>
      </p:sp>
      <p:pic>
        <p:nvPicPr>
          <p:cNvPr id="10" name="Picture 9">
            <a:extLst>
              <a:ext uri="{FF2B5EF4-FFF2-40B4-BE49-F238E27FC236}">
                <a16:creationId xmlns:a16="http://schemas.microsoft.com/office/drawing/2014/main" id="{27206E67-BCB8-9C34-A234-21F0386C1736}"/>
              </a:ext>
            </a:extLst>
          </p:cNvPr>
          <p:cNvPicPr>
            <a:picLocks noChangeAspect="1"/>
          </p:cNvPicPr>
          <p:nvPr/>
        </p:nvPicPr>
        <p:blipFill>
          <a:blip r:embed="rId3"/>
          <a:stretch>
            <a:fillRect/>
          </a:stretch>
        </p:blipFill>
        <p:spPr>
          <a:xfrm>
            <a:off x="4416137" y="2535389"/>
            <a:ext cx="7468034" cy="3584052"/>
          </a:xfrm>
          <a:prstGeom prst="rect">
            <a:avLst/>
          </a:prstGeom>
        </p:spPr>
      </p:pic>
    </p:spTree>
    <p:extLst>
      <p:ext uri="{BB962C8B-B14F-4D97-AF65-F5344CB8AC3E}">
        <p14:creationId xmlns:p14="http://schemas.microsoft.com/office/powerpoint/2010/main" val="2728059627"/>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Scientific findings presentation</Template>
  <TotalTime>185</TotalTime>
  <Words>392</Words>
  <Application>Microsoft Office PowerPoint</Application>
  <PresentationFormat>Widescreen</PresentationFormat>
  <Paragraphs>56</Paragraphs>
  <Slides>13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Nova</vt:lpstr>
      <vt:lpstr>Biome</vt:lpstr>
      <vt:lpstr>Calibri</vt:lpstr>
      <vt:lpstr>Custom</vt:lpstr>
      <vt:lpstr>DIWALI SALES ANALYSIS</vt:lpstr>
      <vt:lpstr>INTRODUCTION</vt:lpstr>
      <vt:lpstr>PowerPoint Presentation</vt:lpstr>
      <vt:lpstr>Statistical Summary</vt:lpstr>
      <vt:lpstr>Gender Distribution of CUSTOMERS</vt:lpstr>
      <vt:lpstr>Total sales by Age Group </vt:lpstr>
      <vt:lpstr>Top 10 customers by purchase amount</vt:lpstr>
      <vt:lpstr>Total Sales by States</vt:lpstr>
      <vt:lpstr>Total Sales  by Product Categories</vt:lpstr>
      <vt:lpstr>Total Sales  By Occupation</vt:lpstr>
      <vt:lpstr>Marital Status vs  Purchase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Devibala N</dc:creator>
  <cp:lastModifiedBy>BCALAB01</cp:lastModifiedBy>
  <cp:revision>1</cp:revision>
  <dcterms:created xsi:type="dcterms:W3CDTF">2025-05-19T08:36:59Z</dcterms:created>
  <dcterms:modified xsi:type="dcterms:W3CDTF">2025-05-20T13:40:03Z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