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8/31/2024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8/31/2024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1297D-AEFC-CF9F-D844-B94215E48047}"/>
              </a:ext>
            </a:extLst>
          </p:cNvPr>
          <p:cNvSpPr>
            <a:spLocks noGrp="1"/>
          </p:cNvSpPr>
          <p:nvPr>
            <p:ph type="ctrTitle"/>
          </p:nvPr>
        </p:nvSpPr>
        <p:spPr>
          <a:xfrm>
            <a:off x="1179554" y="1525326"/>
            <a:ext cx="9966960" cy="2926080"/>
          </a:xfrm>
        </p:spPr>
        <p:txBody>
          <a:bodyPr>
            <a:normAutofit fontScale="90000"/>
          </a:bodyPr>
          <a:lstStyle/>
          <a:p>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lang="en-IN" dirty="0"/>
          </a:p>
        </p:txBody>
      </p:sp>
      <p:sp>
        <p:nvSpPr>
          <p:cNvPr id="3" name="Subtitle 2">
            <a:extLst>
              <a:ext uri="{FF2B5EF4-FFF2-40B4-BE49-F238E27FC236}">
                <a16:creationId xmlns:a16="http://schemas.microsoft.com/office/drawing/2014/main" id="{F3667B5D-9EED-2325-6E75-721F8164DAA2}"/>
              </a:ext>
            </a:extLst>
          </p:cNvPr>
          <p:cNvSpPr>
            <a:spLocks noGrp="1"/>
          </p:cNvSpPr>
          <p:nvPr>
            <p:ph type="subTitle" idx="1"/>
          </p:nvPr>
        </p:nvSpPr>
        <p:spPr>
          <a:xfrm>
            <a:off x="-844828" y="3985591"/>
            <a:ext cx="13139531" cy="4731025"/>
          </a:xfrm>
        </p:spPr>
        <p:txBody>
          <a:bodyPr>
            <a:normAutofit/>
          </a:bodyPr>
          <a:lstStyle/>
          <a:p>
            <a:r>
              <a:rPr lang="en-US" sz="2000" b="1" dirty="0"/>
              <a:t>STUDENT NAME: KOMATHI.S</a:t>
            </a:r>
          </a:p>
          <a:p>
            <a:r>
              <a:rPr lang="en-US" sz="2000" b="1" dirty="0"/>
              <a:t>REGISTER NO:312200771</a:t>
            </a:r>
          </a:p>
          <a:p>
            <a:r>
              <a:rPr lang="en-US" sz="2000" b="1" dirty="0"/>
              <a:t>DEPARTMENT:B.COM(GENERAL)</a:t>
            </a:r>
          </a:p>
          <a:p>
            <a:r>
              <a:rPr lang="en-US" sz="2000" b="1" dirty="0"/>
              <a:t>COLLEGE: PACHAIYAPPAS COLLEGE FOR WOMEN ,KANCHIPURAM</a:t>
            </a:r>
          </a:p>
          <a:p>
            <a:r>
              <a:rPr lang="en-US" sz="2000" b="1" dirty="0"/>
              <a:t>           </a:t>
            </a:r>
            <a:endParaRPr lang="en-IN" sz="2000" b="1" dirty="0"/>
          </a:p>
          <a:p>
            <a:endParaRPr lang="en-IN" b="1" dirty="0"/>
          </a:p>
        </p:txBody>
      </p:sp>
    </p:spTree>
    <p:extLst>
      <p:ext uri="{BB962C8B-B14F-4D97-AF65-F5344CB8AC3E}">
        <p14:creationId xmlns:p14="http://schemas.microsoft.com/office/powerpoint/2010/main" val="1643582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FF0A-9F28-0772-24CD-70117EC136EC}"/>
              </a:ext>
            </a:extLst>
          </p:cNvPr>
          <p:cNvSpPr>
            <a:spLocks noGrp="1"/>
          </p:cNvSpPr>
          <p:nvPr>
            <p:ph type="title"/>
          </p:nvPr>
        </p:nvSpPr>
        <p:spPr/>
        <p:txBody>
          <a:bodyPr/>
          <a:lstStyle/>
          <a:p>
            <a:r>
              <a:rPr lang="en-IN" dirty="0"/>
              <a:t>R</a:t>
            </a:r>
            <a:r>
              <a:rPr lang="en-IN" spc="-40" dirty="0"/>
              <a:t>E</a:t>
            </a:r>
            <a:r>
              <a:rPr lang="en-IN" spc="15" dirty="0"/>
              <a:t>S</a:t>
            </a:r>
            <a:r>
              <a:rPr lang="en-IN" spc="-30" dirty="0"/>
              <a:t>U</a:t>
            </a:r>
            <a:r>
              <a:rPr lang="en-IN" spc="-405" dirty="0"/>
              <a:t>L</a:t>
            </a:r>
            <a:r>
              <a:rPr lang="en-IN" dirty="0"/>
              <a:t>TS</a:t>
            </a:r>
          </a:p>
        </p:txBody>
      </p:sp>
      <p:pic>
        <p:nvPicPr>
          <p:cNvPr id="5" name="Content Placeholder 4">
            <a:extLst>
              <a:ext uri="{FF2B5EF4-FFF2-40B4-BE49-F238E27FC236}">
                <a16:creationId xmlns:a16="http://schemas.microsoft.com/office/drawing/2014/main" id="{0ADC3838-0862-73F3-FB0F-6FC1F1949482}"/>
              </a:ext>
            </a:extLst>
          </p:cNvPr>
          <p:cNvPicPr>
            <a:picLocks noGrp="1" noChangeAspect="1"/>
          </p:cNvPicPr>
          <p:nvPr>
            <p:ph idx="1"/>
          </p:nvPr>
        </p:nvPicPr>
        <p:blipFill>
          <a:blip r:embed="rId2"/>
          <a:stretch>
            <a:fillRect/>
          </a:stretch>
        </p:blipFill>
        <p:spPr>
          <a:xfrm>
            <a:off x="2216726" y="2057400"/>
            <a:ext cx="7725211" cy="4038600"/>
          </a:xfrm>
        </p:spPr>
      </p:pic>
    </p:spTree>
    <p:extLst>
      <p:ext uri="{BB962C8B-B14F-4D97-AF65-F5344CB8AC3E}">
        <p14:creationId xmlns:p14="http://schemas.microsoft.com/office/powerpoint/2010/main" val="1198511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540EE-393B-15F6-0DA2-E4DDF97FACF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87C3050B-B828-59A5-2A94-0FF54DC8E3EC}"/>
              </a:ext>
            </a:extLst>
          </p:cNvPr>
          <p:cNvSpPr>
            <a:spLocks noGrp="1"/>
          </p:cNvSpPr>
          <p:nvPr>
            <p:ph idx="1"/>
          </p:nvPr>
        </p:nvSpPr>
        <p:spPr/>
        <p:txBody>
          <a:bodyPr/>
          <a:lstStyle/>
          <a:p>
            <a:r>
              <a:rPr lang="en-US" dirty="0">
                <a:latin typeface="Arial Black" panose="020B0A04020102020204" pitchFamily="34" charset="0"/>
              </a:rPr>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latin typeface="Arial Black" panose="020B0A04020102020204" pitchFamily="34" charset="0"/>
            </a:endParaRPr>
          </a:p>
          <a:p>
            <a:endParaRPr lang="en-IN" dirty="0">
              <a:latin typeface="Arial Black" panose="020B0A04020102020204" pitchFamily="34" charset="0"/>
            </a:endParaRPr>
          </a:p>
        </p:txBody>
      </p:sp>
    </p:spTree>
    <p:extLst>
      <p:ext uri="{BB962C8B-B14F-4D97-AF65-F5344CB8AC3E}">
        <p14:creationId xmlns:p14="http://schemas.microsoft.com/office/powerpoint/2010/main" val="5665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77302-8071-EB75-1763-C8279F7815A4}"/>
              </a:ext>
            </a:extLst>
          </p:cNvPr>
          <p:cNvSpPr>
            <a:spLocks noGrp="1"/>
          </p:cNvSpPr>
          <p:nvPr>
            <p:ph type="title"/>
          </p:nvPr>
        </p:nvSpPr>
        <p:spPr/>
        <p:txBody>
          <a:bodyPr/>
          <a:lstStyle/>
          <a:p>
            <a:r>
              <a:rPr lang="en-IN" spc="25" dirty="0"/>
              <a:t>A</a:t>
            </a:r>
            <a:r>
              <a:rPr lang="en-IN" spc="-5" dirty="0"/>
              <a:t>G</a:t>
            </a:r>
            <a:r>
              <a:rPr lang="en-IN" spc="-35" dirty="0"/>
              <a:t>E</a:t>
            </a:r>
            <a:r>
              <a:rPr lang="en-IN" spc="15" dirty="0"/>
              <a:t>N</a:t>
            </a:r>
            <a:r>
              <a:rPr lang="en-IN" dirty="0"/>
              <a:t>DA</a:t>
            </a:r>
          </a:p>
        </p:txBody>
      </p:sp>
      <p:sp>
        <p:nvSpPr>
          <p:cNvPr id="3" name="Content Placeholder 2">
            <a:extLst>
              <a:ext uri="{FF2B5EF4-FFF2-40B4-BE49-F238E27FC236}">
                <a16:creationId xmlns:a16="http://schemas.microsoft.com/office/drawing/2014/main" id="{00989AA0-7DF7-8823-1AF0-DAD24062E3F1}"/>
              </a:ext>
            </a:extLst>
          </p:cNvPr>
          <p:cNvSpPr>
            <a:spLocks noGrp="1"/>
          </p:cNvSpPr>
          <p:nvPr>
            <p:ph idx="1"/>
          </p:nvPr>
        </p:nvSpPr>
        <p:spPr/>
        <p:txBody>
          <a:bodyPr>
            <a:normAutofit fontScale="92500" lnSpcReduction="10000"/>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Dataset Description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Results and </a:t>
            </a:r>
            <a:r>
              <a:rPr lang="en-US" sz="2400" dirty="0">
                <a:solidFill>
                  <a:srgbClr val="0D0D0D"/>
                </a:solidFill>
                <a:latin typeface="Times New Roman" panose="02020603050405020304" pitchFamily="18" charset="0"/>
                <a:cs typeface="Times New Roman" panose="02020603050405020304" pitchFamily="18" charset="0"/>
              </a:rPr>
              <a:t>Discussion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0641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D83D5-51AA-E4B1-EF43-ABF18DB2DBB5}"/>
              </a:ext>
            </a:extLst>
          </p:cNvPr>
          <p:cNvSpPr>
            <a:spLocks noGrp="1"/>
          </p:cNvSpPr>
          <p:nvPr>
            <p:ph type="title"/>
          </p:nvPr>
        </p:nvSpPr>
        <p:spPr/>
        <p:txBody>
          <a:bodyPr/>
          <a:lstStyle/>
          <a:p>
            <a:r>
              <a:rPr lang="en-IN" sz="4400" spc="-20" dirty="0"/>
              <a:t>P</a:t>
            </a:r>
            <a:r>
              <a:rPr lang="en-IN" sz="4400" spc="15" dirty="0"/>
              <a:t>ROB</a:t>
            </a:r>
            <a:r>
              <a:rPr lang="en-IN" sz="4400" spc="55" dirty="0"/>
              <a:t>L</a:t>
            </a:r>
            <a:r>
              <a:rPr lang="en-IN" sz="4400" spc="-20" dirty="0"/>
              <a:t>E</a:t>
            </a:r>
            <a:r>
              <a:rPr lang="en-IN" sz="4400" spc="20" dirty="0"/>
              <a:t>M</a:t>
            </a:r>
            <a:r>
              <a:rPr lang="en-IN" sz="4400" dirty="0"/>
              <a:t>	</a:t>
            </a:r>
            <a:r>
              <a:rPr lang="en-IN" sz="4400" spc="10" dirty="0"/>
              <a:t>S</a:t>
            </a:r>
            <a:r>
              <a:rPr lang="en-IN" sz="4400" spc="-370" dirty="0"/>
              <a:t>T</a:t>
            </a:r>
            <a:r>
              <a:rPr lang="en-IN" sz="4400" spc="-375" dirty="0"/>
              <a:t>A</a:t>
            </a:r>
            <a:r>
              <a:rPr lang="en-IN" sz="4400" spc="15" dirty="0"/>
              <a:t>T</a:t>
            </a:r>
            <a:r>
              <a:rPr lang="en-IN" sz="4400" spc="-10" dirty="0"/>
              <a:t>E</a:t>
            </a:r>
            <a:r>
              <a:rPr lang="en-IN" sz="4400" spc="-20" dirty="0"/>
              <a:t>ME</a:t>
            </a:r>
            <a:r>
              <a:rPr lang="en-IN" sz="4400" spc="10" dirty="0"/>
              <a:t>NT</a:t>
            </a:r>
            <a:endParaRPr lang="en-IN" dirty="0"/>
          </a:p>
        </p:txBody>
      </p:sp>
      <p:sp>
        <p:nvSpPr>
          <p:cNvPr id="3" name="Content Placeholder 2">
            <a:extLst>
              <a:ext uri="{FF2B5EF4-FFF2-40B4-BE49-F238E27FC236}">
                <a16:creationId xmlns:a16="http://schemas.microsoft.com/office/drawing/2014/main" id="{7ED0E554-CD2C-C6A0-C347-063E0555F074}"/>
              </a:ext>
            </a:extLst>
          </p:cNvPr>
          <p:cNvSpPr>
            <a:spLocks noGrp="1"/>
          </p:cNvSpPr>
          <p:nvPr>
            <p:ph idx="1"/>
          </p:nvPr>
        </p:nvSpPr>
        <p:spPr/>
        <p:txBody>
          <a:bodyPr>
            <a:normAutofit/>
          </a:bodyPr>
          <a:lstStyle/>
          <a:p>
            <a:r>
              <a:rPr lang="en-US" sz="2000" dirty="0">
                <a:latin typeface="Arial Black" panose="020B0A04020102020204" pitchFamily="34" charset="0"/>
              </a:rPr>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lang="en-IN" sz="2000" dirty="0">
              <a:latin typeface="Arial Black" panose="020B0A04020102020204" pitchFamily="34" charset="0"/>
            </a:endParaRPr>
          </a:p>
          <a:p>
            <a:endParaRPr lang="en-IN" sz="2000" dirty="0">
              <a:latin typeface="Arial Black" panose="020B0A04020102020204" pitchFamily="34" charset="0"/>
            </a:endParaRPr>
          </a:p>
        </p:txBody>
      </p:sp>
    </p:spTree>
    <p:extLst>
      <p:ext uri="{BB962C8B-B14F-4D97-AF65-F5344CB8AC3E}">
        <p14:creationId xmlns:p14="http://schemas.microsoft.com/office/powerpoint/2010/main" val="2270961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0BC88-C45D-6AC7-4384-061B9FB50F74}"/>
              </a:ext>
            </a:extLst>
          </p:cNvPr>
          <p:cNvSpPr>
            <a:spLocks noGrp="1"/>
          </p:cNvSpPr>
          <p:nvPr>
            <p:ph type="title"/>
          </p:nvPr>
        </p:nvSpPr>
        <p:spPr/>
        <p:txBody>
          <a:bodyPr/>
          <a:lstStyle/>
          <a:p>
            <a:r>
              <a:rPr lang="en-IN" sz="4400" spc="5" dirty="0"/>
              <a:t>PROJECT	</a:t>
            </a:r>
            <a:r>
              <a:rPr lang="en-IN" sz="4400" spc="-20" dirty="0"/>
              <a:t>OVERVIEW</a:t>
            </a:r>
            <a:endParaRPr lang="en-IN" dirty="0"/>
          </a:p>
        </p:txBody>
      </p:sp>
      <p:sp>
        <p:nvSpPr>
          <p:cNvPr id="3" name="Content Placeholder 2">
            <a:extLst>
              <a:ext uri="{FF2B5EF4-FFF2-40B4-BE49-F238E27FC236}">
                <a16:creationId xmlns:a16="http://schemas.microsoft.com/office/drawing/2014/main" id="{3B238F1F-0A60-5A70-7791-CD51123C7533}"/>
              </a:ext>
            </a:extLst>
          </p:cNvPr>
          <p:cNvSpPr>
            <a:spLocks noGrp="1"/>
          </p:cNvSpPr>
          <p:nvPr>
            <p:ph idx="1"/>
          </p:nvPr>
        </p:nvSpPr>
        <p:spPr/>
        <p:txBody>
          <a:bodyPr>
            <a:normAutofit fontScale="92500"/>
          </a:bodyPr>
          <a:lstStyle/>
          <a:p>
            <a:r>
              <a:rPr lang="en-US" sz="2400" dirty="0">
                <a:latin typeface="Arial Black" panose="020B0A04020102020204" pitchFamily="34" charset="0"/>
              </a:rPr>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lang="en-IN" sz="2400" dirty="0">
              <a:latin typeface="Arial Black" panose="020B0A04020102020204" pitchFamily="34" charset="0"/>
            </a:endParaRPr>
          </a:p>
          <a:p>
            <a:endParaRPr lang="en-IN" dirty="0">
              <a:latin typeface="Arial Black" panose="020B0A04020102020204" pitchFamily="34" charset="0"/>
            </a:endParaRPr>
          </a:p>
        </p:txBody>
      </p:sp>
    </p:spTree>
    <p:extLst>
      <p:ext uri="{BB962C8B-B14F-4D97-AF65-F5344CB8AC3E}">
        <p14:creationId xmlns:p14="http://schemas.microsoft.com/office/powerpoint/2010/main" val="2165058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AB5E4-0E6A-233B-6A15-EBB3C66477F6}"/>
              </a:ext>
            </a:extLst>
          </p:cNvPr>
          <p:cNvSpPr>
            <a:spLocks noGrp="1"/>
          </p:cNvSpPr>
          <p:nvPr>
            <p:ph type="title"/>
          </p:nvPr>
        </p:nvSpPr>
        <p:spPr/>
        <p:txBody>
          <a:bodyPr/>
          <a:lstStyle/>
          <a:p>
            <a:r>
              <a:rPr lang="en-US" sz="4400" spc="25" dirty="0"/>
              <a:t>W</a:t>
            </a:r>
            <a:r>
              <a:rPr lang="en-US" sz="4400" spc="-20" dirty="0"/>
              <a:t>H</a:t>
            </a:r>
            <a:r>
              <a:rPr lang="en-US" sz="4400" spc="20" dirty="0"/>
              <a:t>O</a:t>
            </a:r>
            <a:r>
              <a:rPr lang="en-US" sz="4400" spc="-235" dirty="0"/>
              <a:t> </a:t>
            </a:r>
            <a:r>
              <a:rPr lang="en-US" sz="4400" spc="-10" dirty="0"/>
              <a:t>AR</a:t>
            </a:r>
            <a:r>
              <a:rPr lang="en-US" sz="4400" spc="15" dirty="0"/>
              <a:t>E</a:t>
            </a:r>
            <a:r>
              <a:rPr lang="en-US" sz="4400" spc="-35" dirty="0"/>
              <a:t> </a:t>
            </a:r>
            <a:r>
              <a:rPr lang="en-US" sz="4400" spc="-10" dirty="0"/>
              <a:t>T</a:t>
            </a:r>
            <a:r>
              <a:rPr lang="en-US" sz="4400" spc="-15" dirty="0"/>
              <a:t>H</a:t>
            </a:r>
            <a:r>
              <a:rPr lang="en-US" sz="4400" spc="15" dirty="0"/>
              <a:t>E</a:t>
            </a:r>
            <a:r>
              <a:rPr lang="en-US" sz="4400" spc="-35" dirty="0"/>
              <a:t> </a:t>
            </a:r>
            <a:r>
              <a:rPr lang="en-US" sz="4400" spc="-20" dirty="0"/>
              <a:t>E</a:t>
            </a:r>
            <a:r>
              <a:rPr lang="en-US" sz="4400" spc="30" dirty="0"/>
              <a:t>N</a:t>
            </a:r>
            <a:r>
              <a:rPr lang="en-US" sz="4400" spc="15" dirty="0"/>
              <a:t>D</a:t>
            </a:r>
            <a:r>
              <a:rPr lang="en-US" sz="4400" spc="-45" dirty="0"/>
              <a:t> </a:t>
            </a:r>
            <a:r>
              <a:rPr lang="en-US" sz="4400" dirty="0"/>
              <a:t>U</a:t>
            </a:r>
            <a:r>
              <a:rPr lang="en-US" sz="4400" spc="10" dirty="0"/>
              <a:t>S</a:t>
            </a:r>
            <a:r>
              <a:rPr lang="en-US" sz="4400" spc="-25" dirty="0"/>
              <a:t>E</a:t>
            </a:r>
            <a:r>
              <a:rPr lang="en-US" sz="4400" spc="-10" dirty="0"/>
              <a:t>R</a:t>
            </a:r>
            <a:r>
              <a:rPr lang="en-US" sz="4400" spc="5" dirty="0"/>
              <a:t>S?</a:t>
            </a:r>
            <a:endParaRPr lang="en-IN" dirty="0"/>
          </a:p>
        </p:txBody>
      </p:sp>
      <p:sp>
        <p:nvSpPr>
          <p:cNvPr id="3" name="Content Placeholder 2">
            <a:extLst>
              <a:ext uri="{FF2B5EF4-FFF2-40B4-BE49-F238E27FC236}">
                <a16:creationId xmlns:a16="http://schemas.microsoft.com/office/drawing/2014/main" id="{A921BCF3-226A-5B14-18C8-19615CFBD033}"/>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Human Resources (HR) Managers</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Department Managers/Supervisors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Senior Management/Executives</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Employees</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696033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0E3D8-DC22-84D6-816B-D5FFBAA631C4}"/>
              </a:ext>
            </a:extLst>
          </p:cNvPr>
          <p:cNvSpPr>
            <a:spLocks noGrp="1"/>
          </p:cNvSpPr>
          <p:nvPr>
            <p:ph type="title"/>
          </p:nvPr>
        </p:nvSpPr>
        <p:spPr/>
        <p:txBody>
          <a:bodyPr/>
          <a:lstStyle/>
          <a:p>
            <a:r>
              <a:rPr lang="en-US" sz="4400" spc="10" dirty="0"/>
              <a:t>O</a:t>
            </a:r>
            <a:r>
              <a:rPr lang="en-US" sz="4400" spc="25" dirty="0"/>
              <a:t>U</a:t>
            </a:r>
            <a:r>
              <a:rPr lang="en-US" sz="4400" dirty="0"/>
              <a:t>R</a:t>
            </a:r>
            <a:r>
              <a:rPr lang="en-US" sz="4400" spc="5" dirty="0"/>
              <a:t> </a:t>
            </a:r>
            <a:r>
              <a:rPr lang="en-US" sz="4400" spc="25" dirty="0"/>
              <a:t>S</a:t>
            </a:r>
            <a:r>
              <a:rPr lang="en-US" sz="4400" spc="10" dirty="0"/>
              <a:t>O</a:t>
            </a:r>
            <a:r>
              <a:rPr lang="en-US" sz="4400" spc="25" dirty="0"/>
              <a:t>LU</a:t>
            </a:r>
            <a:r>
              <a:rPr lang="en-US" sz="4400" spc="-35" dirty="0"/>
              <a:t>T</a:t>
            </a:r>
            <a:r>
              <a:rPr lang="en-US" sz="4400" spc="-30" dirty="0"/>
              <a:t>I</a:t>
            </a:r>
            <a:r>
              <a:rPr lang="en-US" sz="4400" spc="10" dirty="0"/>
              <a:t>O</a:t>
            </a:r>
            <a:r>
              <a:rPr lang="en-US" sz="4400" dirty="0"/>
              <a:t>N</a:t>
            </a:r>
            <a:r>
              <a:rPr lang="en-US" sz="4400" spc="-345" dirty="0"/>
              <a:t> </a:t>
            </a:r>
            <a:r>
              <a:rPr lang="en-US" sz="4400" spc="-35" dirty="0"/>
              <a:t>A</a:t>
            </a:r>
            <a:r>
              <a:rPr lang="en-US" sz="4400" spc="-5" dirty="0"/>
              <a:t>N</a:t>
            </a:r>
            <a:r>
              <a:rPr lang="en-US" sz="4400" dirty="0"/>
              <a:t>D</a:t>
            </a:r>
            <a:r>
              <a:rPr lang="en-US" sz="4400" spc="35" dirty="0"/>
              <a:t> </a:t>
            </a:r>
            <a:r>
              <a:rPr lang="en-US" sz="4400" spc="-30" dirty="0"/>
              <a:t>I</a:t>
            </a:r>
            <a:r>
              <a:rPr lang="en-US" sz="4400" spc="-35" dirty="0"/>
              <a:t>T</a:t>
            </a:r>
            <a:r>
              <a:rPr lang="en-US" sz="4400" dirty="0"/>
              <a:t>S</a:t>
            </a:r>
            <a:r>
              <a:rPr lang="en-US" sz="4400" spc="60" dirty="0"/>
              <a:t> </a:t>
            </a:r>
            <a:r>
              <a:rPr lang="en-US" sz="4400" spc="-295" dirty="0"/>
              <a:t>V</a:t>
            </a:r>
            <a:r>
              <a:rPr lang="en-US" sz="4400" spc="-35" dirty="0"/>
              <a:t>A</a:t>
            </a:r>
            <a:r>
              <a:rPr lang="en-US" sz="4400" spc="25" dirty="0"/>
              <a:t>LU</a:t>
            </a:r>
            <a:r>
              <a:rPr lang="en-US" sz="4400" dirty="0"/>
              <a:t>E</a:t>
            </a:r>
            <a:r>
              <a:rPr lang="en-US" sz="4400" spc="-65" dirty="0"/>
              <a:t> </a:t>
            </a:r>
            <a:r>
              <a:rPr lang="en-US" sz="4400" spc="-15" dirty="0"/>
              <a:t>P</a:t>
            </a:r>
            <a:r>
              <a:rPr lang="en-US" sz="4400" spc="-30" dirty="0"/>
              <a:t>R</a:t>
            </a:r>
            <a:r>
              <a:rPr lang="en-US" sz="4400" spc="10" dirty="0"/>
              <a:t>O</a:t>
            </a:r>
            <a:r>
              <a:rPr lang="en-US" sz="4400" spc="-15" dirty="0"/>
              <a:t>P</a:t>
            </a:r>
            <a:r>
              <a:rPr lang="en-US" sz="4400" spc="10" dirty="0"/>
              <a:t>O</a:t>
            </a:r>
            <a:r>
              <a:rPr lang="en-US" sz="4400" spc="25" dirty="0"/>
              <a:t>S</a:t>
            </a:r>
            <a:r>
              <a:rPr lang="en-US" sz="4400" spc="-30" dirty="0"/>
              <a:t>I</a:t>
            </a:r>
            <a:r>
              <a:rPr lang="en-US" sz="4400" spc="-35" dirty="0"/>
              <a:t>T</a:t>
            </a:r>
            <a:r>
              <a:rPr lang="en-US" sz="4400" spc="-30" dirty="0"/>
              <a:t>I</a:t>
            </a:r>
            <a:r>
              <a:rPr lang="en-US" sz="4400" spc="10" dirty="0"/>
              <a:t>O</a:t>
            </a:r>
            <a:r>
              <a:rPr lang="en-US" sz="4400" dirty="0"/>
              <a:t>N</a:t>
            </a:r>
            <a:endParaRPr lang="en-IN" dirty="0"/>
          </a:p>
        </p:txBody>
      </p:sp>
      <p:sp>
        <p:nvSpPr>
          <p:cNvPr id="3" name="Content Placeholder 2">
            <a:extLst>
              <a:ext uri="{FF2B5EF4-FFF2-40B4-BE49-F238E27FC236}">
                <a16:creationId xmlns:a16="http://schemas.microsoft.com/office/drawing/2014/main" id="{3ED90757-209B-96DD-AA0C-D96CF39F68AF}"/>
              </a:ext>
            </a:extLst>
          </p:cNvPr>
          <p:cNvSpPr>
            <a:spLocks noGrp="1"/>
          </p:cNvSpPr>
          <p:nvPr>
            <p:ph idx="1"/>
          </p:nvPr>
        </p:nvSpPr>
        <p:spPr/>
        <p:txBody>
          <a:bodyPr>
            <a:normAutofit fontScale="92500"/>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Data-Driven Insights</a:t>
            </a:r>
            <a:r>
              <a:rPr kumimoji="0" lang="en-US" altLang="en-US" sz="2400" b="0" i="0" u="none" strike="noStrike" cap="none" normalizeH="0" baseline="0" dirty="0">
                <a:ln>
                  <a:noFill/>
                </a:ln>
                <a:solidFill>
                  <a:schemeClr val="tx1"/>
                </a:solidFill>
                <a:effectLst/>
                <a:latin typeface="Arial" panose="020B0604020202020204" pitchFamily="34" charset="0"/>
              </a:rPr>
              <a:t>: Enables managers to make informed decisions based on accurate, real-time performance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Improved Efficiency</a:t>
            </a:r>
            <a:r>
              <a:rPr kumimoji="0" lang="en-US" altLang="en-US" sz="2400" b="0" i="0" u="none" strike="noStrike" cap="none" normalizeH="0" baseline="0" dirty="0">
                <a:ln>
                  <a:noFill/>
                </a:ln>
                <a:solidFill>
                  <a:schemeClr val="tx1"/>
                </a:solidFill>
                <a:effectLst/>
                <a:latin typeface="Arial" panose="020B0604020202020204" pitchFamily="34" charset="0"/>
              </a:rPr>
              <a:t>: Automates the data collection and analysis process, saving time and reducing manual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Enhanced Employee Development</a:t>
            </a:r>
            <a:r>
              <a:rPr kumimoji="0" lang="en-US" altLang="en-US" sz="2400" b="0" i="0" u="none" strike="noStrike" cap="none" normalizeH="0" baseline="0" dirty="0">
                <a:ln>
                  <a:noFill/>
                </a:ln>
                <a:solidFill>
                  <a:schemeClr val="tx1"/>
                </a:solidFill>
                <a:effectLst/>
                <a:latin typeface="Arial" panose="020B0604020202020204" pitchFamily="34" charset="0"/>
              </a:rPr>
              <a:t>: Identifies training needs and development opportunities, leading to a more skilled workforce.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Better Performance Management</a:t>
            </a:r>
            <a:r>
              <a:rPr kumimoji="0" lang="en-US" altLang="en-US" sz="2400" b="0" i="0" u="none" strike="noStrike" cap="none" normalizeH="0" baseline="0" dirty="0">
                <a:ln>
                  <a:noFill/>
                </a:ln>
                <a:solidFill>
                  <a:schemeClr val="tx1"/>
                </a:solidFill>
                <a:effectLst/>
                <a:latin typeface="Arial" panose="020B0604020202020204" pitchFamily="34" charset="0"/>
              </a:rPr>
              <a:t>: Helps in recognizing top performers and addressing underperformance, ultimately improving overall productivity.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Cost-Effective Solution</a:t>
            </a:r>
            <a:r>
              <a:rPr kumimoji="0" lang="en-US" altLang="en-US" sz="2400" b="0" i="0" u="none" strike="noStrike" cap="none" normalizeH="0" baseline="0" dirty="0">
                <a:ln>
                  <a:noFill/>
                </a:ln>
                <a:solidFill>
                  <a:schemeClr val="tx1"/>
                </a:solidFill>
                <a:effectLst/>
                <a:latin typeface="Arial" panose="020B0604020202020204" pitchFamily="34" charset="0"/>
              </a:rPr>
              <a:t>: Leverages the widely accessible Excel platform, avoiding the need for expensive software or tools.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967842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1D91E-8315-B30D-B15B-7D05AAE2E09E}"/>
              </a:ext>
            </a:extLst>
          </p:cNvPr>
          <p:cNvSpPr>
            <a:spLocks noGrp="1"/>
          </p:cNvSpPr>
          <p:nvPr>
            <p:ph type="title"/>
          </p:nvPr>
        </p:nvSpPr>
        <p:spPr/>
        <p:txBody>
          <a:bodyPr/>
          <a:lstStyle/>
          <a:p>
            <a:r>
              <a:rPr lang="en-IN" dirty="0"/>
              <a:t>Dataset Description</a:t>
            </a:r>
          </a:p>
        </p:txBody>
      </p:sp>
      <p:sp>
        <p:nvSpPr>
          <p:cNvPr id="3" name="Content Placeholder 2">
            <a:extLst>
              <a:ext uri="{FF2B5EF4-FFF2-40B4-BE49-F238E27FC236}">
                <a16:creationId xmlns:a16="http://schemas.microsoft.com/office/drawing/2014/main" id="{6DE9680D-D1EF-5367-2F21-0DBD47BFDD15}"/>
              </a:ext>
            </a:extLst>
          </p:cNvPr>
          <p:cNvSpPr>
            <a:spLocks noGrp="1"/>
          </p:cNvSpPr>
          <p:nvPr>
            <p:ph idx="1"/>
          </p:nvPr>
        </p:nvSpPr>
        <p:spPr/>
        <p:txBody>
          <a:bodyPr>
            <a:normAutofit fontScale="70000" lnSpcReduction="20000"/>
          </a:bodyPr>
          <a:lstStyle/>
          <a:p>
            <a:pPr algn="l" fontAlgn="base"/>
            <a:r>
              <a:rPr lang="en-US" b="1" i="0" dirty="0">
                <a:solidFill>
                  <a:srgbClr val="202124"/>
                </a:solidFill>
                <a:effectLst/>
                <a:latin typeface="Inter" panose="020B0502030000000004" pitchFamily="34" charset="0"/>
              </a:rPr>
              <a:t>Descriptions for each of the columns in the dataset:</a:t>
            </a:r>
          </a:p>
          <a:p>
            <a:pPr algn="l" fontAlgn="base">
              <a:buFont typeface="+mj-lt"/>
              <a:buAutoNum type="arabicPeriod"/>
            </a:pPr>
            <a:r>
              <a:rPr lang="en-US" b="1" i="0" dirty="0">
                <a:solidFill>
                  <a:srgbClr val="3C4043"/>
                </a:solidFill>
                <a:effectLst/>
                <a:latin typeface="inherit"/>
              </a:rPr>
              <a:t>Employee ID:</a:t>
            </a:r>
            <a:r>
              <a:rPr lang="en-US" b="0" i="0" dirty="0">
                <a:solidFill>
                  <a:srgbClr val="3C4043"/>
                </a:solidFill>
                <a:effectLst/>
                <a:latin typeface="inherit"/>
              </a:rPr>
              <a:t> Unique identifier for each employee in the organization.</a:t>
            </a:r>
          </a:p>
          <a:p>
            <a:pPr algn="l" fontAlgn="base">
              <a:buFont typeface="+mj-lt"/>
              <a:buAutoNum type="arabicPeriod"/>
            </a:pPr>
            <a:r>
              <a:rPr lang="en-US" b="1" i="0" dirty="0">
                <a:solidFill>
                  <a:srgbClr val="3C4043"/>
                </a:solidFill>
                <a:effectLst/>
                <a:latin typeface="inherit"/>
              </a:rPr>
              <a:t>First Name:</a:t>
            </a:r>
            <a:r>
              <a:rPr lang="en-US" b="0" i="0" dirty="0">
                <a:solidFill>
                  <a:srgbClr val="3C4043"/>
                </a:solidFill>
                <a:effectLst/>
                <a:latin typeface="inherit"/>
              </a:rPr>
              <a:t> The first name of the employee.</a:t>
            </a:r>
          </a:p>
          <a:p>
            <a:pPr algn="l" fontAlgn="base">
              <a:buFont typeface="+mj-lt"/>
              <a:buAutoNum type="arabicPeriod"/>
            </a:pPr>
            <a:r>
              <a:rPr lang="en-US" b="1" i="0" dirty="0">
                <a:solidFill>
                  <a:srgbClr val="3C4043"/>
                </a:solidFill>
                <a:effectLst/>
                <a:latin typeface="inherit"/>
              </a:rPr>
              <a:t>Last Name:</a:t>
            </a:r>
            <a:r>
              <a:rPr lang="en-US" b="0" i="0" dirty="0">
                <a:solidFill>
                  <a:srgbClr val="3C4043"/>
                </a:solidFill>
                <a:effectLst/>
                <a:latin typeface="inherit"/>
              </a:rPr>
              <a:t> The last name of the employee.</a:t>
            </a:r>
          </a:p>
          <a:p>
            <a:pPr algn="l" fontAlgn="base">
              <a:buFont typeface="+mj-lt"/>
              <a:buAutoNum type="arabicPeriod"/>
            </a:pPr>
            <a:r>
              <a:rPr lang="en-US" b="1" i="0" dirty="0">
                <a:solidFill>
                  <a:srgbClr val="3C4043"/>
                </a:solidFill>
                <a:effectLst/>
                <a:latin typeface="inherit"/>
              </a:rPr>
              <a:t>Email:</a:t>
            </a:r>
            <a:r>
              <a:rPr lang="en-US" b="0" i="0" dirty="0">
                <a:solidFill>
                  <a:srgbClr val="3C4043"/>
                </a:solidFill>
                <a:effectLst/>
                <a:latin typeface="inherit"/>
              </a:rPr>
              <a:t> The email address associated with the employee's communication within the organization.</a:t>
            </a:r>
          </a:p>
          <a:p>
            <a:pPr algn="l" fontAlgn="base">
              <a:buFont typeface="+mj-lt"/>
              <a:buAutoNum type="arabicPeriod"/>
            </a:pPr>
            <a:r>
              <a:rPr lang="en-US" b="1" i="0" dirty="0">
                <a:solidFill>
                  <a:srgbClr val="3C4043"/>
                </a:solidFill>
                <a:effectLst/>
                <a:latin typeface="inherit"/>
              </a:rPr>
              <a:t>Business Unit:</a:t>
            </a:r>
            <a:r>
              <a:rPr lang="en-US" b="0" i="0" dirty="0">
                <a:solidFill>
                  <a:srgbClr val="3C4043"/>
                </a:solidFill>
                <a:effectLst/>
                <a:latin typeface="inherit"/>
              </a:rPr>
              <a:t> The specific business unit or department to which the employee belongs.</a:t>
            </a:r>
          </a:p>
          <a:p>
            <a:pPr algn="l" fontAlgn="base">
              <a:buFont typeface="+mj-lt"/>
              <a:buAutoNum type="arabicPeriod"/>
            </a:pPr>
            <a:r>
              <a:rPr lang="en-US" b="1" i="0" dirty="0">
                <a:solidFill>
                  <a:srgbClr val="3C4043"/>
                </a:solidFill>
                <a:effectLst/>
                <a:latin typeface="inherit"/>
              </a:rPr>
              <a:t>State:</a:t>
            </a:r>
            <a:r>
              <a:rPr lang="en-US" b="0" i="0" dirty="0">
                <a:solidFill>
                  <a:srgbClr val="3C4043"/>
                </a:solidFill>
                <a:effectLst/>
                <a:latin typeface="inherit"/>
              </a:rPr>
              <a:t> The state or region where the employee is located.</a:t>
            </a:r>
          </a:p>
          <a:p>
            <a:pPr algn="l" fontAlgn="base">
              <a:buFont typeface="+mj-lt"/>
              <a:buAutoNum type="arabicPeriod"/>
            </a:pPr>
            <a:r>
              <a:rPr lang="en-US" b="1" i="0" dirty="0">
                <a:solidFill>
                  <a:srgbClr val="3C4043"/>
                </a:solidFill>
                <a:effectLst/>
                <a:latin typeface="inherit"/>
              </a:rPr>
              <a:t>Job Function:</a:t>
            </a:r>
            <a:r>
              <a:rPr lang="en-US" b="0" i="0" dirty="0">
                <a:solidFill>
                  <a:srgbClr val="3C4043"/>
                </a:solidFill>
                <a:effectLst/>
                <a:latin typeface="inherit"/>
              </a:rPr>
              <a:t> A brief description of the employee's primary job function or role.</a:t>
            </a:r>
          </a:p>
          <a:p>
            <a:pPr algn="l" fontAlgn="base">
              <a:buFont typeface="+mj-lt"/>
              <a:buAutoNum type="arabicPeriod"/>
            </a:pPr>
            <a:r>
              <a:rPr lang="en-US" b="1" i="0" dirty="0">
                <a:solidFill>
                  <a:srgbClr val="3C4043"/>
                </a:solidFill>
                <a:effectLst/>
                <a:latin typeface="inherit"/>
              </a:rPr>
              <a:t>Gender:</a:t>
            </a:r>
            <a:r>
              <a:rPr lang="en-US" b="0" i="0" dirty="0">
                <a:solidFill>
                  <a:srgbClr val="3C4043"/>
                </a:solidFill>
                <a:effectLst/>
                <a:latin typeface="inherit"/>
              </a:rPr>
              <a:t> A code representing the gender of the employee (e.g., M for Male, F for Female, N for Non-binary).</a:t>
            </a:r>
          </a:p>
          <a:p>
            <a:pPr algn="l" fontAlgn="base">
              <a:buFont typeface="+mj-lt"/>
              <a:buAutoNum type="arabicPeriod"/>
            </a:pPr>
            <a:r>
              <a:rPr lang="en-US" b="1" i="0" dirty="0">
                <a:solidFill>
                  <a:srgbClr val="3C4043"/>
                </a:solidFill>
                <a:effectLst/>
                <a:latin typeface="inherit"/>
              </a:rPr>
              <a:t>Performance Score:</a:t>
            </a:r>
            <a:r>
              <a:rPr lang="en-US" b="0" i="0" dirty="0">
                <a:solidFill>
                  <a:srgbClr val="3C4043"/>
                </a:solidFill>
                <a:effectLst/>
                <a:latin typeface="inherit"/>
              </a:rPr>
              <a:t> A score indicating the employee's performance level (e.g., Excellent, Satisfactory, Needs Improvement).</a:t>
            </a:r>
          </a:p>
          <a:p>
            <a:pPr algn="l" fontAlgn="base">
              <a:buFont typeface="+mj-lt"/>
              <a:buAutoNum type="arabicPeriod"/>
            </a:pPr>
            <a:r>
              <a:rPr lang="en-US" b="1" i="0" dirty="0">
                <a:solidFill>
                  <a:srgbClr val="3C4043"/>
                </a:solidFill>
                <a:effectLst/>
                <a:latin typeface="inherit"/>
              </a:rPr>
              <a:t>Current Employee Rating:</a:t>
            </a:r>
            <a:r>
              <a:rPr lang="en-US" b="0" i="0" dirty="0">
                <a:solidFill>
                  <a:srgbClr val="3C4043"/>
                </a:solidFill>
                <a:effectLst/>
                <a:latin typeface="inherit"/>
              </a:rPr>
              <a:t> The current rating or evaluation of the employee's overall performance.</a:t>
            </a:r>
          </a:p>
          <a:p>
            <a:endParaRPr lang="en-IN" dirty="0"/>
          </a:p>
        </p:txBody>
      </p:sp>
    </p:spTree>
    <p:extLst>
      <p:ext uri="{BB962C8B-B14F-4D97-AF65-F5344CB8AC3E}">
        <p14:creationId xmlns:p14="http://schemas.microsoft.com/office/powerpoint/2010/main" val="2852971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E8664-E7B1-7DA8-4F93-D717B8F5B8E4}"/>
              </a:ext>
            </a:extLst>
          </p:cNvPr>
          <p:cNvSpPr>
            <a:spLocks noGrp="1"/>
          </p:cNvSpPr>
          <p:nvPr>
            <p:ph type="title"/>
          </p:nvPr>
        </p:nvSpPr>
        <p:spPr/>
        <p:txBody>
          <a:bodyPr/>
          <a:lstStyle/>
          <a:p>
            <a:r>
              <a:rPr lang="en-IN" sz="4400" b="1" spc="15" dirty="0">
                <a:latin typeface="Trebuchet MS"/>
                <a:cs typeface="Trebuchet MS"/>
              </a:rPr>
              <a:t>M</a:t>
            </a:r>
            <a:r>
              <a:rPr lang="en-IN" sz="4400" b="1" dirty="0">
                <a:latin typeface="Trebuchet MS"/>
                <a:cs typeface="Trebuchet MS"/>
              </a:rPr>
              <a:t>O</a:t>
            </a:r>
            <a:r>
              <a:rPr lang="en-IN" sz="4400" b="1" spc="-15" dirty="0">
                <a:latin typeface="Trebuchet MS"/>
                <a:cs typeface="Trebuchet MS"/>
              </a:rPr>
              <a:t>D</a:t>
            </a:r>
            <a:r>
              <a:rPr lang="en-IN" sz="4400" b="1" spc="-35" dirty="0">
                <a:latin typeface="Trebuchet MS"/>
                <a:cs typeface="Trebuchet MS"/>
              </a:rPr>
              <a:t>E</a:t>
            </a:r>
            <a:r>
              <a:rPr lang="en-IN" sz="4400" b="1" spc="-30" dirty="0">
                <a:latin typeface="Trebuchet MS"/>
                <a:cs typeface="Trebuchet MS"/>
              </a:rPr>
              <a:t>LL</a:t>
            </a:r>
            <a:r>
              <a:rPr lang="en-IN" sz="4400" b="1" spc="-5" dirty="0">
                <a:latin typeface="Trebuchet MS"/>
                <a:cs typeface="Trebuchet MS"/>
              </a:rPr>
              <a:t>I</a:t>
            </a:r>
            <a:r>
              <a:rPr lang="en-IN" sz="4400" b="1" spc="30" dirty="0">
                <a:latin typeface="Trebuchet MS"/>
                <a:cs typeface="Trebuchet MS"/>
              </a:rPr>
              <a:t>N</a:t>
            </a:r>
            <a:r>
              <a:rPr lang="en-IN" sz="4400" b="1" spc="5" dirty="0">
                <a:latin typeface="Trebuchet MS"/>
                <a:cs typeface="Trebuchet MS"/>
              </a:rPr>
              <a:t>G</a:t>
            </a:r>
            <a:br>
              <a:rPr lang="en-IN" sz="4400" dirty="0">
                <a:latin typeface="Trebuchet MS"/>
                <a:cs typeface="Trebuchet MS"/>
              </a:rPr>
            </a:br>
            <a:endParaRPr lang="en-IN" dirty="0"/>
          </a:p>
        </p:txBody>
      </p:sp>
      <p:sp>
        <p:nvSpPr>
          <p:cNvPr id="3" name="Content Placeholder 2">
            <a:extLst>
              <a:ext uri="{FF2B5EF4-FFF2-40B4-BE49-F238E27FC236}">
                <a16:creationId xmlns:a16="http://schemas.microsoft.com/office/drawing/2014/main" id="{A0E6AF7B-25E7-304B-665E-DD4E170DE479}"/>
              </a:ext>
            </a:extLst>
          </p:cNvPr>
          <p:cNvSpPr>
            <a:spLocks noGrp="1"/>
          </p:cNvSpPr>
          <p:nvPr>
            <p:ph idx="1"/>
          </p:nvPr>
        </p:nvSpPr>
        <p:spPr/>
        <p:txBody>
          <a:bodyPr>
            <a:normAutofit fontScale="77500" lnSpcReduction="20000"/>
          </a:bodyPr>
          <a:lstStyle/>
          <a:p>
            <a:r>
              <a:rPr lang="en-US" dirty="0"/>
              <a:t>In the "Employee Performance Analysis Using Excel" project, the modeling phase involves setting up the Excel workbook with various tools and techniques to analyze and visualize the data effectively. Here’s how each component will be used:</a:t>
            </a:r>
          </a:p>
          <a:p>
            <a:r>
              <a:rPr lang="en-US" b="1" dirty="0"/>
              <a:t>1. Data Filtering</a:t>
            </a:r>
          </a:p>
          <a:p>
            <a:pPr>
              <a:buFont typeface="Arial" panose="020B0604020202020204" pitchFamily="34" charset="0"/>
              <a:buChar char="•"/>
            </a:pPr>
            <a:r>
              <a:rPr lang="en-US" b="1" dirty="0"/>
              <a:t>Purpose</a:t>
            </a:r>
            <a:r>
              <a:rPr lang="en-US" dirty="0"/>
              <a:t>: To sort and refine the data to focus on specific criteria, such as department, date range, or individual employee performance.</a:t>
            </a:r>
          </a:p>
          <a:p>
            <a:pPr>
              <a:buFont typeface="Arial" panose="020B0604020202020204" pitchFamily="34" charset="0"/>
              <a:buChar char="•"/>
            </a:pPr>
            <a:r>
              <a:rPr lang="en-US" b="1" dirty="0"/>
              <a:t>Implementation</a:t>
            </a:r>
            <a:r>
              <a:rPr lang="en-US" dirty="0"/>
              <a:t>: Excel’s filtering feature will be applied to datasets, allowing users to easily narrow down the data to view only the relevant information. For example, filtering by department or by performance rating.</a:t>
            </a:r>
          </a:p>
          <a:p>
            <a:r>
              <a:rPr lang="en-US" b="1" dirty="0"/>
              <a:t>2. Pivot Tables</a:t>
            </a:r>
          </a:p>
          <a:p>
            <a:pPr>
              <a:buFont typeface="Arial" panose="020B0604020202020204" pitchFamily="34" charset="0"/>
              <a:buChar char="•"/>
            </a:pPr>
            <a:r>
              <a:rPr lang="en-US" b="1" dirty="0"/>
              <a:t>Purpose</a:t>
            </a:r>
            <a:r>
              <a:rPr lang="en-US" dirty="0"/>
              <a:t>: To summarize and analyze large datasets by grouping and aggregating data based on different performance metrics.</a:t>
            </a:r>
          </a:p>
          <a:p>
            <a:pPr>
              <a:buFont typeface="Arial" panose="020B0604020202020204" pitchFamily="34" charset="0"/>
              <a:buChar char="•"/>
            </a:pPr>
            <a:r>
              <a:rPr lang="en-US" b="1" dirty="0"/>
              <a:t>Implementation</a:t>
            </a:r>
            <a:r>
              <a:rPr lang="en-US" dirty="0"/>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a:p>
            <a:endParaRPr lang="en-IN" b="1" dirty="0"/>
          </a:p>
        </p:txBody>
      </p:sp>
    </p:spTree>
    <p:extLst>
      <p:ext uri="{BB962C8B-B14F-4D97-AF65-F5344CB8AC3E}">
        <p14:creationId xmlns:p14="http://schemas.microsoft.com/office/powerpoint/2010/main" val="2530768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B51D4-4016-4341-793F-D48EE16B3B09}"/>
              </a:ext>
            </a:extLst>
          </p:cNvPr>
          <p:cNvSpPr>
            <a:spLocks noGrp="1"/>
          </p:cNvSpPr>
          <p:nvPr>
            <p:ph type="title"/>
          </p:nvPr>
        </p:nvSpPr>
        <p:spPr/>
        <p:txBody>
          <a:bodyPr/>
          <a:lstStyle/>
          <a:p>
            <a:r>
              <a:rPr lang="en-IN" sz="4400" b="1" spc="15" dirty="0">
                <a:latin typeface="Trebuchet MS"/>
                <a:cs typeface="Trebuchet MS"/>
              </a:rPr>
              <a:t>M</a:t>
            </a:r>
            <a:r>
              <a:rPr lang="en-IN" sz="4400" b="1" dirty="0">
                <a:latin typeface="Trebuchet MS"/>
                <a:cs typeface="Trebuchet MS"/>
              </a:rPr>
              <a:t>O</a:t>
            </a:r>
            <a:r>
              <a:rPr lang="en-IN" sz="4400" b="1" spc="-15" dirty="0">
                <a:latin typeface="Trebuchet MS"/>
                <a:cs typeface="Trebuchet MS"/>
              </a:rPr>
              <a:t>D</a:t>
            </a:r>
            <a:r>
              <a:rPr lang="en-IN" sz="4400" b="1" spc="-35" dirty="0">
                <a:latin typeface="Trebuchet MS"/>
                <a:cs typeface="Trebuchet MS"/>
              </a:rPr>
              <a:t>E</a:t>
            </a:r>
            <a:r>
              <a:rPr lang="en-IN" sz="4400" b="1" spc="-30" dirty="0">
                <a:latin typeface="Trebuchet MS"/>
                <a:cs typeface="Trebuchet MS"/>
              </a:rPr>
              <a:t>LL</a:t>
            </a:r>
            <a:r>
              <a:rPr lang="en-IN" sz="4400" b="1" spc="-5" dirty="0">
                <a:latin typeface="Trebuchet MS"/>
                <a:cs typeface="Trebuchet MS"/>
              </a:rPr>
              <a:t>I</a:t>
            </a:r>
            <a:r>
              <a:rPr lang="en-IN" sz="4400" b="1" spc="30" dirty="0">
                <a:latin typeface="Trebuchet MS"/>
                <a:cs typeface="Trebuchet MS"/>
              </a:rPr>
              <a:t>N</a:t>
            </a:r>
            <a:r>
              <a:rPr lang="en-IN" sz="4400" b="1" spc="5" dirty="0">
                <a:latin typeface="Trebuchet MS"/>
                <a:cs typeface="Trebuchet MS"/>
              </a:rPr>
              <a:t>G</a:t>
            </a:r>
            <a:br>
              <a:rPr lang="en-IN" sz="4400" dirty="0">
                <a:latin typeface="Trebuchet MS"/>
                <a:cs typeface="Trebuchet MS"/>
              </a:rPr>
            </a:br>
            <a:endParaRPr lang="en-IN" dirty="0"/>
          </a:p>
        </p:txBody>
      </p:sp>
      <p:sp>
        <p:nvSpPr>
          <p:cNvPr id="3" name="Content Placeholder 2">
            <a:extLst>
              <a:ext uri="{FF2B5EF4-FFF2-40B4-BE49-F238E27FC236}">
                <a16:creationId xmlns:a16="http://schemas.microsoft.com/office/drawing/2014/main" id="{0655873D-0465-9FFA-6469-1FED5567C424}"/>
              </a:ext>
            </a:extLst>
          </p:cNvPr>
          <p:cNvSpPr>
            <a:spLocks noGrp="1"/>
          </p:cNvSpPr>
          <p:nvPr>
            <p:ph idx="1"/>
          </p:nvPr>
        </p:nvSpPr>
        <p:spPr>
          <a:xfrm>
            <a:off x="606288" y="1639957"/>
            <a:ext cx="10409584" cy="4456043"/>
          </a:xfrm>
        </p:spPr>
        <p:txBody>
          <a:bodyPr/>
          <a:lstStyle/>
          <a:p>
            <a:endParaRPr lang="en-IN" dirty="0"/>
          </a:p>
        </p:txBody>
      </p:sp>
      <p:sp>
        <p:nvSpPr>
          <p:cNvPr id="5" name="TextBox 4">
            <a:extLst>
              <a:ext uri="{FF2B5EF4-FFF2-40B4-BE49-F238E27FC236}">
                <a16:creationId xmlns:a16="http://schemas.microsoft.com/office/drawing/2014/main" id="{F828D2F9-6A2F-78AA-A6B5-D3DBFBB8190B}"/>
              </a:ext>
            </a:extLst>
          </p:cNvPr>
          <p:cNvSpPr txBox="1"/>
          <p:nvPr/>
        </p:nvSpPr>
        <p:spPr>
          <a:xfrm>
            <a:off x="1610139" y="2236303"/>
            <a:ext cx="8696739" cy="3970318"/>
          </a:xfrm>
          <a:prstGeom prst="rect">
            <a:avLst/>
          </a:prstGeom>
          <a:noFill/>
        </p:spPr>
        <p:txBody>
          <a:bodyPr wrap="square">
            <a:spAutoFit/>
          </a:bodyPr>
          <a:lstStyle/>
          <a:p>
            <a:r>
              <a:rPr lang="en-US" b="1" dirty="0"/>
              <a:t>Charts</a:t>
            </a:r>
          </a:p>
          <a:p>
            <a:pPr>
              <a:buFont typeface="Arial" panose="020B0604020202020204" pitchFamily="34" charset="0"/>
              <a:buChar char="•"/>
            </a:pPr>
            <a:r>
              <a:rPr lang="en-US" b="1" dirty="0"/>
              <a:t>Purpose</a:t>
            </a:r>
            <a:r>
              <a:rPr lang="en-US" dirty="0"/>
              <a:t>: To visualize the data in an easily interpretable format, making trends and patterns more apparent.</a:t>
            </a:r>
          </a:p>
          <a:p>
            <a:pPr>
              <a:buFont typeface="Arial" panose="020B0604020202020204" pitchFamily="34" charset="0"/>
              <a:buChar char="•"/>
            </a:pPr>
            <a:r>
              <a:rPr lang="en-US" b="1" dirty="0"/>
              <a:t>Implementation</a:t>
            </a:r>
            <a:r>
              <a:rPr lang="en-US" dirty="0"/>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lang="en-US" b="1" dirty="0"/>
              <a:t>4. Conditional Formatting</a:t>
            </a:r>
          </a:p>
          <a:p>
            <a:pPr>
              <a:buFont typeface="Arial" panose="020B0604020202020204" pitchFamily="34" charset="0"/>
              <a:buChar char="•"/>
            </a:pPr>
            <a:r>
              <a:rPr lang="en-US" b="1" dirty="0"/>
              <a:t>Purpose</a:t>
            </a:r>
            <a:r>
              <a:rPr lang="en-US" dirty="0"/>
              <a:t>: To highlight specific data points that meet certain conditions, making it easier to spot trends, outliers, or areas of concern.</a:t>
            </a:r>
          </a:p>
          <a:p>
            <a:pPr>
              <a:buFont typeface="Arial" panose="020B0604020202020204" pitchFamily="34" charset="0"/>
              <a:buChar char="•"/>
            </a:pPr>
            <a:r>
              <a:rPr lang="en-US" b="1" dirty="0"/>
              <a:t>Implementation</a:t>
            </a:r>
            <a:r>
              <a:rPr lang="en-US" dirty="0"/>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extLst>
      <p:ext uri="{BB962C8B-B14F-4D97-AF65-F5344CB8AC3E}">
        <p14:creationId xmlns:p14="http://schemas.microsoft.com/office/powerpoint/2010/main" val="3743964530"/>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12</TotalTime>
  <Words>976</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 Black</vt:lpstr>
      <vt:lpstr>Corbel</vt:lpstr>
      <vt:lpstr>inherit</vt:lpstr>
      <vt:lpstr>Inter</vt:lpstr>
      <vt:lpstr>Roboto</vt:lpstr>
      <vt:lpstr>Times New Roman</vt:lpstr>
      <vt:lpstr>Trebuchet MS</vt:lpstr>
      <vt:lpstr>Basis</vt:lpstr>
      <vt:lpstr>Employee Data Analysis using Excel  </vt:lpstr>
      <vt:lpstr>AGENDA</vt:lpstr>
      <vt:lpstr>PROBLEM STATEMENT</vt:lpstr>
      <vt:lpstr>PROJECT OVERVIEW</vt:lpstr>
      <vt:lpstr>WHO ARE THE END USERS?</vt:lpstr>
      <vt:lpstr>OUR SOLUTION AND ITS VALUE PROPOSITION</vt:lpstr>
      <vt:lpstr>Dataset Description</vt:lpstr>
      <vt:lpstr>MODELLING </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Jayalakshmi</dc:creator>
  <cp:lastModifiedBy>Jayalakshmi</cp:lastModifiedBy>
  <cp:revision>1</cp:revision>
  <dcterms:created xsi:type="dcterms:W3CDTF">2024-08-31T07:06:39Z</dcterms:created>
  <dcterms:modified xsi:type="dcterms:W3CDTF">2024-08-31T07:18:48Z</dcterms:modified>
</cp:coreProperties>
</file>