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84" r:id="rId2"/>
  </p:sldMasterIdLst>
  <p:notesMasterIdLst>
    <p:notesMasterId r:id="rId16"/>
  </p:notesMasterIdLst>
  <p:sldIdLst>
    <p:sldId id="419" r:id="rId3"/>
    <p:sldId id="430" r:id="rId4"/>
    <p:sldId id="425" r:id="rId5"/>
    <p:sldId id="426" r:id="rId6"/>
    <p:sldId id="429" r:id="rId7"/>
    <p:sldId id="407" r:id="rId8"/>
    <p:sldId id="431" r:id="rId9"/>
    <p:sldId id="432" r:id="rId10"/>
    <p:sldId id="433" r:id="rId11"/>
    <p:sldId id="434" r:id="rId12"/>
    <p:sldId id="428" r:id="rId13"/>
    <p:sldId id="439" r:id="rId14"/>
    <p:sldId id="435" r:id="rId15"/>
  </p:sldIdLst>
  <p:sldSz cx="9144000" cy="6840538"/>
  <p:notesSz cx="7099300" cy="10234613"/>
  <p:defaultTextStyle>
    <a:defPPr>
      <a:defRPr lang="pt-PT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  <a:sym typeface="Wingdings 2" pitchFamily="18" charset="2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  <a:sym typeface="Wingdings 2" pitchFamily="18" charset="2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  <a:sym typeface="Wingdings 2" pitchFamily="18" charset="2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  <a:sym typeface="Wingdings 2" pitchFamily="18" charset="2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  <a:sym typeface="Wingdings 2" pitchFamily="18" charset="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  <a:sym typeface="Wingdings 2" pitchFamily="18" charset="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  <a:sym typeface="Wingdings 2" pitchFamily="18" charset="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  <a:sym typeface="Wingdings 2" pitchFamily="18" charset="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  <a:sym typeface="Wingdings 2" pitchFamily="18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0099"/>
    <a:srgbClr val="0099CC"/>
    <a:srgbClr val="CC6600"/>
    <a:srgbClr val="FF9900"/>
    <a:srgbClr val="FF0000"/>
    <a:srgbClr val="FF6600"/>
    <a:srgbClr val="F18775"/>
    <a:srgbClr val="FFFF99"/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2427" autoAdjust="0"/>
  </p:normalViewPr>
  <p:slideViewPr>
    <p:cSldViewPr>
      <p:cViewPr>
        <p:scale>
          <a:sx n="100" d="100"/>
          <a:sy n="100" d="100"/>
        </p:scale>
        <p:origin x="-1860" y="-372"/>
      </p:cViewPr>
      <p:guideLst>
        <p:guide orient="horz" pos="215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91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66" tIns="47183" rIns="94366" bIns="47183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66" tIns="47183" rIns="94366" bIns="47183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768350"/>
            <a:ext cx="5126038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66" tIns="47183" rIns="94366" bIns="47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Clique para editar os estilos de texto do modelo global</a:t>
            </a:r>
          </a:p>
          <a:p>
            <a:pPr lvl="1"/>
            <a:r>
              <a:rPr lang="pt-PT" noProof="0" smtClean="0"/>
              <a:t>Segundo nível</a:t>
            </a:r>
          </a:p>
          <a:p>
            <a:pPr lvl="2"/>
            <a:r>
              <a:rPr lang="pt-PT" noProof="0" smtClean="0"/>
              <a:t>Terceiro nível</a:t>
            </a:r>
          </a:p>
          <a:p>
            <a:pPr lvl="3"/>
            <a:r>
              <a:rPr lang="pt-PT" noProof="0" smtClean="0"/>
              <a:t>Quarto nível</a:t>
            </a:r>
          </a:p>
          <a:p>
            <a:pPr lvl="4"/>
            <a:r>
              <a:rPr lang="pt-PT" noProof="0" smtClean="0"/>
              <a:t>Quinto nível</a:t>
            </a:r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66" tIns="47183" rIns="94366" bIns="47183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136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66" tIns="47183" rIns="94366" bIns="47183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8C66B6ED-6B4A-4C3B-8EA8-FC804460FCFB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32600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PT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PT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PT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PT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8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PT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PT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PT"/>
            </a:p>
          </p:txBody>
        </p:sp>
      </p:grpSp>
      <p:sp>
        <p:nvSpPr>
          <p:cNvPr id="7271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pt-PT"/>
              <a:t>Clique para editar o estilo do título</a:t>
            </a:r>
          </a:p>
        </p:txBody>
      </p:sp>
      <p:sp>
        <p:nvSpPr>
          <p:cNvPr id="7271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PT"/>
              <a:t>Faça clique para editar o estilo do subtítulo do modelo global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32525"/>
            <a:ext cx="2133600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6E0C3-FC33-4E2A-ABFE-717F6AD84CF8}" type="datetime1">
              <a:rPr lang="pt-PT"/>
              <a:pPr>
                <a:defRPr/>
              </a:pPr>
              <a:t>03/03/2019</a:t>
            </a:fld>
            <a:endParaRPr lang="pt-PT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35700"/>
            <a:ext cx="2895600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38875"/>
            <a:ext cx="2133600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9E53E-2063-42F6-8DB7-270DB276AC0E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6CC0D-B8DE-4F40-8935-FD0044E3E4DC}" type="datetime1">
              <a:rPr lang="pt-PT"/>
              <a:pPr>
                <a:defRPr/>
              </a:pPr>
              <a:t>03/03/2019</a:t>
            </a:fld>
            <a:endParaRPr lang="pt-PT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5C59B-B3A7-4C75-887C-FDC9CBFE6137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D667C-8D36-4F8C-9D91-791A5A2DED7F}" type="datetime1">
              <a:rPr lang="pt-PT"/>
              <a:pPr>
                <a:defRPr/>
              </a:pPr>
              <a:t>03/03/2019</a:t>
            </a:fld>
            <a:endParaRPr lang="pt-PT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1501B-51BD-47B6-8E16-06E34545193F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303D4-F0D7-425E-A113-DEB936D8E08F}" type="datetime1">
              <a:rPr lang="pt-PT"/>
              <a:pPr>
                <a:defRPr/>
              </a:pPr>
              <a:t>03/03/2019</a:t>
            </a:fld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CE74E-B72B-4FF1-86B2-34EF0A01CD21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18130-2BB6-44EF-BE19-9CB02B2FE648}" type="datetime1">
              <a:rPr lang="pt-PT"/>
              <a:pPr>
                <a:defRPr/>
              </a:pPr>
              <a:t>03/03/2019</a:t>
            </a:fld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DE320-C190-4F8F-87CC-19C46EC2AFD7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A9EC7-DD40-4B92-BDAE-8152E1440AC2}" type="datetime1">
              <a:rPr lang="pt-PT"/>
              <a:pPr>
                <a:defRPr/>
              </a:pPr>
              <a:t>03/03/2019</a:t>
            </a:fld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FA867-C113-42D3-A2BC-58E6F2192F88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EE7C5-97EF-4B96-B11D-A6911C9C1C53}" type="datetime1">
              <a:rPr lang="pt-PT"/>
              <a:pPr>
                <a:defRPr/>
              </a:pPr>
              <a:t>03/03/2019</a:t>
            </a:fld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CEF7A-9560-44D8-B572-6DC17899059A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3B42B-F15E-4561-80FE-4D6612F71D81}" type="datetime1">
              <a:rPr lang="pt-PT"/>
              <a:pPr>
                <a:defRPr/>
              </a:pPr>
              <a:t>03/03/2019</a:t>
            </a:fld>
            <a:endParaRPr lang="pt-P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F8ED9-A69B-4E8A-A652-9FA1C3BE836C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9252B-B158-45D4-94CD-CA501E583617}" type="datetime1">
              <a:rPr lang="pt-PT"/>
              <a:pPr>
                <a:defRPr/>
              </a:pPr>
              <a:t>03/03/2019</a:t>
            </a:fld>
            <a:endParaRPr lang="pt-P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790B5-61D9-4EAA-9B40-CC3772B6BB85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06368E-D7A6-4988-A931-F5E8B384936D}" type="datetime1">
              <a:rPr lang="pt-PT"/>
              <a:pPr>
                <a:defRPr/>
              </a:pPr>
              <a:t>03/03/2019</a:t>
            </a:fld>
            <a:endParaRPr lang="pt-P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D86CD-624E-4D65-85E4-F5DDF6565F4B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A659B-3857-41FD-AF93-72F0253C0958}" type="datetime1">
              <a:rPr lang="pt-PT"/>
              <a:pPr>
                <a:defRPr/>
              </a:pPr>
              <a:t>03/03/2019</a:t>
            </a:fld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E822C-03EC-4FAA-99D7-5EEAE9971BB0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46946-49FE-4E0A-8C41-897B7ECE9563}" type="datetime1">
              <a:rPr lang="pt-PT"/>
              <a:pPr>
                <a:defRPr/>
              </a:pPr>
              <a:t>03/03/2019</a:t>
            </a:fld>
            <a:endParaRPr lang="pt-PT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F3C415-F52D-42ED-A1DC-A17F94B4F89A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 smtClean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10739-A8C5-4737-AB6B-1380B707250F}" type="datetime1">
              <a:rPr lang="pt-PT"/>
              <a:pPr>
                <a:defRPr/>
              </a:pPr>
              <a:t>03/03/2019</a:t>
            </a:fld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5AB36-6D28-4E59-9253-BE8B9127B836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ACBAA-2D24-44CB-B120-68B5E1DAB45A}" type="datetime1">
              <a:rPr lang="pt-PT"/>
              <a:pPr>
                <a:defRPr/>
              </a:pPr>
              <a:t>03/03/2019</a:t>
            </a:fld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0339B-300C-4171-9511-2680BF3E19F6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6778E-F02F-4E05-9F5D-996557D308E8}" type="datetime1">
              <a:rPr lang="pt-PT"/>
              <a:pPr>
                <a:defRPr/>
              </a:pPr>
              <a:t>03/03/2019</a:t>
            </a:fld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4C282-159E-4037-B2EA-3378CE92FD7F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  <p:transition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ADE7F-1B45-473B-98A4-F1B962AA2682}" type="datetime1">
              <a:rPr lang="pt-PT"/>
              <a:pPr>
                <a:defRPr/>
              </a:pPr>
              <a:t>03/03/2019</a:t>
            </a:fld>
            <a:endParaRPr lang="pt-PT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D0FDD-B30C-452D-9563-AE80E81EC37C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DB648-4FE8-4210-AD57-57749BFE679C}" type="datetime1">
              <a:rPr lang="pt-PT"/>
              <a:pPr>
                <a:defRPr/>
              </a:pPr>
              <a:t>03/03/2019</a:t>
            </a:fld>
            <a:endParaRPr lang="pt-PT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FC502C-FED1-4C27-BBBA-3ABFDA1EDB69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EB291-A0B2-44CB-8F8F-FCE41A939EBF}" type="datetime1">
              <a:rPr lang="pt-PT"/>
              <a:pPr>
                <a:defRPr/>
              </a:pPr>
              <a:t>03/03/2019</a:t>
            </a:fld>
            <a:endParaRPr lang="pt-PT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0E64C-4C3D-4534-8561-B6296112C693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96EA2-7C7C-4EB8-819A-9A32F841515E}" type="datetime1">
              <a:rPr lang="pt-PT"/>
              <a:pPr>
                <a:defRPr/>
              </a:pPr>
              <a:t>03/03/2019</a:t>
            </a:fld>
            <a:endParaRPr lang="pt-PT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92560-B002-479D-8D02-DAC1C4DE844B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55FDD-90AD-433D-A4DA-F6FDAA2B6DDE}" type="datetime1">
              <a:rPr lang="pt-PT"/>
              <a:pPr>
                <a:defRPr/>
              </a:pPr>
              <a:t>03/03/2019</a:t>
            </a:fld>
            <a:endParaRPr lang="pt-PT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432DD-4A26-4BD3-A5DA-59F34A9CD32C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4BE26-D871-4E94-920A-60A248BE4958}" type="datetime1">
              <a:rPr lang="pt-PT"/>
              <a:pPr>
                <a:defRPr/>
              </a:pPr>
              <a:t>03/03/2019</a:t>
            </a:fld>
            <a:endParaRPr lang="pt-PT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8B953-1730-4138-98DB-F80CC32CCD97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 smtClean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CEB46-E32F-4E44-87FD-A9CAA473004C}" type="datetime1">
              <a:rPr lang="pt-PT"/>
              <a:pPr>
                <a:defRPr/>
              </a:pPr>
              <a:t>03/03/2019</a:t>
            </a:fld>
            <a:endParaRPr lang="pt-PT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43202-6C9C-4358-8241-184B4C281AF7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</p:spTree>
  </p:cSld>
  <p:clrMapOvr>
    <a:masterClrMapping/>
  </p:clrMapOvr>
  <p:transition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35700"/>
            <a:ext cx="2133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EBFEA011-E1EE-4D25-8BB1-15B811477215}" type="datetime1">
              <a:rPr lang="pt-PT"/>
              <a:pPr>
                <a:defRPr/>
              </a:pPr>
              <a:t>03/03/2019</a:t>
            </a:fld>
            <a:endParaRPr lang="pt-PT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32525"/>
            <a:ext cx="2133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BAB1CB1A-6F68-444E-BBCA-D5E173C86B73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0825" cy="6832600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7168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PT"/>
              </a:p>
            </p:txBody>
          </p:sp>
          <p:sp>
            <p:nvSpPr>
              <p:cNvPr id="7168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PT"/>
              </a:p>
            </p:txBody>
          </p:sp>
          <p:sp>
            <p:nvSpPr>
              <p:cNvPr id="7168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PT"/>
              </a:p>
            </p:txBody>
          </p:sp>
          <p:sp>
            <p:nvSpPr>
              <p:cNvPr id="71689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PT"/>
              </a:p>
            </p:txBody>
          </p:sp>
          <p:sp>
            <p:nvSpPr>
              <p:cNvPr id="7169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8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PT"/>
              </a:p>
            </p:txBody>
          </p:sp>
        </p:grpSp>
        <p:sp>
          <p:nvSpPr>
            <p:cNvPr id="7169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PT"/>
            </a:p>
          </p:txBody>
        </p:sp>
        <p:sp>
          <p:nvSpPr>
            <p:cNvPr id="71692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PT"/>
            </a:p>
          </p:txBody>
        </p:sp>
      </p:grpSp>
      <p:sp>
        <p:nvSpPr>
          <p:cNvPr id="7169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 estilo do título</a:t>
            </a:r>
          </a:p>
        </p:txBody>
      </p:sp>
      <p:sp>
        <p:nvSpPr>
          <p:cNvPr id="7169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32525"/>
            <a:ext cx="2895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7169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95438"/>
            <a:ext cx="82296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66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1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1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1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16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16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16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3" grpId="0"/>
      <p:bldP spid="71695" grpId="0" build="p">
        <p:tmplLst>
          <p:tmpl lvl="1">
            <p:tnLst>
              <p:par>
                <p:cTn presetID="40" presetClass="entr" presetSubtype="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6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69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6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69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6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69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6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69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6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69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16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 estilo do título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95438"/>
            <a:ext cx="82296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29350"/>
            <a:ext cx="2133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0AECB620-50CA-44E0-AFA1-9F63F868F633}" type="datetime1">
              <a:rPr lang="pt-PT"/>
              <a:pPr>
                <a:defRPr/>
              </a:pPr>
              <a:t>03/03/2019</a:t>
            </a:fld>
            <a:endParaRPr lang="pt-PT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pt-PT"/>
              <a:t>1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29350"/>
            <a:ext cx="2133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1310493F-637D-408E-9701-F95981263EF0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transition>
    <p:push dir="r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OGO_DI_ACETA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15888"/>
            <a:ext cx="3276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251520" y="971997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3708400" y="188913"/>
            <a:ext cx="0" cy="7889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3924300" y="33178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4105" name="Text Box 12"/>
          <p:cNvSpPr txBox="1">
            <a:spLocks noChangeArrowheads="1"/>
          </p:cNvSpPr>
          <p:nvPr/>
        </p:nvSpPr>
        <p:spPr bwMode="auto">
          <a:xfrm>
            <a:off x="5219700" y="331788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4106" name="Text Box 20"/>
          <p:cNvSpPr txBox="1">
            <a:spLocks noChangeArrowheads="1"/>
          </p:cNvSpPr>
          <p:nvPr/>
        </p:nvSpPr>
        <p:spPr bwMode="auto">
          <a:xfrm>
            <a:off x="3779912" y="395933"/>
            <a:ext cx="504056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b="1" smtClean="0">
                <a:latin typeface="Arial Rounded MT Bold" pitchFamily="34" charset="0"/>
              </a:rPr>
              <a:t>LI3 – APONTAMENTOS PRÁTICOS 1</a:t>
            </a:r>
          </a:p>
        </p:txBody>
      </p:sp>
      <p:sp>
        <p:nvSpPr>
          <p:cNvPr id="4107" name="Text Box 33"/>
          <p:cNvSpPr txBox="1">
            <a:spLocks noChangeArrowheads="1"/>
          </p:cNvSpPr>
          <p:nvPr/>
        </p:nvSpPr>
        <p:spPr bwMode="auto">
          <a:xfrm>
            <a:off x="4695825" y="5391150"/>
            <a:ext cx="184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323528" y="1260029"/>
            <a:ext cx="144016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smtClean="0"/>
              <a:t> </a:t>
            </a:r>
            <a:r>
              <a:rPr lang="pt-PT" b="1" smtClean="0">
                <a:solidFill>
                  <a:schemeClr val="tx1"/>
                </a:solidFill>
              </a:rPr>
              <a:t>FASE 1</a:t>
            </a:r>
            <a:endParaRPr lang="pt-PT" b="1">
              <a:solidFill>
                <a:schemeClr val="tx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884368" y="637259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smtClean="0">
                <a:latin typeface="Eras Medium ITC" pitchFamily="34" charset="0"/>
              </a:rPr>
              <a:t>NP1 - 1</a:t>
            </a:r>
            <a:endParaRPr lang="pt-PT" sz="1400">
              <a:latin typeface="Eras Medium ITC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827584" y="2052117"/>
            <a:ext cx="7776864" cy="3831818"/>
          </a:xfrm>
          <a:prstGeom prst="rect">
            <a:avLst/>
          </a:prstGeom>
          <a:noFill/>
          <a:ln w="19050">
            <a:solidFill>
              <a:schemeClr val="accent1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solidFill>
                  <a:srgbClr val="0070C0"/>
                </a:solidFill>
                <a:latin typeface="Arial Rounded MT Bold" pitchFamily="34" charset="0"/>
              </a:rPr>
              <a:t>Estas </a:t>
            </a:r>
            <a:r>
              <a:rPr lang="pt-PT" smtClean="0">
                <a:solidFill>
                  <a:srgbClr val="0070C0"/>
                </a:solidFill>
                <a:latin typeface="Arial Rounded MT Bold" pitchFamily="34" charset="0"/>
              </a:rPr>
              <a:t>notas práticas </a:t>
            </a:r>
            <a:r>
              <a:rPr lang="pt-PT" smtClean="0">
                <a:solidFill>
                  <a:srgbClr val="0070C0"/>
                </a:solidFill>
                <a:latin typeface="Arial Rounded MT Bold" pitchFamily="34" charset="0"/>
              </a:rPr>
              <a:t>correspondem a orientações comuns, directivas, explicações e questões de codificação que têm sido abordadas nas aulas práticas de LI3, e que visam normalizar a abordagem à FASE 1 do projecto de LI3 e, de certo modo, garantir que todos os alunos podem com sucesso realizar as várias tarefas programadas para esta FASE. </a:t>
            </a:r>
          </a:p>
          <a:p>
            <a:pPr algn="just"/>
            <a:r>
              <a:rPr lang="pt-PT" smtClean="0">
                <a:solidFill>
                  <a:srgbClr val="0070C0"/>
                </a:solidFill>
                <a:latin typeface="Arial Rounded MT Bold" pitchFamily="34" charset="0"/>
              </a:rPr>
              <a:t>É importante que sejam lidas atentamente e empregues no código final, evitando assim soluções de codificação menos seguras.</a:t>
            </a:r>
          </a:p>
          <a:p>
            <a:pPr algn="just"/>
            <a:r>
              <a:rPr lang="pt-PT" smtClean="0">
                <a:solidFill>
                  <a:srgbClr val="0070C0"/>
                </a:solidFill>
                <a:latin typeface="Arial Rounded MT Bold" pitchFamily="34" charset="0"/>
              </a:rPr>
              <a:t>Estes apontamentos terminam a FASE 1 do projecto. Em seguida passaremos à FASE 2 de concepção dos MÓDULOS DE DADOS e da ESTRUTURAÇÃO da aplicação final.</a:t>
            </a:r>
            <a:r>
              <a:rPr lang="pt-PT" smtClean="0">
                <a:solidFill>
                  <a:srgbClr val="0070C0"/>
                </a:solidFill>
                <a:latin typeface="Arial Rounded MT Bold" pitchFamily="34" charset="0"/>
              </a:rPr>
              <a:t>  </a:t>
            </a:r>
            <a:endParaRPr lang="pt-PT" smtClean="0">
              <a:solidFill>
                <a:srgbClr val="00B0F0"/>
              </a:solidFill>
              <a:latin typeface="Arial Rounded MT Bold" pitchFamily="34" charset="0"/>
            </a:endParaRPr>
          </a:p>
          <a:p>
            <a:r>
              <a:rPr lang="pt-PT" smtClean="0">
                <a:solidFill>
                  <a:srgbClr val="00B0F0"/>
                </a:solidFill>
                <a:latin typeface="Arial Rounded MT Bold" pitchFamily="34" charset="0"/>
              </a:rPr>
              <a:t>   </a:t>
            </a:r>
            <a:endParaRPr lang="pt-PT">
              <a:solidFill>
                <a:srgbClr val="00B0F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OGO_DI_ACETA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15888"/>
            <a:ext cx="3276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3850" y="977900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3708400" y="188913"/>
            <a:ext cx="0" cy="7889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3924300" y="33178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4105" name="Text Box 12"/>
          <p:cNvSpPr txBox="1">
            <a:spLocks noChangeArrowheads="1"/>
          </p:cNvSpPr>
          <p:nvPr/>
        </p:nvSpPr>
        <p:spPr bwMode="auto">
          <a:xfrm>
            <a:off x="5219700" y="331788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4107" name="Text Box 33"/>
          <p:cNvSpPr txBox="1">
            <a:spLocks noChangeArrowheads="1"/>
          </p:cNvSpPr>
          <p:nvPr/>
        </p:nvSpPr>
        <p:spPr bwMode="auto">
          <a:xfrm>
            <a:off x="4695825" y="5391150"/>
            <a:ext cx="184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PT"/>
          </a:p>
        </p:txBody>
      </p:sp>
      <p:cxnSp>
        <p:nvCxnSpPr>
          <p:cNvPr id="22" name="Conexão recta unidireccional 21"/>
          <p:cNvCxnSpPr/>
          <p:nvPr/>
        </p:nvCxnSpPr>
        <p:spPr bwMode="auto">
          <a:xfrm rot="10800000" flipV="1">
            <a:off x="5643570" y="3134517"/>
            <a:ext cx="1714512" cy="1143008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CaixaDeTexto 18"/>
          <p:cNvSpPr txBox="1"/>
          <p:nvPr/>
        </p:nvSpPr>
        <p:spPr>
          <a:xfrm>
            <a:off x="7884368" y="637259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smtClean="0">
                <a:latin typeface="Eras Medium ITC" pitchFamily="34" charset="0"/>
              </a:rPr>
              <a:t>NP1 - </a:t>
            </a:r>
            <a:r>
              <a:rPr lang="pt-PT" sz="1400" smtClean="0">
                <a:latin typeface="Eras Medium ITC" pitchFamily="34" charset="0"/>
              </a:rPr>
              <a:t>10</a:t>
            </a:r>
            <a:endParaRPr lang="pt-PT" sz="1400">
              <a:latin typeface="Eras Medium ITC" pitchFamily="34" charset="0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3779912" y="395933"/>
            <a:ext cx="504056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b="1" smtClean="0">
                <a:latin typeface="Arial Rounded MT Bold" pitchFamily="34" charset="0"/>
              </a:rPr>
              <a:t>LI3 – APONTAMENTOS PRÁTICOS 1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95536" y="1188021"/>
            <a:ext cx="7992888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smtClean="0"/>
              <a:t> </a:t>
            </a:r>
            <a:r>
              <a:rPr lang="pt-PT" b="1" smtClean="0">
                <a:solidFill>
                  <a:srgbClr val="CC3300"/>
                </a:solidFill>
              </a:rPr>
              <a:t>Array dinâmico (p.exº para os códigos dos produtos) &gt;&gt; Template </a:t>
            </a:r>
            <a:r>
              <a:rPr lang="pt-PT" b="1" smtClean="0">
                <a:solidFill>
                  <a:srgbClr val="CC3300"/>
                </a:solidFill>
              </a:rPr>
              <a:t> </a:t>
            </a:r>
            <a:endParaRPr lang="pt-PT" b="1">
              <a:solidFill>
                <a:srgbClr val="CC33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39552" y="1764085"/>
            <a:ext cx="8136904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00B050"/>
                </a:solidFill>
                <a:latin typeface="Arial Rounded MT Bold" pitchFamily="34" charset="0"/>
              </a:rPr>
              <a:t>REGRAS:</a:t>
            </a:r>
            <a:endParaRPr lang="pt-PT" smtClean="0">
              <a:latin typeface="Arial Rounded MT Bold" pitchFamily="34" charset="0"/>
            </a:endParaRPr>
          </a:p>
          <a:p>
            <a:pPr>
              <a:buFont typeface="Wingdings"/>
              <a:buChar char="þ"/>
            </a:pPr>
            <a:r>
              <a:rPr lang="pt-PT" smtClean="0">
                <a:latin typeface="Arial Rounded MT Bold" pitchFamily="34" charset="0"/>
                <a:sym typeface="Wingdings"/>
              </a:rPr>
              <a:t> Como não há dimensões pré-fixadas temos que associar ao array o seu próprio contador de elementos, mas não através de variável;</a:t>
            </a:r>
          </a:p>
          <a:p>
            <a:pPr>
              <a:buFont typeface="Wingdings"/>
              <a:buChar char="þ"/>
            </a:pPr>
            <a:r>
              <a:rPr lang="pt-PT" smtClean="0">
                <a:latin typeface="Arial Rounded MT Bold" pitchFamily="34" charset="0"/>
                <a:sym typeface="Wingdings"/>
              </a:rPr>
              <a:t> </a:t>
            </a:r>
            <a:r>
              <a:rPr lang="pt-PT" smtClean="0">
                <a:latin typeface="Arial Rounded MT Bold" pitchFamily="34" charset="0"/>
                <a:sym typeface="Wingdings"/>
              </a:rPr>
              <a:t>Assim, a </a:t>
            </a:r>
            <a:r>
              <a:rPr lang="pt-PT" smtClean="0">
                <a:solidFill>
                  <a:srgbClr val="00B050"/>
                </a:solidFill>
                <a:latin typeface="Arial Rounded MT Bold" pitchFamily="34" charset="0"/>
                <a:sym typeface="Wingdings"/>
              </a:rPr>
              <a:t>1ª posição livre do array </a:t>
            </a:r>
            <a:r>
              <a:rPr lang="pt-PT" smtClean="0">
                <a:latin typeface="Arial Rounded MT Bold" pitchFamily="34" charset="0"/>
                <a:sym typeface="Wingdings"/>
              </a:rPr>
              <a:t>será marcada com </a:t>
            </a:r>
            <a:r>
              <a:rPr lang="pt-PT" smtClean="0">
                <a:solidFill>
                  <a:srgbClr val="C00000"/>
                </a:solidFill>
                <a:latin typeface="Arial Rounded MT Bold" pitchFamily="34" charset="0"/>
                <a:sym typeface="Wingdings"/>
              </a:rPr>
              <a:t>NULL</a:t>
            </a:r>
            <a:r>
              <a:rPr lang="pt-PT" smtClean="0">
                <a:latin typeface="Arial Rounded MT Bold" pitchFamily="34" charset="0"/>
                <a:sym typeface="Wingdings"/>
              </a:rPr>
              <a:t>;</a:t>
            </a:r>
          </a:p>
          <a:p>
            <a:pPr>
              <a:buFont typeface="Wingdings"/>
              <a:buChar char="þ"/>
            </a:pPr>
            <a:r>
              <a:rPr lang="pt-PT" smtClean="0">
                <a:latin typeface="Arial Rounded MT Bold" pitchFamily="34" charset="0"/>
                <a:sym typeface="Wingdings"/>
              </a:rPr>
              <a:t> </a:t>
            </a:r>
            <a:r>
              <a:rPr lang="pt-PT" smtClean="0">
                <a:latin typeface="Arial Rounded MT Bold" pitchFamily="34" charset="0"/>
                <a:sym typeface="Wingdings"/>
              </a:rPr>
              <a:t>Um </a:t>
            </a:r>
            <a:r>
              <a:rPr lang="pt-PT" smtClean="0">
                <a:solidFill>
                  <a:srgbClr val="00B050"/>
                </a:solidFill>
                <a:latin typeface="Arial Rounded MT Bold" pitchFamily="34" charset="0"/>
                <a:sym typeface="Wingdings"/>
              </a:rPr>
              <a:t>array vazio </a:t>
            </a:r>
            <a:r>
              <a:rPr lang="pt-PT" smtClean="0">
                <a:latin typeface="Arial Rounded MT Bold" pitchFamily="34" charset="0"/>
                <a:sym typeface="Wingdings"/>
              </a:rPr>
              <a:t>terá portanto um elemento = NULL no índice 0;</a:t>
            </a:r>
          </a:p>
          <a:p>
            <a:pPr>
              <a:buFont typeface="Wingdings"/>
              <a:buChar char="þ"/>
            </a:pPr>
            <a:r>
              <a:rPr lang="pt-PT" smtClean="0">
                <a:latin typeface="Arial Rounded MT Bold" pitchFamily="34" charset="0"/>
                <a:sym typeface="Wingdings"/>
              </a:rPr>
              <a:t> </a:t>
            </a:r>
            <a:r>
              <a:rPr lang="pt-PT" smtClean="0">
                <a:solidFill>
                  <a:srgbClr val="00B050"/>
                </a:solidFill>
                <a:latin typeface="Arial Rounded MT Bold" pitchFamily="34" charset="0"/>
                <a:sym typeface="Wingdings"/>
              </a:rPr>
              <a:t>Antes de inserir  um elemento temos de realocar o array </a:t>
            </a:r>
            <a:r>
              <a:rPr lang="pt-PT" smtClean="0">
                <a:latin typeface="Arial Rounded MT Bold" pitchFamily="34" charset="0"/>
                <a:sym typeface="Wingdings"/>
              </a:rPr>
              <a:t>que passará a ter uma posição (índice) a mais do que o anteriormente alocado;</a:t>
            </a:r>
          </a:p>
          <a:p>
            <a:pPr>
              <a:buFont typeface="Wingdings"/>
              <a:buChar char="þ"/>
            </a:pPr>
            <a:r>
              <a:rPr lang="pt-PT" smtClean="0">
                <a:latin typeface="Arial Rounded MT Bold" pitchFamily="34" charset="0"/>
                <a:sym typeface="Wingdings"/>
              </a:rPr>
              <a:t> </a:t>
            </a:r>
            <a:r>
              <a:rPr lang="pt-PT" smtClean="0">
                <a:latin typeface="Arial Rounded MT Bold" pitchFamily="34" charset="0"/>
                <a:sym typeface="Wingdings"/>
              </a:rPr>
              <a:t>Vamos criar uma função </a:t>
            </a:r>
            <a:r>
              <a:rPr lang="pt-PT" smtClean="0">
                <a:solidFill>
                  <a:srgbClr val="C00000"/>
                </a:solidFill>
                <a:latin typeface="Arial Rounded MT Bold" pitchFamily="34" charset="0"/>
                <a:sym typeface="Wingdings"/>
              </a:rPr>
              <a:t>insere_Produto</a:t>
            </a:r>
            <a:r>
              <a:rPr lang="pt-PT" smtClean="0">
                <a:latin typeface="Arial Rounded MT Bold" pitchFamily="34" charset="0"/>
                <a:sym typeface="Wingdings"/>
              </a:rPr>
              <a:t> que recebe o array existente e o código de produto a inserir e dá como resultado o novo array com tal produto inserido;</a:t>
            </a:r>
          </a:p>
          <a:p>
            <a:pPr>
              <a:buFont typeface="Wingdings"/>
              <a:buChar char="þ"/>
            </a:pPr>
            <a:r>
              <a:rPr lang="pt-PT" smtClean="0">
                <a:latin typeface="Arial Rounded MT Bold" pitchFamily="34" charset="0"/>
                <a:sym typeface="Wingdings"/>
              </a:rPr>
              <a:t> </a:t>
            </a:r>
            <a:r>
              <a:rPr lang="pt-PT" smtClean="0">
                <a:latin typeface="Arial Rounded MT Bold" pitchFamily="34" charset="0"/>
                <a:sym typeface="Wingdings"/>
              </a:rPr>
              <a:t>Para não tornar complexo o exemplo não limitaremos o array. </a:t>
            </a:r>
          </a:p>
          <a:p>
            <a:pPr>
              <a:spcBef>
                <a:spcPts val="0"/>
              </a:spcBef>
            </a:pPr>
            <a:r>
              <a:rPr lang="pt-PT" sz="1400" smtClean="0">
                <a:solidFill>
                  <a:srgbClr val="0099CC"/>
                </a:solidFill>
                <a:latin typeface="Arial Rounded MT Bold" pitchFamily="34" charset="0"/>
                <a:sym typeface="Wingdings"/>
              </a:rPr>
              <a:t> </a:t>
            </a:r>
            <a:endParaRPr lang="pt-PT" sz="1400" smtClean="0">
              <a:solidFill>
                <a:srgbClr val="0099CC"/>
              </a:solidFill>
              <a:latin typeface="Arial Rounded MT Bold" pitchFamily="34" charset="0"/>
            </a:endParaRPr>
          </a:p>
          <a:p>
            <a:endParaRPr lang="pt-PT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OGO_DI_ACETA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15888"/>
            <a:ext cx="3276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3850" y="977900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3708400" y="188913"/>
            <a:ext cx="0" cy="7889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3924300" y="33178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4105" name="Text Box 12"/>
          <p:cNvSpPr txBox="1">
            <a:spLocks noChangeArrowheads="1"/>
          </p:cNvSpPr>
          <p:nvPr/>
        </p:nvSpPr>
        <p:spPr bwMode="auto">
          <a:xfrm>
            <a:off x="5219700" y="331788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4107" name="Text Box 33"/>
          <p:cNvSpPr txBox="1">
            <a:spLocks noChangeArrowheads="1"/>
          </p:cNvSpPr>
          <p:nvPr/>
        </p:nvSpPr>
        <p:spPr bwMode="auto">
          <a:xfrm>
            <a:off x="4695825" y="5391150"/>
            <a:ext cx="184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PT"/>
          </a:p>
        </p:txBody>
      </p:sp>
      <p:cxnSp>
        <p:nvCxnSpPr>
          <p:cNvPr id="22" name="Conexão recta unidireccional 21"/>
          <p:cNvCxnSpPr/>
          <p:nvPr/>
        </p:nvCxnSpPr>
        <p:spPr bwMode="auto">
          <a:xfrm rot="10800000" flipV="1">
            <a:off x="5643570" y="3134517"/>
            <a:ext cx="1714512" cy="1143008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CaixaDeTexto 18"/>
          <p:cNvSpPr txBox="1"/>
          <p:nvPr/>
        </p:nvSpPr>
        <p:spPr>
          <a:xfrm>
            <a:off x="7884368" y="637259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smtClean="0">
                <a:latin typeface="Eras Medium ITC" pitchFamily="34" charset="0"/>
              </a:rPr>
              <a:t>NP1 - </a:t>
            </a:r>
            <a:r>
              <a:rPr lang="pt-PT" sz="1400" smtClean="0">
                <a:latin typeface="Eras Medium ITC" pitchFamily="34" charset="0"/>
              </a:rPr>
              <a:t>11</a:t>
            </a:r>
            <a:endParaRPr lang="pt-PT" sz="1400">
              <a:latin typeface="Eras Medium ITC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95536" y="1188021"/>
            <a:ext cx="7992888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smtClean="0"/>
              <a:t> </a:t>
            </a:r>
            <a:r>
              <a:rPr lang="pt-PT" b="1" smtClean="0">
                <a:solidFill>
                  <a:srgbClr val="CC3300"/>
                </a:solidFill>
              </a:rPr>
              <a:t>Array dinâmico (p.exº para os códigos dos produtos) &gt;&gt; Template </a:t>
            </a:r>
            <a:r>
              <a:rPr lang="pt-PT" b="1" smtClean="0">
                <a:solidFill>
                  <a:srgbClr val="CC3300"/>
                </a:solidFill>
              </a:rPr>
              <a:t> </a:t>
            </a:r>
            <a:endParaRPr lang="pt-PT" b="1">
              <a:solidFill>
                <a:srgbClr val="CC3300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95536" y="1908101"/>
            <a:ext cx="83529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/* FUNÇÃO QUE INSERE UMA STRING NUM ARRAY DINÂMICO </a:t>
            </a:r>
            <a:r>
              <a:rPr lang="pt-PT" sz="1200" smtClean="0">
                <a:latin typeface="+mn-lt"/>
              </a:rPr>
              <a:t>DE </a:t>
            </a:r>
            <a:r>
              <a:rPr lang="pt-PT" sz="1200" smtClean="0">
                <a:latin typeface="+mn-lt"/>
              </a:rPr>
              <a:t>STRINGS</a:t>
            </a:r>
            <a:endParaRPr lang="pt-PT" sz="1200" smtClean="0">
              <a:latin typeface="+mn-lt"/>
            </a:endParaRP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* REALOCA PARA INSERIR MAIS UMA STRING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</a:t>
            </a:r>
            <a:r>
              <a:rPr lang="pt-PT" sz="1200" smtClean="0">
                <a:latin typeface="+mn-lt"/>
              </a:rPr>
              <a:t>* O TAMANHO DO ARRAY VAZIO É 1 PORQUE TEM 1 NULL; O TAMANHO DO ARRAY È SEMPRE LASTINDEX+1;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</a:t>
            </a:r>
            <a:r>
              <a:rPr lang="pt-PT" sz="1200" smtClean="0">
                <a:latin typeface="+mn-lt"/>
              </a:rPr>
              <a:t>* AO REALOCAR TEMOS QUE GARANTIR QUE O TAMANHO DO NOVO ARRAY É LASTINDEX+2: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</a:t>
            </a:r>
            <a:r>
              <a:rPr lang="pt-PT" sz="1200" smtClean="0">
                <a:latin typeface="+mn-lt"/>
              </a:rPr>
              <a:t>* EM CASO DE ERRO DEVOLVE O ARRAY ORIGINAL 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*/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solidFill>
                  <a:srgbClr val="00B050"/>
                </a:solidFill>
                <a:latin typeface="+mn-lt"/>
              </a:rPr>
              <a:t>char** insere_CodProd(char** arrayProds, </a:t>
            </a:r>
            <a:r>
              <a:rPr lang="pt-PT" sz="1200" smtClean="0">
                <a:solidFill>
                  <a:srgbClr val="000099"/>
                </a:solidFill>
                <a:latin typeface="+mn-lt"/>
              </a:rPr>
              <a:t>const char *codProd</a:t>
            </a:r>
            <a:r>
              <a:rPr lang="pt-PT" sz="1200" smtClean="0">
                <a:solidFill>
                  <a:srgbClr val="00B050"/>
                </a:solidFill>
                <a:latin typeface="+mn-lt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int lastIndex = 0;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</a:t>
            </a:r>
            <a:r>
              <a:rPr lang="pt-PT" sz="1200" smtClean="0">
                <a:solidFill>
                  <a:srgbClr val="0070C0"/>
                </a:solidFill>
                <a:latin typeface="+mn-lt"/>
              </a:rPr>
              <a:t>while (arrayProds[lastIndex] != </a:t>
            </a:r>
            <a:r>
              <a:rPr lang="pt-PT" sz="1200" smtClean="0">
                <a:solidFill>
                  <a:srgbClr val="0070C0"/>
                </a:solidFill>
                <a:latin typeface="+mn-lt"/>
              </a:rPr>
              <a:t>NULL</a:t>
            </a:r>
            <a:r>
              <a:rPr lang="pt-PT" sz="1200" smtClean="0">
                <a:solidFill>
                  <a:srgbClr val="0070C0"/>
                </a:solidFill>
                <a:latin typeface="+mn-lt"/>
              </a:rPr>
              <a:t>)    </a:t>
            </a:r>
            <a:r>
              <a:rPr lang="pt-PT" sz="120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// para saber o tamanho actual</a:t>
            </a:r>
            <a:endParaRPr lang="pt-PT" sz="120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>
              <a:spcBef>
                <a:spcPts val="0"/>
              </a:spcBef>
            </a:pPr>
            <a:r>
              <a:rPr lang="pt-PT" sz="1200" smtClean="0">
                <a:solidFill>
                  <a:srgbClr val="0070C0"/>
                </a:solidFill>
                <a:latin typeface="+mn-lt"/>
              </a:rPr>
              <a:t>        lastIndex++;</a:t>
            </a:r>
          </a:p>
          <a:p>
            <a:pPr>
              <a:spcBef>
                <a:spcPts val="0"/>
              </a:spcBef>
            </a:pPr>
            <a:endParaRPr lang="pt-PT" sz="1200" smtClean="0">
              <a:latin typeface="+mn-lt"/>
            </a:endParaRPr>
          </a:p>
          <a:p>
            <a:pPr>
              <a:spcBef>
                <a:spcPts val="0"/>
              </a:spcBef>
            </a:pPr>
            <a:r>
              <a:rPr lang="pt-PT" sz="1200" smtClean="0">
                <a:solidFill>
                  <a:srgbClr val="CC3300"/>
                </a:solidFill>
                <a:latin typeface="+mn-lt"/>
              </a:rPr>
              <a:t>    char</a:t>
            </a:r>
            <a:r>
              <a:rPr lang="pt-PT" sz="1200" smtClean="0">
                <a:solidFill>
                  <a:srgbClr val="CC3300"/>
                </a:solidFill>
                <a:latin typeface="+mn-lt"/>
              </a:rPr>
              <a:t>** newArrayProds = (char**) realloc(arrayProds, (lastIndex+2) * </a:t>
            </a:r>
            <a:r>
              <a:rPr lang="pt-PT" sz="1200" smtClean="0">
                <a:solidFill>
                  <a:srgbClr val="CC3300"/>
                </a:solidFill>
                <a:latin typeface="+mn-lt"/>
              </a:rPr>
              <a:t>sizeof(char</a:t>
            </a:r>
            <a:r>
              <a:rPr lang="pt-PT" sz="1200" smtClean="0">
                <a:solidFill>
                  <a:srgbClr val="CC3300"/>
                </a:solidFill>
                <a:latin typeface="+mn-lt"/>
              </a:rPr>
              <a:t>*));   </a:t>
            </a:r>
            <a:r>
              <a:rPr lang="pt-PT" sz="120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// realoca</a:t>
            </a:r>
            <a:endParaRPr lang="pt-PT" sz="120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if (!newArrayProds) return arrayProds;</a:t>
            </a:r>
          </a:p>
          <a:p>
            <a:pPr>
              <a:spcBef>
                <a:spcPts val="0"/>
              </a:spcBef>
            </a:pPr>
            <a:endParaRPr lang="pt-PT" sz="1200" smtClean="0">
              <a:latin typeface="+mn-lt"/>
            </a:endParaRP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</a:t>
            </a:r>
            <a:r>
              <a:rPr lang="pt-PT" sz="1200" smtClean="0">
                <a:solidFill>
                  <a:srgbClr val="0099CC"/>
                </a:solidFill>
                <a:latin typeface="+mn-lt"/>
              </a:rPr>
              <a:t>char* novoProd = strdup(codProd);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if (!novoProd) return newArrayProds;</a:t>
            </a:r>
          </a:p>
          <a:p>
            <a:pPr>
              <a:spcBef>
                <a:spcPts val="0"/>
              </a:spcBef>
            </a:pPr>
            <a:endParaRPr lang="pt-PT" sz="1200" smtClean="0">
              <a:latin typeface="+mn-lt"/>
            </a:endParaRP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</a:t>
            </a:r>
            <a:r>
              <a:rPr lang="pt-PT" sz="1200" smtClean="0">
                <a:solidFill>
                  <a:srgbClr val="0099CC"/>
                </a:solidFill>
                <a:latin typeface="+mn-lt"/>
              </a:rPr>
              <a:t>newArrayProds[lastIndex] = novoProd</a:t>
            </a:r>
            <a:r>
              <a:rPr lang="pt-PT" sz="1200" smtClean="0">
                <a:solidFill>
                  <a:srgbClr val="0099CC"/>
                </a:solidFill>
                <a:latin typeface="+mn-lt"/>
              </a:rPr>
              <a:t>; </a:t>
            </a:r>
            <a:r>
              <a:rPr lang="pt-PT" sz="1200" smtClean="0">
                <a:solidFill>
                  <a:srgbClr val="0099CC"/>
                </a:solidFill>
                <a:latin typeface="+mn-lt"/>
              </a:rPr>
              <a:t>    // inserção do novo elemento</a:t>
            </a:r>
            <a:endParaRPr lang="pt-PT" sz="1200" smtClean="0">
              <a:solidFill>
                <a:srgbClr val="0099CC"/>
              </a:solidFill>
              <a:latin typeface="+mn-lt"/>
            </a:endParaRPr>
          </a:p>
          <a:p>
            <a:pPr>
              <a:spcBef>
                <a:spcPts val="0"/>
              </a:spcBef>
            </a:pPr>
            <a:r>
              <a:rPr lang="pt-PT" sz="1200" smtClean="0">
                <a:solidFill>
                  <a:srgbClr val="0099CC"/>
                </a:solidFill>
                <a:latin typeface="+mn-lt"/>
              </a:rPr>
              <a:t>    lastIndex++;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</a:t>
            </a:r>
            <a:r>
              <a:rPr lang="pt-PT" sz="1200" smtClean="0">
                <a:solidFill>
                  <a:srgbClr val="CC3300"/>
                </a:solidFill>
                <a:latin typeface="+mn-lt"/>
              </a:rPr>
              <a:t>newArrayProds[lastIndex] = </a:t>
            </a:r>
            <a:r>
              <a:rPr lang="pt-PT" sz="1200" smtClean="0">
                <a:solidFill>
                  <a:srgbClr val="CC3300"/>
                </a:solidFill>
                <a:latin typeface="+mn-lt"/>
              </a:rPr>
              <a:t>NULL</a:t>
            </a:r>
            <a:r>
              <a:rPr lang="pt-PT" sz="1200" smtClean="0">
                <a:solidFill>
                  <a:srgbClr val="CC3300"/>
                </a:solidFill>
                <a:latin typeface="+mn-lt"/>
              </a:rPr>
              <a:t>;           </a:t>
            </a:r>
            <a:r>
              <a:rPr lang="pt-PT" sz="120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// coloca a marca</a:t>
            </a:r>
            <a:endParaRPr lang="pt-PT" sz="120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</a:t>
            </a:r>
            <a:r>
              <a:rPr lang="pt-PT" sz="1200" smtClean="0">
                <a:solidFill>
                  <a:srgbClr val="0099CC"/>
                </a:solidFill>
                <a:latin typeface="+mn-lt"/>
              </a:rPr>
              <a:t>return newArrayProds;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solidFill>
                  <a:srgbClr val="00B050"/>
                </a:solidFill>
                <a:latin typeface="+mn-lt"/>
              </a:rPr>
              <a:t>}</a:t>
            </a:r>
            <a:endParaRPr lang="pt-PT" sz="120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3779912" y="395933"/>
            <a:ext cx="504056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b="1" smtClean="0">
                <a:latin typeface="Arial Rounded MT Bold" pitchFamily="34" charset="0"/>
              </a:rPr>
              <a:t>LI3 – APONTAMENTOS PRÁTICOS 1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OGO_DI_ACETA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15888"/>
            <a:ext cx="3276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3850" y="977900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3708400" y="188913"/>
            <a:ext cx="0" cy="7889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3924300" y="33178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4105" name="Text Box 12"/>
          <p:cNvSpPr txBox="1">
            <a:spLocks noChangeArrowheads="1"/>
          </p:cNvSpPr>
          <p:nvPr/>
        </p:nvSpPr>
        <p:spPr bwMode="auto">
          <a:xfrm>
            <a:off x="5219700" y="331788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4107" name="Text Box 33"/>
          <p:cNvSpPr txBox="1">
            <a:spLocks noChangeArrowheads="1"/>
          </p:cNvSpPr>
          <p:nvPr/>
        </p:nvSpPr>
        <p:spPr bwMode="auto">
          <a:xfrm>
            <a:off x="4695825" y="5391150"/>
            <a:ext cx="184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PT"/>
          </a:p>
        </p:txBody>
      </p:sp>
      <p:cxnSp>
        <p:nvCxnSpPr>
          <p:cNvPr id="22" name="Conexão recta unidireccional 21"/>
          <p:cNvCxnSpPr/>
          <p:nvPr/>
        </p:nvCxnSpPr>
        <p:spPr bwMode="auto">
          <a:xfrm rot="10800000" flipV="1">
            <a:off x="5643570" y="3134517"/>
            <a:ext cx="1714512" cy="1143008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CaixaDeTexto 18"/>
          <p:cNvSpPr txBox="1"/>
          <p:nvPr/>
        </p:nvSpPr>
        <p:spPr>
          <a:xfrm>
            <a:off x="7884368" y="637259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smtClean="0">
                <a:latin typeface="Eras Medium ITC" pitchFamily="34" charset="0"/>
              </a:rPr>
              <a:t>NP1 - </a:t>
            </a:r>
            <a:r>
              <a:rPr lang="pt-PT" sz="1400" smtClean="0">
                <a:latin typeface="Eras Medium ITC" pitchFamily="34" charset="0"/>
              </a:rPr>
              <a:t>12</a:t>
            </a:r>
            <a:endParaRPr lang="pt-PT" sz="1400">
              <a:latin typeface="Eras Medium ITC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95536" y="1188021"/>
            <a:ext cx="7992888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smtClean="0"/>
              <a:t> </a:t>
            </a:r>
            <a:r>
              <a:rPr lang="pt-PT" b="1" smtClean="0">
                <a:solidFill>
                  <a:srgbClr val="CC3300"/>
                </a:solidFill>
              </a:rPr>
              <a:t>Array dinâmico (p.exº para os códigos dos produtos) &gt;&gt; Template </a:t>
            </a:r>
            <a:r>
              <a:rPr lang="pt-PT" b="1" smtClean="0">
                <a:solidFill>
                  <a:srgbClr val="CC3300"/>
                </a:solidFill>
              </a:rPr>
              <a:t> </a:t>
            </a:r>
            <a:endParaRPr lang="pt-PT" b="1">
              <a:solidFill>
                <a:srgbClr val="CC33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95536" y="1836093"/>
            <a:ext cx="7992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smtClean="0">
                <a:latin typeface="+mn-lt"/>
                <a:sym typeface="Wingdings"/>
              </a:rPr>
              <a:t>  </a:t>
            </a:r>
            <a:r>
              <a:rPr lang="pt-PT" sz="1400" b="1" smtClean="0">
                <a:solidFill>
                  <a:srgbClr val="00B050"/>
                </a:solidFill>
                <a:latin typeface="+mn-lt"/>
                <a:sym typeface="Wingdings"/>
              </a:rPr>
              <a:t>DECLARAÇÃO E </a:t>
            </a:r>
            <a:r>
              <a:rPr lang="pt-PT" sz="1400" b="1" smtClean="0">
                <a:solidFill>
                  <a:srgbClr val="00B050"/>
                </a:solidFill>
                <a:latin typeface="+mn-lt"/>
              </a:rPr>
              <a:t>INICIALIZAÇÃO DO ARRAY</a:t>
            </a:r>
            <a:endParaRPr lang="pt-PT" sz="1400" b="1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39552" y="2268141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pt-PT" sz="1200" smtClean="0">
                <a:solidFill>
                  <a:srgbClr val="002060"/>
                </a:solidFill>
                <a:latin typeface="+mn-lt"/>
              </a:rPr>
              <a:t>char** arrayProdutos = (char**) malloc(1 * sizeof(char*));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solidFill>
                  <a:srgbClr val="002060"/>
                </a:solidFill>
                <a:latin typeface="+mn-lt"/>
              </a:rPr>
              <a:t>arrayProdutos[0</a:t>
            </a:r>
            <a:r>
              <a:rPr lang="pt-PT" sz="1200" smtClean="0">
                <a:solidFill>
                  <a:srgbClr val="002060"/>
                </a:solidFill>
                <a:latin typeface="+mn-lt"/>
              </a:rPr>
              <a:t>] = NULL;</a:t>
            </a:r>
            <a:endParaRPr lang="pt-PT" sz="120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95536" y="2988221"/>
            <a:ext cx="7992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smtClean="0">
                <a:latin typeface="+mn-lt"/>
                <a:sym typeface="Wingdings"/>
              </a:rPr>
              <a:t> </a:t>
            </a:r>
            <a:r>
              <a:rPr lang="pt-PT" sz="1400" b="1" smtClean="0">
                <a:solidFill>
                  <a:srgbClr val="00B050"/>
                </a:solidFill>
                <a:latin typeface="+mn-lt"/>
                <a:sym typeface="Wingdings"/>
              </a:rPr>
              <a:t>USO DA FUNÇÃO - INVOCAÇÃO </a:t>
            </a:r>
            <a:endParaRPr lang="pt-PT" sz="1400" b="1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467544" y="3492277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arrayProdutos = insere_CodProd(arrayProdutos, "KK1234");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arrayProdutos </a:t>
            </a:r>
            <a:r>
              <a:rPr lang="pt-PT" sz="1200" smtClean="0">
                <a:latin typeface="+mn-lt"/>
              </a:rPr>
              <a:t>= insere_CodProd(arrayProdutos, "PK2345");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arrayProdutos </a:t>
            </a:r>
            <a:r>
              <a:rPr lang="pt-PT" sz="1200" smtClean="0">
                <a:latin typeface="+mn-lt"/>
              </a:rPr>
              <a:t>= insere_CodProd(arrayProdutos, "RS9912");</a:t>
            </a:r>
            <a:endParaRPr lang="pt-PT" sz="1200">
              <a:latin typeface="+mn-lt"/>
            </a:endParaRPr>
          </a:p>
        </p:txBody>
      </p:sp>
      <p:sp>
        <p:nvSpPr>
          <p:cNvPr id="18" name="Rectângulo 17"/>
          <p:cNvSpPr/>
          <p:nvPr/>
        </p:nvSpPr>
        <p:spPr bwMode="auto">
          <a:xfrm>
            <a:off x="4932040" y="3636293"/>
            <a:ext cx="1728192" cy="720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cxnSp>
        <p:nvCxnSpPr>
          <p:cNvPr id="21" name="Conexão recta unidireccional 20"/>
          <p:cNvCxnSpPr>
            <a:endCxn id="18" idx="1"/>
          </p:cNvCxnSpPr>
          <p:nvPr/>
        </p:nvCxnSpPr>
        <p:spPr bwMode="auto">
          <a:xfrm flipH="1">
            <a:off x="4932040" y="3636293"/>
            <a:ext cx="1224136" cy="36004"/>
          </a:xfrm>
          <a:prstGeom prst="straightConnector1">
            <a:avLst/>
          </a:prstGeom>
          <a:noFill/>
          <a:ln w="158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ectângulo 27"/>
          <p:cNvSpPr/>
          <p:nvPr/>
        </p:nvSpPr>
        <p:spPr>
          <a:xfrm>
            <a:off x="6516216" y="3420269"/>
            <a:ext cx="16898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200" b="1" smtClean="0">
                <a:solidFill>
                  <a:srgbClr val="000099"/>
                </a:solidFill>
                <a:latin typeface="+mn-lt"/>
              </a:rPr>
              <a:t>const </a:t>
            </a:r>
            <a:r>
              <a:rPr lang="pt-PT" sz="1200" b="1" smtClean="0">
                <a:solidFill>
                  <a:srgbClr val="000099"/>
                </a:solidFill>
                <a:latin typeface="+mn-lt"/>
              </a:rPr>
              <a:t>char *codProd</a:t>
            </a:r>
            <a:endParaRPr lang="pt-PT" sz="1200" b="1">
              <a:latin typeface="+mn-lt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395536" y="4500389"/>
            <a:ext cx="7992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smtClean="0">
                <a:latin typeface="+mn-lt"/>
                <a:sym typeface="Wingdings"/>
              </a:rPr>
              <a:t> </a:t>
            </a:r>
            <a:r>
              <a:rPr lang="pt-PT" sz="1400" b="1" smtClean="0">
                <a:solidFill>
                  <a:srgbClr val="00B050"/>
                </a:solidFill>
                <a:latin typeface="+mn-lt"/>
                <a:sym typeface="Wingdings"/>
              </a:rPr>
              <a:t>VERIFICAÇÃO </a:t>
            </a:r>
            <a:endParaRPr lang="pt-PT" sz="1400" b="1">
              <a:solidFill>
                <a:srgbClr val="00B050"/>
              </a:solidFill>
              <a:latin typeface="+mn-lt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395536" y="4932437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latin typeface="+mn-lt"/>
              </a:rPr>
              <a:t>printArrayDyn(arrayProdutos);</a:t>
            </a:r>
            <a:endParaRPr lang="pt-PT" sz="1200" b="1">
              <a:latin typeface="+mn-lt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4067944" y="4500389"/>
            <a:ext cx="4824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pt-PT" sz="1200" smtClean="0">
                <a:solidFill>
                  <a:srgbClr val="CC3300"/>
                </a:solidFill>
                <a:latin typeface="+mn-lt"/>
              </a:rPr>
              <a:t>void printArrayDyn (char** array) {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char* str; int i=0;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if(array[0] == NULL) printf("ARRAY VAZIO !!\n");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else {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       while ((str = array[i]) != NULL) {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          printf("%s\n", str);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          i++;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       }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solidFill>
                  <a:srgbClr val="CC3300"/>
                </a:solidFill>
                <a:latin typeface="+mn-lt"/>
              </a:rPr>
              <a:t>}</a:t>
            </a:r>
            <a:endParaRPr lang="pt-PT" sz="1200">
              <a:solidFill>
                <a:srgbClr val="CC3300"/>
              </a:solidFill>
              <a:latin typeface="+mn-lt"/>
            </a:endParaRPr>
          </a:p>
        </p:txBody>
      </p:sp>
      <p:cxnSp>
        <p:nvCxnSpPr>
          <p:cNvPr id="33" name="Conexão recta unidireccional 32"/>
          <p:cNvCxnSpPr/>
          <p:nvPr/>
        </p:nvCxnSpPr>
        <p:spPr bwMode="auto">
          <a:xfrm>
            <a:off x="2195736" y="5292477"/>
            <a:ext cx="1728192" cy="504056"/>
          </a:xfrm>
          <a:prstGeom prst="straightConnector1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3779912" y="395933"/>
            <a:ext cx="504056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b="1" smtClean="0">
                <a:latin typeface="Arial Rounded MT Bold" pitchFamily="34" charset="0"/>
              </a:rPr>
              <a:t>LI3 – APONTAMENTOS PRÁTICOS 1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OGO_DI_ACETA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15888"/>
            <a:ext cx="3276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3850" y="977900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3708400" y="188913"/>
            <a:ext cx="0" cy="7889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3924300" y="33178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4105" name="Text Box 12"/>
          <p:cNvSpPr txBox="1">
            <a:spLocks noChangeArrowheads="1"/>
          </p:cNvSpPr>
          <p:nvPr/>
        </p:nvSpPr>
        <p:spPr bwMode="auto">
          <a:xfrm>
            <a:off x="5219700" y="331788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4107" name="Text Box 33"/>
          <p:cNvSpPr txBox="1">
            <a:spLocks noChangeArrowheads="1"/>
          </p:cNvSpPr>
          <p:nvPr/>
        </p:nvSpPr>
        <p:spPr bwMode="auto">
          <a:xfrm>
            <a:off x="4695825" y="5391150"/>
            <a:ext cx="184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PT"/>
          </a:p>
        </p:txBody>
      </p:sp>
      <p:sp>
        <p:nvSpPr>
          <p:cNvPr id="14" name="CaixaDeTexto 13"/>
          <p:cNvSpPr txBox="1"/>
          <p:nvPr/>
        </p:nvSpPr>
        <p:spPr>
          <a:xfrm>
            <a:off x="323528" y="1188021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FASE 1A:  Testes diversos aos valores </a:t>
            </a:r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lidos – Consolidar Dados</a:t>
            </a:r>
            <a:endParaRPr lang="pt-PT" b="1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67544" y="1764085"/>
            <a:ext cx="8143932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CC3300"/>
                </a:solidFill>
                <a:latin typeface="Arial Rounded MT Bold" pitchFamily="34" charset="0"/>
              </a:rPr>
              <a:t>FIM DA LEITURA DE VENDAS_1M </a:t>
            </a:r>
          </a:p>
          <a:p>
            <a:r>
              <a:rPr lang="pt-PT" b="1" smtClean="0">
                <a:latin typeface="Ink Free" pitchFamily="66" charset="0"/>
              </a:rPr>
              <a:t>Linha mais longa (Venda): ???</a:t>
            </a:r>
          </a:p>
          <a:p>
            <a:r>
              <a:rPr lang="pt-PT" b="1" smtClean="0">
                <a:latin typeface="Ink Free" pitchFamily="66" charset="0"/>
              </a:rPr>
              <a:t>Produtos envolvidos: ………..</a:t>
            </a:r>
          </a:p>
          <a:p>
            <a:r>
              <a:rPr lang="pt-PT" b="1" smtClean="0">
                <a:latin typeface="Ink Free" pitchFamily="66" charset="0"/>
              </a:rPr>
              <a:t>Clientes envolvidos: ………..</a:t>
            </a:r>
          </a:p>
          <a:p>
            <a:r>
              <a:rPr lang="pt-PT" b="1" smtClean="0">
                <a:latin typeface="Ink Free" pitchFamily="66" charset="0"/>
              </a:rPr>
              <a:t>Vendas efectivas (válidas): ……….</a:t>
            </a:r>
          </a:p>
          <a:p>
            <a:r>
              <a:rPr lang="pt-PT" b="1" smtClean="0">
                <a:latin typeface="Ink Free" pitchFamily="66" charset="0"/>
              </a:rPr>
              <a:t>Ultimo Cliente: …………..</a:t>
            </a:r>
          </a:p>
          <a:p>
            <a:r>
              <a:rPr lang="pt-PT" b="1" smtClean="0">
                <a:latin typeface="Ink Free" pitchFamily="66" charset="0"/>
              </a:rPr>
              <a:t>Numero de Vendas Registadas para este cliente: ??</a:t>
            </a:r>
          </a:p>
          <a:p>
            <a:r>
              <a:rPr lang="pt-PT" b="1" smtClean="0">
                <a:latin typeface="Ink Free" pitchFamily="66" charset="0"/>
              </a:rPr>
              <a:t>Numero de Vendas na Filial 1: ???</a:t>
            </a:r>
          </a:p>
          <a:p>
            <a:r>
              <a:rPr lang="pt-PT" b="1" smtClean="0">
                <a:latin typeface="Ink Free" pitchFamily="66" charset="0"/>
              </a:rPr>
              <a:t>Numero de Vendas na Filial 2: ???</a:t>
            </a:r>
          </a:p>
          <a:p>
            <a:r>
              <a:rPr lang="pt-PT" b="1" smtClean="0">
                <a:latin typeface="Ink Free" pitchFamily="66" charset="0"/>
              </a:rPr>
              <a:t>Numero de Clientes com codigo começado por A, B, …: ???</a:t>
            </a:r>
          </a:p>
          <a:p>
            <a:r>
              <a:rPr lang="pt-PT" b="1" smtClean="0">
                <a:latin typeface="Ink Free" pitchFamily="66" charset="0"/>
              </a:rPr>
              <a:t>Facturação Total registada: ???</a:t>
            </a:r>
          </a:p>
          <a:p>
            <a:endParaRPr lang="pt-PT"/>
          </a:p>
        </p:txBody>
      </p:sp>
      <p:cxnSp>
        <p:nvCxnSpPr>
          <p:cNvPr id="22" name="Conexão recta unidireccional 21"/>
          <p:cNvCxnSpPr/>
          <p:nvPr/>
        </p:nvCxnSpPr>
        <p:spPr bwMode="auto">
          <a:xfrm rot="10800000" flipV="1">
            <a:off x="5643570" y="3134517"/>
            <a:ext cx="1714512" cy="1143008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CaixaDeTexto 18"/>
          <p:cNvSpPr txBox="1"/>
          <p:nvPr/>
        </p:nvSpPr>
        <p:spPr>
          <a:xfrm>
            <a:off x="7884368" y="637259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smtClean="0">
                <a:latin typeface="Eras Medium ITC" pitchFamily="34" charset="0"/>
              </a:rPr>
              <a:t>NP1 - </a:t>
            </a:r>
            <a:r>
              <a:rPr lang="pt-PT" sz="1400" smtClean="0">
                <a:latin typeface="Eras Medium ITC" pitchFamily="34" charset="0"/>
              </a:rPr>
              <a:t>13</a:t>
            </a:r>
            <a:endParaRPr lang="pt-PT" sz="1400">
              <a:latin typeface="Eras Medium ITC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508104" y="2052117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sym typeface="Wingdings"/>
              </a:rPr>
              <a:t> Todo o código fonte apresentado está disponível na BB. </a:t>
            </a:r>
            <a:endParaRPr lang="pt-PT" b="1"/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3779912" y="395933"/>
            <a:ext cx="504056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b="1" smtClean="0">
                <a:latin typeface="Arial Rounded MT Bold" pitchFamily="34" charset="0"/>
              </a:rPr>
              <a:t>LI3 – APONTAMENTOS PRÁTICOS 1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OGO_DI_ACETA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15888"/>
            <a:ext cx="3276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251520" y="971997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3708400" y="188913"/>
            <a:ext cx="0" cy="7889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3924300" y="33178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4105" name="Text Box 12"/>
          <p:cNvSpPr txBox="1">
            <a:spLocks noChangeArrowheads="1"/>
          </p:cNvSpPr>
          <p:nvPr/>
        </p:nvSpPr>
        <p:spPr bwMode="auto">
          <a:xfrm>
            <a:off x="5219700" y="331788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4106" name="Text Box 20"/>
          <p:cNvSpPr txBox="1">
            <a:spLocks noChangeArrowheads="1"/>
          </p:cNvSpPr>
          <p:nvPr/>
        </p:nvSpPr>
        <p:spPr bwMode="auto">
          <a:xfrm>
            <a:off x="3779912" y="395933"/>
            <a:ext cx="504056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b="1" smtClean="0">
                <a:latin typeface="Arial Rounded MT Bold" pitchFamily="34" charset="0"/>
              </a:rPr>
              <a:t>LI3 – APONTAMENTOS PRÁTICOS 1</a:t>
            </a:r>
          </a:p>
        </p:txBody>
      </p:sp>
      <p:sp>
        <p:nvSpPr>
          <p:cNvPr id="4107" name="Text Box 33"/>
          <p:cNvSpPr txBox="1">
            <a:spLocks noChangeArrowheads="1"/>
          </p:cNvSpPr>
          <p:nvPr/>
        </p:nvSpPr>
        <p:spPr bwMode="auto">
          <a:xfrm>
            <a:off x="4695825" y="5391150"/>
            <a:ext cx="184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323528" y="1260029"/>
            <a:ext cx="144016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smtClean="0"/>
              <a:t> </a:t>
            </a:r>
            <a:r>
              <a:rPr lang="pt-PT" b="1" smtClean="0">
                <a:solidFill>
                  <a:schemeClr val="tx1"/>
                </a:solidFill>
              </a:rPr>
              <a:t>FASE 1</a:t>
            </a:r>
            <a:endParaRPr lang="pt-PT" b="1">
              <a:solidFill>
                <a:schemeClr val="tx1"/>
              </a:solidFill>
            </a:endParaRPr>
          </a:p>
        </p:txBody>
      </p:sp>
      <p:pic>
        <p:nvPicPr>
          <p:cNvPr id="43010" name="Picture 2" descr="C:\Users\asus\Desktop\LI3_2019\FIGURA_FASE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908101"/>
            <a:ext cx="6708319" cy="4680520"/>
          </a:xfrm>
          <a:prstGeom prst="rect">
            <a:avLst/>
          </a:prstGeom>
          <a:noFill/>
        </p:spPr>
      </p:pic>
      <p:sp>
        <p:nvSpPr>
          <p:cNvPr id="12" name="CaixaDeTexto 11"/>
          <p:cNvSpPr txBox="1"/>
          <p:nvPr/>
        </p:nvSpPr>
        <p:spPr>
          <a:xfrm>
            <a:off x="7884368" y="637259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smtClean="0">
                <a:latin typeface="Eras Medium ITC" pitchFamily="34" charset="0"/>
              </a:rPr>
              <a:t>NP1 - </a:t>
            </a:r>
            <a:r>
              <a:rPr lang="pt-PT" sz="1400" smtClean="0">
                <a:latin typeface="Eras Medium ITC" pitchFamily="34" charset="0"/>
              </a:rPr>
              <a:t>2</a:t>
            </a:r>
            <a:endParaRPr lang="pt-PT" sz="1400">
              <a:latin typeface="Eras Medium ITC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OGO_DI_ACETA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15888"/>
            <a:ext cx="3276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251520" y="971997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3708400" y="188913"/>
            <a:ext cx="0" cy="7889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3924300" y="33178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4105" name="Text Box 12"/>
          <p:cNvSpPr txBox="1">
            <a:spLocks noChangeArrowheads="1"/>
          </p:cNvSpPr>
          <p:nvPr/>
        </p:nvSpPr>
        <p:spPr bwMode="auto">
          <a:xfrm>
            <a:off x="5219700" y="331788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4107" name="Text Box 33"/>
          <p:cNvSpPr txBox="1">
            <a:spLocks noChangeArrowheads="1"/>
          </p:cNvSpPr>
          <p:nvPr/>
        </p:nvSpPr>
        <p:spPr bwMode="auto">
          <a:xfrm>
            <a:off x="4695825" y="5391150"/>
            <a:ext cx="184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323528" y="1260029"/>
            <a:ext cx="144016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smtClean="0"/>
              <a:t> </a:t>
            </a:r>
            <a:r>
              <a:rPr lang="pt-PT" b="1" smtClean="0">
                <a:solidFill>
                  <a:schemeClr val="tx1"/>
                </a:solidFill>
              </a:rPr>
              <a:t>TAREFA 1</a:t>
            </a:r>
            <a:endParaRPr lang="pt-PT" b="1">
              <a:solidFill>
                <a:schemeClr val="tx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884368" y="637259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smtClean="0">
                <a:latin typeface="Eras Medium ITC" pitchFamily="34" charset="0"/>
              </a:rPr>
              <a:t>NP1 - </a:t>
            </a:r>
            <a:r>
              <a:rPr lang="pt-PT" sz="1400" smtClean="0">
                <a:latin typeface="Eras Medium ITC" pitchFamily="34" charset="0"/>
              </a:rPr>
              <a:t>3</a:t>
            </a:r>
            <a:endParaRPr lang="pt-PT" sz="1400">
              <a:latin typeface="Eras Medium ITC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411760" y="1188021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smtClean="0">
                <a:solidFill>
                  <a:srgbClr val="0070C0"/>
                </a:solidFill>
                <a:latin typeface="Arial Rounded MT Bold" pitchFamily="34" charset="0"/>
              </a:rPr>
              <a:t>Leitura de 200.000 códigos de produtos do ficheiro </a:t>
            </a:r>
            <a:r>
              <a:rPr lang="pt-PT" sz="1400" smtClean="0">
                <a:solidFill>
                  <a:srgbClr val="C00000"/>
                </a:solidFill>
                <a:latin typeface="Arial Rounded MT Bold" pitchFamily="34" charset="0"/>
              </a:rPr>
              <a:t>Produtos.txt </a:t>
            </a:r>
            <a:r>
              <a:rPr lang="pt-PT" sz="1400" smtClean="0">
                <a:solidFill>
                  <a:srgbClr val="0070C0"/>
                </a:solidFill>
                <a:latin typeface="Arial Rounded MT Bold" pitchFamily="34" charset="0"/>
              </a:rPr>
              <a:t>para um arrays de strings.</a:t>
            </a:r>
            <a:endParaRPr lang="pt-PT" sz="140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23528" y="2052117"/>
            <a:ext cx="849694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pt-PT" sz="1200" smtClean="0">
                <a:solidFill>
                  <a:srgbClr val="C00000"/>
                </a:solidFill>
                <a:latin typeface="+mn-lt"/>
              </a:rPr>
              <a:t>#define MAXBUFPROD 10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solidFill>
                  <a:srgbClr val="C00000"/>
                </a:solidFill>
                <a:latin typeface="+mn-lt"/>
              </a:rPr>
              <a:t>#define MAXPRODS 200000</a:t>
            </a:r>
          </a:p>
          <a:p>
            <a:pPr>
              <a:spcBef>
                <a:spcPts val="0"/>
              </a:spcBef>
            </a:pPr>
            <a:endParaRPr lang="pt-PT" sz="1200" smtClean="0">
              <a:latin typeface="+mn-lt"/>
            </a:endParaRP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char* produtos[MAXPRODS];</a:t>
            </a:r>
          </a:p>
          <a:p>
            <a:pPr>
              <a:spcBef>
                <a:spcPts val="0"/>
              </a:spcBef>
            </a:pPr>
            <a:endParaRPr lang="pt-PT" sz="1200" smtClean="0">
              <a:latin typeface="+mn-lt"/>
            </a:endParaRP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int main(int argc, char** argv) {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FILE* fp;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char str[10];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char* prod;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fp = fopen("Produtos.txt", "r");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if(fp == NULL) { printf("I/O error"); exit(1); }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int index = 0;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while(fgets(str, MAXBUFPROD, fp)) { 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    prod = strtok(str, "\n\r");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solidFill>
                  <a:srgbClr val="00B050"/>
                </a:solidFill>
                <a:latin typeface="+mn-lt"/>
              </a:rPr>
              <a:t>        produtos[index] = malloc(strlen(prod)+1);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solidFill>
                  <a:srgbClr val="00B050"/>
                </a:solidFill>
                <a:latin typeface="+mn-lt"/>
              </a:rPr>
              <a:t>        strcpy(produtos[index], prod);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    index++;           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fclose(fp);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return (EXIT_SUCCESS);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}</a:t>
            </a:r>
            <a:endParaRPr lang="pt-PT" sz="1200">
              <a:latin typeface="+mn-lt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5004048" y="3132237"/>
            <a:ext cx="30243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pt-PT" smtClean="0"/>
              <a:t> </a:t>
            </a:r>
            <a:r>
              <a:rPr lang="pt-PT" sz="1200" smtClean="0">
                <a:latin typeface="+mn-lt"/>
              </a:rPr>
              <a:t>prod = strtok(str, "\n\r");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solidFill>
                  <a:srgbClr val="00B050"/>
                </a:solidFill>
                <a:latin typeface="+mn-lt"/>
              </a:rPr>
              <a:t>  produtos[index] = strdup(prod);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index++;           </a:t>
            </a:r>
            <a:endParaRPr lang="pt-PT" sz="1200">
              <a:latin typeface="+mn-lt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5004048" y="4716413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pt-PT" sz="1200" smtClean="0">
                <a:solidFill>
                  <a:srgbClr val="00B050"/>
                </a:solidFill>
                <a:latin typeface="+mn-lt"/>
              </a:rPr>
              <a:t>produtos[index] = strdup(strtok(str,“\n\r”);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index++;           </a:t>
            </a:r>
            <a:endParaRPr lang="pt-PT" sz="1200">
              <a:latin typeface="+mn-lt"/>
            </a:endParaRPr>
          </a:p>
        </p:txBody>
      </p:sp>
      <p:cxnSp>
        <p:nvCxnSpPr>
          <p:cNvPr id="21" name="Conexão recta unidireccional 20"/>
          <p:cNvCxnSpPr/>
          <p:nvPr/>
        </p:nvCxnSpPr>
        <p:spPr bwMode="auto">
          <a:xfrm flipV="1">
            <a:off x="3635896" y="3636293"/>
            <a:ext cx="1296144" cy="1296144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Conexão recta unidireccional 22"/>
          <p:cNvCxnSpPr/>
          <p:nvPr/>
        </p:nvCxnSpPr>
        <p:spPr bwMode="auto">
          <a:xfrm flipV="1">
            <a:off x="3779912" y="3636293"/>
            <a:ext cx="1152128" cy="1296144"/>
          </a:xfrm>
          <a:prstGeom prst="straightConnector1">
            <a:avLst/>
          </a:prstGeom>
          <a:noFill/>
          <a:ln w="22225" cap="flat" cmpd="sng" algn="ctr">
            <a:solidFill>
              <a:srgbClr val="CC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Conexão recta unidireccional 23"/>
          <p:cNvCxnSpPr/>
          <p:nvPr/>
        </p:nvCxnSpPr>
        <p:spPr bwMode="auto">
          <a:xfrm>
            <a:off x="3932312" y="5084837"/>
            <a:ext cx="783704" cy="135632"/>
          </a:xfrm>
          <a:prstGeom prst="straightConnector1">
            <a:avLst/>
          </a:prstGeom>
          <a:noFill/>
          <a:ln w="22225" cap="flat" cmpd="sng" algn="ctr">
            <a:solidFill>
              <a:srgbClr val="CC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779912" y="395933"/>
            <a:ext cx="504056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b="1" smtClean="0">
                <a:latin typeface="Arial Rounded MT Bold" pitchFamily="34" charset="0"/>
              </a:rPr>
              <a:t>LI3 – APONTAMENTOS PRÁTICOS 1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OGO_DI_ACETA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15888"/>
            <a:ext cx="3276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251520" y="971997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3708400" y="188913"/>
            <a:ext cx="0" cy="7889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3924300" y="33178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4105" name="Text Box 12"/>
          <p:cNvSpPr txBox="1">
            <a:spLocks noChangeArrowheads="1"/>
          </p:cNvSpPr>
          <p:nvPr/>
        </p:nvSpPr>
        <p:spPr bwMode="auto">
          <a:xfrm>
            <a:off x="5219700" y="331788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23528" y="1260029"/>
            <a:ext cx="144016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smtClean="0"/>
              <a:t> </a:t>
            </a:r>
            <a:r>
              <a:rPr lang="pt-PT" b="1" smtClean="0">
                <a:solidFill>
                  <a:srgbClr val="CC3300"/>
                </a:solidFill>
              </a:rPr>
              <a:t>strtok()</a:t>
            </a:r>
            <a:endParaRPr lang="pt-PT" b="1">
              <a:solidFill>
                <a:srgbClr val="CC33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884368" y="637259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smtClean="0">
                <a:latin typeface="Eras Medium ITC" pitchFamily="34" charset="0"/>
              </a:rPr>
              <a:t>NP1 - </a:t>
            </a:r>
            <a:r>
              <a:rPr lang="pt-PT" sz="1400" smtClean="0">
                <a:latin typeface="Eras Medium ITC" pitchFamily="34" charset="0"/>
              </a:rPr>
              <a:t>4</a:t>
            </a:r>
            <a:endParaRPr lang="pt-PT" sz="1400">
              <a:latin typeface="Eras Medium ITC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483768" y="1116013"/>
            <a:ext cx="648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smtClean="0">
                <a:solidFill>
                  <a:srgbClr val="0070C0"/>
                </a:solidFill>
                <a:latin typeface="Arial Rounded MT Bold" pitchFamily="34" charset="0"/>
              </a:rPr>
              <a:t>Uso de strtok()  para criar os 7 tokens que correspondem ao conteúdo de uma linha de venda e guardá-los numa struct – </a:t>
            </a:r>
            <a:r>
              <a:rPr lang="pt-PT" sz="1600" smtClean="0">
                <a:solidFill>
                  <a:srgbClr val="00B050"/>
                </a:solidFill>
                <a:latin typeface="Arial Rounded MT Bold" pitchFamily="34" charset="0"/>
              </a:rPr>
              <a:t>versão 1</a:t>
            </a:r>
            <a:endParaRPr lang="pt-PT" sz="1600">
              <a:solidFill>
                <a:srgbClr val="00B050"/>
              </a:solidFill>
              <a:latin typeface="Arial Rounded MT Bold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95536" y="2124125"/>
            <a:ext cx="338437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char* campos[CAMPOSVENDA];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int index = 0;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char* token = strtok(linhaVenda," ");  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while(!(token == NULL)) {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    campos[index] = strdup(token);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    // printf(" %s\n", token);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    token = strtok(NULL," ");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    index++;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} </a:t>
            </a:r>
          </a:p>
          <a:p>
            <a:pPr>
              <a:spcBef>
                <a:spcPts val="0"/>
              </a:spcBef>
            </a:pPr>
            <a:endParaRPr lang="pt-PT" sz="1200" smtClean="0">
              <a:latin typeface="+mn-lt"/>
            </a:endParaRPr>
          </a:p>
          <a:p>
            <a:pPr>
              <a:spcBef>
                <a:spcPts val="0"/>
              </a:spcBef>
            </a:pPr>
            <a:endParaRPr lang="pt-PT" sz="1200" smtClean="0">
              <a:latin typeface="+mn-lt"/>
            </a:endParaRPr>
          </a:p>
          <a:p>
            <a:endParaRPr lang="pt-PT" sz="1200">
              <a:latin typeface="+mn-lt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39552" y="3924325"/>
            <a:ext cx="338437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pt-PT" sz="1200" b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struct venda {</a:t>
            </a:r>
          </a:p>
          <a:p>
            <a:pPr>
              <a:spcBef>
                <a:spcPts val="0"/>
              </a:spcBef>
            </a:pPr>
            <a:r>
              <a:rPr lang="pt-PT" sz="1200" b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   char* codProd;</a:t>
            </a:r>
          </a:p>
          <a:p>
            <a:pPr>
              <a:spcBef>
                <a:spcPts val="0"/>
              </a:spcBef>
            </a:pPr>
            <a:r>
              <a:rPr lang="pt-PT" sz="1200" b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   char* codCli;</a:t>
            </a:r>
          </a:p>
          <a:p>
            <a:pPr>
              <a:spcBef>
                <a:spcPts val="0"/>
              </a:spcBef>
            </a:pPr>
            <a:r>
              <a:rPr lang="pt-PT" sz="1200" b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   double precoUnit;</a:t>
            </a:r>
          </a:p>
          <a:p>
            <a:pPr>
              <a:spcBef>
                <a:spcPts val="0"/>
              </a:spcBef>
            </a:pPr>
            <a:r>
              <a:rPr lang="pt-PT" sz="1200" b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   int quantidade;</a:t>
            </a:r>
          </a:p>
          <a:p>
            <a:pPr>
              <a:spcBef>
                <a:spcPts val="0"/>
              </a:spcBef>
            </a:pPr>
            <a:r>
              <a:rPr lang="pt-PT" sz="1200" smtClean="0"/>
              <a:t>    </a:t>
            </a:r>
            <a:r>
              <a:rPr lang="pt-PT" sz="1200" b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char* tipo;</a:t>
            </a:r>
          </a:p>
          <a:p>
            <a:pPr>
              <a:spcBef>
                <a:spcPts val="0"/>
              </a:spcBef>
            </a:pPr>
            <a:r>
              <a:rPr lang="pt-PT" sz="1200" b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   int mes;</a:t>
            </a:r>
          </a:p>
          <a:p>
            <a:pPr>
              <a:spcBef>
                <a:spcPts val="0"/>
              </a:spcBef>
            </a:pPr>
            <a:r>
              <a:rPr lang="pt-PT" sz="1200" b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    int filial;</a:t>
            </a:r>
          </a:p>
          <a:p>
            <a:pPr>
              <a:spcBef>
                <a:spcPts val="0"/>
              </a:spcBef>
            </a:pPr>
            <a:r>
              <a:rPr lang="pt-PT" sz="1200" b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};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 </a:t>
            </a:r>
          </a:p>
          <a:p>
            <a:pPr>
              <a:spcBef>
                <a:spcPts val="0"/>
              </a:spcBef>
            </a:pPr>
            <a:r>
              <a:rPr lang="pt-PT" sz="1200" b="1" smtClean="0">
                <a:solidFill>
                  <a:srgbClr val="CC3300"/>
                </a:solidFill>
                <a:latin typeface="+mn-lt"/>
              </a:rPr>
              <a:t>typedef struct venda VendaBasica;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 </a:t>
            </a:r>
          </a:p>
          <a:p>
            <a:pPr>
              <a:spcBef>
                <a:spcPts val="0"/>
              </a:spcBef>
            </a:pPr>
            <a:r>
              <a:rPr lang="pt-PT" sz="1200" b="1" smtClean="0">
                <a:solidFill>
                  <a:srgbClr val="00B050"/>
                </a:solidFill>
                <a:latin typeface="+mn-lt"/>
              </a:rPr>
              <a:t>typedef struct venda* Venda;</a:t>
            </a:r>
          </a:p>
          <a:p>
            <a:pPr>
              <a:spcBef>
                <a:spcPts val="0"/>
              </a:spcBef>
            </a:pPr>
            <a:endParaRPr lang="pt-PT" sz="1200">
              <a:latin typeface="+mn-lt"/>
            </a:endParaRPr>
          </a:p>
        </p:txBody>
      </p:sp>
      <p:cxnSp>
        <p:nvCxnSpPr>
          <p:cNvPr id="27" name="Conexão recta unidireccional 26"/>
          <p:cNvCxnSpPr/>
          <p:nvPr/>
        </p:nvCxnSpPr>
        <p:spPr bwMode="auto">
          <a:xfrm>
            <a:off x="1331640" y="3780309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CaixaDeTexto 28"/>
          <p:cNvSpPr txBox="1"/>
          <p:nvPr/>
        </p:nvSpPr>
        <p:spPr>
          <a:xfrm>
            <a:off x="4283968" y="2412157"/>
            <a:ext cx="46805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pt-PT" sz="1200" b="1" smtClean="0">
                <a:solidFill>
                  <a:srgbClr val="C00000"/>
                </a:solidFill>
                <a:latin typeface="+mn-lt"/>
              </a:rPr>
              <a:t>Venda mkVenda(char* linhaVendaOk)  {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char* campos[CAMPOSVENDA];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Venda vendaAux</a:t>
            </a:r>
            <a:r>
              <a:rPr lang="pt-PT" sz="1200" smtClean="0">
                <a:latin typeface="+mn-lt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 </a:t>
            </a:r>
            <a:r>
              <a:rPr lang="pt-PT" sz="1200" smtClean="0">
                <a:solidFill>
                  <a:srgbClr val="00B0F0"/>
                </a:solidFill>
                <a:latin typeface="+mn-lt"/>
              </a:rPr>
              <a:t>vendaAux </a:t>
            </a:r>
            <a:r>
              <a:rPr lang="pt-PT" sz="1200" smtClean="0">
                <a:solidFill>
                  <a:srgbClr val="00B0F0"/>
                </a:solidFill>
                <a:latin typeface="+mn-lt"/>
              </a:rPr>
              <a:t>= (Venda) malloc(sizeof(struct venda));</a:t>
            </a:r>
            <a:endParaRPr lang="pt-PT" sz="1200" smtClean="0">
              <a:solidFill>
                <a:srgbClr val="00B0F0"/>
              </a:solidFill>
              <a:latin typeface="+mn-lt"/>
            </a:endParaRP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int index = 0;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</a:t>
            </a:r>
            <a:r>
              <a:rPr lang="pt-PT" sz="1200" smtClean="0">
                <a:solidFill>
                  <a:srgbClr val="00B050"/>
                </a:solidFill>
                <a:latin typeface="+mn-lt"/>
              </a:rPr>
              <a:t>char* token = strtok(linhaVendaOk," ");  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solidFill>
                  <a:srgbClr val="00B050"/>
                </a:solidFill>
                <a:latin typeface="+mn-lt"/>
              </a:rPr>
              <a:t>    while(!(token == NULL)) {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solidFill>
                  <a:srgbClr val="00B050"/>
                </a:solidFill>
                <a:latin typeface="+mn-lt"/>
              </a:rPr>
              <a:t>        campos[index] = strdup(token);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solidFill>
                  <a:srgbClr val="00B050"/>
                </a:solidFill>
                <a:latin typeface="+mn-lt"/>
              </a:rPr>
              <a:t>        // printf(" %s\n", token);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solidFill>
                  <a:srgbClr val="00B050"/>
                </a:solidFill>
                <a:latin typeface="+mn-lt"/>
              </a:rPr>
              <a:t>        token = strtok(NULL," ");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solidFill>
                  <a:srgbClr val="00B050"/>
                </a:solidFill>
                <a:latin typeface="+mn-lt"/>
              </a:rPr>
              <a:t>        index++;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} 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vendaAux -&gt; codProd = strdup(campos[0]);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vendaAux -&gt; codCli = strdup(campos[3]);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vendaAux -&gt; precoUnit = atof(campos[1]);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vendaAux -&gt; quantidade = atoi(campos[2]);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vendaAux -&gt; tipo = campos[4];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vendaAux -&gt; mes = atoi(campos[5]);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vendaAux -&gt;filial = atoi(campos[6]);  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return vendaAux;   </a:t>
            </a:r>
          </a:p>
          <a:p>
            <a:pPr>
              <a:spcBef>
                <a:spcPts val="0"/>
              </a:spcBef>
            </a:pPr>
            <a:r>
              <a:rPr lang="pt-PT" sz="1200" b="1" smtClean="0">
                <a:solidFill>
                  <a:srgbClr val="C00000"/>
                </a:solidFill>
                <a:latin typeface="+mn-lt"/>
              </a:rPr>
              <a:t>}</a:t>
            </a:r>
          </a:p>
          <a:p>
            <a:endParaRPr lang="pt-PT" sz="1200">
              <a:latin typeface="+mn-lt"/>
            </a:endParaRPr>
          </a:p>
        </p:txBody>
      </p:sp>
      <p:cxnSp>
        <p:nvCxnSpPr>
          <p:cNvPr id="31" name="Conexão recta unidireccional 30"/>
          <p:cNvCxnSpPr/>
          <p:nvPr/>
        </p:nvCxnSpPr>
        <p:spPr bwMode="auto">
          <a:xfrm>
            <a:off x="2843808" y="3636293"/>
            <a:ext cx="1440160" cy="288032"/>
          </a:xfrm>
          <a:prstGeom prst="straightConnector1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Conexão recta unidireccional 31"/>
          <p:cNvCxnSpPr/>
          <p:nvPr/>
        </p:nvCxnSpPr>
        <p:spPr bwMode="auto">
          <a:xfrm flipV="1">
            <a:off x="2987824" y="4932437"/>
            <a:ext cx="1224136" cy="1368152"/>
          </a:xfrm>
          <a:prstGeom prst="straightConnector1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3779912" y="395933"/>
            <a:ext cx="504056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b="1" smtClean="0">
                <a:latin typeface="Arial Rounded MT Bold" pitchFamily="34" charset="0"/>
              </a:rPr>
              <a:t>LI3 – APONTAMENTOS PRÁTICOS 1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OGO_DI_ACETA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15888"/>
            <a:ext cx="3276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251520" y="971997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3708400" y="188913"/>
            <a:ext cx="0" cy="7889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3924300" y="33178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4105" name="Text Box 12"/>
          <p:cNvSpPr txBox="1">
            <a:spLocks noChangeArrowheads="1"/>
          </p:cNvSpPr>
          <p:nvPr/>
        </p:nvSpPr>
        <p:spPr bwMode="auto">
          <a:xfrm>
            <a:off x="5219700" y="331788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23528" y="1260029"/>
            <a:ext cx="144016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smtClean="0"/>
              <a:t> </a:t>
            </a:r>
            <a:r>
              <a:rPr lang="pt-PT" b="1" smtClean="0">
                <a:solidFill>
                  <a:srgbClr val="CC3300"/>
                </a:solidFill>
              </a:rPr>
              <a:t>strdup()</a:t>
            </a:r>
            <a:endParaRPr lang="pt-PT" b="1">
              <a:solidFill>
                <a:srgbClr val="CC33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884368" y="637259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smtClean="0">
                <a:latin typeface="Eras Medium ITC" pitchFamily="34" charset="0"/>
              </a:rPr>
              <a:t>NP1 - </a:t>
            </a:r>
            <a:r>
              <a:rPr lang="pt-PT" sz="1400" smtClean="0">
                <a:latin typeface="Eras Medium ITC" pitchFamily="34" charset="0"/>
              </a:rPr>
              <a:t>5</a:t>
            </a:r>
            <a:endParaRPr lang="pt-PT" sz="1400">
              <a:latin typeface="Eras Medium ITC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483768" y="1332037"/>
            <a:ext cx="6480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smtClean="0">
                <a:solidFill>
                  <a:srgbClr val="0070C0"/>
                </a:solidFill>
                <a:latin typeface="Arial Rounded MT Bold" pitchFamily="34" charset="0"/>
              </a:rPr>
              <a:t>Dado que strdup() não é uma função ANSI C, o seu código existe em </a:t>
            </a:r>
            <a:r>
              <a:rPr lang="pt-PT" sz="1600" smtClean="0">
                <a:solidFill>
                  <a:srgbClr val="C00000"/>
                </a:solidFill>
                <a:latin typeface="Arial Rounded MT Bold" pitchFamily="34" charset="0"/>
              </a:rPr>
              <a:t>string.o</a:t>
            </a:r>
            <a:r>
              <a:rPr lang="pt-PT" sz="1600" smtClean="0">
                <a:solidFill>
                  <a:srgbClr val="0070C0"/>
                </a:solidFill>
                <a:latin typeface="Arial Rounded MT Bold" pitchFamily="34" charset="0"/>
              </a:rPr>
              <a:t> mas o seu protótipo, ou seja, a sua assinatura, não existe em </a:t>
            </a:r>
            <a:r>
              <a:rPr lang="pt-PT" sz="1600" smtClean="0">
                <a:solidFill>
                  <a:srgbClr val="C00000"/>
                </a:solidFill>
                <a:latin typeface="Arial Rounded MT Bold" pitchFamily="34" charset="0"/>
              </a:rPr>
              <a:t>string.h</a:t>
            </a:r>
            <a:r>
              <a:rPr lang="pt-PT" sz="1600" smtClean="0">
                <a:solidFill>
                  <a:srgbClr val="0070C0"/>
                </a:solidFill>
                <a:latin typeface="Arial Rounded MT Bold" pitchFamily="34" charset="0"/>
              </a:rPr>
              <a:t>. Isto gera </a:t>
            </a:r>
            <a:r>
              <a:rPr lang="pt-PT" sz="1600" smtClean="0">
                <a:solidFill>
                  <a:srgbClr val="C00000"/>
                </a:solidFill>
                <a:latin typeface="Arial Rounded MT Bold" pitchFamily="34" charset="0"/>
              </a:rPr>
              <a:t>warning </a:t>
            </a:r>
            <a:r>
              <a:rPr lang="pt-PT" sz="1600" smtClean="0">
                <a:solidFill>
                  <a:srgbClr val="0070C0"/>
                </a:solidFill>
                <a:latin typeface="Arial Rounded MT Bold" pitchFamily="34" charset="0"/>
              </a:rPr>
              <a:t>na compilação embora o código gerado funcione.</a:t>
            </a:r>
            <a:endParaRPr lang="pt-PT" sz="1600">
              <a:solidFill>
                <a:srgbClr val="00B050"/>
              </a:solidFill>
              <a:latin typeface="Arial Rounded MT Bold" pitchFamily="34" charset="0"/>
            </a:endParaRPr>
          </a:p>
        </p:txBody>
      </p:sp>
      <p:cxnSp>
        <p:nvCxnSpPr>
          <p:cNvPr id="27" name="Conexão recta unidireccional 26"/>
          <p:cNvCxnSpPr/>
          <p:nvPr/>
        </p:nvCxnSpPr>
        <p:spPr bwMode="auto">
          <a:xfrm>
            <a:off x="1331640" y="3780309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3779912" y="395933"/>
            <a:ext cx="504056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b="1" smtClean="0">
                <a:latin typeface="Arial Rounded MT Bold" pitchFamily="34" charset="0"/>
              </a:rPr>
              <a:t>LI3 – APONTAMENTOS PRÁTICOS 1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11560" y="2628181"/>
            <a:ext cx="813690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olidFill>
                  <a:srgbClr val="00B050"/>
                </a:solidFill>
                <a:latin typeface="Arial Rounded MT Bold" pitchFamily="34" charset="0"/>
              </a:rPr>
              <a:t>A FAZER:</a:t>
            </a:r>
            <a:endParaRPr lang="pt-PT" smtClean="0">
              <a:latin typeface="Arial Rounded MT Bold" pitchFamily="34" charset="0"/>
            </a:endParaRPr>
          </a:p>
          <a:p>
            <a:pPr>
              <a:buFont typeface="Wingdings"/>
              <a:buChar char="þ"/>
            </a:pPr>
            <a:r>
              <a:rPr lang="pt-PT" smtClean="0">
                <a:latin typeface="Arial Rounded MT Bold" pitchFamily="34" charset="0"/>
                <a:sym typeface="Wingdings"/>
              </a:rPr>
              <a:t> Retirar o switch </a:t>
            </a:r>
            <a:r>
              <a:rPr lang="pt-PT" smtClean="0">
                <a:solidFill>
                  <a:srgbClr val="C00000"/>
                </a:solidFill>
                <a:latin typeface="Arial Rounded MT Bold" pitchFamily="34" charset="0"/>
                <a:sym typeface="Wingdings"/>
              </a:rPr>
              <a:t>–ansi </a:t>
            </a:r>
            <a:r>
              <a:rPr lang="pt-PT" smtClean="0">
                <a:latin typeface="Arial Rounded MT Bold" pitchFamily="34" charset="0"/>
                <a:sym typeface="Wingdings"/>
              </a:rPr>
              <a:t>na invocação do compilador;</a:t>
            </a:r>
          </a:p>
          <a:p>
            <a:pPr>
              <a:buFont typeface="Wingdings"/>
              <a:buChar char="þ"/>
            </a:pPr>
            <a:r>
              <a:rPr lang="pt-PT" smtClean="0">
                <a:latin typeface="Arial Rounded MT Bold" pitchFamily="34" charset="0"/>
                <a:sym typeface="Wingdings"/>
              </a:rPr>
              <a:t> </a:t>
            </a:r>
            <a:r>
              <a:rPr lang="pt-PT" smtClean="0">
                <a:latin typeface="Arial Rounded MT Bold" pitchFamily="34" charset="0"/>
                <a:sym typeface="Wingdings"/>
              </a:rPr>
              <a:t>Em cada ficheiro onde </a:t>
            </a:r>
            <a:r>
              <a:rPr lang="pt-PT" smtClean="0">
                <a:solidFill>
                  <a:srgbClr val="C00000"/>
                </a:solidFill>
                <a:latin typeface="Arial Rounded MT Bold" pitchFamily="34" charset="0"/>
                <a:sym typeface="Wingdings"/>
              </a:rPr>
              <a:t>strdup() </a:t>
            </a:r>
            <a:r>
              <a:rPr lang="pt-PT" smtClean="0">
                <a:latin typeface="Arial Rounded MT Bold" pitchFamily="34" charset="0"/>
                <a:sym typeface="Wingdings"/>
              </a:rPr>
              <a:t>seja usada e que portanto necessita de incluir a </a:t>
            </a:r>
            <a:r>
              <a:rPr lang="pt-PT" smtClean="0">
                <a:solidFill>
                  <a:srgbClr val="C00000"/>
                </a:solidFill>
                <a:latin typeface="Arial Rounded MT Bold" pitchFamily="34" charset="0"/>
                <a:sym typeface="Wingdings"/>
              </a:rPr>
              <a:t>string.h</a:t>
            </a:r>
            <a:r>
              <a:rPr lang="pt-PT" smtClean="0">
                <a:latin typeface="Arial Rounded MT Bold" pitchFamily="34" charset="0"/>
                <a:sym typeface="Wingdings"/>
              </a:rPr>
              <a:t>, então, antes do </a:t>
            </a:r>
            <a:r>
              <a:rPr lang="pt-PT" smtClean="0">
                <a:solidFill>
                  <a:srgbClr val="00B050"/>
                </a:solidFill>
                <a:latin typeface="Arial Rounded MT Bold" pitchFamily="34" charset="0"/>
                <a:sym typeface="Wingdings"/>
              </a:rPr>
              <a:t>#include </a:t>
            </a:r>
            <a:r>
              <a:rPr lang="pt-PT" smtClean="0">
                <a:latin typeface="Arial Rounded MT Bold" pitchFamily="34" charset="0"/>
                <a:sym typeface="Wingdings"/>
              </a:rPr>
              <a:t>definir a macro _GNU_SOURCE ou _SVID_SOURCE, cf. </a:t>
            </a:r>
          </a:p>
          <a:p>
            <a:pPr>
              <a:buFont typeface="Wingdings"/>
              <a:buChar char="þ"/>
            </a:pPr>
            <a:endParaRPr lang="pt-PT" smtClean="0">
              <a:latin typeface="Arial Rounded MT Bold" pitchFamily="34" charset="0"/>
              <a:sym typeface="Wingdings"/>
            </a:endParaRPr>
          </a:p>
          <a:p>
            <a:pPr>
              <a:spcBef>
                <a:spcPts val="0"/>
              </a:spcBef>
            </a:pPr>
            <a:r>
              <a:rPr lang="pt-PT" sz="1400" smtClean="0">
                <a:solidFill>
                  <a:srgbClr val="0099CC"/>
                </a:solidFill>
                <a:latin typeface="Arial Rounded MT Bold" pitchFamily="34" charset="0"/>
                <a:sym typeface="Wingdings"/>
              </a:rPr>
              <a:t>#</a:t>
            </a:r>
            <a:r>
              <a:rPr lang="pt-PT" sz="1400" smtClean="0">
                <a:solidFill>
                  <a:srgbClr val="0099CC"/>
                </a:solidFill>
                <a:latin typeface="Arial Rounded MT Bold" pitchFamily="34" charset="0"/>
                <a:sym typeface="Wingdings"/>
              </a:rPr>
              <a:t>define </a:t>
            </a:r>
            <a:r>
              <a:rPr lang="pt-PT" sz="1400" smtClean="0">
                <a:solidFill>
                  <a:srgbClr val="0099CC"/>
                </a:solidFill>
                <a:latin typeface="Arial Rounded MT Bold" pitchFamily="34" charset="0"/>
                <a:sym typeface="Wingdings"/>
              </a:rPr>
              <a:t>_GNU_SOURCE   </a:t>
            </a:r>
          </a:p>
          <a:p>
            <a:pPr>
              <a:spcBef>
                <a:spcPts val="0"/>
              </a:spcBef>
            </a:pPr>
            <a:r>
              <a:rPr lang="pt-PT" sz="1400" smtClean="0">
                <a:solidFill>
                  <a:schemeClr val="bg1">
                    <a:lumMod val="65000"/>
                  </a:schemeClr>
                </a:solidFill>
                <a:latin typeface="Arial Rounded MT Bold" pitchFamily="34" charset="0"/>
                <a:sym typeface="Wingdings"/>
              </a:rPr>
              <a:t>// </a:t>
            </a:r>
            <a:r>
              <a:rPr lang="pt-PT" sz="1400" smtClean="0">
                <a:solidFill>
                  <a:schemeClr val="bg1">
                    <a:lumMod val="65000"/>
                  </a:schemeClr>
                </a:solidFill>
                <a:latin typeface="Arial Rounded MT Bold" pitchFamily="34" charset="0"/>
                <a:sym typeface="Wingdings"/>
              </a:rPr>
              <a:t>Este DEFINE permite suprimir warnings de strdup</a:t>
            </a:r>
          </a:p>
          <a:p>
            <a:pPr>
              <a:spcBef>
                <a:spcPts val="0"/>
              </a:spcBef>
            </a:pPr>
            <a:r>
              <a:rPr lang="pt-PT" sz="1400" smtClean="0">
                <a:solidFill>
                  <a:srgbClr val="0099CC"/>
                </a:solidFill>
                <a:latin typeface="Arial Rounded MT Bold" pitchFamily="34" charset="0"/>
                <a:sym typeface="Wingdings"/>
              </a:rPr>
              <a:t>#include &lt;string.h&gt;   </a:t>
            </a:r>
            <a:endParaRPr lang="pt-PT" sz="1400" smtClean="0">
              <a:solidFill>
                <a:srgbClr val="0099CC"/>
              </a:solidFill>
              <a:latin typeface="Arial Rounded MT Bold" pitchFamily="34" charset="0"/>
            </a:endParaRPr>
          </a:p>
          <a:p>
            <a:endParaRPr lang="pt-PT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OGO_DI_ACETA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15888"/>
            <a:ext cx="3276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3850" y="977900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3708400" y="188913"/>
            <a:ext cx="0" cy="7889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3924300" y="33178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4105" name="Text Box 12"/>
          <p:cNvSpPr txBox="1">
            <a:spLocks noChangeArrowheads="1"/>
          </p:cNvSpPr>
          <p:nvPr/>
        </p:nvSpPr>
        <p:spPr bwMode="auto">
          <a:xfrm>
            <a:off x="5219700" y="331788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4107" name="Text Box 33"/>
          <p:cNvSpPr txBox="1">
            <a:spLocks noChangeArrowheads="1"/>
          </p:cNvSpPr>
          <p:nvPr/>
        </p:nvSpPr>
        <p:spPr bwMode="auto">
          <a:xfrm>
            <a:off x="4695825" y="5391150"/>
            <a:ext cx="184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PT"/>
          </a:p>
        </p:txBody>
      </p:sp>
      <p:cxnSp>
        <p:nvCxnSpPr>
          <p:cNvPr id="22" name="Conexão recta unidireccional 21"/>
          <p:cNvCxnSpPr/>
          <p:nvPr/>
        </p:nvCxnSpPr>
        <p:spPr bwMode="auto">
          <a:xfrm rot="10800000" flipV="1">
            <a:off x="5643570" y="3134517"/>
            <a:ext cx="1714512" cy="1143008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CaixaDeTexto 18"/>
          <p:cNvSpPr txBox="1"/>
          <p:nvPr/>
        </p:nvSpPr>
        <p:spPr>
          <a:xfrm>
            <a:off x="7884368" y="637259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smtClean="0">
                <a:latin typeface="Eras Medium ITC" pitchFamily="34" charset="0"/>
              </a:rPr>
              <a:t>NP1 - </a:t>
            </a:r>
            <a:r>
              <a:rPr lang="pt-PT" sz="1400" smtClean="0">
                <a:latin typeface="Eras Medium ITC" pitchFamily="34" charset="0"/>
              </a:rPr>
              <a:t>6</a:t>
            </a:r>
            <a:endParaRPr lang="pt-PT" sz="1400">
              <a:latin typeface="Eras Medium ITC" pitchFamily="34" charset="0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3779912" y="395933"/>
            <a:ext cx="504056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b="1" smtClean="0">
                <a:latin typeface="Arial Rounded MT Bold" pitchFamily="34" charset="0"/>
              </a:rPr>
              <a:t>LI3 – APONTAMENTOS PRÁTICOS 1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95536" y="1188021"/>
            <a:ext cx="2592288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smtClean="0"/>
              <a:t> </a:t>
            </a:r>
            <a:r>
              <a:rPr lang="pt-PT" b="1" smtClean="0">
                <a:solidFill>
                  <a:srgbClr val="CC3300"/>
                </a:solidFill>
              </a:rPr>
              <a:t>Tokenizer em função</a:t>
            </a:r>
            <a:endParaRPr lang="pt-PT" b="1">
              <a:solidFill>
                <a:srgbClr val="CC3300"/>
              </a:solidFill>
            </a:endParaRPr>
          </a:p>
        </p:txBody>
      </p:sp>
      <p:sp>
        <p:nvSpPr>
          <p:cNvPr id="14" name="Seta para a direita 13"/>
          <p:cNvSpPr/>
          <p:nvPr/>
        </p:nvSpPr>
        <p:spPr bwMode="auto">
          <a:xfrm>
            <a:off x="3491880" y="1260029"/>
            <a:ext cx="792088" cy="216024"/>
          </a:xfrm>
          <a:prstGeom prst="rightArrow">
            <a:avLst/>
          </a:prstGeom>
          <a:noFill/>
          <a:ln w="15875" cap="flat" cmpd="sng" algn="ctr">
            <a:solidFill>
              <a:schemeClr val="accent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644008" y="1188021"/>
            <a:ext cx="424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smtClean="0">
                <a:solidFill>
                  <a:srgbClr val="0070C0"/>
                </a:solidFill>
                <a:latin typeface="Arial Rounded MT Bold" pitchFamily="34" charset="0"/>
              </a:rPr>
              <a:t>Arrays como parâmetros e/ou resultados de funções.</a:t>
            </a:r>
            <a:endParaRPr lang="pt-PT" sz="160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95536" y="2052117"/>
            <a:ext cx="84969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pt-PT" sz="1200" smtClean="0">
                <a:solidFill>
                  <a:srgbClr val="002060"/>
                </a:solidFill>
                <a:latin typeface="+mn-lt"/>
              </a:rPr>
              <a:t>/* Função que dada uma linha de </a:t>
            </a:r>
            <a:r>
              <a:rPr lang="pt-PT" sz="1200" smtClean="0">
                <a:solidFill>
                  <a:srgbClr val="002060"/>
                </a:solidFill>
                <a:latin typeface="+mn-lt"/>
              </a:rPr>
              <a:t>venda </a:t>
            </a:r>
            <a:r>
              <a:rPr lang="pt-PT" sz="1200" b="1" smtClean="0">
                <a:solidFill>
                  <a:srgbClr val="002060"/>
                </a:solidFill>
                <a:latin typeface="+mn-lt"/>
              </a:rPr>
              <a:t>preenche</a:t>
            </a:r>
            <a:r>
              <a:rPr lang="pt-PT" sz="120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PT" sz="1200" smtClean="0">
                <a:solidFill>
                  <a:srgbClr val="002060"/>
                </a:solidFill>
                <a:latin typeface="+mn-lt"/>
              </a:rPr>
              <a:t>um array campos[] com os 7 tokens 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solidFill>
                  <a:srgbClr val="002060"/>
                </a:solidFill>
                <a:latin typeface="+mn-lt"/>
              </a:rPr>
              <a:t> *  </a:t>
            </a:r>
            <a:r>
              <a:rPr lang="pt-PT" sz="1200" smtClean="0">
                <a:solidFill>
                  <a:srgbClr val="002060"/>
                </a:solidFill>
                <a:latin typeface="+mn-lt"/>
              </a:rPr>
              <a:t>Versão </a:t>
            </a:r>
            <a:r>
              <a:rPr lang="pt-PT" sz="1200" smtClean="0">
                <a:solidFill>
                  <a:srgbClr val="002060"/>
                </a:solidFill>
                <a:latin typeface="+mn-lt"/>
              </a:rPr>
              <a:t>normal, estática, </a:t>
            </a:r>
            <a:r>
              <a:rPr lang="pt-PT" sz="1200" smtClean="0">
                <a:solidFill>
                  <a:srgbClr val="002060"/>
                </a:solidFill>
                <a:latin typeface="+mn-lt"/>
              </a:rPr>
              <a:t>em que o array vazio é passado como parâmetro e os tokens inseridos;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PT" sz="1200" smtClean="0">
                <a:solidFill>
                  <a:srgbClr val="002060"/>
                </a:solidFill>
                <a:latin typeface="+mn-lt"/>
              </a:rPr>
              <a:t>*/</a:t>
            </a:r>
          </a:p>
          <a:p>
            <a:pPr>
              <a:spcBef>
                <a:spcPts val="0"/>
              </a:spcBef>
            </a:pPr>
            <a:endParaRPr lang="pt-PT" sz="1200" smtClean="0">
              <a:latin typeface="+mn-lt"/>
            </a:endParaRPr>
          </a:p>
          <a:p>
            <a:pPr>
              <a:spcBef>
                <a:spcPts val="0"/>
              </a:spcBef>
            </a:pPr>
            <a:r>
              <a:rPr lang="pt-PT" sz="1200" smtClean="0">
                <a:solidFill>
                  <a:srgbClr val="C00000"/>
                </a:solidFill>
                <a:latin typeface="+mn-lt"/>
              </a:rPr>
              <a:t>void tokenizeLinhaVenda(char* vendaRaw, char* campos[]) {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int index = 0;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char* token = strtok(vendaRaw," ");  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while(!(token == NULL)) {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    campos[index] = strdup(token);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    // printf(" %s\n", token);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    token = strtok(NULL," ");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    index++;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}   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solidFill>
                  <a:srgbClr val="C00000"/>
                </a:solidFill>
                <a:latin typeface="+mn-lt"/>
              </a:rPr>
              <a:t>}</a:t>
            </a:r>
            <a:endParaRPr lang="pt-PT" sz="12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860032" y="4068341"/>
            <a:ext cx="403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pt-PT" sz="1200" smtClean="0">
                <a:solidFill>
                  <a:srgbClr val="00B050"/>
                </a:solidFill>
                <a:latin typeface="+mn-lt"/>
              </a:rPr>
              <a:t>char* linha0 = strdup("XY1912 121.5 15 Z3249 N 11 1"); 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solidFill>
                  <a:srgbClr val="00B050"/>
                </a:solidFill>
                <a:latin typeface="+mn-lt"/>
              </a:rPr>
              <a:t> </a:t>
            </a:r>
            <a:r>
              <a:rPr lang="pt-PT" sz="1200" smtClean="0">
                <a:solidFill>
                  <a:srgbClr val="00B050"/>
                </a:solidFill>
                <a:latin typeface="+mn-lt"/>
              </a:rPr>
              <a:t>char</a:t>
            </a:r>
            <a:r>
              <a:rPr lang="pt-PT" sz="1200" smtClean="0">
                <a:solidFill>
                  <a:srgbClr val="00B050"/>
                </a:solidFill>
                <a:latin typeface="+mn-lt"/>
              </a:rPr>
              <a:t>* campos[CAMPOSVENDA];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solidFill>
                  <a:srgbClr val="CC3300"/>
                </a:solidFill>
                <a:latin typeface="+mn-lt"/>
              </a:rPr>
              <a:t> </a:t>
            </a:r>
            <a:r>
              <a:rPr lang="pt-PT" sz="1200" smtClean="0">
                <a:solidFill>
                  <a:srgbClr val="CC3300"/>
                </a:solidFill>
                <a:latin typeface="+mn-lt"/>
              </a:rPr>
              <a:t>tokenizeLinhaVenda(linha0</a:t>
            </a:r>
            <a:r>
              <a:rPr lang="pt-PT" sz="1200" smtClean="0">
                <a:solidFill>
                  <a:srgbClr val="CC3300"/>
                </a:solidFill>
                <a:latin typeface="+mn-lt"/>
              </a:rPr>
              <a:t>, </a:t>
            </a:r>
            <a:r>
              <a:rPr lang="pt-PT" sz="1200" smtClean="0">
                <a:solidFill>
                  <a:srgbClr val="CC3300"/>
                </a:solidFill>
                <a:latin typeface="+mn-lt"/>
              </a:rPr>
              <a:t>campos</a:t>
            </a:r>
            <a:r>
              <a:rPr lang="pt-PT" sz="1200" smtClean="0">
                <a:solidFill>
                  <a:srgbClr val="CC3300"/>
                </a:solidFill>
                <a:latin typeface="+mn-lt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solidFill>
                  <a:srgbClr val="00B050"/>
                </a:solidFill>
                <a:latin typeface="+mn-lt"/>
              </a:rPr>
              <a:t>……….</a:t>
            </a:r>
            <a:endParaRPr lang="pt-PT" sz="120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5076056" y="3708301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smtClean="0">
                <a:latin typeface="Arial Rounded MT Bold" pitchFamily="34" charset="0"/>
              </a:rPr>
              <a:t>Invocação:</a:t>
            </a:r>
            <a:endParaRPr lang="pt-PT" sz="1200">
              <a:latin typeface="Arial Rounded MT Bold" pitchFamily="34" charset="0"/>
            </a:endParaRPr>
          </a:p>
        </p:txBody>
      </p:sp>
      <p:cxnSp>
        <p:nvCxnSpPr>
          <p:cNvPr id="24" name="Conexão recta unidireccional 23"/>
          <p:cNvCxnSpPr/>
          <p:nvPr/>
        </p:nvCxnSpPr>
        <p:spPr bwMode="auto">
          <a:xfrm flipH="1" flipV="1">
            <a:off x="3635896" y="3276253"/>
            <a:ext cx="1008112" cy="936104"/>
          </a:xfrm>
          <a:prstGeom prst="straightConnector1">
            <a:avLst/>
          </a:prstGeom>
          <a:noFill/>
          <a:ln w="15875" cap="flat" cmpd="sng" algn="ctr">
            <a:solidFill>
              <a:srgbClr val="0099C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CaixaDeTexto 25"/>
          <p:cNvSpPr txBox="1"/>
          <p:nvPr/>
        </p:nvSpPr>
        <p:spPr>
          <a:xfrm>
            <a:off x="7236296" y="1620069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smtClean="0">
                <a:solidFill>
                  <a:srgbClr val="00B050"/>
                </a:solidFill>
                <a:latin typeface="+mn-lt"/>
              </a:rPr>
              <a:t>Versão 1</a:t>
            </a:r>
            <a:endParaRPr lang="pt-PT" sz="1600" b="1">
              <a:solidFill>
                <a:srgbClr val="00B050"/>
              </a:solidFill>
              <a:latin typeface="+mn-lt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OGO_DI_ACETA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15888"/>
            <a:ext cx="3276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3850" y="977900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3708400" y="188913"/>
            <a:ext cx="0" cy="7889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3924300" y="33178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4105" name="Text Box 12"/>
          <p:cNvSpPr txBox="1">
            <a:spLocks noChangeArrowheads="1"/>
          </p:cNvSpPr>
          <p:nvPr/>
        </p:nvSpPr>
        <p:spPr bwMode="auto">
          <a:xfrm>
            <a:off x="5219700" y="331788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4107" name="Text Box 33"/>
          <p:cNvSpPr txBox="1">
            <a:spLocks noChangeArrowheads="1"/>
          </p:cNvSpPr>
          <p:nvPr/>
        </p:nvSpPr>
        <p:spPr bwMode="auto">
          <a:xfrm>
            <a:off x="4695825" y="5391150"/>
            <a:ext cx="184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PT"/>
          </a:p>
        </p:txBody>
      </p:sp>
      <p:cxnSp>
        <p:nvCxnSpPr>
          <p:cNvPr id="22" name="Conexão recta unidireccional 21"/>
          <p:cNvCxnSpPr/>
          <p:nvPr/>
        </p:nvCxnSpPr>
        <p:spPr bwMode="auto">
          <a:xfrm rot="10800000" flipV="1">
            <a:off x="5643570" y="3134517"/>
            <a:ext cx="1714512" cy="1143008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CaixaDeTexto 18"/>
          <p:cNvSpPr txBox="1"/>
          <p:nvPr/>
        </p:nvSpPr>
        <p:spPr>
          <a:xfrm>
            <a:off x="7884368" y="637259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smtClean="0">
                <a:latin typeface="Eras Medium ITC" pitchFamily="34" charset="0"/>
              </a:rPr>
              <a:t>NP1 - </a:t>
            </a:r>
            <a:r>
              <a:rPr lang="pt-PT" sz="1400" smtClean="0">
                <a:latin typeface="Eras Medium ITC" pitchFamily="34" charset="0"/>
              </a:rPr>
              <a:t>7</a:t>
            </a:r>
            <a:endParaRPr lang="pt-PT" sz="1400">
              <a:latin typeface="Eras Medium ITC" pitchFamily="34" charset="0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3779912" y="395933"/>
            <a:ext cx="504056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b="1" smtClean="0">
                <a:latin typeface="Arial Rounded MT Bold" pitchFamily="34" charset="0"/>
              </a:rPr>
              <a:t>LI3 – APONTAMENTOS PRÁTICOS 1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95536" y="1188021"/>
            <a:ext cx="2592288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smtClean="0"/>
              <a:t> </a:t>
            </a:r>
            <a:r>
              <a:rPr lang="pt-PT" b="1" smtClean="0">
                <a:solidFill>
                  <a:srgbClr val="CC3300"/>
                </a:solidFill>
              </a:rPr>
              <a:t>Tokenizer em função</a:t>
            </a:r>
            <a:endParaRPr lang="pt-PT" b="1">
              <a:solidFill>
                <a:srgbClr val="CC3300"/>
              </a:solidFill>
            </a:endParaRPr>
          </a:p>
        </p:txBody>
      </p:sp>
      <p:sp>
        <p:nvSpPr>
          <p:cNvPr id="14" name="Seta para a direita 13"/>
          <p:cNvSpPr/>
          <p:nvPr/>
        </p:nvSpPr>
        <p:spPr bwMode="auto">
          <a:xfrm>
            <a:off x="3491880" y="1260029"/>
            <a:ext cx="792088" cy="216024"/>
          </a:xfrm>
          <a:prstGeom prst="rightArrow">
            <a:avLst/>
          </a:prstGeom>
          <a:noFill/>
          <a:ln w="15875" cap="flat" cmpd="sng" algn="ctr">
            <a:solidFill>
              <a:schemeClr val="accent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644008" y="1188021"/>
            <a:ext cx="424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smtClean="0">
                <a:solidFill>
                  <a:srgbClr val="0070C0"/>
                </a:solidFill>
                <a:latin typeface="Arial Rounded MT Bold" pitchFamily="34" charset="0"/>
              </a:rPr>
              <a:t>Arrays como parâmetros e/ou resultados de funções.</a:t>
            </a:r>
            <a:endParaRPr lang="pt-PT" sz="160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95536" y="2196133"/>
            <a:ext cx="84969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pt-PT" sz="1200" smtClean="0">
                <a:solidFill>
                  <a:srgbClr val="002060"/>
                </a:solidFill>
                <a:latin typeface="+mn-lt"/>
              </a:rPr>
              <a:t>/* Função que dada uma linha de </a:t>
            </a:r>
            <a:r>
              <a:rPr lang="pt-PT" sz="1200" smtClean="0">
                <a:solidFill>
                  <a:srgbClr val="002060"/>
                </a:solidFill>
                <a:latin typeface="+mn-lt"/>
              </a:rPr>
              <a:t>venda </a:t>
            </a:r>
            <a:r>
              <a:rPr lang="pt-PT" sz="1200" b="1" smtClean="0">
                <a:solidFill>
                  <a:srgbClr val="002060"/>
                </a:solidFill>
                <a:latin typeface="+mn-lt"/>
              </a:rPr>
              <a:t>cria e preenche</a:t>
            </a:r>
            <a:r>
              <a:rPr lang="pt-PT" sz="120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PT" sz="1200" smtClean="0">
                <a:solidFill>
                  <a:srgbClr val="002060"/>
                </a:solidFill>
                <a:latin typeface="+mn-lt"/>
              </a:rPr>
              <a:t>um </a:t>
            </a:r>
            <a:r>
              <a:rPr lang="pt-PT" sz="1200" smtClean="0">
                <a:solidFill>
                  <a:srgbClr val="002060"/>
                </a:solidFill>
                <a:latin typeface="+mn-lt"/>
              </a:rPr>
              <a:t>array </a:t>
            </a:r>
            <a:r>
              <a:rPr lang="pt-PT" sz="1200" smtClean="0">
                <a:solidFill>
                  <a:srgbClr val="002060"/>
                </a:solidFill>
                <a:latin typeface="+mn-lt"/>
              </a:rPr>
              <a:t>campos </a:t>
            </a:r>
            <a:r>
              <a:rPr lang="pt-PT" sz="1200" smtClean="0">
                <a:solidFill>
                  <a:srgbClr val="002060"/>
                </a:solidFill>
                <a:latin typeface="+mn-lt"/>
              </a:rPr>
              <a:t>com os 7 tokens 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solidFill>
                  <a:srgbClr val="002060"/>
                </a:solidFill>
                <a:latin typeface="+mn-lt"/>
              </a:rPr>
              <a:t> *  </a:t>
            </a:r>
            <a:r>
              <a:rPr lang="pt-PT" sz="1200" smtClean="0">
                <a:solidFill>
                  <a:srgbClr val="002060"/>
                </a:solidFill>
                <a:latin typeface="+mn-lt"/>
              </a:rPr>
              <a:t>Versão </a:t>
            </a:r>
            <a:r>
              <a:rPr lang="pt-PT" sz="1200" smtClean="0">
                <a:solidFill>
                  <a:srgbClr val="002060"/>
                </a:solidFill>
                <a:latin typeface="+mn-lt"/>
              </a:rPr>
              <a:t>dinâmica em </a:t>
            </a:r>
            <a:r>
              <a:rPr lang="pt-PT" sz="1200" smtClean="0">
                <a:solidFill>
                  <a:srgbClr val="002060"/>
                </a:solidFill>
                <a:latin typeface="+mn-lt"/>
              </a:rPr>
              <a:t>que </a:t>
            </a:r>
            <a:r>
              <a:rPr lang="pt-PT" sz="1200" smtClean="0">
                <a:solidFill>
                  <a:srgbClr val="002060"/>
                </a:solidFill>
                <a:latin typeface="+mn-lt"/>
              </a:rPr>
              <a:t>o </a:t>
            </a:r>
            <a:r>
              <a:rPr lang="pt-PT" sz="1200" smtClean="0">
                <a:solidFill>
                  <a:srgbClr val="002060"/>
                </a:solidFill>
                <a:latin typeface="+mn-lt"/>
              </a:rPr>
              <a:t>array </a:t>
            </a:r>
            <a:r>
              <a:rPr lang="pt-PT" sz="1200" smtClean="0">
                <a:solidFill>
                  <a:srgbClr val="002060"/>
                </a:solidFill>
                <a:latin typeface="+mn-lt"/>
              </a:rPr>
              <a:t>é </a:t>
            </a:r>
            <a:r>
              <a:rPr lang="pt-PT" sz="1200" smtClean="0">
                <a:solidFill>
                  <a:srgbClr val="002060"/>
                </a:solidFill>
                <a:latin typeface="+mn-lt"/>
              </a:rPr>
              <a:t>criado na função e devolvido no fim como resultado (funcional);</a:t>
            </a:r>
            <a:endParaRPr lang="pt-PT" sz="1200" smtClean="0">
              <a:solidFill>
                <a:srgbClr val="002060"/>
              </a:solidFill>
              <a:latin typeface="+mn-lt"/>
            </a:endParaRPr>
          </a:p>
          <a:p>
            <a:pPr>
              <a:spcBef>
                <a:spcPts val="0"/>
              </a:spcBef>
            </a:pPr>
            <a:r>
              <a:rPr lang="pt-PT" sz="120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PT" sz="1200" smtClean="0">
                <a:solidFill>
                  <a:srgbClr val="002060"/>
                </a:solidFill>
                <a:latin typeface="+mn-lt"/>
              </a:rPr>
              <a:t>*/</a:t>
            </a:r>
          </a:p>
          <a:p>
            <a:pPr>
              <a:spcBef>
                <a:spcPts val="0"/>
              </a:spcBef>
            </a:pPr>
            <a:endParaRPr lang="pt-PT" sz="1200" smtClean="0">
              <a:latin typeface="+mn-lt"/>
            </a:endParaRPr>
          </a:p>
          <a:p>
            <a:pPr>
              <a:spcBef>
                <a:spcPts val="0"/>
              </a:spcBef>
            </a:pPr>
            <a:r>
              <a:rPr lang="pt-PT" sz="1200" smtClean="0">
                <a:solidFill>
                  <a:srgbClr val="C00000"/>
                </a:solidFill>
                <a:latin typeface="+mn-lt"/>
              </a:rPr>
              <a:t>char** tokenizeLinhaVendaDyn(char* vendaRaw) {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int index = 0;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solidFill>
                  <a:srgbClr val="00B050"/>
                </a:solidFill>
                <a:latin typeface="+mn-lt"/>
              </a:rPr>
              <a:t>    char** campos = (char**) malloc(CAMPOSVENDA * sizeof(char*));</a:t>
            </a:r>
            <a:r>
              <a:rPr lang="pt-PT" sz="1200" smtClean="0">
                <a:latin typeface="+mn-lt"/>
              </a:rPr>
              <a:t> // dimensão vertical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char* token = strtok(vendaRaw," ");  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while(!(token == NULL)) {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    campos[index] = strdup(token);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    // printf(" %s\n", token);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    token = strtok(NULL," ");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    index++;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</a:t>
            </a:r>
            <a:r>
              <a:rPr lang="pt-PT" sz="1200" smtClean="0">
                <a:solidFill>
                  <a:srgbClr val="00B050"/>
                </a:solidFill>
                <a:latin typeface="+mn-lt"/>
              </a:rPr>
              <a:t>return campos;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solidFill>
                  <a:srgbClr val="C00000"/>
                </a:solidFill>
                <a:latin typeface="+mn-lt"/>
              </a:rPr>
              <a:t>}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4860032" y="4068341"/>
            <a:ext cx="403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pt-PT" sz="1200" smtClean="0">
                <a:solidFill>
                  <a:srgbClr val="00B050"/>
                </a:solidFill>
                <a:latin typeface="+mn-lt"/>
              </a:rPr>
              <a:t>c</a:t>
            </a:r>
            <a:r>
              <a:rPr lang="pt-PT" sz="1200" smtClean="0">
                <a:solidFill>
                  <a:srgbClr val="00B050"/>
                </a:solidFill>
                <a:latin typeface="+mn-lt"/>
              </a:rPr>
              <a:t>har* linha1 </a:t>
            </a:r>
            <a:r>
              <a:rPr lang="pt-PT" sz="1200" smtClean="0">
                <a:solidFill>
                  <a:srgbClr val="00B050"/>
                </a:solidFill>
                <a:latin typeface="+mn-lt"/>
              </a:rPr>
              <a:t>= strdup("AB9108 76.5 18 A6649 P 4 2"); 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solidFill>
                  <a:srgbClr val="0099CC"/>
                </a:solidFill>
                <a:latin typeface="+mn-lt"/>
              </a:rPr>
              <a:t> </a:t>
            </a:r>
            <a:r>
              <a:rPr lang="pt-PT" sz="1200" smtClean="0">
                <a:solidFill>
                  <a:srgbClr val="0099CC"/>
                </a:solidFill>
                <a:latin typeface="+mn-lt"/>
              </a:rPr>
              <a:t>char</a:t>
            </a:r>
            <a:r>
              <a:rPr lang="pt-PT" sz="1200" smtClean="0">
                <a:solidFill>
                  <a:srgbClr val="0099CC"/>
                </a:solidFill>
                <a:latin typeface="+mn-lt"/>
              </a:rPr>
              <a:t>** campos1;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solidFill>
                  <a:srgbClr val="00B050"/>
                </a:solidFill>
                <a:latin typeface="+mn-lt"/>
              </a:rPr>
              <a:t> </a:t>
            </a:r>
            <a:r>
              <a:rPr lang="pt-PT" sz="1200" smtClean="0">
                <a:solidFill>
                  <a:srgbClr val="C00000"/>
                </a:solidFill>
                <a:latin typeface="+mn-lt"/>
              </a:rPr>
              <a:t>campos1 </a:t>
            </a:r>
            <a:r>
              <a:rPr lang="pt-PT" sz="1200" smtClean="0">
                <a:solidFill>
                  <a:srgbClr val="C00000"/>
                </a:solidFill>
                <a:latin typeface="+mn-lt"/>
              </a:rPr>
              <a:t>= </a:t>
            </a:r>
            <a:r>
              <a:rPr lang="pt-PT" sz="1200" smtClean="0">
                <a:solidFill>
                  <a:srgbClr val="C00000"/>
                </a:solidFill>
                <a:latin typeface="+mn-lt"/>
              </a:rPr>
              <a:t>tokenizeLinhaVendaDyn(linha1); 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solidFill>
                  <a:srgbClr val="00B050"/>
                </a:solidFill>
                <a:latin typeface="+mn-lt"/>
              </a:rPr>
              <a:t>……….</a:t>
            </a:r>
            <a:endParaRPr lang="pt-PT" sz="120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5004048" y="3708301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smtClean="0">
                <a:latin typeface="Arial Rounded MT Bold" pitchFamily="34" charset="0"/>
              </a:rPr>
              <a:t>Invocação:</a:t>
            </a:r>
            <a:endParaRPr lang="pt-PT" sz="1200">
              <a:latin typeface="Arial Rounded MT Bold" pitchFamily="34" charset="0"/>
            </a:endParaRPr>
          </a:p>
        </p:txBody>
      </p:sp>
      <p:cxnSp>
        <p:nvCxnSpPr>
          <p:cNvPr id="24" name="Conexão recta unidireccional 23"/>
          <p:cNvCxnSpPr/>
          <p:nvPr/>
        </p:nvCxnSpPr>
        <p:spPr bwMode="auto">
          <a:xfrm flipH="1" flipV="1">
            <a:off x="3923928" y="3636293"/>
            <a:ext cx="720080" cy="576064"/>
          </a:xfrm>
          <a:prstGeom prst="straightConnector1">
            <a:avLst/>
          </a:prstGeom>
          <a:noFill/>
          <a:ln w="15875" cap="flat" cmpd="sng" algn="ctr">
            <a:solidFill>
              <a:srgbClr val="0099C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CaixaDeTexto 25"/>
          <p:cNvSpPr txBox="1"/>
          <p:nvPr/>
        </p:nvSpPr>
        <p:spPr>
          <a:xfrm>
            <a:off x="6732240" y="1620069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smtClean="0">
                <a:solidFill>
                  <a:srgbClr val="00B050"/>
                </a:solidFill>
                <a:latin typeface="+mn-lt"/>
              </a:rPr>
              <a:t>Versão 2 - dinâmica</a:t>
            </a:r>
            <a:endParaRPr lang="pt-PT" sz="1600" b="1">
              <a:solidFill>
                <a:srgbClr val="00B050"/>
              </a:solidFill>
              <a:latin typeface="+mn-lt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OGO_DI_ACETA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15888"/>
            <a:ext cx="3276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3850" y="977900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3708400" y="188913"/>
            <a:ext cx="0" cy="7889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3924300" y="33178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4105" name="Text Box 12"/>
          <p:cNvSpPr txBox="1">
            <a:spLocks noChangeArrowheads="1"/>
          </p:cNvSpPr>
          <p:nvPr/>
        </p:nvSpPr>
        <p:spPr bwMode="auto">
          <a:xfrm>
            <a:off x="5219700" y="331788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4107" name="Text Box 33"/>
          <p:cNvSpPr txBox="1">
            <a:spLocks noChangeArrowheads="1"/>
          </p:cNvSpPr>
          <p:nvPr/>
        </p:nvSpPr>
        <p:spPr bwMode="auto">
          <a:xfrm>
            <a:off x="4695825" y="5391150"/>
            <a:ext cx="184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PT"/>
          </a:p>
        </p:txBody>
      </p:sp>
      <p:cxnSp>
        <p:nvCxnSpPr>
          <p:cNvPr id="22" name="Conexão recta unidireccional 21"/>
          <p:cNvCxnSpPr/>
          <p:nvPr/>
        </p:nvCxnSpPr>
        <p:spPr bwMode="auto">
          <a:xfrm rot="10800000" flipV="1">
            <a:off x="5643570" y="3134517"/>
            <a:ext cx="1714512" cy="1143008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CaixaDeTexto 18"/>
          <p:cNvSpPr txBox="1"/>
          <p:nvPr/>
        </p:nvSpPr>
        <p:spPr>
          <a:xfrm>
            <a:off x="7884368" y="637259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smtClean="0">
                <a:latin typeface="Eras Medium ITC" pitchFamily="34" charset="0"/>
              </a:rPr>
              <a:t>NP1 - </a:t>
            </a:r>
            <a:r>
              <a:rPr lang="pt-PT" sz="1400" smtClean="0">
                <a:latin typeface="Eras Medium ITC" pitchFamily="34" charset="0"/>
              </a:rPr>
              <a:t>8</a:t>
            </a:r>
            <a:endParaRPr lang="pt-PT" sz="1400">
              <a:latin typeface="Eras Medium ITC" pitchFamily="34" charset="0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3779912" y="395933"/>
            <a:ext cx="504056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b="1" smtClean="0">
                <a:latin typeface="Arial Rounded MT Bold" pitchFamily="34" charset="0"/>
              </a:rPr>
              <a:t>LI3 – APONTAMENTOS PRÁTICOS 1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95536" y="1188021"/>
            <a:ext cx="302433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smtClean="0"/>
              <a:t> </a:t>
            </a:r>
            <a:r>
              <a:rPr lang="pt-PT" b="1" smtClean="0">
                <a:solidFill>
                  <a:srgbClr val="CC3300"/>
                </a:solidFill>
              </a:rPr>
              <a:t>Linha de venda &gt;&gt; struct </a:t>
            </a:r>
            <a:endParaRPr lang="pt-PT" b="1">
              <a:solidFill>
                <a:srgbClr val="CC3300"/>
              </a:solidFill>
            </a:endParaRPr>
          </a:p>
        </p:txBody>
      </p:sp>
      <p:sp>
        <p:nvSpPr>
          <p:cNvPr id="14" name="Seta para a direita 13"/>
          <p:cNvSpPr/>
          <p:nvPr/>
        </p:nvSpPr>
        <p:spPr bwMode="auto">
          <a:xfrm>
            <a:off x="3635896" y="1260029"/>
            <a:ext cx="792088" cy="216024"/>
          </a:xfrm>
          <a:prstGeom prst="rightArrow">
            <a:avLst/>
          </a:prstGeom>
          <a:noFill/>
          <a:ln w="15875" cap="flat" cmpd="sng" algn="ctr">
            <a:solidFill>
              <a:schemeClr val="accent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  <a:sym typeface="Wingdings 2" pitchFamily="18" charset="2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644008" y="1188021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smtClean="0">
                <a:solidFill>
                  <a:srgbClr val="0070C0"/>
                </a:solidFill>
                <a:latin typeface="Arial Rounded MT Bold" pitchFamily="34" charset="0"/>
              </a:rPr>
              <a:t>Fazer o tokenize de uma linha de venda e guardá-la numa </a:t>
            </a:r>
            <a:r>
              <a:rPr lang="pt-PT" sz="1600" smtClean="0">
                <a:solidFill>
                  <a:srgbClr val="C00000"/>
                </a:solidFill>
                <a:latin typeface="Arial Rounded MT Bold" pitchFamily="34" charset="0"/>
              </a:rPr>
              <a:t>struct</a:t>
            </a:r>
            <a:r>
              <a:rPr lang="pt-PT" sz="1600" smtClean="0">
                <a:solidFill>
                  <a:srgbClr val="0070C0"/>
                </a:solidFill>
                <a:latin typeface="Arial Rounded MT Bold" pitchFamily="34" charset="0"/>
              </a:rPr>
              <a:t> adequada usando a função </a:t>
            </a:r>
            <a:r>
              <a:rPr lang="pt-PT" sz="1600" smtClean="0">
                <a:solidFill>
                  <a:srgbClr val="C00000"/>
                </a:solidFill>
                <a:latin typeface="Arial Rounded MT Bold" pitchFamily="34" charset="0"/>
              </a:rPr>
              <a:t>tokenizeLinhaVenda()</a:t>
            </a:r>
            <a:endParaRPr lang="pt-PT" sz="160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95536" y="2628181"/>
            <a:ext cx="83529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pt-PT" sz="1200" smtClean="0">
                <a:solidFill>
                  <a:srgbClr val="C00000"/>
                </a:solidFill>
                <a:latin typeface="+mn-lt"/>
              </a:rPr>
              <a:t>Venda mkVendaStruct(char* linhaVenda) {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char** campos;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Venda vendaAux;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</a:t>
            </a:r>
            <a:r>
              <a:rPr lang="pt-PT" sz="1200" smtClean="0">
                <a:solidFill>
                  <a:srgbClr val="0099CC"/>
                </a:solidFill>
                <a:latin typeface="+mn-lt"/>
              </a:rPr>
              <a:t>vendaAux = (Venda) malloc(sizeof(struct venda));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</a:t>
            </a:r>
            <a:r>
              <a:rPr lang="pt-PT" sz="1200" smtClean="0">
                <a:solidFill>
                  <a:srgbClr val="00B050"/>
                </a:solidFill>
                <a:latin typeface="+mn-lt"/>
              </a:rPr>
              <a:t>campos = tokenizeLinhaVendaDyn(linhaVenda);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</a:t>
            </a:r>
            <a:endParaRPr lang="pt-PT" sz="1200" smtClean="0">
              <a:latin typeface="+mn-lt"/>
            </a:endParaRP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vendaAux -&gt; codProd = strdup(campos[0]);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vendaAux -&gt; codCli = strdup(campos[3]);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vendaAux -&gt; precoUnit = atof(campos[1]);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vendaAux -&gt; quantidade = atoi(campos[2]);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vendaAux -&gt; tipo = campos[4];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vendaAux -&gt; mes = atoi(campos[5]);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vendaAux -&gt;filial = atoi(campos[6]);  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latin typeface="+mn-lt"/>
              </a:rPr>
              <a:t>    </a:t>
            </a:r>
            <a:r>
              <a:rPr lang="pt-PT" sz="1200" smtClean="0">
                <a:solidFill>
                  <a:srgbClr val="C00000"/>
                </a:solidFill>
                <a:latin typeface="+mn-lt"/>
              </a:rPr>
              <a:t>return vendaAux;   </a:t>
            </a:r>
          </a:p>
          <a:p>
            <a:pPr>
              <a:spcBef>
                <a:spcPts val="0"/>
              </a:spcBef>
            </a:pPr>
            <a:r>
              <a:rPr lang="pt-PT" sz="1200" smtClean="0">
                <a:solidFill>
                  <a:srgbClr val="C00000"/>
                </a:solidFill>
                <a:latin typeface="+mn-lt"/>
              </a:rPr>
              <a:t>}</a:t>
            </a:r>
            <a:endParaRPr lang="pt-PT" sz="12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076056" y="2628181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latin typeface="+mn-lt"/>
              </a:rPr>
              <a:t>mkVendaStruct: char* -&gt; Venda</a:t>
            </a:r>
            <a:endParaRPr lang="pt-PT" sz="1200" b="1">
              <a:latin typeface="+mn-lt"/>
            </a:endParaRPr>
          </a:p>
        </p:txBody>
      </p:sp>
      <p:cxnSp>
        <p:nvCxnSpPr>
          <p:cNvPr id="28" name="Conexão recta unidireccional 27"/>
          <p:cNvCxnSpPr/>
          <p:nvPr/>
        </p:nvCxnSpPr>
        <p:spPr bwMode="auto">
          <a:xfrm flipH="1">
            <a:off x="3491880" y="2772197"/>
            <a:ext cx="1368152" cy="144016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OGO_DI_ACETAT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15888"/>
            <a:ext cx="32766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3850" y="977900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3708400" y="188913"/>
            <a:ext cx="0" cy="7889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3924300" y="33178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4105" name="Text Box 12"/>
          <p:cNvSpPr txBox="1">
            <a:spLocks noChangeArrowheads="1"/>
          </p:cNvSpPr>
          <p:nvPr/>
        </p:nvSpPr>
        <p:spPr bwMode="auto">
          <a:xfrm>
            <a:off x="5219700" y="331788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4107" name="Text Box 33"/>
          <p:cNvSpPr txBox="1">
            <a:spLocks noChangeArrowheads="1"/>
          </p:cNvSpPr>
          <p:nvPr/>
        </p:nvSpPr>
        <p:spPr bwMode="auto">
          <a:xfrm>
            <a:off x="4695825" y="5391150"/>
            <a:ext cx="184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PT"/>
          </a:p>
        </p:txBody>
      </p:sp>
      <p:cxnSp>
        <p:nvCxnSpPr>
          <p:cNvPr id="22" name="Conexão recta unidireccional 21"/>
          <p:cNvCxnSpPr/>
          <p:nvPr/>
        </p:nvCxnSpPr>
        <p:spPr bwMode="auto">
          <a:xfrm rot="10800000" flipV="1">
            <a:off x="5643570" y="3134517"/>
            <a:ext cx="1714512" cy="1143008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CaixaDeTexto 18"/>
          <p:cNvSpPr txBox="1"/>
          <p:nvPr/>
        </p:nvSpPr>
        <p:spPr>
          <a:xfrm>
            <a:off x="7884368" y="637259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smtClean="0">
                <a:latin typeface="Eras Medium ITC" pitchFamily="34" charset="0"/>
              </a:rPr>
              <a:t>NP1 - </a:t>
            </a:r>
            <a:r>
              <a:rPr lang="pt-PT" sz="1400" smtClean="0">
                <a:latin typeface="Eras Medium ITC" pitchFamily="34" charset="0"/>
              </a:rPr>
              <a:t>9</a:t>
            </a:r>
            <a:endParaRPr lang="pt-PT" sz="1400">
              <a:latin typeface="Eras Medium ITC" pitchFamily="34" charset="0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3779912" y="395933"/>
            <a:ext cx="504056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PT" b="1" smtClean="0">
                <a:latin typeface="Arial Rounded MT Bold" pitchFamily="34" charset="0"/>
              </a:rPr>
              <a:t>LI3 – APONTAMENTOS PRÁTICOS 1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95536" y="1188021"/>
            <a:ext cx="554461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smtClean="0"/>
              <a:t> </a:t>
            </a:r>
            <a:r>
              <a:rPr lang="pt-PT" b="1" smtClean="0">
                <a:solidFill>
                  <a:srgbClr val="CC3300"/>
                </a:solidFill>
              </a:rPr>
              <a:t>Arrays dinâmicos &gt;&gt; Alocação na Heap </a:t>
            </a:r>
            <a:r>
              <a:rPr lang="pt-PT" b="1" smtClean="0">
                <a:solidFill>
                  <a:srgbClr val="CC3300"/>
                </a:solidFill>
              </a:rPr>
              <a:t> </a:t>
            </a:r>
            <a:endParaRPr lang="pt-PT" b="1">
              <a:solidFill>
                <a:srgbClr val="CC33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83568" y="5292477"/>
            <a:ext cx="820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smtClean="0">
                <a:solidFill>
                  <a:srgbClr val="00B050"/>
                </a:solidFill>
                <a:latin typeface="+mn-lt"/>
              </a:rPr>
              <a:t>char** campos = (char**) malloc(CAMPOSVENDA * sizeof(char</a:t>
            </a:r>
            <a:r>
              <a:rPr lang="pt-PT" sz="1200" b="1" smtClean="0">
                <a:solidFill>
                  <a:srgbClr val="00B050"/>
                </a:solidFill>
                <a:latin typeface="+mn-lt"/>
              </a:rPr>
              <a:t>*)); </a:t>
            </a:r>
            <a:r>
              <a:rPr lang="pt-PT" sz="1200" smtClean="0">
                <a:latin typeface="+mn-lt"/>
              </a:rPr>
              <a:t>   // </a:t>
            </a:r>
            <a:r>
              <a:rPr lang="pt-PT" sz="1200" smtClean="0">
                <a:latin typeface="+mn-lt"/>
              </a:rPr>
              <a:t>dimensão vertical</a:t>
            </a:r>
            <a:endParaRPr lang="pt-PT" sz="1200">
              <a:latin typeface="+mn-lt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67544" y="1908101"/>
            <a:ext cx="835292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ym typeface="Wingdings"/>
              </a:rPr>
              <a:t> </a:t>
            </a:r>
            <a:r>
              <a:rPr lang="pt-PT" sz="1400" smtClean="0">
                <a:solidFill>
                  <a:srgbClr val="0099CC"/>
                </a:solidFill>
                <a:latin typeface="Arial Rounded MT Bold" pitchFamily="34" charset="0"/>
                <a:sym typeface="Wingdings"/>
              </a:rPr>
              <a:t>Para concluirmos esta FASE 1 do projecto, teremos que ter disponíveis em memória os cerca de 200.000 produtos válidos, os cerca de 20.000 clientes válidos e as cerca de 1 milhão de linhas de vendas lidas e validadas. </a:t>
            </a:r>
            <a:endParaRPr lang="pt-PT" sz="1400">
              <a:solidFill>
                <a:srgbClr val="0099CC"/>
              </a:solidFill>
              <a:latin typeface="Arial Rounded MT Bold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67544" y="2772197"/>
            <a:ext cx="835292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ym typeface="Wingdings"/>
              </a:rPr>
              <a:t> </a:t>
            </a:r>
            <a:r>
              <a:rPr lang="pt-PT" sz="1400" smtClean="0">
                <a:solidFill>
                  <a:srgbClr val="0099CC"/>
                </a:solidFill>
                <a:latin typeface="Arial Rounded MT Bold" pitchFamily="34" charset="0"/>
                <a:sym typeface="Wingdings"/>
              </a:rPr>
              <a:t>Todos estes arrays foram declarados, </a:t>
            </a:r>
            <a:r>
              <a:rPr lang="pt-PT" sz="1400" smtClean="0">
                <a:solidFill>
                  <a:srgbClr val="0099CC"/>
                </a:solidFill>
                <a:latin typeface="Arial Rounded MT Bold" pitchFamily="34" charset="0"/>
                <a:sym typeface="Wingdings"/>
              </a:rPr>
              <a:t>numa </a:t>
            </a:r>
            <a:r>
              <a:rPr lang="pt-PT" sz="1400" smtClean="0">
                <a:solidFill>
                  <a:srgbClr val="0099CC"/>
                </a:solidFill>
                <a:latin typeface="Arial Rounded MT Bold" pitchFamily="34" charset="0"/>
                <a:sym typeface="Wingdings"/>
              </a:rPr>
              <a:t>1ª </a:t>
            </a:r>
            <a:r>
              <a:rPr lang="pt-PT" sz="1400" smtClean="0">
                <a:solidFill>
                  <a:srgbClr val="0099CC"/>
                </a:solidFill>
                <a:latin typeface="Arial Rounded MT Bold" pitchFamily="34" charset="0"/>
                <a:sym typeface="Wingdings"/>
              </a:rPr>
              <a:t>fase, como </a:t>
            </a:r>
            <a:r>
              <a:rPr lang="pt-PT" sz="1400" smtClean="0">
                <a:solidFill>
                  <a:srgbClr val="0099CC"/>
                </a:solidFill>
                <a:latin typeface="Arial Rounded MT Bold" pitchFamily="34" charset="0"/>
                <a:sym typeface="Wingdings"/>
              </a:rPr>
              <a:t>variáveis </a:t>
            </a:r>
            <a:r>
              <a:rPr lang="pt-PT" sz="1400" smtClean="0">
                <a:solidFill>
                  <a:srgbClr val="0099CC"/>
                </a:solidFill>
                <a:latin typeface="Arial Rounded MT Bold" pitchFamily="34" charset="0"/>
                <a:sym typeface="Wingdings"/>
              </a:rPr>
              <a:t>globais </a:t>
            </a:r>
            <a:r>
              <a:rPr lang="pt-PT" sz="1400" smtClean="0">
                <a:solidFill>
                  <a:srgbClr val="0099CC"/>
                </a:solidFill>
                <a:latin typeface="Arial Rounded MT Bold" pitchFamily="34" charset="0"/>
                <a:sym typeface="Wingdings"/>
              </a:rPr>
              <a:t>e dimensionados e alocados estaticamente (ou seja, na STACK). Sabemos que, em geral, a Stack é limitada e não aguentará tais dimensões.    </a:t>
            </a:r>
            <a:endParaRPr lang="pt-PT" sz="1400">
              <a:solidFill>
                <a:srgbClr val="0099CC"/>
              </a:solidFill>
              <a:latin typeface="Arial Rounded MT Bold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467544" y="3708301"/>
            <a:ext cx="835292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sym typeface="Wingdings"/>
              </a:rPr>
              <a:t> </a:t>
            </a:r>
            <a:r>
              <a:rPr lang="pt-PT" sz="1400" smtClean="0">
                <a:solidFill>
                  <a:srgbClr val="0099CC"/>
                </a:solidFill>
                <a:latin typeface="Arial Rounded MT Bold" pitchFamily="34" charset="0"/>
                <a:sym typeface="Wingdings"/>
              </a:rPr>
              <a:t>A solução para estes problemas consiste em usar a HEAP. Para tal temos agora que passar a fazer alocação dinâmica destes arrays, tal como faremos com as estruturas de dados que usaremos para implementar os nossos MÓDULOS DE DADOS. </a:t>
            </a:r>
            <a:endParaRPr lang="pt-PT" sz="1400">
              <a:solidFill>
                <a:srgbClr val="0099CC"/>
              </a:solidFill>
              <a:latin typeface="Arial Rounded MT Bold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39552" y="4644405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smtClean="0">
                <a:solidFill>
                  <a:srgbClr val="C00000"/>
                </a:solidFill>
                <a:latin typeface="Arial Rounded MT Bold" pitchFamily="34" charset="0"/>
              </a:rPr>
              <a:t>Vimos anteriormente como fazer a alocação de um array de strings em que a dimensão vertical (linhas) era conhecida antecipadamente.</a:t>
            </a:r>
            <a:endParaRPr lang="pt-PT" sz="140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467544" y="5724525"/>
            <a:ext cx="820891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smtClean="0">
                <a:solidFill>
                  <a:srgbClr val="C00000"/>
                </a:solidFill>
                <a:latin typeface="Arial Rounded MT Bold" pitchFamily="34" charset="0"/>
              </a:rPr>
              <a:t>Vamos ver como o fazemos nas duas dimensões. </a:t>
            </a:r>
          </a:p>
          <a:p>
            <a:r>
              <a:rPr lang="pt-PT" sz="1400" smtClean="0">
                <a:solidFill>
                  <a:srgbClr val="00B050"/>
                </a:solidFill>
                <a:latin typeface="Arial Rounded MT Bold" pitchFamily="34" charset="0"/>
              </a:rPr>
              <a:t>Exemplo: </a:t>
            </a:r>
            <a:r>
              <a:rPr lang="pt-PT" sz="1400" smtClean="0">
                <a:solidFill>
                  <a:srgbClr val="0099CC"/>
                </a:solidFill>
                <a:latin typeface="Arial Rounded MT Bold" pitchFamily="34" charset="0"/>
              </a:rPr>
              <a:t>Array de Códigos de Produtos </a:t>
            </a:r>
            <a:endParaRPr lang="pt-PT" sz="1400">
              <a:solidFill>
                <a:srgbClr val="0099CC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Modelo de apresentação predefinido">
  <a:themeElements>
    <a:clrScheme name="2_Modelo de apresentação predefinido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2_Modelo de apresentação predefinido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pt-P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sym typeface="Wingdings 2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pt-P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sym typeface="Wingdings 2" pitchFamily="18" charset="2"/>
          </a:defRPr>
        </a:defPPr>
      </a:lstStyle>
    </a:lnDef>
  </a:objectDefaults>
  <a:extraClrSchemeLst>
    <a:extraClrScheme>
      <a:clrScheme name="2_Modelo de apresentação predefinido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elo de apresentação predefinido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elo de apresentação predefinido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elo de apresentação predefinido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elo de apresentação predefinido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elo de apresentação predefinido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elo de apresentação predefinido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delo de apresentação predefinido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odelo de apresentação predefinido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pt-P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sym typeface="Wingdings 2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pt-P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sym typeface="Wingdings 2" pitchFamily="18" charset="2"/>
          </a:defRPr>
        </a:defPPr>
      </a:lstStyle>
    </a:lnDef>
  </a:objectDefaults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14364</TotalTime>
  <Words>1892</Words>
  <Application>Microsoft Office PowerPoint</Application>
  <PresentationFormat>Personalizados</PresentationFormat>
  <Paragraphs>269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dos diapositivos</vt:lpstr>
      </vt:variant>
      <vt:variant>
        <vt:i4>13</vt:i4>
      </vt:variant>
    </vt:vector>
  </HeadingPairs>
  <TitlesOfParts>
    <vt:vector size="15" baseType="lpstr">
      <vt:lpstr>2_Modelo de apresentação predefinido</vt:lpstr>
      <vt:lpstr>Modelo de apresentação predefinido</vt:lpstr>
      <vt:lpstr>Diapositivo 1</vt:lpstr>
      <vt:lpstr>Diapositivo 2</vt:lpstr>
      <vt:lpstr>Diapositivo 3</vt:lpstr>
      <vt:lpstr>Diapositivo 4</vt:lpstr>
      <vt:lpstr>Diapositivo 5</vt:lpstr>
      <vt:lpstr>Diapositivo 6</vt:lpstr>
      <vt:lpstr>Diapositivo 7</vt:lpstr>
      <vt:lpstr>Diapositivo 8</vt:lpstr>
      <vt:lpstr>Diapositivo 9</vt:lpstr>
      <vt:lpstr>Diapositivo 10</vt:lpstr>
      <vt:lpstr>Diapositivo 11</vt:lpstr>
      <vt:lpstr>Diapositivo 12</vt:lpstr>
      <vt:lpstr>Diapositivo 13</vt:lpstr>
    </vt:vector>
  </TitlesOfParts>
  <Company>UM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MARIO</dc:creator>
  <cp:lastModifiedBy>asus</cp:lastModifiedBy>
  <cp:revision>1938</cp:revision>
  <dcterms:created xsi:type="dcterms:W3CDTF">2007-10-11T01:08:18Z</dcterms:created>
  <dcterms:modified xsi:type="dcterms:W3CDTF">2019-03-04T03:02:14Z</dcterms:modified>
</cp:coreProperties>
</file>