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395" r:id="rId2"/>
    <p:sldId id="525" r:id="rId3"/>
    <p:sldId id="504" r:id="rId4"/>
    <p:sldId id="498" r:id="rId5"/>
    <p:sldId id="501" r:id="rId6"/>
    <p:sldId id="511" r:id="rId7"/>
    <p:sldId id="526" r:id="rId8"/>
    <p:sldId id="497" r:id="rId9"/>
    <p:sldId id="477" r:id="rId10"/>
    <p:sldId id="476" r:id="rId11"/>
    <p:sldId id="514" r:id="rId12"/>
    <p:sldId id="516" r:id="rId13"/>
    <p:sldId id="515" r:id="rId14"/>
    <p:sldId id="517" r:id="rId15"/>
    <p:sldId id="518" r:id="rId16"/>
    <p:sldId id="527" r:id="rId17"/>
    <p:sldId id="519" r:id="rId18"/>
    <p:sldId id="520" r:id="rId19"/>
    <p:sldId id="528" r:id="rId20"/>
    <p:sldId id="428" r:id="rId21"/>
    <p:sldId id="431" r:id="rId22"/>
    <p:sldId id="432" r:id="rId23"/>
    <p:sldId id="465" r:id="rId24"/>
    <p:sldId id="529" r:id="rId25"/>
    <p:sldId id="420" r:id="rId26"/>
    <p:sldId id="483" r:id="rId27"/>
    <p:sldId id="422" r:id="rId28"/>
    <p:sldId id="423" r:id="rId29"/>
    <p:sldId id="530" r:id="rId30"/>
    <p:sldId id="522" r:id="rId31"/>
    <p:sldId id="487" r:id="rId32"/>
    <p:sldId id="472" r:id="rId33"/>
    <p:sldId id="481" r:id="rId34"/>
    <p:sldId id="523" r:id="rId35"/>
    <p:sldId id="531" r:id="rId36"/>
    <p:sldId id="474" r:id="rId37"/>
    <p:sldId id="484" r:id="rId38"/>
    <p:sldId id="430" r:id="rId39"/>
    <p:sldId id="466" r:id="rId40"/>
    <p:sldId id="524" r:id="rId41"/>
    <p:sldId id="486" r:id="rId42"/>
    <p:sldId id="478" r:id="rId43"/>
    <p:sldId id="479" r:id="rId44"/>
    <p:sldId id="406" r:id="rId45"/>
    <p:sldId id="460" r:id="rId46"/>
    <p:sldId id="480" r:id="rId47"/>
    <p:sldId id="442" r:id="rId48"/>
    <p:sldId id="500" r:id="rId49"/>
    <p:sldId id="443" r:id="rId50"/>
    <p:sldId id="499" r:id="rId51"/>
    <p:sldId id="407" r:id="rId52"/>
    <p:sldId id="453" r:id="rId53"/>
    <p:sldId id="445" r:id="rId54"/>
    <p:sldId id="446" r:id="rId55"/>
    <p:sldId id="447" r:id="rId56"/>
    <p:sldId id="448" r:id="rId57"/>
    <p:sldId id="450" r:id="rId58"/>
    <p:sldId id="452" r:id="rId59"/>
    <p:sldId id="408" r:id="rId60"/>
    <p:sldId id="454" r:id="rId61"/>
    <p:sldId id="439" r:id="rId62"/>
    <p:sldId id="437" r:id="rId63"/>
    <p:sldId id="419" r:id="rId64"/>
    <p:sldId id="464" r:id="rId65"/>
    <p:sldId id="469" r:id="rId66"/>
    <p:sldId id="471" r:id="rId67"/>
    <p:sldId id="468" r:id="rId68"/>
    <p:sldId id="461" r:id="rId69"/>
    <p:sldId id="459" r:id="rId70"/>
    <p:sldId id="505" r:id="rId71"/>
    <p:sldId id="507" r:id="rId72"/>
    <p:sldId id="508" r:id="rId73"/>
    <p:sldId id="509" r:id="rId74"/>
    <p:sldId id="510" r:id="rId75"/>
    <p:sldId id="513" r:id="rId76"/>
  </p:sldIdLst>
  <p:sldSz cx="12192000" cy="6858000"/>
  <p:notesSz cx="6797675" cy="987425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4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ey Paznikov" initials="AP" lastIdx="1" clrIdx="0">
    <p:extLst>
      <p:ext uri="{19B8F6BF-5375-455C-9EA6-DF929625EA0E}">
        <p15:presenceInfo xmlns:p15="http://schemas.microsoft.com/office/powerpoint/2012/main" userId="b25c222115c50075" providerId="Windows Live"/>
      </p:ext>
    </p:extLst>
  </p:cmAuthor>
  <p:cmAuthor id="2" name="Andrey Tabakov" initials="AT" lastIdx="1" clrIdx="1">
    <p:extLst>
      <p:ext uri="{19B8F6BF-5375-455C-9EA6-DF929625EA0E}">
        <p15:presenceInfo xmlns:p15="http://schemas.microsoft.com/office/powerpoint/2012/main" userId="S-1-5-21-1692648125-3998700212-1994785301-2413" providerId="AD"/>
      </p:ext>
    </p:extLst>
  </p:cmAuthor>
  <p:cmAuthor id="3" name="ap" initials="ap" lastIdx="50" clrIdx="2">
    <p:extLst>
      <p:ext uri="{19B8F6BF-5375-455C-9EA6-DF929625EA0E}">
        <p15:presenceInfo xmlns:p15="http://schemas.microsoft.com/office/powerpoint/2012/main" userId="a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A1D6C"/>
    <a:srgbClr val="FF9999"/>
    <a:srgbClr val="F9A9D9"/>
    <a:srgbClr val="FFCC99"/>
    <a:srgbClr val="FDF6E9"/>
    <a:srgbClr val="0A1D6E"/>
    <a:srgbClr val="07144D"/>
    <a:srgbClr val="F4CB80"/>
    <a:srgbClr val="232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6416" autoAdjust="0"/>
  </p:normalViewPr>
  <p:slideViewPr>
    <p:cSldViewPr>
      <p:cViewPr varScale="1">
        <p:scale>
          <a:sx n="98" d="100"/>
          <a:sy n="98" d="100"/>
        </p:scale>
        <p:origin x="102" y="390"/>
      </p:cViewPr>
      <p:guideLst>
        <p:guide orient="horz" pos="184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1C5C3-A90F-494E-A26E-42BD78BAE4D5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C5D26-5846-48D0-94C5-8CD6E88A8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18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5F7A027-DA6B-43B4-BE5F-3D157DB26638}" type="datetimeFigureOut">
              <a:rPr lang="ru-RU" altLang="ru-RU"/>
              <a:pPr>
                <a:defRPr/>
              </a:pPr>
              <a:t>26.05.2020</a:t>
            </a:fld>
            <a:endParaRPr lang="ru-RU" alt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E81CB0-27F6-4271-A18F-0F2CC1ACD7F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E81CB0-27F6-4271-A18F-0F2CC1ACD7FC}" type="slidenum">
              <a:rPr lang="ru-RU" altLang="ru-RU" smtClean="0"/>
              <a:pPr>
                <a:defRPr/>
              </a:pPr>
              <a:t>26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027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E81CB0-27F6-4271-A18F-0F2CC1ACD7FC}" type="slidenum">
              <a:rPr lang="ru-RU" altLang="ru-RU" smtClean="0"/>
              <a:pPr>
                <a:defRPr/>
              </a:pPr>
              <a:t>27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002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E81CB0-27F6-4271-A18F-0F2CC1ACD7FC}" type="slidenum">
              <a:rPr lang="ru-RU" altLang="ru-RU" smtClean="0"/>
              <a:pPr>
                <a:defRPr/>
              </a:pPr>
              <a:t>37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0130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Изображение 3" descr="Gold_838887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1"/>
          <a:stretch>
            <a:fillRect/>
          </a:stretch>
        </p:blipFill>
        <p:spPr bwMode="auto">
          <a:xfrm>
            <a:off x="4511674" y="377927"/>
            <a:ext cx="7704634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Параллелограмм 4"/>
          <p:cNvSpPr/>
          <p:nvPr userDrawn="1"/>
        </p:nvSpPr>
        <p:spPr>
          <a:xfrm>
            <a:off x="3935414" y="692150"/>
            <a:ext cx="1354137" cy="433388"/>
          </a:xfrm>
          <a:prstGeom prst="parallelogram">
            <a:avLst>
              <a:gd name="adj" fmla="val 99515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25" name="Изображение 5" descr="Gold_838887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1"/>
          <a:stretch>
            <a:fillRect/>
          </a:stretch>
        </p:blipFill>
        <p:spPr bwMode="auto">
          <a:xfrm>
            <a:off x="1911021" y="1953815"/>
            <a:ext cx="1029702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Изображение 18" descr="ETU_pattern_01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6" b="37476"/>
          <a:stretch/>
        </p:blipFill>
        <p:spPr bwMode="auto">
          <a:xfrm>
            <a:off x="0" y="620817"/>
            <a:ext cx="12192000" cy="135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89432"/>
            <a:ext cx="2976016" cy="77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91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>
          <a:xfrm>
            <a:off x="11568608" y="6492875"/>
            <a:ext cx="623392" cy="3651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fld id="{FADCE1FA-DB27-47BB-AC29-A13C9A981991}" type="slidenum">
              <a:rPr lang="ru-RU" smtClean="0"/>
              <a:pPr>
                <a:buFont typeface="Arial" panose="020B0604020202020204" pitchFamily="34" charset="0"/>
                <a:buNone/>
                <a:defRPr/>
              </a:pPr>
              <a:t>‹#›</a:t>
            </a:fld>
            <a:endParaRPr lang="ru-RU" dirty="0"/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165080"/>
            <a:ext cx="11521280" cy="534094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kumimoji="1" lang="ru-RU" sz="3200" b="1" kern="1200" dirty="0">
                <a:solidFill>
                  <a:srgbClr val="050D3F"/>
                </a:solidFill>
                <a:latin typeface="Gill Sans SemiBold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F358A9-1C7B-49DD-BAE0-BDAB7B51FD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5360" y="699174"/>
            <a:ext cx="11521280" cy="1080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</a:defRPr>
            </a:lvl1pPr>
            <a:lvl2pPr marL="457200" indent="0">
              <a:buNone/>
              <a:defRPr sz="24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Text</a:t>
            </a:r>
            <a:endParaRPr lang="ru-RU" dirty="0"/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399B75D0-F0D5-44E9-89C1-02BA461D3A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5360" y="699174"/>
            <a:ext cx="11521280" cy="425570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kumimoji="1" lang="ru-RU" sz="2800" b="1" kern="1200" dirty="0">
                <a:solidFill>
                  <a:srgbClr val="050D3F"/>
                </a:solidFill>
                <a:latin typeface="Gill Sans SemiBold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69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" name="Text Placeholder 50">
            <a:extLst>
              <a:ext uri="{FF2B5EF4-FFF2-40B4-BE49-F238E27FC236}">
                <a16:creationId xmlns:a16="http://schemas.microsoft.com/office/drawing/2014/main" id="{76714A58-5A0A-46EC-94CE-ADB53FBAC2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165080"/>
            <a:ext cx="11521280" cy="534094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kumimoji="1" lang="ru-RU" sz="3200" b="1" kern="1200" dirty="0">
                <a:solidFill>
                  <a:srgbClr val="050D3F"/>
                </a:solidFill>
                <a:latin typeface="Gill Sans SemiBold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ru-RU" dirty="0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8CAB6503-18D2-463F-BF56-56C5509F1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5360" y="699174"/>
            <a:ext cx="11521280" cy="1080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</a:defRPr>
            </a:lvl1pPr>
            <a:lvl2pPr marL="457200" indent="0">
              <a:buNone/>
              <a:defRPr sz="24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Text</a:t>
            </a:r>
            <a:endParaRPr lang="ru-RU" dirty="0"/>
          </a:p>
        </p:txBody>
      </p:sp>
      <p:sp>
        <p:nvSpPr>
          <p:cNvPr id="12" name="Text Placeholder 50">
            <a:extLst>
              <a:ext uri="{FF2B5EF4-FFF2-40B4-BE49-F238E27FC236}">
                <a16:creationId xmlns:a16="http://schemas.microsoft.com/office/drawing/2014/main" id="{02E76E5A-925C-43F0-B4CE-88A2995B24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5360" y="699174"/>
            <a:ext cx="11521280" cy="425570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kumimoji="1" lang="ru-RU" sz="2800" b="1" kern="1200" dirty="0">
                <a:solidFill>
                  <a:srgbClr val="050D3F"/>
                </a:solidFill>
                <a:latin typeface="Gill Sans SemiBold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636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640616" y="6492875"/>
            <a:ext cx="551384" cy="365125"/>
          </a:xfrm>
          <a:prstGeom prst="rect">
            <a:avLst/>
          </a:prstGeom>
        </p:spPr>
        <p:txBody>
          <a:bodyPr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lang="ru-RU" altLang="ru-RU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buFont typeface="Arial" panose="020B0604020202020204" pitchFamily="34" charset="0"/>
              <a:buNone/>
              <a:defRPr/>
            </a:pPr>
            <a:fld id="{FADCE1FA-DB27-47BB-AC29-A13C9A981991}" type="slidenum">
              <a:rPr lang="ru-RU" smtClean="0"/>
              <a:pPr>
                <a:buFont typeface="Arial" panose="020B0604020202020204" pitchFamily="34" charset="0"/>
                <a:buNone/>
                <a:defRPr/>
              </a:pPr>
              <a:t>‹#›</a:t>
            </a:fld>
            <a:endParaRPr lang="ru-RU" dirty="0"/>
          </a:p>
        </p:txBody>
      </p:sp>
      <p:sp>
        <p:nvSpPr>
          <p:cNvPr id="5" name="Date Placeholder 45">
            <a:extLst>
              <a:ext uri="{FF2B5EF4-FFF2-40B4-BE49-F238E27FC236}">
                <a16:creationId xmlns:a16="http://schemas.microsoft.com/office/drawing/2014/main" id="{4C5D88CD-3A01-4F0D-A399-E1A98C05989C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lang="en-US" altLang="ru-RU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ru-RU"/>
              <a:t>26 мая 2020 |  etu.ru</a:t>
            </a:r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3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Arial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Arial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Arial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Arial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svg"/><Relationship Id="rId7" Type="http://schemas.openxmlformats.org/officeDocument/2006/relationships/image" Target="../media/image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svg"/><Relationship Id="rId4" Type="http://schemas.openxmlformats.org/officeDocument/2006/relationships/image" Target="../media/image5.png"/><Relationship Id="rId9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svg"/><Relationship Id="rId7" Type="http://schemas.openxmlformats.org/officeDocument/2006/relationships/image" Target="../media/image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2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gif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jpe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jpe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066768"/>
              </p:ext>
            </p:extLst>
          </p:nvPr>
        </p:nvGraphicFramePr>
        <p:xfrm>
          <a:off x="119336" y="2348880"/>
          <a:ext cx="11953328" cy="4007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76664">
                  <a:extLst>
                    <a:ext uri="{9D8B030D-6E8A-4147-A177-3AD203B41FA5}">
                      <a16:colId xmlns:a16="http://schemas.microsoft.com/office/drawing/2014/main" val="570838627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3618010290"/>
                    </a:ext>
                  </a:extLst>
                </a:gridCol>
              </a:tblGrid>
              <a:tr h="262746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1D6E"/>
                          </a:solidFill>
                          <a:effectLst/>
                          <a:uLnTx/>
                          <a:uFillTx/>
                          <a:latin typeface="PT Sans" charset="0"/>
                          <a:ea typeface="+mn-ea"/>
                          <a:cs typeface="Arial" panose="020B0604020202020204" pitchFamily="34" charset="0"/>
                        </a:rPr>
                        <a:t>Средства повышения масштабируемости параллельных программ на основе потокобезопасных структур данных с ослабленной семантикой выполнения операций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040107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r>
                        <a:rPr kumimoji="0" lang="ru-RU" altLang="ru-RU" sz="2400" dirty="0">
                          <a:solidFill>
                            <a:srgbClr val="0A1D6E"/>
                          </a:solidFill>
                          <a:latin typeface="Arial" panose="020B0604020202020204" pitchFamily="34" charset="0"/>
                          <a:ea typeface="+mn-ea"/>
                        </a:rPr>
                        <a:t>   Студент гр. 4307</a:t>
                      </a:r>
                      <a:r>
                        <a:rPr kumimoji="0" lang="en-US" altLang="ru-RU" sz="2400" dirty="0">
                          <a:solidFill>
                            <a:srgbClr val="0A1D6E"/>
                          </a:solidFill>
                          <a:latin typeface="Gill Sans SemiBold"/>
                          <a:ea typeface="+mn-ea"/>
                        </a:rPr>
                        <a:t>:</a:t>
                      </a:r>
                      <a:endParaRPr lang="ru-RU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2400" dirty="0">
                          <a:solidFill>
                            <a:srgbClr val="0A1D6E"/>
                          </a:solidFill>
                          <a:latin typeface="Arial" panose="020B0604020202020204" pitchFamily="34" charset="0"/>
                          <a:ea typeface="+mn-ea"/>
                        </a:rPr>
                        <a:t>Руководитель: к. т. н</a:t>
                      </a:r>
                      <a:r>
                        <a:rPr kumimoji="0" lang="ru-RU" altLang="ru-RU" sz="2400">
                          <a:solidFill>
                            <a:srgbClr val="0A1D6E"/>
                          </a:solidFill>
                          <a:latin typeface="Arial" panose="020B0604020202020204" pitchFamily="34" charset="0"/>
                          <a:ea typeface="+mn-ea"/>
                        </a:rPr>
                        <a:t>., доцент   </a:t>
                      </a:r>
                      <a:endParaRPr kumimoji="0" lang="ru-RU" altLang="ru-RU" sz="2400" dirty="0">
                        <a:solidFill>
                          <a:srgbClr val="0A1D6E"/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771561"/>
                  </a:ext>
                </a:extLst>
              </a:tr>
              <a:tr h="903822">
                <a:tc>
                  <a:txBody>
                    <a:bodyPr/>
                    <a:lstStyle/>
                    <a:p>
                      <a:r>
                        <a:rPr kumimoji="0" lang="ru-RU" altLang="ru-RU" sz="2800" b="1" u="none" dirty="0">
                          <a:solidFill>
                            <a:srgbClr val="0A1D6E"/>
                          </a:solidFill>
                          <a:latin typeface="PT Sans"/>
                          <a:ea typeface="+mn-ea"/>
                        </a:rPr>
                        <a:t>   </a:t>
                      </a:r>
                      <a:r>
                        <a:rPr kumimoji="0" lang="ru-RU" altLang="ru-RU" sz="2800" b="1" u="sng" dirty="0">
                          <a:solidFill>
                            <a:srgbClr val="0A1D6E"/>
                          </a:solidFill>
                          <a:latin typeface="PT Sans"/>
                          <a:ea typeface="+mn-ea"/>
                        </a:rPr>
                        <a:t>Табаков А. В.</a:t>
                      </a:r>
                      <a:endParaRPr kumimoji="0" lang="en-US" altLang="ru-RU" sz="2800" b="1" u="sng" dirty="0">
                        <a:solidFill>
                          <a:srgbClr val="0A1D6E"/>
                        </a:solidFill>
                        <a:latin typeface="Gill Sans SemiBold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altLang="ru-RU" sz="2800" dirty="0">
                          <a:solidFill>
                            <a:srgbClr val="0A1D6E"/>
                          </a:solidFill>
                          <a:latin typeface="Arial" panose="020B0604020202020204" pitchFamily="34" charset="0"/>
                          <a:ea typeface="+mn-ea"/>
                        </a:rPr>
                        <a:t>Пазников А. А.  </a:t>
                      </a:r>
                      <a:endParaRPr kumimoji="0" lang="en-US" altLang="ru-RU" sz="2800" dirty="0">
                        <a:solidFill>
                          <a:srgbClr val="0A1D6E"/>
                        </a:solidFill>
                        <a:latin typeface="Gill Sans SemiBold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9023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220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E1FA-DB27-47BB-AC29-A13C9A981991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EF51C9-E49B-488D-9613-3F9F9705AC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400" dirty="0"/>
              <a:t>ОСЛАБЛЕННАЯ ОЧЕРЕДЬ С ПРИОРИТЕТОМ НА ОСНОВЕ ДЕРЕВА СО СЛИЯНИЕМ</a:t>
            </a:r>
            <a:r>
              <a:rPr lang="ru-RU" sz="2400" baseline="30000" dirty="0"/>
              <a:t>9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16346415-921E-4A39-A4AC-13771D6A31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ru-RU" dirty="0"/>
              <a:t>-</a:t>
            </a:r>
            <a:r>
              <a:rPr lang="en-US" dirty="0"/>
              <a:t>LSM</a:t>
            </a:r>
            <a:endParaRPr lang="ru-RU" dirty="0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D36E870C-D872-4B2F-B337-4ADF2D302989}"/>
              </a:ext>
            </a:extLst>
          </p:cNvPr>
          <p:cNvSpPr/>
          <p:nvPr/>
        </p:nvSpPr>
        <p:spPr>
          <a:xfrm>
            <a:off x="2079032" y="6381338"/>
            <a:ext cx="9489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9 </a:t>
            </a:r>
            <a:r>
              <a:rPr lang="en-US" sz="1200" dirty="0" err="1">
                <a:solidFill>
                  <a:srgbClr val="222222"/>
                </a:solidFill>
                <a:latin typeface="Gill Sans SemiBold"/>
              </a:rPr>
              <a:t>Wimmer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 M. et al. The lock-free k-LSM relaxed priority queue //ACM SIGPLAN Notices. – 2015. – Т. 50. – №. 8. – С. 277-278.</a:t>
            </a:r>
            <a:endParaRPr lang="ru-RU" sz="1200" dirty="0">
              <a:solidFill>
                <a:srgbClr val="222222"/>
              </a:solidFill>
              <a:latin typeface="Gill Sans SemiBold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500FFC2-0041-4EFD-97B2-838E1C969698}"/>
              </a:ext>
            </a:extLst>
          </p:cNvPr>
          <p:cNvGrpSpPr/>
          <p:nvPr/>
        </p:nvGrpSpPr>
        <p:grpSpPr>
          <a:xfrm>
            <a:off x="3671995" y="1209991"/>
            <a:ext cx="8183726" cy="4935349"/>
            <a:chOff x="3671995" y="1209991"/>
            <a:chExt cx="8183726" cy="4935349"/>
          </a:xfrm>
        </p:grpSpPr>
        <p:grpSp>
          <p:nvGrpSpPr>
            <p:cNvPr id="81" name="Группа 80">
              <a:extLst>
                <a:ext uri="{FF2B5EF4-FFF2-40B4-BE49-F238E27FC236}">
                  <a16:creationId xmlns:a16="http://schemas.microsoft.com/office/drawing/2014/main" id="{5ABFBFC2-6594-429E-840E-778BD9B1212B}"/>
                </a:ext>
              </a:extLst>
            </p:cNvPr>
            <p:cNvGrpSpPr/>
            <p:nvPr/>
          </p:nvGrpSpPr>
          <p:grpSpPr>
            <a:xfrm>
              <a:off x="5032519" y="3774675"/>
              <a:ext cx="1409034" cy="2370665"/>
              <a:chOff x="2306958" y="863486"/>
              <a:chExt cx="827442" cy="2219659"/>
            </a:xfrm>
          </p:grpSpPr>
          <p:sp>
            <p:nvSpPr>
              <p:cNvPr id="82" name="Rectangle 5">
                <a:extLst>
                  <a:ext uri="{FF2B5EF4-FFF2-40B4-BE49-F238E27FC236}">
                    <a16:creationId xmlns:a16="http://schemas.microsoft.com/office/drawing/2014/main" id="{AD8E7395-59C3-4652-98A1-BE9C8F4072EA}"/>
                  </a:ext>
                </a:extLst>
              </p:cNvPr>
              <p:cNvSpPr/>
              <p:nvPr/>
            </p:nvSpPr>
            <p:spPr>
              <a:xfrm>
                <a:off x="2306958" y="863486"/>
                <a:ext cx="827442" cy="22196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b="1" dirty="0">
                    <a:latin typeface="Gill Sans SemiBold"/>
                  </a:rPr>
                  <a:t>CPU </a:t>
                </a:r>
                <a:r>
                  <a:rPr lang="ru-RU" sz="1100" b="1" dirty="0">
                    <a:latin typeface="Gill Sans SemiBold"/>
                  </a:rPr>
                  <a:t>1</a:t>
                </a:r>
                <a:endParaRPr lang="en-US" sz="1100" b="1" dirty="0">
                  <a:latin typeface="Gill Sans SemiBold"/>
                </a:endParaRPr>
              </a:p>
            </p:txBody>
          </p:sp>
          <p:sp>
            <p:nvSpPr>
              <p:cNvPr id="83" name="Rectangle 335">
                <a:extLst>
                  <a:ext uri="{FF2B5EF4-FFF2-40B4-BE49-F238E27FC236}">
                    <a16:creationId xmlns:a16="http://schemas.microsoft.com/office/drawing/2014/main" id="{2BEF11CF-AE55-4669-8F27-3516847E5897}"/>
                  </a:ext>
                </a:extLst>
              </p:cNvPr>
              <p:cNvSpPr/>
              <p:nvPr/>
            </p:nvSpPr>
            <p:spPr>
              <a:xfrm rot="16200000">
                <a:off x="2578001" y="1550699"/>
                <a:ext cx="282202" cy="70512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>
                    <a:latin typeface="Gill Sans SemiBold"/>
                  </a:rPr>
                  <a:t>L3 </a:t>
                </a:r>
                <a:r>
                  <a:rPr lang="ru-RU" sz="1400" dirty="0"/>
                  <a:t>Кэш</a:t>
                </a:r>
              </a:p>
            </p:txBody>
          </p:sp>
          <p:grpSp>
            <p:nvGrpSpPr>
              <p:cNvPr id="84" name="Группа 83">
                <a:extLst>
                  <a:ext uri="{FF2B5EF4-FFF2-40B4-BE49-F238E27FC236}">
                    <a16:creationId xmlns:a16="http://schemas.microsoft.com/office/drawing/2014/main" id="{1B7657C0-3E75-46A3-990B-8D8FEAD9A3ED}"/>
                  </a:ext>
                </a:extLst>
              </p:cNvPr>
              <p:cNvGrpSpPr/>
              <p:nvPr/>
            </p:nvGrpSpPr>
            <p:grpSpPr>
              <a:xfrm>
                <a:off x="2368155" y="2238667"/>
                <a:ext cx="700864" cy="638203"/>
                <a:chOff x="1205860" y="2618881"/>
                <a:chExt cx="615502" cy="638203"/>
              </a:xfrm>
            </p:grpSpPr>
            <p:sp>
              <p:nvSpPr>
                <p:cNvPr id="95" name="Rectangle 48">
                  <a:extLst>
                    <a:ext uri="{FF2B5EF4-FFF2-40B4-BE49-F238E27FC236}">
                      <a16:creationId xmlns:a16="http://schemas.microsoft.com/office/drawing/2014/main" id="{9BCDEF13-86CC-4464-8DC1-F8B4808AF177}"/>
                    </a:ext>
                  </a:extLst>
                </p:cNvPr>
                <p:cNvSpPr/>
                <p:nvPr/>
              </p:nvSpPr>
              <p:spPr>
                <a:xfrm>
                  <a:off x="1205860" y="2618881"/>
                  <a:ext cx="615502" cy="638203"/>
                </a:xfrm>
                <a:prstGeom prst="rect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>
                    <a:lnSpc>
                      <a:spcPct val="150000"/>
                    </a:lnSpc>
                  </a:pPr>
                  <a:endParaRPr lang="en-US" sz="1100" b="1" dirty="0"/>
                </a:p>
                <a:p>
                  <a:pPr algn="ctr">
                    <a:lnSpc>
                      <a:spcPct val="250000"/>
                    </a:lnSpc>
                  </a:pPr>
                  <a:r>
                    <a:rPr lang="ru-RU" sz="1100" b="1" dirty="0"/>
                    <a:t>Ядро</a:t>
                  </a:r>
                  <a:r>
                    <a:rPr lang="en-US" sz="1100" b="1" dirty="0"/>
                    <a:t> </a:t>
                  </a:r>
                  <a:r>
                    <a:rPr lang="ru-RU" sz="1100" b="1" dirty="0"/>
                    <a:t>1</a:t>
                  </a:r>
                  <a:endParaRPr lang="en-US" sz="1100" b="1" dirty="0"/>
                </a:p>
              </p:txBody>
            </p:sp>
            <p:sp>
              <p:nvSpPr>
                <p:cNvPr id="96" name="Rectangle 52">
                  <a:extLst>
                    <a:ext uri="{FF2B5EF4-FFF2-40B4-BE49-F238E27FC236}">
                      <a16:creationId xmlns:a16="http://schemas.microsoft.com/office/drawing/2014/main" id="{9424FDC6-2115-4C58-A6A9-C7DC90AC4F3A}"/>
                    </a:ext>
                  </a:extLst>
                </p:cNvPr>
                <p:cNvSpPr/>
                <p:nvPr/>
              </p:nvSpPr>
              <p:spPr>
                <a:xfrm>
                  <a:off x="1247473" y="2664472"/>
                  <a:ext cx="528949" cy="15388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Gill Sans SemiBold"/>
                    </a:rPr>
                    <a:t>L2</a:t>
                  </a:r>
                </a:p>
              </p:txBody>
            </p:sp>
            <p:sp>
              <p:nvSpPr>
                <p:cNvPr id="97" name="Rectangle 50">
                  <a:extLst>
                    <a:ext uri="{FF2B5EF4-FFF2-40B4-BE49-F238E27FC236}">
                      <a16:creationId xmlns:a16="http://schemas.microsoft.com/office/drawing/2014/main" id="{A29784F9-AD2B-40BA-B1E6-679ADEAFE05F}"/>
                    </a:ext>
                  </a:extLst>
                </p:cNvPr>
                <p:cNvSpPr/>
                <p:nvPr/>
              </p:nvSpPr>
              <p:spPr>
                <a:xfrm>
                  <a:off x="1251162" y="2892941"/>
                  <a:ext cx="268515" cy="15388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Gill Sans SemiBold"/>
                    </a:rPr>
                    <a:t>L1I</a:t>
                  </a:r>
                  <a:endParaRPr lang="ru-RU" sz="1000" dirty="0"/>
                </a:p>
              </p:txBody>
            </p:sp>
            <p:sp>
              <p:nvSpPr>
                <p:cNvPr id="98" name="Rectangle 51">
                  <a:extLst>
                    <a:ext uri="{FF2B5EF4-FFF2-40B4-BE49-F238E27FC236}">
                      <a16:creationId xmlns:a16="http://schemas.microsoft.com/office/drawing/2014/main" id="{E62210F5-1CB5-4EE9-AFF1-06446DD6229C}"/>
                    </a:ext>
                  </a:extLst>
                </p:cNvPr>
                <p:cNvSpPr/>
                <p:nvPr/>
              </p:nvSpPr>
              <p:spPr>
                <a:xfrm>
                  <a:off x="1520293" y="2892941"/>
                  <a:ext cx="259815" cy="15388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Gill Sans SemiBold"/>
                    </a:rPr>
                    <a:t>L1D</a:t>
                  </a:r>
                </a:p>
              </p:txBody>
            </p:sp>
          </p:grpSp>
          <p:grpSp>
            <p:nvGrpSpPr>
              <p:cNvPr id="85" name="Группа 84">
                <a:extLst>
                  <a:ext uri="{FF2B5EF4-FFF2-40B4-BE49-F238E27FC236}">
                    <a16:creationId xmlns:a16="http://schemas.microsoft.com/office/drawing/2014/main" id="{55E8A3D1-310F-42AB-AB62-8021DF84E3F4}"/>
                  </a:ext>
                </a:extLst>
              </p:cNvPr>
              <p:cNvGrpSpPr/>
              <p:nvPr/>
            </p:nvGrpSpPr>
            <p:grpSpPr>
              <a:xfrm>
                <a:off x="2366543" y="932606"/>
                <a:ext cx="705121" cy="638203"/>
                <a:chOff x="1203926" y="1312820"/>
                <a:chExt cx="615502" cy="638203"/>
              </a:xfrm>
            </p:grpSpPr>
            <p:sp>
              <p:nvSpPr>
                <p:cNvPr id="86" name="Rectangle 48">
                  <a:extLst>
                    <a:ext uri="{FF2B5EF4-FFF2-40B4-BE49-F238E27FC236}">
                      <a16:creationId xmlns:a16="http://schemas.microsoft.com/office/drawing/2014/main" id="{6A105A60-0F37-46C8-AC5B-F9A25911478D}"/>
                    </a:ext>
                  </a:extLst>
                </p:cNvPr>
                <p:cNvSpPr/>
                <p:nvPr/>
              </p:nvSpPr>
              <p:spPr>
                <a:xfrm>
                  <a:off x="1203926" y="1312820"/>
                  <a:ext cx="615502" cy="638203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ru-RU" sz="1100" b="1" dirty="0"/>
                    <a:t>Ядро</a:t>
                  </a:r>
                  <a:r>
                    <a:rPr lang="en-US" sz="1100" b="1" dirty="0"/>
                    <a:t> 0</a:t>
                  </a:r>
                </a:p>
              </p:txBody>
            </p:sp>
            <p:sp>
              <p:nvSpPr>
                <p:cNvPr id="87" name="Rectangle 50">
                  <a:extLst>
                    <a:ext uri="{FF2B5EF4-FFF2-40B4-BE49-F238E27FC236}">
                      <a16:creationId xmlns:a16="http://schemas.microsoft.com/office/drawing/2014/main" id="{4DB75B82-DC56-4F5A-B397-636EC5F068BF}"/>
                    </a:ext>
                  </a:extLst>
                </p:cNvPr>
                <p:cNvSpPr/>
                <p:nvPr/>
              </p:nvSpPr>
              <p:spPr>
                <a:xfrm>
                  <a:off x="1253481" y="1523755"/>
                  <a:ext cx="268515" cy="15388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Gill Sans SemiBold"/>
                    </a:rPr>
                    <a:t>L1I</a:t>
                  </a:r>
                  <a:endParaRPr lang="ru-RU" sz="1000" dirty="0"/>
                </a:p>
              </p:txBody>
            </p:sp>
            <p:sp>
              <p:nvSpPr>
                <p:cNvPr id="92" name="Rectangle 51">
                  <a:extLst>
                    <a:ext uri="{FF2B5EF4-FFF2-40B4-BE49-F238E27FC236}">
                      <a16:creationId xmlns:a16="http://schemas.microsoft.com/office/drawing/2014/main" id="{48B9CFFD-3F6C-4A86-BA11-E8B4D4B821B1}"/>
                    </a:ext>
                  </a:extLst>
                </p:cNvPr>
                <p:cNvSpPr/>
                <p:nvPr/>
              </p:nvSpPr>
              <p:spPr>
                <a:xfrm>
                  <a:off x="1522614" y="1523755"/>
                  <a:ext cx="259815" cy="15388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Gill Sans SemiBold"/>
                    </a:rPr>
                    <a:t>L1D</a:t>
                  </a:r>
                </a:p>
              </p:txBody>
            </p:sp>
            <p:sp>
              <p:nvSpPr>
                <p:cNvPr id="93" name="Rectangle 52">
                  <a:extLst>
                    <a:ext uri="{FF2B5EF4-FFF2-40B4-BE49-F238E27FC236}">
                      <a16:creationId xmlns:a16="http://schemas.microsoft.com/office/drawing/2014/main" id="{EF7229C8-314B-4250-B630-D4E2249C3955}"/>
                    </a:ext>
                  </a:extLst>
                </p:cNvPr>
                <p:cNvSpPr/>
                <p:nvPr/>
              </p:nvSpPr>
              <p:spPr>
                <a:xfrm>
                  <a:off x="1253213" y="1752224"/>
                  <a:ext cx="528949" cy="15388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Gill Sans SemiBold"/>
                    </a:rPr>
                    <a:t>L2</a:t>
                  </a:r>
                </a:p>
              </p:txBody>
            </p:sp>
          </p:grpSp>
        </p:grpSp>
        <p:grpSp>
          <p:nvGrpSpPr>
            <p:cNvPr id="99" name="Группа 98">
              <a:extLst>
                <a:ext uri="{FF2B5EF4-FFF2-40B4-BE49-F238E27FC236}">
                  <a16:creationId xmlns:a16="http://schemas.microsoft.com/office/drawing/2014/main" id="{82E5254E-E914-4C8A-AB02-0F4E5F16A47F}"/>
                </a:ext>
              </a:extLst>
            </p:cNvPr>
            <p:cNvGrpSpPr/>
            <p:nvPr/>
          </p:nvGrpSpPr>
          <p:grpSpPr>
            <a:xfrm>
              <a:off x="5013915" y="1268760"/>
              <a:ext cx="1409034" cy="2370665"/>
              <a:chOff x="2306958" y="863486"/>
              <a:chExt cx="827442" cy="2219659"/>
            </a:xfrm>
          </p:grpSpPr>
          <p:sp>
            <p:nvSpPr>
              <p:cNvPr id="100" name="Rectangle 5">
                <a:extLst>
                  <a:ext uri="{FF2B5EF4-FFF2-40B4-BE49-F238E27FC236}">
                    <a16:creationId xmlns:a16="http://schemas.microsoft.com/office/drawing/2014/main" id="{E321866E-3F22-42AD-A236-A85829CC1548}"/>
                  </a:ext>
                </a:extLst>
              </p:cNvPr>
              <p:cNvSpPr/>
              <p:nvPr/>
            </p:nvSpPr>
            <p:spPr>
              <a:xfrm>
                <a:off x="2306958" y="863486"/>
                <a:ext cx="827442" cy="22196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b="1" dirty="0">
                    <a:latin typeface="Gill Sans SemiBold"/>
                  </a:rPr>
                  <a:t>CPU 0</a:t>
                </a:r>
              </a:p>
            </p:txBody>
          </p:sp>
          <p:sp>
            <p:nvSpPr>
              <p:cNvPr id="101" name="Rectangle 335">
                <a:extLst>
                  <a:ext uri="{FF2B5EF4-FFF2-40B4-BE49-F238E27FC236}">
                    <a16:creationId xmlns:a16="http://schemas.microsoft.com/office/drawing/2014/main" id="{7B152073-A7AA-4542-969D-6BE19B3BE626}"/>
                  </a:ext>
                </a:extLst>
              </p:cNvPr>
              <p:cNvSpPr/>
              <p:nvPr/>
            </p:nvSpPr>
            <p:spPr>
              <a:xfrm rot="16200000">
                <a:off x="2578001" y="1550699"/>
                <a:ext cx="282202" cy="70512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>
                    <a:latin typeface="Gill Sans SemiBold"/>
                  </a:rPr>
                  <a:t>L3 </a:t>
                </a:r>
                <a:r>
                  <a:rPr lang="ru-RU" sz="1400" dirty="0"/>
                  <a:t>Кэш</a:t>
                </a:r>
              </a:p>
            </p:txBody>
          </p:sp>
          <p:grpSp>
            <p:nvGrpSpPr>
              <p:cNvPr id="110" name="Группа 109">
                <a:extLst>
                  <a:ext uri="{FF2B5EF4-FFF2-40B4-BE49-F238E27FC236}">
                    <a16:creationId xmlns:a16="http://schemas.microsoft.com/office/drawing/2014/main" id="{CBF39C45-2C00-45EA-80F5-9A896D8E2079}"/>
                  </a:ext>
                </a:extLst>
              </p:cNvPr>
              <p:cNvGrpSpPr/>
              <p:nvPr/>
            </p:nvGrpSpPr>
            <p:grpSpPr>
              <a:xfrm>
                <a:off x="2368155" y="2238667"/>
                <a:ext cx="700864" cy="638203"/>
                <a:chOff x="1205860" y="2618881"/>
                <a:chExt cx="615502" cy="638203"/>
              </a:xfrm>
            </p:grpSpPr>
            <p:sp>
              <p:nvSpPr>
                <p:cNvPr id="117" name="Rectangle 48">
                  <a:extLst>
                    <a:ext uri="{FF2B5EF4-FFF2-40B4-BE49-F238E27FC236}">
                      <a16:creationId xmlns:a16="http://schemas.microsoft.com/office/drawing/2014/main" id="{F3060B6A-517C-42A3-AA6D-981F4BFB9E9C}"/>
                    </a:ext>
                  </a:extLst>
                </p:cNvPr>
                <p:cNvSpPr/>
                <p:nvPr/>
              </p:nvSpPr>
              <p:spPr>
                <a:xfrm>
                  <a:off x="1205860" y="2618881"/>
                  <a:ext cx="615502" cy="638203"/>
                </a:xfrm>
                <a:prstGeom prst="rect">
                  <a:avLst/>
                </a:prstGeom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>
                    <a:lnSpc>
                      <a:spcPct val="150000"/>
                    </a:lnSpc>
                  </a:pPr>
                  <a:endParaRPr lang="en-US" sz="1100" b="1" dirty="0"/>
                </a:p>
                <a:p>
                  <a:pPr algn="ctr">
                    <a:lnSpc>
                      <a:spcPct val="250000"/>
                    </a:lnSpc>
                  </a:pPr>
                  <a:r>
                    <a:rPr lang="ru-RU" sz="1100" b="1" dirty="0"/>
                    <a:t>Ядро</a:t>
                  </a:r>
                  <a:r>
                    <a:rPr lang="en-US" sz="1100" b="1" dirty="0"/>
                    <a:t> </a:t>
                  </a:r>
                  <a:r>
                    <a:rPr lang="ru-RU" sz="1100" b="1" dirty="0"/>
                    <a:t>1</a:t>
                  </a:r>
                  <a:endParaRPr lang="en-US" sz="1100" b="1" dirty="0"/>
                </a:p>
              </p:txBody>
            </p:sp>
            <p:sp>
              <p:nvSpPr>
                <p:cNvPr id="118" name="Rectangle 52">
                  <a:extLst>
                    <a:ext uri="{FF2B5EF4-FFF2-40B4-BE49-F238E27FC236}">
                      <a16:creationId xmlns:a16="http://schemas.microsoft.com/office/drawing/2014/main" id="{191C2CE8-1BFD-40FA-A801-C25697C9D47C}"/>
                    </a:ext>
                  </a:extLst>
                </p:cNvPr>
                <p:cNvSpPr/>
                <p:nvPr/>
              </p:nvSpPr>
              <p:spPr>
                <a:xfrm>
                  <a:off x="1247473" y="2664472"/>
                  <a:ext cx="528949" cy="15388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Gill Sans SemiBold"/>
                    </a:rPr>
                    <a:t>L2</a:t>
                  </a:r>
                </a:p>
              </p:txBody>
            </p:sp>
            <p:sp>
              <p:nvSpPr>
                <p:cNvPr id="120" name="Rectangle 50">
                  <a:extLst>
                    <a:ext uri="{FF2B5EF4-FFF2-40B4-BE49-F238E27FC236}">
                      <a16:creationId xmlns:a16="http://schemas.microsoft.com/office/drawing/2014/main" id="{45FC2892-3E1D-4557-833D-6C64B114AAA5}"/>
                    </a:ext>
                  </a:extLst>
                </p:cNvPr>
                <p:cNvSpPr/>
                <p:nvPr/>
              </p:nvSpPr>
              <p:spPr>
                <a:xfrm>
                  <a:off x="1251162" y="2892941"/>
                  <a:ext cx="268515" cy="15388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Gill Sans SemiBold"/>
                    </a:rPr>
                    <a:t>L1I</a:t>
                  </a:r>
                  <a:endParaRPr lang="ru-RU" sz="1000" dirty="0"/>
                </a:p>
              </p:txBody>
            </p:sp>
            <p:sp>
              <p:nvSpPr>
                <p:cNvPr id="122" name="Rectangle 51">
                  <a:extLst>
                    <a:ext uri="{FF2B5EF4-FFF2-40B4-BE49-F238E27FC236}">
                      <a16:creationId xmlns:a16="http://schemas.microsoft.com/office/drawing/2014/main" id="{E8ACEA69-84CE-4855-9937-581C8CDDC535}"/>
                    </a:ext>
                  </a:extLst>
                </p:cNvPr>
                <p:cNvSpPr/>
                <p:nvPr/>
              </p:nvSpPr>
              <p:spPr>
                <a:xfrm>
                  <a:off x="1520293" y="2892941"/>
                  <a:ext cx="259815" cy="15388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Gill Sans SemiBold"/>
                    </a:rPr>
                    <a:t>L1D</a:t>
                  </a:r>
                </a:p>
              </p:txBody>
            </p:sp>
          </p:grpSp>
          <p:grpSp>
            <p:nvGrpSpPr>
              <p:cNvPr id="111" name="Группа 110">
                <a:extLst>
                  <a:ext uri="{FF2B5EF4-FFF2-40B4-BE49-F238E27FC236}">
                    <a16:creationId xmlns:a16="http://schemas.microsoft.com/office/drawing/2014/main" id="{4D14AA4B-468C-49D3-A6D2-F07B6F4C8DB9}"/>
                  </a:ext>
                </a:extLst>
              </p:cNvPr>
              <p:cNvGrpSpPr/>
              <p:nvPr/>
            </p:nvGrpSpPr>
            <p:grpSpPr>
              <a:xfrm>
                <a:off x="2366543" y="932606"/>
                <a:ext cx="705121" cy="638203"/>
                <a:chOff x="1203926" y="1312820"/>
                <a:chExt cx="615502" cy="638203"/>
              </a:xfrm>
            </p:grpSpPr>
            <p:sp>
              <p:nvSpPr>
                <p:cNvPr id="112" name="Rectangle 48">
                  <a:extLst>
                    <a:ext uri="{FF2B5EF4-FFF2-40B4-BE49-F238E27FC236}">
                      <a16:creationId xmlns:a16="http://schemas.microsoft.com/office/drawing/2014/main" id="{816382C9-077E-4E8C-A9C8-AB16F5F5EA07}"/>
                    </a:ext>
                  </a:extLst>
                </p:cNvPr>
                <p:cNvSpPr/>
                <p:nvPr/>
              </p:nvSpPr>
              <p:spPr>
                <a:xfrm>
                  <a:off x="1203926" y="1312820"/>
                  <a:ext cx="615502" cy="638203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ru-RU" sz="1100" b="1" dirty="0"/>
                    <a:t>Ядро</a:t>
                  </a:r>
                  <a:r>
                    <a:rPr lang="en-US" sz="1100" b="1" dirty="0"/>
                    <a:t> 0</a:t>
                  </a:r>
                </a:p>
              </p:txBody>
            </p:sp>
            <p:sp>
              <p:nvSpPr>
                <p:cNvPr id="113" name="Rectangle 50">
                  <a:extLst>
                    <a:ext uri="{FF2B5EF4-FFF2-40B4-BE49-F238E27FC236}">
                      <a16:creationId xmlns:a16="http://schemas.microsoft.com/office/drawing/2014/main" id="{8FFEA87F-6088-4CB0-B357-000BFCFEB230}"/>
                    </a:ext>
                  </a:extLst>
                </p:cNvPr>
                <p:cNvSpPr/>
                <p:nvPr/>
              </p:nvSpPr>
              <p:spPr>
                <a:xfrm>
                  <a:off x="1253481" y="1523755"/>
                  <a:ext cx="268515" cy="15388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Gill Sans SemiBold"/>
                    </a:rPr>
                    <a:t>L1I</a:t>
                  </a:r>
                  <a:endParaRPr lang="ru-RU" sz="1000" dirty="0"/>
                </a:p>
              </p:txBody>
            </p:sp>
            <p:sp>
              <p:nvSpPr>
                <p:cNvPr id="115" name="Rectangle 51">
                  <a:extLst>
                    <a:ext uri="{FF2B5EF4-FFF2-40B4-BE49-F238E27FC236}">
                      <a16:creationId xmlns:a16="http://schemas.microsoft.com/office/drawing/2014/main" id="{AB106B5D-971C-469D-83EB-8A3342C08BCD}"/>
                    </a:ext>
                  </a:extLst>
                </p:cNvPr>
                <p:cNvSpPr/>
                <p:nvPr/>
              </p:nvSpPr>
              <p:spPr>
                <a:xfrm>
                  <a:off x="1522614" y="1523755"/>
                  <a:ext cx="259815" cy="15388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Gill Sans SemiBold"/>
                    </a:rPr>
                    <a:t>L1D</a:t>
                  </a:r>
                </a:p>
              </p:txBody>
            </p:sp>
            <p:sp>
              <p:nvSpPr>
                <p:cNvPr id="116" name="Rectangle 52">
                  <a:extLst>
                    <a:ext uri="{FF2B5EF4-FFF2-40B4-BE49-F238E27FC236}">
                      <a16:creationId xmlns:a16="http://schemas.microsoft.com/office/drawing/2014/main" id="{D7545941-DAE6-4B3D-BB10-880BE6C92157}"/>
                    </a:ext>
                  </a:extLst>
                </p:cNvPr>
                <p:cNvSpPr/>
                <p:nvPr/>
              </p:nvSpPr>
              <p:spPr>
                <a:xfrm>
                  <a:off x="1253213" y="1752224"/>
                  <a:ext cx="528949" cy="15388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Gill Sans SemiBold"/>
                    </a:rPr>
                    <a:t>L2</a:t>
                  </a:r>
                </a:p>
              </p:txBody>
            </p:sp>
          </p:grpSp>
        </p:grpSp>
        <p:cxnSp>
          <p:nvCxnSpPr>
            <p:cNvPr id="123" name="Соединитель: изогнутый 122">
              <a:extLst>
                <a:ext uri="{FF2B5EF4-FFF2-40B4-BE49-F238E27FC236}">
                  <a16:creationId xmlns:a16="http://schemas.microsoft.com/office/drawing/2014/main" id="{1D2EE552-C4FF-4BB8-AE70-687948712AA4}"/>
                </a:ext>
              </a:extLst>
            </p:cNvPr>
            <p:cNvCxnSpPr>
              <a:cxnSpLocks/>
              <a:stCxn id="117" idx="0"/>
              <a:endCxn id="101" idx="2"/>
            </p:cNvCxnSpPr>
            <p:nvPr/>
          </p:nvCxnSpPr>
          <p:spPr>
            <a:xfrm rot="5400000" flipH="1" flipV="1">
              <a:off x="5836379" y="2257761"/>
              <a:ext cx="358226" cy="601245"/>
            </a:xfrm>
            <a:prstGeom prst="curvedConnector4">
              <a:avLst>
                <a:gd name="adj1" fmla="val 31835"/>
                <a:gd name="adj2" fmla="val 53837"/>
              </a:avLst>
            </a:prstGeom>
            <a:ln w="31750">
              <a:solidFill>
                <a:schemeClr val="accent5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Соединитель: изогнутый 125">
              <a:extLst>
                <a:ext uri="{FF2B5EF4-FFF2-40B4-BE49-F238E27FC236}">
                  <a16:creationId xmlns:a16="http://schemas.microsoft.com/office/drawing/2014/main" id="{8C14CD9F-E4BA-4505-B23E-AFA33EC9BFD2}"/>
                </a:ext>
              </a:extLst>
            </p:cNvPr>
            <p:cNvCxnSpPr>
              <a:cxnSpLocks/>
              <a:stCxn id="86" idx="2"/>
              <a:endCxn id="83" idx="2"/>
            </p:cNvCxnSpPr>
            <p:nvPr/>
          </p:nvCxnSpPr>
          <p:spPr>
            <a:xfrm rot="16200000" flipH="1">
              <a:off x="5857003" y="4407468"/>
              <a:ext cx="355067" cy="600366"/>
            </a:xfrm>
            <a:prstGeom prst="curvedConnector4">
              <a:avLst>
                <a:gd name="adj1" fmla="val 35163"/>
                <a:gd name="adj2" fmla="val 41616"/>
              </a:avLst>
            </a:prstGeom>
            <a:ln w="3175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Соединитель: изогнутый 126">
              <a:extLst>
                <a:ext uri="{FF2B5EF4-FFF2-40B4-BE49-F238E27FC236}">
                  <a16:creationId xmlns:a16="http://schemas.microsoft.com/office/drawing/2014/main" id="{FC64E266-5425-4935-BCB5-1581082B3C55}"/>
                </a:ext>
              </a:extLst>
            </p:cNvPr>
            <p:cNvCxnSpPr>
              <a:cxnSpLocks/>
              <a:stCxn id="112" idx="2"/>
              <a:endCxn id="101" idx="2"/>
            </p:cNvCxnSpPr>
            <p:nvPr/>
          </p:nvCxnSpPr>
          <p:spPr>
            <a:xfrm rot="16200000" flipH="1">
              <a:off x="5838399" y="1901553"/>
              <a:ext cx="355067" cy="600366"/>
            </a:xfrm>
            <a:prstGeom prst="curvedConnector4">
              <a:avLst>
                <a:gd name="adj1" fmla="val 33017"/>
                <a:gd name="adj2" fmla="val 49760"/>
              </a:avLst>
            </a:prstGeom>
            <a:ln w="3175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Соединитель: изогнутый 127">
              <a:extLst>
                <a:ext uri="{FF2B5EF4-FFF2-40B4-BE49-F238E27FC236}">
                  <a16:creationId xmlns:a16="http://schemas.microsoft.com/office/drawing/2014/main" id="{A0BBA890-27F6-4408-AC99-F6C629264202}"/>
                </a:ext>
              </a:extLst>
            </p:cNvPr>
            <p:cNvCxnSpPr>
              <a:cxnSpLocks/>
            </p:cNvCxnSpPr>
            <p:nvPr/>
          </p:nvCxnSpPr>
          <p:spPr>
            <a:xfrm>
              <a:off x="3738541" y="1567867"/>
              <a:ext cx="1191886" cy="208159"/>
            </a:xfrm>
            <a:prstGeom prst="curvedConnector3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E52BB32-BEB8-42E2-8EF9-F700F4A387C4}"/>
                </a:ext>
              </a:extLst>
            </p:cNvPr>
            <p:cNvSpPr txBox="1"/>
            <p:nvPr/>
          </p:nvSpPr>
          <p:spPr>
            <a:xfrm>
              <a:off x="3823321" y="2458289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push(</a:t>
              </a:r>
              <a:r>
                <a:rPr lang="ru-RU" dirty="0"/>
                <a:t>52</a:t>
              </a:r>
              <a:r>
                <a:rPr lang="en-US" dirty="0"/>
                <a:t>)</a:t>
              </a:r>
              <a:endParaRPr lang="ru-RU" dirty="0"/>
            </a:p>
          </p:txBody>
        </p:sp>
        <p:cxnSp>
          <p:nvCxnSpPr>
            <p:cNvPr id="130" name="Соединитель: изогнутый 129">
              <a:extLst>
                <a:ext uri="{FF2B5EF4-FFF2-40B4-BE49-F238E27FC236}">
                  <a16:creationId xmlns:a16="http://schemas.microsoft.com/office/drawing/2014/main" id="{7351C1D0-ABD8-4D58-AFD2-7DDD459E9D94}"/>
                </a:ext>
              </a:extLst>
            </p:cNvPr>
            <p:cNvCxnSpPr>
              <a:cxnSpLocks/>
            </p:cNvCxnSpPr>
            <p:nvPr/>
          </p:nvCxnSpPr>
          <p:spPr>
            <a:xfrm>
              <a:off x="3734889" y="2899462"/>
              <a:ext cx="1191886" cy="208159"/>
            </a:xfrm>
            <a:prstGeom prst="curvedConnector3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87D4440-B898-4A05-8809-6E74EAE041A3}"/>
                </a:ext>
              </a:extLst>
            </p:cNvPr>
            <p:cNvSpPr txBox="1"/>
            <p:nvPr/>
          </p:nvSpPr>
          <p:spPr>
            <a:xfrm>
              <a:off x="3679311" y="1209991"/>
              <a:ext cx="1324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deleteMax()</a:t>
              </a:r>
              <a:endParaRPr lang="ru-RU" dirty="0"/>
            </a:p>
          </p:txBody>
        </p:sp>
        <p:cxnSp>
          <p:nvCxnSpPr>
            <p:cNvPr id="132" name="Соединитель: изогнутый 131">
              <a:extLst>
                <a:ext uri="{FF2B5EF4-FFF2-40B4-BE49-F238E27FC236}">
                  <a16:creationId xmlns:a16="http://schemas.microsoft.com/office/drawing/2014/main" id="{E6EE28D0-9A22-43FA-BA01-CB20479F4588}"/>
                </a:ext>
              </a:extLst>
            </p:cNvPr>
            <p:cNvCxnSpPr>
              <a:cxnSpLocks/>
              <a:stCxn id="96" idx="0"/>
              <a:endCxn id="83" idx="2"/>
            </p:cNvCxnSpPr>
            <p:nvPr/>
          </p:nvCxnSpPr>
          <p:spPr>
            <a:xfrm rot="5400000" flipH="1" flipV="1">
              <a:off x="5829025" y="4786410"/>
              <a:ext cx="406919" cy="604470"/>
            </a:xfrm>
            <a:prstGeom prst="curvedConnector4">
              <a:avLst>
                <a:gd name="adj1" fmla="val 71514"/>
                <a:gd name="adj2" fmla="val 57106"/>
              </a:avLst>
            </a:prstGeom>
            <a:ln w="3175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Соединитель: изогнутый 132">
              <a:extLst>
                <a:ext uri="{FF2B5EF4-FFF2-40B4-BE49-F238E27FC236}">
                  <a16:creationId xmlns:a16="http://schemas.microsoft.com/office/drawing/2014/main" id="{2CDDC940-A25F-40B2-A9D9-8A8BE7EFA232}"/>
                </a:ext>
              </a:extLst>
            </p:cNvPr>
            <p:cNvCxnSpPr>
              <a:cxnSpLocks/>
            </p:cNvCxnSpPr>
            <p:nvPr/>
          </p:nvCxnSpPr>
          <p:spPr>
            <a:xfrm>
              <a:off x="3738541" y="4147760"/>
              <a:ext cx="1191886" cy="208159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0AC0CD7-4975-44F5-B6FD-1229CAB1FC9E}"/>
                </a:ext>
              </a:extLst>
            </p:cNvPr>
            <p:cNvSpPr txBox="1"/>
            <p:nvPr/>
          </p:nvSpPr>
          <p:spPr>
            <a:xfrm>
              <a:off x="3839537" y="3818155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push(14)</a:t>
              </a:r>
              <a:endParaRPr lang="ru-RU" dirty="0"/>
            </a:p>
          </p:txBody>
        </p:sp>
        <p:cxnSp>
          <p:nvCxnSpPr>
            <p:cNvPr id="135" name="Соединитель: изогнутый 134">
              <a:extLst>
                <a:ext uri="{FF2B5EF4-FFF2-40B4-BE49-F238E27FC236}">
                  <a16:creationId xmlns:a16="http://schemas.microsoft.com/office/drawing/2014/main" id="{B9708F81-9122-45B7-971B-5E267A211F13}"/>
                </a:ext>
              </a:extLst>
            </p:cNvPr>
            <p:cNvCxnSpPr>
              <a:cxnSpLocks/>
            </p:cNvCxnSpPr>
            <p:nvPr/>
          </p:nvCxnSpPr>
          <p:spPr>
            <a:xfrm>
              <a:off x="3734889" y="5479355"/>
              <a:ext cx="1191886" cy="208159"/>
            </a:xfrm>
            <a:prstGeom prst="curvedConnector3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4D94BFC-201B-420A-BC34-40FC91AC5A4A}"/>
                </a:ext>
              </a:extLst>
            </p:cNvPr>
            <p:cNvSpPr txBox="1"/>
            <p:nvPr/>
          </p:nvSpPr>
          <p:spPr>
            <a:xfrm>
              <a:off x="3671995" y="5107955"/>
              <a:ext cx="1324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deleteMax()</a:t>
              </a:r>
              <a:endParaRPr lang="ru-RU" dirty="0"/>
            </a:p>
          </p:txBody>
        </p:sp>
        <p:sp>
          <p:nvSpPr>
            <p:cNvPr id="137" name="Rectangle 7">
              <a:extLst>
                <a:ext uri="{FF2B5EF4-FFF2-40B4-BE49-F238E27FC236}">
                  <a16:creationId xmlns:a16="http://schemas.microsoft.com/office/drawing/2014/main" id="{E602B922-71A2-47B7-82FE-47D1A82D4FBE}"/>
                </a:ext>
              </a:extLst>
            </p:cNvPr>
            <p:cNvSpPr/>
            <p:nvPr/>
          </p:nvSpPr>
          <p:spPr>
            <a:xfrm>
              <a:off x="6827886" y="1268760"/>
              <a:ext cx="5027835" cy="487658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>
                  <a:solidFill>
                    <a:schemeClr val="tx2">
                      <a:lumMod val="75000"/>
                    </a:schemeClr>
                  </a:solidFill>
                </a:rPr>
                <a:t>Очередь с приоритетом</a:t>
              </a:r>
            </a:p>
            <a:p>
              <a:pPr algn="ctr"/>
              <a:endParaRPr lang="ru-RU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38" name="Rectangle 14">
              <a:extLst>
                <a:ext uri="{FF2B5EF4-FFF2-40B4-BE49-F238E27FC236}">
                  <a16:creationId xmlns:a16="http://schemas.microsoft.com/office/drawing/2014/main" id="{5138CFAF-EECB-4FCC-821B-99EA35CB232D}"/>
                </a:ext>
              </a:extLst>
            </p:cNvPr>
            <p:cNvSpPr/>
            <p:nvPr/>
          </p:nvSpPr>
          <p:spPr>
            <a:xfrm>
              <a:off x="8908807" y="2610403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accent5">
                  <a:lumMod val="40000"/>
                  <a:lumOff val="60000"/>
                </a:schemeClr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39" name="Rectangle 15">
              <a:extLst>
                <a:ext uri="{FF2B5EF4-FFF2-40B4-BE49-F238E27FC236}">
                  <a16:creationId xmlns:a16="http://schemas.microsoft.com/office/drawing/2014/main" id="{3122FF8C-9461-439E-AF10-214A5938001C}"/>
                </a:ext>
              </a:extLst>
            </p:cNvPr>
            <p:cNvSpPr/>
            <p:nvPr/>
          </p:nvSpPr>
          <p:spPr>
            <a:xfrm>
              <a:off x="7004067" y="3886357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30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40" name="Rectangle 16">
              <a:extLst>
                <a:ext uri="{FF2B5EF4-FFF2-40B4-BE49-F238E27FC236}">
                  <a16:creationId xmlns:a16="http://schemas.microsoft.com/office/drawing/2014/main" id="{5707E315-8289-4551-BAF0-4B177758CF14}"/>
                </a:ext>
              </a:extLst>
            </p:cNvPr>
            <p:cNvSpPr/>
            <p:nvPr/>
          </p:nvSpPr>
          <p:spPr>
            <a:xfrm>
              <a:off x="7454989" y="3885992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36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41" name="Rectangle 17">
              <a:extLst>
                <a:ext uri="{FF2B5EF4-FFF2-40B4-BE49-F238E27FC236}">
                  <a16:creationId xmlns:a16="http://schemas.microsoft.com/office/drawing/2014/main" id="{EB68B362-C8DA-41AC-B344-71D74BBC26C1}"/>
                </a:ext>
              </a:extLst>
            </p:cNvPr>
            <p:cNvSpPr/>
            <p:nvPr/>
          </p:nvSpPr>
          <p:spPr>
            <a:xfrm>
              <a:off x="7904437" y="3885628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59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42" name="Rectangle 18">
              <a:extLst>
                <a:ext uri="{FF2B5EF4-FFF2-40B4-BE49-F238E27FC236}">
                  <a16:creationId xmlns:a16="http://schemas.microsoft.com/office/drawing/2014/main" id="{C9AE63D5-D4B6-463B-8DFC-007ABA3BBD77}"/>
                </a:ext>
              </a:extLst>
            </p:cNvPr>
            <p:cNvSpPr/>
            <p:nvPr/>
          </p:nvSpPr>
          <p:spPr>
            <a:xfrm>
              <a:off x="8354623" y="3885628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68</a:t>
              </a:r>
            </a:p>
          </p:txBody>
        </p:sp>
        <p:sp>
          <p:nvSpPr>
            <p:cNvPr id="153" name="Rectangle 19">
              <a:extLst>
                <a:ext uri="{FF2B5EF4-FFF2-40B4-BE49-F238E27FC236}">
                  <a16:creationId xmlns:a16="http://schemas.microsoft.com/office/drawing/2014/main" id="{4D145D11-9244-4486-891C-F80D59618ECC}"/>
                </a:ext>
              </a:extLst>
            </p:cNvPr>
            <p:cNvSpPr/>
            <p:nvPr/>
          </p:nvSpPr>
          <p:spPr>
            <a:xfrm>
              <a:off x="7635105" y="3192148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1</a:t>
              </a:r>
              <a:r>
                <a:rPr lang="en-US" dirty="0">
                  <a:solidFill>
                    <a:schemeClr val="tx2"/>
                  </a:solidFill>
                </a:rPr>
                <a:t>2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55" name="Rectangle 20">
              <a:extLst>
                <a:ext uri="{FF2B5EF4-FFF2-40B4-BE49-F238E27FC236}">
                  <a16:creationId xmlns:a16="http://schemas.microsoft.com/office/drawing/2014/main" id="{EFE35851-9F9F-4598-9352-A96838B941C5}"/>
                </a:ext>
              </a:extLst>
            </p:cNvPr>
            <p:cNvSpPr/>
            <p:nvPr/>
          </p:nvSpPr>
          <p:spPr>
            <a:xfrm>
              <a:off x="8086028" y="3191784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42</a:t>
              </a:r>
            </a:p>
          </p:txBody>
        </p:sp>
        <p:sp>
          <p:nvSpPr>
            <p:cNvPr id="156" name="Rectangle 21">
              <a:extLst>
                <a:ext uri="{FF2B5EF4-FFF2-40B4-BE49-F238E27FC236}">
                  <a16:creationId xmlns:a16="http://schemas.microsoft.com/office/drawing/2014/main" id="{57E74D9C-217A-43A0-979D-7C41DAB58CDE}"/>
                </a:ext>
              </a:extLst>
            </p:cNvPr>
            <p:cNvSpPr/>
            <p:nvPr/>
          </p:nvSpPr>
          <p:spPr>
            <a:xfrm>
              <a:off x="10005221" y="3185471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95</a:t>
              </a:r>
            </a:p>
          </p:txBody>
        </p:sp>
        <p:sp>
          <p:nvSpPr>
            <p:cNvPr id="158" name="Rectangle 22">
              <a:extLst>
                <a:ext uri="{FF2B5EF4-FFF2-40B4-BE49-F238E27FC236}">
                  <a16:creationId xmlns:a16="http://schemas.microsoft.com/office/drawing/2014/main" id="{84B51F90-C969-4C1A-80B4-E086BF766472}"/>
                </a:ext>
              </a:extLst>
            </p:cNvPr>
            <p:cNvSpPr/>
            <p:nvPr/>
          </p:nvSpPr>
          <p:spPr>
            <a:xfrm>
              <a:off x="10455406" y="3185471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99</a:t>
              </a:r>
            </a:p>
          </p:txBody>
        </p:sp>
        <p:sp>
          <p:nvSpPr>
            <p:cNvPr id="159" name="Rectangle 28">
              <a:extLst>
                <a:ext uri="{FF2B5EF4-FFF2-40B4-BE49-F238E27FC236}">
                  <a16:creationId xmlns:a16="http://schemas.microsoft.com/office/drawing/2014/main" id="{4F95C69D-6E46-4AF3-B7FB-5DF7FBAD9CEA}"/>
                </a:ext>
              </a:extLst>
            </p:cNvPr>
            <p:cNvSpPr/>
            <p:nvPr/>
          </p:nvSpPr>
          <p:spPr>
            <a:xfrm>
              <a:off x="7984969" y="2075514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61" name="Rectangle 29">
              <a:extLst>
                <a:ext uri="{FF2B5EF4-FFF2-40B4-BE49-F238E27FC236}">
                  <a16:creationId xmlns:a16="http://schemas.microsoft.com/office/drawing/2014/main" id="{DA451DEB-4543-43FC-B23E-10CD05DEF5CB}"/>
                </a:ext>
              </a:extLst>
            </p:cNvPr>
            <p:cNvSpPr/>
            <p:nvPr/>
          </p:nvSpPr>
          <p:spPr>
            <a:xfrm>
              <a:off x="8435892" y="2075158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17</a:t>
              </a:r>
            </a:p>
          </p:txBody>
        </p:sp>
        <p:sp>
          <p:nvSpPr>
            <p:cNvPr id="162" name="Rectangle 30">
              <a:extLst>
                <a:ext uri="{FF2B5EF4-FFF2-40B4-BE49-F238E27FC236}">
                  <a16:creationId xmlns:a16="http://schemas.microsoft.com/office/drawing/2014/main" id="{755B7F1D-801F-4F6F-9AB8-9057CA0FF4A3}"/>
                </a:ext>
              </a:extLst>
            </p:cNvPr>
            <p:cNvSpPr/>
            <p:nvPr/>
          </p:nvSpPr>
          <p:spPr>
            <a:xfrm>
              <a:off x="8885340" y="2074802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51</a:t>
              </a:r>
            </a:p>
          </p:txBody>
        </p:sp>
        <p:sp>
          <p:nvSpPr>
            <p:cNvPr id="163" name="Rectangle 35">
              <a:extLst>
                <a:ext uri="{FF2B5EF4-FFF2-40B4-BE49-F238E27FC236}">
                  <a16:creationId xmlns:a16="http://schemas.microsoft.com/office/drawing/2014/main" id="{E18D78F9-DFF7-49EB-BD5B-1D43C8229D0B}"/>
                </a:ext>
              </a:extLst>
            </p:cNvPr>
            <p:cNvSpPr/>
            <p:nvPr/>
          </p:nvSpPr>
          <p:spPr>
            <a:xfrm>
              <a:off x="10016378" y="2074814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41</a:t>
              </a:r>
            </a:p>
          </p:txBody>
        </p:sp>
        <p:sp>
          <p:nvSpPr>
            <p:cNvPr id="165" name="Rectangle 36">
              <a:extLst>
                <a:ext uri="{FF2B5EF4-FFF2-40B4-BE49-F238E27FC236}">
                  <a16:creationId xmlns:a16="http://schemas.microsoft.com/office/drawing/2014/main" id="{745D990D-CC3D-4B99-831A-D8A919DEF8CF}"/>
                </a:ext>
              </a:extLst>
            </p:cNvPr>
            <p:cNvSpPr/>
            <p:nvPr/>
          </p:nvSpPr>
          <p:spPr>
            <a:xfrm>
              <a:off x="10467301" y="2074457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61</a:t>
              </a:r>
            </a:p>
          </p:txBody>
        </p:sp>
        <p:sp>
          <p:nvSpPr>
            <p:cNvPr id="166" name="Rectangle 41">
              <a:extLst>
                <a:ext uri="{FF2B5EF4-FFF2-40B4-BE49-F238E27FC236}">
                  <a16:creationId xmlns:a16="http://schemas.microsoft.com/office/drawing/2014/main" id="{E81C2DEE-F9F2-4CD6-A86B-11CAAAED5D58}"/>
                </a:ext>
              </a:extLst>
            </p:cNvPr>
            <p:cNvSpPr/>
            <p:nvPr/>
          </p:nvSpPr>
          <p:spPr>
            <a:xfrm>
              <a:off x="9539621" y="3874778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68" name="Rectangle 42">
              <a:extLst>
                <a:ext uri="{FF2B5EF4-FFF2-40B4-BE49-F238E27FC236}">
                  <a16:creationId xmlns:a16="http://schemas.microsoft.com/office/drawing/2014/main" id="{1B9933A0-136D-477A-8E6C-0F532E33E11E}"/>
                </a:ext>
              </a:extLst>
            </p:cNvPr>
            <p:cNvSpPr/>
            <p:nvPr/>
          </p:nvSpPr>
          <p:spPr>
            <a:xfrm>
              <a:off x="9990544" y="3874414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61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69" name="Rectangle 43">
              <a:extLst>
                <a:ext uri="{FF2B5EF4-FFF2-40B4-BE49-F238E27FC236}">
                  <a16:creationId xmlns:a16="http://schemas.microsoft.com/office/drawing/2014/main" id="{A6BFEFDE-1458-4CAB-8719-A4A255C3A439}"/>
                </a:ext>
              </a:extLst>
            </p:cNvPr>
            <p:cNvSpPr/>
            <p:nvPr/>
          </p:nvSpPr>
          <p:spPr>
            <a:xfrm>
              <a:off x="10439992" y="3874049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72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71" name="Rectangle 44">
              <a:extLst>
                <a:ext uri="{FF2B5EF4-FFF2-40B4-BE49-F238E27FC236}">
                  <a16:creationId xmlns:a16="http://schemas.microsoft.com/office/drawing/2014/main" id="{B658E74B-CFD8-4110-A0CB-52ABFDE0CC10}"/>
                </a:ext>
              </a:extLst>
            </p:cNvPr>
            <p:cNvSpPr/>
            <p:nvPr/>
          </p:nvSpPr>
          <p:spPr>
            <a:xfrm>
              <a:off x="10890177" y="3874049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85</a:t>
              </a:r>
            </a:p>
          </p:txBody>
        </p:sp>
        <p:sp>
          <p:nvSpPr>
            <p:cNvPr id="172" name="Rectangle 45">
              <a:extLst>
                <a:ext uri="{FF2B5EF4-FFF2-40B4-BE49-F238E27FC236}">
                  <a16:creationId xmlns:a16="http://schemas.microsoft.com/office/drawing/2014/main" id="{31B50324-5BFC-44CB-A4A9-DA4D8D65E04F}"/>
                </a:ext>
              </a:extLst>
            </p:cNvPr>
            <p:cNvSpPr/>
            <p:nvPr/>
          </p:nvSpPr>
          <p:spPr>
            <a:xfrm>
              <a:off x="10916748" y="2078050"/>
              <a:ext cx="450185" cy="403443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92</a:t>
              </a:r>
            </a:p>
          </p:txBody>
        </p:sp>
        <p:sp>
          <p:nvSpPr>
            <p:cNvPr id="173" name="Rectangle 35">
              <a:extLst>
                <a:ext uri="{FF2B5EF4-FFF2-40B4-BE49-F238E27FC236}">
                  <a16:creationId xmlns:a16="http://schemas.microsoft.com/office/drawing/2014/main" id="{EC4873F6-D6E6-4D37-A10B-0254828C7153}"/>
                </a:ext>
              </a:extLst>
            </p:cNvPr>
            <p:cNvSpPr/>
            <p:nvPr/>
          </p:nvSpPr>
          <p:spPr>
            <a:xfrm>
              <a:off x="8991486" y="1318425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accent5">
                  <a:lumMod val="40000"/>
                  <a:lumOff val="60000"/>
                </a:schemeClr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174" name="Rectangle 36">
              <a:extLst>
                <a:ext uri="{FF2B5EF4-FFF2-40B4-BE49-F238E27FC236}">
                  <a16:creationId xmlns:a16="http://schemas.microsoft.com/office/drawing/2014/main" id="{4E611557-F675-4895-8139-41B75137951F}"/>
                </a:ext>
              </a:extLst>
            </p:cNvPr>
            <p:cNvSpPr/>
            <p:nvPr/>
          </p:nvSpPr>
          <p:spPr>
            <a:xfrm>
              <a:off x="9442409" y="1318068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51</a:t>
              </a:r>
            </a:p>
          </p:txBody>
        </p:sp>
        <p:sp>
          <p:nvSpPr>
            <p:cNvPr id="175" name="Rectangle 45">
              <a:extLst>
                <a:ext uri="{FF2B5EF4-FFF2-40B4-BE49-F238E27FC236}">
                  <a16:creationId xmlns:a16="http://schemas.microsoft.com/office/drawing/2014/main" id="{4BB56DEA-EFD4-457E-976F-4ABB541C16A6}"/>
                </a:ext>
              </a:extLst>
            </p:cNvPr>
            <p:cNvSpPr/>
            <p:nvPr/>
          </p:nvSpPr>
          <p:spPr>
            <a:xfrm>
              <a:off x="9894436" y="1317704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79</a:t>
              </a:r>
            </a:p>
          </p:txBody>
        </p:sp>
        <p:cxnSp>
          <p:nvCxnSpPr>
            <p:cNvPr id="176" name="Соединитель: изогнутый 175">
              <a:extLst>
                <a:ext uri="{FF2B5EF4-FFF2-40B4-BE49-F238E27FC236}">
                  <a16:creationId xmlns:a16="http://schemas.microsoft.com/office/drawing/2014/main" id="{C0E38269-895B-4AB4-AA7F-DF5895CB2CB3}"/>
                </a:ext>
              </a:extLst>
            </p:cNvPr>
            <p:cNvCxnSpPr>
              <a:stCxn id="174" idx="2"/>
              <a:endCxn id="161" idx="0"/>
            </p:cNvCxnSpPr>
            <p:nvPr/>
          </p:nvCxnSpPr>
          <p:spPr>
            <a:xfrm rot="5400000">
              <a:off x="8991471" y="1399127"/>
              <a:ext cx="345546" cy="1006517"/>
            </a:xfrm>
            <a:prstGeom prst="curved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Соединитель: изогнутый 176">
              <a:extLst>
                <a:ext uri="{FF2B5EF4-FFF2-40B4-BE49-F238E27FC236}">
                  <a16:creationId xmlns:a16="http://schemas.microsoft.com/office/drawing/2014/main" id="{4731D6BC-5E5E-4ED4-8105-7AC999B763AB}"/>
                </a:ext>
              </a:extLst>
            </p:cNvPr>
            <p:cNvCxnSpPr>
              <a:cxnSpLocks/>
              <a:stCxn id="174" idx="2"/>
              <a:endCxn id="165" idx="0"/>
            </p:cNvCxnSpPr>
            <p:nvPr/>
          </p:nvCxnSpPr>
          <p:spPr>
            <a:xfrm rot="16200000" flipH="1">
              <a:off x="10007526" y="1389588"/>
              <a:ext cx="344845" cy="1024892"/>
            </a:xfrm>
            <a:prstGeom prst="curved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Соединитель: изогнутый 177">
              <a:extLst>
                <a:ext uri="{FF2B5EF4-FFF2-40B4-BE49-F238E27FC236}">
                  <a16:creationId xmlns:a16="http://schemas.microsoft.com/office/drawing/2014/main" id="{453FEFCC-DBA2-4166-9CDD-32B55E20407C}"/>
                </a:ext>
              </a:extLst>
            </p:cNvPr>
            <p:cNvCxnSpPr>
              <a:cxnSpLocks/>
              <a:stCxn id="138" idx="2"/>
              <a:endCxn id="153" idx="0"/>
            </p:cNvCxnSpPr>
            <p:nvPr/>
          </p:nvCxnSpPr>
          <p:spPr>
            <a:xfrm rot="5400000">
              <a:off x="8416876" y="2475124"/>
              <a:ext cx="160346" cy="1273702"/>
            </a:xfrm>
            <a:prstGeom prst="curved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Соединитель: изогнутый 178">
              <a:extLst>
                <a:ext uri="{FF2B5EF4-FFF2-40B4-BE49-F238E27FC236}">
                  <a16:creationId xmlns:a16="http://schemas.microsoft.com/office/drawing/2014/main" id="{9DDB271E-94AB-4D08-9B43-6DCD7B693E48}"/>
                </a:ext>
              </a:extLst>
            </p:cNvPr>
            <p:cNvCxnSpPr>
              <a:cxnSpLocks/>
              <a:stCxn id="138" idx="2"/>
              <a:endCxn id="158" idx="0"/>
            </p:cNvCxnSpPr>
            <p:nvPr/>
          </p:nvCxnSpPr>
          <p:spPr>
            <a:xfrm rot="16200000" flipH="1">
              <a:off x="9830365" y="2335336"/>
              <a:ext cx="153669" cy="1546599"/>
            </a:xfrm>
            <a:prstGeom prst="curved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Соединитель: изогнутый 179">
              <a:extLst>
                <a:ext uri="{FF2B5EF4-FFF2-40B4-BE49-F238E27FC236}">
                  <a16:creationId xmlns:a16="http://schemas.microsoft.com/office/drawing/2014/main" id="{FE33D650-25D3-4912-9751-2FA64597E97B}"/>
                </a:ext>
              </a:extLst>
            </p:cNvPr>
            <p:cNvCxnSpPr>
              <a:cxnSpLocks/>
              <a:stCxn id="156" idx="2"/>
              <a:endCxn id="141" idx="0"/>
            </p:cNvCxnSpPr>
            <p:nvPr/>
          </p:nvCxnSpPr>
          <p:spPr>
            <a:xfrm rot="5400000">
              <a:off x="9040543" y="2695857"/>
              <a:ext cx="278758" cy="2100784"/>
            </a:xfrm>
            <a:prstGeom prst="curved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Соединитель: изогнутый 180">
              <a:extLst>
                <a:ext uri="{FF2B5EF4-FFF2-40B4-BE49-F238E27FC236}">
                  <a16:creationId xmlns:a16="http://schemas.microsoft.com/office/drawing/2014/main" id="{69B082D6-5285-461A-81BB-DC56A89151CD}"/>
                </a:ext>
              </a:extLst>
            </p:cNvPr>
            <p:cNvCxnSpPr>
              <a:cxnSpLocks/>
              <a:stCxn id="156" idx="2"/>
              <a:endCxn id="169" idx="0"/>
            </p:cNvCxnSpPr>
            <p:nvPr/>
          </p:nvCxnSpPr>
          <p:spPr>
            <a:xfrm rot="16200000" flipH="1">
              <a:off x="10314110" y="3523073"/>
              <a:ext cx="267179" cy="434771"/>
            </a:xfrm>
            <a:prstGeom prst="curved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ectangle 18">
              <a:extLst>
                <a:ext uri="{FF2B5EF4-FFF2-40B4-BE49-F238E27FC236}">
                  <a16:creationId xmlns:a16="http://schemas.microsoft.com/office/drawing/2014/main" id="{08AA3F68-1430-4C70-BDC0-7B6B363B928A}"/>
                </a:ext>
              </a:extLst>
            </p:cNvPr>
            <p:cNvSpPr/>
            <p:nvPr/>
          </p:nvSpPr>
          <p:spPr>
            <a:xfrm>
              <a:off x="9554296" y="3185470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79</a:t>
              </a:r>
            </a:p>
          </p:txBody>
        </p:sp>
        <p:sp>
          <p:nvSpPr>
            <p:cNvPr id="183" name="Rectangle 18">
              <a:extLst>
                <a:ext uri="{FF2B5EF4-FFF2-40B4-BE49-F238E27FC236}">
                  <a16:creationId xmlns:a16="http://schemas.microsoft.com/office/drawing/2014/main" id="{A823D4D5-3525-4826-9B99-9E1021B7DCC1}"/>
                </a:ext>
              </a:extLst>
            </p:cNvPr>
            <p:cNvSpPr/>
            <p:nvPr/>
          </p:nvSpPr>
          <p:spPr>
            <a:xfrm>
              <a:off x="8812548" y="3885627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89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84" name="Rectangle 44">
              <a:extLst>
                <a:ext uri="{FF2B5EF4-FFF2-40B4-BE49-F238E27FC236}">
                  <a16:creationId xmlns:a16="http://schemas.microsoft.com/office/drawing/2014/main" id="{6CC1AC5D-AD8A-45AB-AF0A-D3CF05EE0EEC}"/>
                </a:ext>
              </a:extLst>
            </p:cNvPr>
            <p:cNvSpPr/>
            <p:nvPr/>
          </p:nvSpPr>
          <p:spPr>
            <a:xfrm>
              <a:off x="11339625" y="3874048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93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85" name="Rectangle 28">
              <a:extLst>
                <a:ext uri="{FF2B5EF4-FFF2-40B4-BE49-F238E27FC236}">
                  <a16:creationId xmlns:a16="http://schemas.microsoft.com/office/drawing/2014/main" id="{1D5592B6-77FE-4C89-9FAF-D7D000C65C44}"/>
                </a:ext>
              </a:extLst>
            </p:cNvPr>
            <p:cNvSpPr/>
            <p:nvPr/>
          </p:nvSpPr>
          <p:spPr>
            <a:xfrm>
              <a:off x="7581418" y="5320073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86" name="Rectangle 29">
              <a:extLst>
                <a:ext uri="{FF2B5EF4-FFF2-40B4-BE49-F238E27FC236}">
                  <a16:creationId xmlns:a16="http://schemas.microsoft.com/office/drawing/2014/main" id="{55991FCD-1144-4EEA-B1C2-B6D071346B90}"/>
                </a:ext>
              </a:extLst>
            </p:cNvPr>
            <p:cNvSpPr/>
            <p:nvPr/>
          </p:nvSpPr>
          <p:spPr>
            <a:xfrm>
              <a:off x="8032341" y="5319717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87" name="Rectangle 30">
              <a:extLst>
                <a:ext uri="{FF2B5EF4-FFF2-40B4-BE49-F238E27FC236}">
                  <a16:creationId xmlns:a16="http://schemas.microsoft.com/office/drawing/2014/main" id="{DBE90F6B-322B-4C59-BE02-C72694AB1670}"/>
                </a:ext>
              </a:extLst>
            </p:cNvPr>
            <p:cNvSpPr/>
            <p:nvPr/>
          </p:nvSpPr>
          <p:spPr>
            <a:xfrm>
              <a:off x="8481789" y="5319361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27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88" name="Rectangle 35">
              <a:extLst>
                <a:ext uri="{FF2B5EF4-FFF2-40B4-BE49-F238E27FC236}">
                  <a16:creationId xmlns:a16="http://schemas.microsoft.com/office/drawing/2014/main" id="{2AF4B3FC-E799-4A1C-9862-1A7DFE75212C}"/>
                </a:ext>
              </a:extLst>
            </p:cNvPr>
            <p:cNvSpPr/>
            <p:nvPr/>
          </p:nvSpPr>
          <p:spPr>
            <a:xfrm>
              <a:off x="9612827" y="5319373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89" name="Rectangle 36">
              <a:extLst>
                <a:ext uri="{FF2B5EF4-FFF2-40B4-BE49-F238E27FC236}">
                  <a16:creationId xmlns:a16="http://schemas.microsoft.com/office/drawing/2014/main" id="{6EA4C609-EDCF-4B2F-AB89-791F4AF1BE70}"/>
                </a:ext>
              </a:extLst>
            </p:cNvPr>
            <p:cNvSpPr/>
            <p:nvPr/>
          </p:nvSpPr>
          <p:spPr>
            <a:xfrm>
              <a:off x="10063750" y="5319016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61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90" name="Rectangle 45">
              <a:extLst>
                <a:ext uri="{FF2B5EF4-FFF2-40B4-BE49-F238E27FC236}">
                  <a16:creationId xmlns:a16="http://schemas.microsoft.com/office/drawing/2014/main" id="{F5ED8A38-F1E4-4442-B6B3-AE503D76B193}"/>
                </a:ext>
              </a:extLst>
            </p:cNvPr>
            <p:cNvSpPr/>
            <p:nvPr/>
          </p:nvSpPr>
          <p:spPr>
            <a:xfrm>
              <a:off x="10513197" y="5322609"/>
              <a:ext cx="450185" cy="403443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71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91" name="Rectangle 35">
              <a:extLst>
                <a:ext uri="{FF2B5EF4-FFF2-40B4-BE49-F238E27FC236}">
                  <a16:creationId xmlns:a16="http://schemas.microsoft.com/office/drawing/2014/main" id="{4850026A-55B9-4B1B-8D3C-C8CF3EC911BC}"/>
                </a:ext>
              </a:extLst>
            </p:cNvPr>
            <p:cNvSpPr/>
            <p:nvPr/>
          </p:nvSpPr>
          <p:spPr>
            <a:xfrm>
              <a:off x="8587935" y="4562984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accent5">
                  <a:lumMod val="40000"/>
                  <a:lumOff val="60000"/>
                </a:schemeClr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14</a:t>
              </a:r>
            </a:p>
          </p:txBody>
        </p:sp>
        <p:sp>
          <p:nvSpPr>
            <p:cNvPr id="192" name="Rectangle 36">
              <a:extLst>
                <a:ext uri="{FF2B5EF4-FFF2-40B4-BE49-F238E27FC236}">
                  <a16:creationId xmlns:a16="http://schemas.microsoft.com/office/drawing/2014/main" id="{576259A3-15B7-4585-B261-1E6E502C5AFF}"/>
                </a:ext>
              </a:extLst>
            </p:cNvPr>
            <p:cNvSpPr/>
            <p:nvPr/>
          </p:nvSpPr>
          <p:spPr>
            <a:xfrm>
              <a:off x="9038858" y="4562627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59</a:t>
              </a:r>
            </a:p>
          </p:txBody>
        </p:sp>
        <p:sp>
          <p:nvSpPr>
            <p:cNvPr id="193" name="Rectangle 45">
              <a:extLst>
                <a:ext uri="{FF2B5EF4-FFF2-40B4-BE49-F238E27FC236}">
                  <a16:creationId xmlns:a16="http://schemas.microsoft.com/office/drawing/2014/main" id="{EB63A186-E7DB-4730-BDDA-4A62A14DB1AB}"/>
                </a:ext>
              </a:extLst>
            </p:cNvPr>
            <p:cNvSpPr/>
            <p:nvPr/>
          </p:nvSpPr>
          <p:spPr>
            <a:xfrm>
              <a:off x="9490885" y="4562263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83</a:t>
              </a:r>
            </a:p>
          </p:txBody>
        </p:sp>
        <p:cxnSp>
          <p:nvCxnSpPr>
            <p:cNvPr id="194" name="Соединитель: изогнутый 193">
              <a:extLst>
                <a:ext uri="{FF2B5EF4-FFF2-40B4-BE49-F238E27FC236}">
                  <a16:creationId xmlns:a16="http://schemas.microsoft.com/office/drawing/2014/main" id="{2827D2C0-55CE-45EB-BE3C-9AB0BF91714A}"/>
                </a:ext>
              </a:extLst>
            </p:cNvPr>
            <p:cNvCxnSpPr>
              <a:cxnSpLocks/>
              <a:stCxn id="192" idx="2"/>
              <a:endCxn id="186" idx="0"/>
            </p:cNvCxnSpPr>
            <p:nvPr/>
          </p:nvCxnSpPr>
          <p:spPr>
            <a:xfrm rot="5400000">
              <a:off x="8587920" y="4643686"/>
              <a:ext cx="345546" cy="1006517"/>
            </a:xfrm>
            <a:prstGeom prst="curved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Соединитель: изогнутый 194">
              <a:extLst>
                <a:ext uri="{FF2B5EF4-FFF2-40B4-BE49-F238E27FC236}">
                  <a16:creationId xmlns:a16="http://schemas.microsoft.com/office/drawing/2014/main" id="{5B3FC7BB-3191-40C6-9E9E-F880DDB47503}"/>
                </a:ext>
              </a:extLst>
            </p:cNvPr>
            <p:cNvCxnSpPr>
              <a:cxnSpLocks/>
              <a:stCxn id="192" idx="2"/>
              <a:endCxn id="189" idx="0"/>
            </p:cNvCxnSpPr>
            <p:nvPr/>
          </p:nvCxnSpPr>
          <p:spPr>
            <a:xfrm rot="16200000" flipH="1">
              <a:off x="9603975" y="4634147"/>
              <a:ext cx="344845" cy="1024892"/>
            </a:xfrm>
            <a:prstGeom prst="curved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Соединитель: изогнутый 195">
              <a:extLst>
                <a:ext uri="{FF2B5EF4-FFF2-40B4-BE49-F238E27FC236}">
                  <a16:creationId xmlns:a16="http://schemas.microsoft.com/office/drawing/2014/main" id="{3BCEB1FC-3307-447B-88D8-40A8B441C2FD}"/>
                </a:ext>
              </a:extLst>
            </p:cNvPr>
            <p:cNvCxnSpPr>
              <a:cxnSpLocks/>
              <a:stCxn id="173" idx="1"/>
              <a:endCxn id="101" idx="2"/>
            </p:cNvCxnSpPr>
            <p:nvPr/>
          </p:nvCxnSpPr>
          <p:spPr>
            <a:xfrm rot="10800000" flipV="1">
              <a:off x="6316116" y="1524196"/>
              <a:ext cx="2675371" cy="85507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5">
                  <a:lumMod val="75000"/>
                </a:schemeClr>
              </a:solidFill>
              <a:prstDash val="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Соединитель: изогнутый 196">
              <a:extLst>
                <a:ext uri="{FF2B5EF4-FFF2-40B4-BE49-F238E27FC236}">
                  <a16:creationId xmlns:a16="http://schemas.microsoft.com/office/drawing/2014/main" id="{03A55F4A-C303-4B58-A14F-F7E23A33A6E2}"/>
                </a:ext>
              </a:extLst>
            </p:cNvPr>
            <p:cNvCxnSpPr>
              <a:cxnSpLocks/>
              <a:stCxn id="138" idx="1"/>
              <a:endCxn id="83" idx="2"/>
            </p:cNvCxnSpPr>
            <p:nvPr/>
          </p:nvCxnSpPr>
          <p:spPr>
            <a:xfrm rot="10800000" flipV="1">
              <a:off x="6334719" y="2821103"/>
              <a:ext cx="2574088" cy="2064082"/>
            </a:xfrm>
            <a:prstGeom prst="curvedConnector3">
              <a:avLst>
                <a:gd name="adj1" fmla="val 87847"/>
              </a:avLst>
            </a:prstGeom>
            <a:ln w="28575">
              <a:solidFill>
                <a:schemeClr val="accent4">
                  <a:lumMod val="75000"/>
                </a:schemeClr>
              </a:solidFill>
              <a:prstDash val="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Соединитель: изогнутый 197">
              <a:extLst>
                <a:ext uri="{FF2B5EF4-FFF2-40B4-BE49-F238E27FC236}">
                  <a16:creationId xmlns:a16="http://schemas.microsoft.com/office/drawing/2014/main" id="{33CDA60A-53B4-4A1E-98C9-75E32D1D8CD6}"/>
                </a:ext>
              </a:extLst>
            </p:cNvPr>
            <p:cNvCxnSpPr>
              <a:cxnSpLocks/>
              <a:stCxn id="191" idx="1"/>
              <a:endCxn id="83" idx="2"/>
            </p:cNvCxnSpPr>
            <p:nvPr/>
          </p:nvCxnSpPr>
          <p:spPr>
            <a:xfrm rot="10800000" flipV="1">
              <a:off x="6334719" y="4768755"/>
              <a:ext cx="2253216" cy="116429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6">
                  <a:lumMod val="75000"/>
                </a:schemeClr>
              </a:solidFill>
              <a:prstDash val="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Соединитель: изогнутый 198">
              <a:extLst>
                <a:ext uri="{FF2B5EF4-FFF2-40B4-BE49-F238E27FC236}">
                  <a16:creationId xmlns:a16="http://schemas.microsoft.com/office/drawing/2014/main" id="{38B87876-88A4-4AF4-89B6-E5BA6D3AC08C}"/>
                </a:ext>
              </a:extLst>
            </p:cNvPr>
            <p:cNvCxnSpPr>
              <a:cxnSpLocks/>
              <a:stCxn id="138" idx="1"/>
              <a:endCxn id="101" idx="2"/>
            </p:cNvCxnSpPr>
            <p:nvPr/>
          </p:nvCxnSpPr>
          <p:spPr>
            <a:xfrm rot="10800000">
              <a:off x="6316115" y="2379271"/>
              <a:ext cx="2592692" cy="44183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2"/>
              </a:solidFill>
              <a:prstDash val="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Соединитель: изогнутый 199">
              <a:extLst>
                <a:ext uri="{FF2B5EF4-FFF2-40B4-BE49-F238E27FC236}">
                  <a16:creationId xmlns:a16="http://schemas.microsoft.com/office/drawing/2014/main" id="{9F571545-4B69-421A-AC36-AF2AC7505571}"/>
                </a:ext>
              </a:extLst>
            </p:cNvPr>
            <p:cNvCxnSpPr>
              <a:cxnSpLocks/>
              <a:stCxn id="138" idx="1"/>
              <a:endCxn id="83" idx="2"/>
            </p:cNvCxnSpPr>
            <p:nvPr/>
          </p:nvCxnSpPr>
          <p:spPr>
            <a:xfrm rot="10800000" flipV="1">
              <a:off x="6334719" y="2821103"/>
              <a:ext cx="2574088" cy="2064082"/>
            </a:xfrm>
            <a:prstGeom prst="curvedConnector3">
              <a:avLst>
                <a:gd name="adj1" fmla="val 78219"/>
              </a:avLst>
            </a:prstGeom>
            <a:ln w="28575">
              <a:solidFill>
                <a:schemeClr val="accent6">
                  <a:lumMod val="75000"/>
                </a:schemeClr>
              </a:solidFill>
              <a:prstDash val="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Соединитель: изогнутый 200">
              <a:extLst>
                <a:ext uri="{FF2B5EF4-FFF2-40B4-BE49-F238E27FC236}">
                  <a16:creationId xmlns:a16="http://schemas.microsoft.com/office/drawing/2014/main" id="{A67453A5-363B-43FB-B587-6AD32577821E}"/>
                </a:ext>
              </a:extLst>
            </p:cNvPr>
            <p:cNvCxnSpPr>
              <a:cxnSpLocks/>
              <a:stCxn id="191" idx="0"/>
              <a:endCxn id="83" idx="2"/>
            </p:cNvCxnSpPr>
            <p:nvPr/>
          </p:nvCxnSpPr>
          <p:spPr>
            <a:xfrm rot="16200000" flipH="1" flipV="1">
              <a:off x="7412773" y="3484929"/>
              <a:ext cx="322201" cy="2478309"/>
            </a:xfrm>
            <a:prstGeom prst="curvedConnector4">
              <a:avLst>
                <a:gd name="adj1" fmla="val -52384"/>
                <a:gd name="adj2" fmla="val 63613"/>
              </a:avLst>
            </a:prstGeom>
            <a:ln w="28575">
              <a:solidFill>
                <a:schemeClr val="accent4">
                  <a:lumMod val="75000"/>
                </a:schemeClr>
              </a:solidFill>
              <a:prstDash val="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Соединитель: изогнутый 201">
              <a:extLst>
                <a:ext uri="{FF2B5EF4-FFF2-40B4-BE49-F238E27FC236}">
                  <a16:creationId xmlns:a16="http://schemas.microsoft.com/office/drawing/2014/main" id="{A289DEDF-9965-48B5-9A87-EAF5138D4C48}"/>
                </a:ext>
              </a:extLst>
            </p:cNvPr>
            <p:cNvCxnSpPr>
              <a:cxnSpLocks/>
              <a:stCxn id="138" idx="1"/>
              <a:endCxn id="101" idx="2"/>
            </p:cNvCxnSpPr>
            <p:nvPr/>
          </p:nvCxnSpPr>
          <p:spPr>
            <a:xfrm rot="10800000">
              <a:off x="6316115" y="2379271"/>
              <a:ext cx="2592692" cy="44183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5">
                  <a:lumMod val="75000"/>
                </a:schemeClr>
              </a:solidFill>
              <a:prstDash val="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Соединитель: изогнутый 202">
              <a:extLst>
                <a:ext uri="{FF2B5EF4-FFF2-40B4-BE49-F238E27FC236}">
                  <a16:creationId xmlns:a16="http://schemas.microsoft.com/office/drawing/2014/main" id="{C5F8788C-6302-435C-8FFB-AD53B2B42559}"/>
                </a:ext>
              </a:extLst>
            </p:cNvPr>
            <p:cNvCxnSpPr>
              <a:cxnSpLocks/>
              <a:stCxn id="173" idx="1"/>
              <a:endCxn id="101" idx="2"/>
            </p:cNvCxnSpPr>
            <p:nvPr/>
          </p:nvCxnSpPr>
          <p:spPr>
            <a:xfrm rot="10800000" flipV="1">
              <a:off x="6316116" y="1524196"/>
              <a:ext cx="2675371" cy="855073"/>
            </a:xfrm>
            <a:prstGeom prst="curvedConnector3">
              <a:avLst>
                <a:gd name="adj1" fmla="val 73318"/>
              </a:avLst>
            </a:prstGeom>
            <a:ln w="28575">
              <a:solidFill>
                <a:schemeClr val="accent2"/>
              </a:solidFill>
              <a:prstDash val="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205F3FC3-8AA1-401F-9508-160B1058F2F1}"/>
              </a:ext>
            </a:extLst>
          </p:cNvPr>
          <p:cNvSpPr/>
          <p:nvPr/>
        </p:nvSpPr>
        <p:spPr>
          <a:xfrm>
            <a:off x="330121" y="1979696"/>
            <a:ext cx="3398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Потоки могут обращаться как к локальным деревьям, так и к общему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rgbClr val="050D3F"/>
              </a:solidFill>
              <a:latin typeface="Gill Sans SemiBold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Общее дерево создаётся путём слияния локальных деревьев</a:t>
            </a:r>
          </a:p>
        </p:txBody>
      </p:sp>
    </p:spTree>
    <p:extLst>
      <p:ext uri="{BB962C8B-B14F-4D97-AF65-F5344CB8AC3E}">
        <p14:creationId xmlns:p14="http://schemas.microsoft.com/office/powerpoint/2010/main" val="286696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fld id="{FADCE1FA-DB27-47BB-AC29-A13C9A981991}" type="slidenum">
              <a:rPr lang="ru-RU" smtClean="0"/>
              <a:pPr>
                <a:buFont typeface="Arial" panose="020B0604020202020204" pitchFamily="34" charset="0"/>
                <a:buNone/>
                <a:defRPr/>
              </a:pPr>
              <a:t>11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40987" y="165079"/>
            <a:ext cx="11507206" cy="729553"/>
          </a:xfrm>
        </p:spPr>
        <p:txBody>
          <a:bodyPr/>
          <a:lstStyle/>
          <a:p>
            <a:r>
              <a:rPr lang="ru-RU" altLang="ru-RU" sz="2400" dirty="0">
                <a:latin typeface="Gill Sans SemiBold"/>
              </a:rPr>
              <a:t>ОСЛАБЛЕННЫЕ СТРУКТУРЫ ДАННЫХ В МНОГОПРОЦЕССОРНЫХ СИСТЕМАХ</a:t>
            </a:r>
            <a:endParaRPr lang="en-US" altLang="ru-RU" sz="2400" dirty="0">
              <a:latin typeface="Gill Sans SemiBol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84EAF7-B482-9046-BD6E-B91C1714F774}"/>
              </a:ext>
            </a:extLst>
          </p:cNvPr>
          <p:cNvSpPr txBox="1"/>
          <p:nvPr/>
        </p:nvSpPr>
        <p:spPr>
          <a:xfrm>
            <a:off x="1776140" y="4561768"/>
            <a:ext cx="15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Gill Sans SemiBold"/>
              </a:rPr>
              <a:t>NUMA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Узел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Gill Sans SemiBold"/>
              </a:rPr>
              <a:t> #0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B9792C3-EE94-684E-8B08-5A83B85878BD}"/>
              </a:ext>
            </a:extLst>
          </p:cNvPr>
          <p:cNvSpPr txBox="1"/>
          <p:nvPr/>
        </p:nvSpPr>
        <p:spPr>
          <a:xfrm>
            <a:off x="8825436" y="4561768"/>
            <a:ext cx="15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Gill Sans SemiBold"/>
              </a:rPr>
              <a:t>NUMA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Узел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Gill Sans SemiBold"/>
              </a:rPr>
              <a:t> #1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E9EB13E-8EF1-8B46-82DF-A0CDE9D04402}"/>
              </a:ext>
            </a:extLst>
          </p:cNvPr>
          <p:cNvSpPr txBox="1"/>
          <p:nvPr/>
        </p:nvSpPr>
        <p:spPr>
          <a:xfrm>
            <a:off x="5362224" y="4550715"/>
            <a:ext cx="154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Gill Sans SemiBold"/>
              </a:rPr>
              <a:t>Intel QPI </a:t>
            </a:r>
            <a:endParaRPr lang="ru-RU" sz="1200" dirty="0">
              <a:solidFill>
                <a:schemeClr val="tx2">
                  <a:lumMod val="50000"/>
                </a:schemeClr>
              </a:solidFill>
              <a:latin typeface="Gill Sans SemiBold"/>
            </a:endParaRPr>
          </a:p>
          <a:p>
            <a:pPr algn="ctr"/>
            <a:endParaRPr lang="ru-RU" sz="1200" dirty="0">
              <a:solidFill>
                <a:schemeClr val="tx2">
                  <a:lumMod val="50000"/>
                </a:schemeClr>
              </a:solidFill>
              <a:latin typeface="Gill Sans SemiBold"/>
            </a:endParaRPr>
          </a:p>
          <a:p>
            <a:pPr algn="ctr"/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Gill Sans SemiBold"/>
              </a:rPr>
              <a:t>AMD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Gill Sans SemiBold"/>
              </a:rPr>
              <a:t>HyperTransport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Gill Sans SemiBold"/>
              </a:rPr>
              <a:t> </a:t>
            </a:r>
            <a:endParaRPr lang="ru-RU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95B6EF4-1AED-42E4-A582-01E7F084022C}"/>
              </a:ext>
            </a:extLst>
          </p:cNvPr>
          <p:cNvSpPr txBox="1"/>
          <p:nvPr/>
        </p:nvSpPr>
        <p:spPr>
          <a:xfrm>
            <a:off x="4664769" y="5211245"/>
            <a:ext cx="2706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ill Sans SemiBold"/>
              </a:rPr>
              <a:t>NUMA 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Архитектура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DBE3FDB-8393-5443-9411-1CA2BDAADCD5}"/>
              </a:ext>
            </a:extLst>
          </p:cNvPr>
          <p:cNvSpPr/>
          <p:nvPr/>
        </p:nvSpPr>
        <p:spPr>
          <a:xfrm>
            <a:off x="1061416" y="1664116"/>
            <a:ext cx="4923671" cy="28083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endParaRPr lang="ru-RU" dirty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endParaRPr lang="ru-RU" dirty="0"/>
          </a:p>
          <a:p>
            <a:pPr algn="ctr"/>
            <a:r>
              <a:rPr lang="en-US" dirty="0">
                <a:solidFill>
                  <a:srgbClr val="002060"/>
                </a:solidFill>
                <a:latin typeface="Gill Sans SemiBold"/>
              </a:rPr>
              <a:t>SMP </a:t>
            </a:r>
            <a:r>
              <a:rPr lang="ru-RU" dirty="0">
                <a:solidFill>
                  <a:srgbClr val="002060"/>
                </a:solidFill>
              </a:rPr>
              <a:t>Архитектура</a:t>
            </a:r>
          </a:p>
        </p:txBody>
      </p:sp>
      <p:sp>
        <p:nvSpPr>
          <p:cNvPr id="323" name="Rectangle 322"/>
          <p:cNvSpPr/>
          <p:nvPr/>
        </p:nvSpPr>
        <p:spPr>
          <a:xfrm rot="16200000">
            <a:off x="2603595" y="2538818"/>
            <a:ext cx="1929428" cy="837317"/>
          </a:xfrm>
          <a:prstGeom prst="rect">
            <a:avLst/>
          </a:prstGeom>
          <a:solidFill>
            <a:srgbClr val="FFFFCC"/>
          </a:solidFill>
          <a:ln w="19050">
            <a:solidFill>
              <a:srgbClr val="0A1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2060"/>
              </a:solidFill>
              <a:latin typeface="Gill Sans SemiBold"/>
              <a:cs typeface="Times New Roman" panose="02020603050405020304" pitchFamily="18" charset="0"/>
            </a:endParaRPr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FAED77F3-9150-4D08-ADE0-F3B617695E9C}"/>
              </a:ext>
            </a:extLst>
          </p:cNvPr>
          <p:cNvGrpSpPr/>
          <p:nvPr/>
        </p:nvGrpSpPr>
        <p:grpSpPr>
          <a:xfrm>
            <a:off x="1208808" y="1997592"/>
            <a:ext cx="1446994" cy="1929428"/>
            <a:chOff x="1144339" y="1243700"/>
            <a:chExt cx="1446994" cy="1929428"/>
          </a:xfrm>
        </p:grpSpPr>
        <p:sp>
          <p:nvSpPr>
            <p:cNvPr id="6" name="Rectangle 5"/>
            <p:cNvSpPr/>
            <p:nvPr/>
          </p:nvSpPr>
          <p:spPr>
            <a:xfrm>
              <a:off x="1144339" y="1243700"/>
              <a:ext cx="1446994" cy="19294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000" b="1" dirty="0">
                  <a:latin typeface="Gill Sans SemiBold"/>
                </a:rPr>
                <a:t>CPU 0</a:t>
              </a:r>
            </a:p>
          </p:txBody>
        </p:sp>
        <p:sp>
          <p:nvSpPr>
            <p:cNvPr id="336" name="Rectangle 335"/>
            <p:cNvSpPr/>
            <p:nvPr/>
          </p:nvSpPr>
          <p:spPr>
            <a:xfrm rot="16200000">
              <a:off x="1762912" y="1483406"/>
              <a:ext cx="184323" cy="13082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00" dirty="0">
                  <a:latin typeface="Gill Sans SemiBold"/>
                </a:rPr>
                <a:t>L3 </a:t>
              </a:r>
              <a:r>
                <a:rPr lang="ru-RU" sz="1000" dirty="0"/>
                <a:t>Кэш</a:t>
              </a:r>
            </a:p>
          </p:txBody>
        </p: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153AE489-E4B8-440F-835E-C894F72A8AEE}"/>
                </a:ext>
              </a:extLst>
            </p:cNvPr>
            <p:cNvGrpSpPr/>
            <p:nvPr/>
          </p:nvGrpSpPr>
          <p:grpSpPr>
            <a:xfrm>
              <a:off x="1208181" y="2321468"/>
              <a:ext cx="615502" cy="638203"/>
              <a:chOff x="1208181" y="2321468"/>
              <a:chExt cx="615502" cy="638203"/>
            </a:xfrm>
          </p:grpSpPr>
          <p:sp>
            <p:nvSpPr>
              <p:cNvPr id="215" name="Rectangle 48">
                <a:extLst>
                  <a:ext uri="{FF2B5EF4-FFF2-40B4-BE49-F238E27FC236}">
                    <a16:creationId xmlns:a16="http://schemas.microsoft.com/office/drawing/2014/main" id="{146CD987-5350-47D8-A8B1-8BDEB9A04421}"/>
                  </a:ext>
                </a:extLst>
              </p:cNvPr>
              <p:cNvSpPr/>
              <p:nvPr/>
            </p:nvSpPr>
            <p:spPr>
              <a:xfrm>
                <a:off x="1208181" y="2321468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ru-RU" sz="1000" b="1" dirty="0"/>
              </a:p>
              <a:p>
                <a:pPr algn="ctr"/>
                <a:endParaRPr lang="ru-RU" sz="1000" b="1" dirty="0"/>
              </a:p>
              <a:p>
                <a:pPr algn="ctr"/>
                <a:endParaRPr lang="ru-RU" sz="1000" b="1" dirty="0"/>
              </a:p>
              <a:p>
                <a:pPr algn="ctr"/>
                <a:r>
                  <a:rPr lang="ru-RU" sz="1000" b="1" dirty="0"/>
                  <a:t>Ядро</a:t>
                </a:r>
                <a:r>
                  <a:rPr lang="en-US" sz="1000" b="1" dirty="0">
                    <a:latin typeface="Gill Sans SemiBold"/>
                  </a:rPr>
                  <a:t> </a:t>
                </a:r>
                <a:r>
                  <a:rPr lang="ru-RU" sz="1000" b="1" dirty="0">
                    <a:latin typeface="Gill Sans SemiBold"/>
                  </a:rPr>
                  <a:t>2</a:t>
                </a:r>
                <a:endParaRPr lang="en-US" sz="1000" b="1" dirty="0">
                  <a:latin typeface="Gill Sans SemiBold"/>
                </a:endParaRPr>
              </a:p>
            </p:txBody>
          </p:sp>
          <p:sp>
            <p:nvSpPr>
              <p:cNvPr id="237" name="Rectangle 52">
                <a:extLst>
                  <a:ext uri="{FF2B5EF4-FFF2-40B4-BE49-F238E27FC236}">
                    <a16:creationId xmlns:a16="http://schemas.microsoft.com/office/drawing/2014/main" id="{0FF41FD1-BC8E-4CA7-BEEB-FC8D3EF9A9D1}"/>
                  </a:ext>
                </a:extLst>
              </p:cNvPr>
              <p:cNvSpPr/>
              <p:nvPr/>
            </p:nvSpPr>
            <p:spPr>
              <a:xfrm>
                <a:off x="1249795" y="2367059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238" name="Rectangle 50">
                <a:extLst>
                  <a:ext uri="{FF2B5EF4-FFF2-40B4-BE49-F238E27FC236}">
                    <a16:creationId xmlns:a16="http://schemas.microsoft.com/office/drawing/2014/main" id="{7372099E-4A70-4196-8995-0084644F412A}"/>
                  </a:ext>
                </a:extLst>
              </p:cNvPr>
              <p:cNvSpPr/>
              <p:nvPr/>
            </p:nvSpPr>
            <p:spPr>
              <a:xfrm>
                <a:off x="1253481" y="2595528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239" name="Rectangle 51">
                <a:extLst>
                  <a:ext uri="{FF2B5EF4-FFF2-40B4-BE49-F238E27FC236}">
                    <a16:creationId xmlns:a16="http://schemas.microsoft.com/office/drawing/2014/main" id="{3B0292D7-D869-4FAD-A44D-4F334AC2175A}"/>
                  </a:ext>
                </a:extLst>
              </p:cNvPr>
              <p:cNvSpPr/>
              <p:nvPr/>
            </p:nvSpPr>
            <p:spPr>
              <a:xfrm>
                <a:off x="1522614" y="2595528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0CCF9E02-D89A-44E8-8827-09627BE84179}"/>
                </a:ext>
              </a:extLst>
            </p:cNvPr>
            <p:cNvGrpSpPr/>
            <p:nvPr/>
          </p:nvGrpSpPr>
          <p:grpSpPr>
            <a:xfrm>
              <a:off x="1896019" y="1311858"/>
              <a:ext cx="615502" cy="638203"/>
              <a:chOff x="1896019" y="1311858"/>
              <a:chExt cx="615502" cy="638203"/>
            </a:xfrm>
          </p:grpSpPr>
          <p:sp>
            <p:nvSpPr>
              <p:cNvPr id="224" name="Rectangle 48">
                <a:extLst>
                  <a:ext uri="{FF2B5EF4-FFF2-40B4-BE49-F238E27FC236}">
                    <a16:creationId xmlns:a16="http://schemas.microsoft.com/office/drawing/2014/main" id="{13A179F0-52DB-477E-AE0D-C3C65D6D123A}"/>
                  </a:ext>
                </a:extLst>
              </p:cNvPr>
              <p:cNvSpPr/>
              <p:nvPr/>
            </p:nvSpPr>
            <p:spPr>
              <a:xfrm>
                <a:off x="1896019" y="1311858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000" b="1" dirty="0"/>
                  <a:t>Ядро</a:t>
                </a:r>
                <a:r>
                  <a:rPr lang="en-US" sz="1000" b="1" dirty="0"/>
                  <a:t> 1</a:t>
                </a:r>
              </a:p>
            </p:txBody>
          </p:sp>
          <p:sp>
            <p:nvSpPr>
              <p:cNvPr id="232" name="Rectangle 52">
                <a:extLst>
                  <a:ext uri="{FF2B5EF4-FFF2-40B4-BE49-F238E27FC236}">
                    <a16:creationId xmlns:a16="http://schemas.microsoft.com/office/drawing/2014/main" id="{464F3A39-A5EA-4F8D-9F23-3211DA6F9003}"/>
                  </a:ext>
                </a:extLst>
              </p:cNvPr>
              <p:cNvSpPr/>
              <p:nvPr/>
            </p:nvSpPr>
            <p:spPr>
              <a:xfrm>
                <a:off x="1933557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240" name="Rectangle 50">
                <a:extLst>
                  <a:ext uri="{FF2B5EF4-FFF2-40B4-BE49-F238E27FC236}">
                    <a16:creationId xmlns:a16="http://schemas.microsoft.com/office/drawing/2014/main" id="{1F7D21EF-9440-4E71-B0FE-ABA4A2235288}"/>
                  </a:ext>
                </a:extLst>
              </p:cNvPr>
              <p:cNvSpPr/>
              <p:nvPr/>
            </p:nvSpPr>
            <p:spPr>
              <a:xfrm>
                <a:off x="1933558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241" name="Rectangle 51">
                <a:extLst>
                  <a:ext uri="{FF2B5EF4-FFF2-40B4-BE49-F238E27FC236}">
                    <a16:creationId xmlns:a16="http://schemas.microsoft.com/office/drawing/2014/main" id="{F09198E8-0664-4766-8E32-214BDB20D5E3}"/>
                  </a:ext>
                </a:extLst>
              </p:cNvPr>
              <p:cNvSpPr/>
              <p:nvPr/>
            </p:nvSpPr>
            <p:spPr>
              <a:xfrm>
                <a:off x="2202691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3DBFE143-E336-483D-AAF1-6DF1E23BE894}"/>
                </a:ext>
              </a:extLst>
            </p:cNvPr>
            <p:cNvGrpSpPr/>
            <p:nvPr/>
          </p:nvGrpSpPr>
          <p:grpSpPr>
            <a:xfrm>
              <a:off x="1904004" y="2321468"/>
              <a:ext cx="615502" cy="638203"/>
              <a:chOff x="1904004" y="2321468"/>
              <a:chExt cx="615502" cy="638203"/>
            </a:xfrm>
          </p:grpSpPr>
          <p:sp>
            <p:nvSpPr>
              <p:cNvPr id="226" name="Rectangle 48">
                <a:extLst>
                  <a:ext uri="{FF2B5EF4-FFF2-40B4-BE49-F238E27FC236}">
                    <a16:creationId xmlns:a16="http://schemas.microsoft.com/office/drawing/2014/main" id="{B004AAB0-FFA6-4126-BF73-62A0B0426797}"/>
                  </a:ext>
                </a:extLst>
              </p:cNvPr>
              <p:cNvSpPr/>
              <p:nvPr/>
            </p:nvSpPr>
            <p:spPr>
              <a:xfrm>
                <a:off x="1904004" y="2321468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ru-RU" sz="1000" b="1" dirty="0"/>
              </a:p>
              <a:p>
                <a:pPr algn="ctr"/>
                <a:endParaRPr lang="ru-RU" sz="1000" b="1" dirty="0"/>
              </a:p>
              <a:p>
                <a:pPr algn="ctr"/>
                <a:endParaRPr lang="ru-RU" sz="1000" b="1" dirty="0"/>
              </a:p>
              <a:p>
                <a:pPr algn="ctr"/>
                <a:r>
                  <a:rPr lang="ru-RU" sz="1000" b="1" dirty="0"/>
                  <a:t>Ядро</a:t>
                </a:r>
                <a:r>
                  <a:rPr lang="en-US" sz="1000" b="1" dirty="0">
                    <a:latin typeface="Gill Sans SemiBold"/>
                  </a:rPr>
                  <a:t> </a:t>
                </a:r>
                <a:r>
                  <a:rPr lang="ru-RU" sz="1000" b="1" dirty="0">
                    <a:latin typeface="Gill Sans SemiBold"/>
                  </a:rPr>
                  <a:t>3</a:t>
                </a:r>
                <a:endParaRPr lang="en-US" sz="1000" b="1" dirty="0">
                  <a:latin typeface="Gill Sans SemiBold"/>
                </a:endParaRPr>
              </a:p>
            </p:txBody>
          </p:sp>
          <p:sp>
            <p:nvSpPr>
              <p:cNvPr id="242" name="Rectangle 52">
                <a:extLst>
                  <a:ext uri="{FF2B5EF4-FFF2-40B4-BE49-F238E27FC236}">
                    <a16:creationId xmlns:a16="http://schemas.microsoft.com/office/drawing/2014/main" id="{618CE4E5-1118-4E09-A6DF-8F9FDB138430}"/>
                  </a:ext>
                </a:extLst>
              </p:cNvPr>
              <p:cNvSpPr/>
              <p:nvPr/>
            </p:nvSpPr>
            <p:spPr>
              <a:xfrm>
                <a:off x="1947250" y="2367059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243" name="Rectangle 50">
                <a:extLst>
                  <a:ext uri="{FF2B5EF4-FFF2-40B4-BE49-F238E27FC236}">
                    <a16:creationId xmlns:a16="http://schemas.microsoft.com/office/drawing/2014/main" id="{335C7571-C1A1-4BE0-B028-92F1DA36A5A2}"/>
                  </a:ext>
                </a:extLst>
              </p:cNvPr>
              <p:cNvSpPr/>
              <p:nvPr/>
            </p:nvSpPr>
            <p:spPr>
              <a:xfrm>
                <a:off x="1950936" y="2595528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244" name="Rectangle 51">
                <a:extLst>
                  <a:ext uri="{FF2B5EF4-FFF2-40B4-BE49-F238E27FC236}">
                    <a16:creationId xmlns:a16="http://schemas.microsoft.com/office/drawing/2014/main" id="{B121A085-BFBC-49FE-B689-420C8FE72290}"/>
                  </a:ext>
                </a:extLst>
              </p:cNvPr>
              <p:cNvSpPr/>
              <p:nvPr/>
            </p:nvSpPr>
            <p:spPr>
              <a:xfrm>
                <a:off x="2220069" y="2595528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245" name="Группа 244">
              <a:extLst>
                <a:ext uri="{FF2B5EF4-FFF2-40B4-BE49-F238E27FC236}">
                  <a16:creationId xmlns:a16="http://schemas.microsoft.com/office/drawing/2014/main" id="{71007BB4-A710-4238-9CBF-285CB4F90CEF}"/>
                </a:ext>
              </a:extLst>
            </p:cNvPr>
            <p:cNvGrpSpPr/>
            <p:nvPr/>
          </p:nvGrpSpPr>
          <p:grpSpPr>
            <a:xfrm>
              <a:off x="1203925" y="1312820"/>
              <a:ext cx="615502" cy="638203"/>
              <a:chOff x="1203925" y="1312820"/>
              <a:chExt cx="615502" cy="638203"/>
            </a:xfrm>
          </p:grpSpPr>
          <p:sp>
            <p:nvSpPr>
              <p:cNvPr id="246" name="Rectangle 48">
                <a:extLst>
                  <a:ext uri="{FF2B5EF4-FFF2-40B4-BE49-F238E27FC236}">
                    <a16:creationId xmlns:a16="http://schemas.microsoft.com/office/drawing/2014/main" id="{0CEC3108-2E67-402B-8DCF-66DA85402829}"/>
                  </a:ext>
                </a:extLst>
              </p:cNvPr>
              <p:cNvSpPr/>
              <p:nvPr/>
            </p:nvSpPr>
            <p:spPr>
              <a:xfrm>
                <a:off x="1203925" y="1312820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000" b="1" dirty="0"/>
                  <a:t>Ядро</a:t>
                </a:r>
                <a:r>
                  <a:rPr lang="en-US" sz="1000" b="1" dirty="0"/>
                  <a:t> 0</a:t>
                </a:r>
              </a:p>
            </p:txBody>
          </p:sp>
          <p:sp>
            <p:nvSpPr>
              <p:cNvPr id="247" name="Rectangle 50">
                <a:extLst>
                  <a:ext uri="{FF2B5EF4-FFF2-40B4-BE49-F238E27FC236}">
                    <a16:creationId xmlns:a16="http://schemas.microsoft.com/office/drawing/2014/main" id="{A4CCC493-3D8D-4D28-A1CC-2CF07D0DED87}"/>
                  </a:ext>
                </a:extLst>
              </p:cNvPr>
              <p:cNvSpPr/>
              <p:nvPr/>
            </p:nvSpPr>
            <p:spPr>
              <a:xfrm>
                <a:off x="1253481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248" name="Rectangle 51">
                <a:extLst>
                  <a:ext uri="{FF2B5EF4-FFF2-40B4-BE49-F238E27FC236}">
                    <a16:creationId xmlns:a16="http://schemas.microsoft.com/office/drawing/2014/main" id="{C410ECA0-8DBB-4ED3-9455-992DC399F259}"/>
                  </a:ext>
                </a:extLst>
              </p:cNvPr>
              <p:cNvSpPr/>
              <p:nvPr/>
            </p:nvSpPr>
            <p:spPr>
              <a:xfrm>
                <a:off x="1522614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249" name="Rectangle 52">
                <a:extLst>
                  <a:ext uri="{FF2B5EF4-FFF2-40B4-BE49-F238E27FC236}">
                    <a16:creationId xmlns:a16="http://schemas.microsoft.com/office/drawing/2014/main" id="{FDDB30D9-41A9-4810-8B5E-710FBDF22714}"/>
                  </a:ext>
                </a:extLst>
              </p:cNvPr>
              <p:cNvSpPr/>
              <p:nvPr/>
            </p:nvSpPr>
            <p:spPr>
              <a:xfrm>
                <a:off x="1253213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</p:grpSp>
      </p:grpSp>
      <p:grpSp>
        <p:nvGrpSpPr>
          <p:cNvPr id="281" name="Группа 280">
            <a:extLst>
              <a:ext uri="{FF2B5EF4-FFF2-40B4-BE49-F238E27FC236}">
                <a16:creationId xmlns:a16="http://schemas.microsoft.com/office/drawing/2014/main" id="{0A0889D7-205D-481C-A0EF-262CEFDA9C93}"/>
              </a:ext>
            </a:extLst>
          </p:cNvPr>
          <p:cNvGrpSpPr/>
          <p:nvPr/>
        </p:nvGrpSpPr>
        <p:grpSpPr>
          <a:xfrm>
            <a:off x="4421370" y="1997592"/>
            <a:ext cx="1446994" cy="1929428"/>
            <a:chOff x="1144339" y="1243700"/>
            <a:chExt cx="1446994" cy="1929428"/>
          </a:xfrm>
        </p:grpSpPr>
        <p:sp>
          <p:nvSpPr>
            <p:cNvPr id="282" name="Rectangle 5">
              <a:extLst>
                <a:ext uri="{FF2B5EF4-FFF2-40B4-BE49-F238E27FC236}">
                  <a16:creationId xmlns:a16="http://schemas.microsoft.com/office/drawing/2014/main" id="{4B8F5933-3D20-4CC1-B5B4-4892A6EBC3D6}"/>
                </a:ext>
              </a:extLst>
            </p:cNvPr>
            <p:cNvSpPr/>
            <p:nvPr/>
          </p:nvSpPr>
          <p:spPr>
            <a:xfrm>
              <a:off x="1144339" y="1243700"/>
              <a:ext cx="1446994" cy="19294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000" b="1" dirty="0">
                  <a:latin typeface="Gill Sans SemiBold"/>
                </a:rPr>
                <a:t>CPU</a:t>
              </a:r>
              <a:r>
                <a:rPr lang="en-US" sz="1050" b="1" dirty="0">
                  <a:latin typeface="Gill Sans SemiBold"/>
                </a:rPr>
                <a:t> </a:t>
              </a:r>
              <a:r>
                <a:rPr lang="ru-RU" sz="1050" b="1" dirty="0">
                  <a:latin typeface="Gill Sans SemiBold"/>
                </a:rPr>
                <a:t>1</a:t>
              </a:r>
              <a:endParaRPr lang="en-US" sz="1050" b="1" dirty="0">
                <a:latin typeface="Gill Sans SemiBold"/>
              </a:endParaRPr>
            </a:p>
          </p:txBody>
        </p:sp>
        <p:sp>
          <p:nvSpPr>
            <p:cNvPr id="283" name="Rectangle 335">
              <a:extLst>
                <a:ext uri="{FF2B5EF4-FFF2-40B4-BE49-F238E27FC236}">
                  <a16:creationId xmlns:a16="http://schemas.microsoft.com/office/drawing/2014/main" id="{77C23707-7A31-427E-9CB3-57A7224090F4}"/>
                </a:ext>
              </a:extLst>
            </p:cNvPr>
            <p:cNvSpPr/>
            <p:nvPr/>
          </p:nvSpPr>
          <p:spPr>
            <a:xfrm rot="16200000">
              <a:off x="1762912" y="1483406"/>
              <a:ext cx="184323" cy="13082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00" dirty="0">
                  <a:latin typeface="Gill Sans SemiBold"/>
                </a:rPr>
                <a:t>L3 </a:t>
              </a:r>
              <a:r>
                <a:rPr lang="ru-RU" sz="1000" dirty="0"/>
                <a:t>Кэш</a:t>
              </a:r>
            </a:p>
          </p:txBody>
        </p:sp>
        <p:grpSp>
          <p:nvGrpSpPr>
            <p:cNvPr id="284" name="Группа 283">
              <a:extLst>
                <a:ext uri="{FF2B5EF4-FFF2-40B4-BE49-F238E27FC236}">
                  <a16:creationId xmlns:a16="http://schemas.microsoft.com/office/drawing/2014/main" id="{E444D872-74A5-4505-84E0-2D077054FD42}"/>
                </a:ext>
              </a:extLst>
            </p:cNvPr>
            <p:cNvGrpSpPr/>
            <p:nvPr/>
          </p:nvGrpSpPr>
          <p:grpSpPr>
            <a:xfrm>
              <a:off x="1208181" y="2321468"/>
              <a:ext cx="615502" cy="638203"/>
              <a:chOff x="1208181" y="2321468"/>
              <a:chExt cx="615502" cy="638203"/>
            </a:xfrm>
          </p:grpSpPr>
          <p:sp>
            <p:nvSpPr>
              <p:cNvPr id="300" name="Rectangle 48">
                <a:extLst>
                  <a:ext uri="{FF2B5EF4-FFF2-40B4-BE49-F238E27FC236}">
                    <a16:creationId xmlns:a16="http://schemas.microsoft.com/office/drawing/2014/main" id="{79982765-29BE-4FF8-A4D4-1F55B78EECFC}"/>
                  </a:ext>
                </a:extLst>
              </p:cNvPr>
              <p:cNvSpPr/>
              <p:nvPr/>
            </p:nvSpPr>
            <p:spPr>
              <a:xfrm>
                <a:off x="1208181" y="2321468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ru-RU" sz="1000" b="1" dirty="0"/>
              </a:p>
              <a:p>
                <a:pPr algn="ctr"/>
                <a:endParaRPr lang="ru-RU" sz="1000" b="1" dirty="0"/>
              </a:p>
              <a:p>
                <a:pPr algn="ctr"/>
                <a:endParaRPr lang="ru-RU" sz="1000" b="1" dirty="0"/>
              </a:p>
              <a:p>
                <a:pPr algn="ctr"/>
                <a:r>
                  <a:rPr lang="ru-RU" sz="1000" b="1" dirty="0"/>
                  <a:t>Ядро</a:t>
                </a:r>
                <a:r>
                  <a:rPr lang="en-US" sz="1000" b="1" dirty="0">
                    <a:latin typeface="Gill Sans SemiBold"/>
                  </a:rPr>
                  <a:t> </a:t>
                </a:r>
                <a:r>
                  <a:rPr lang="ru-RU" sz="1000" b="1" dirty="0">
                    <a:latin typeface="Gill Sans SemiBold"/>
                  </a:rPr>
                  <a:t>2</a:t>
                </a:r>
                <a:endParaRPr lang="en-US" sz="1000" b="1" dirty="0">
                  <a:latin typeface="Gill Sans SemiBold"/>
                </a:endParaRPr>
              </a:p>
            </p:txBody>
          </p:sp>
          <p:sp>
            <p:nvSpPr>
              <p:cNvPr id="301" name="Rectangle 52">
                <a:extLst>
                  <a:ext uri="{FF2B5EF4-FFF2-40B4-BE49-F238E27FC236}">
                    <a16:creationId xmlns:a16="http://schemas.microsoft.com/office/drawing/2014/main" id="{E107595F-2476-41C0-8789-FA95E0C9DA81}"/>
                  </a:ext>
                </a:extLst>
              </p:cNvPr>
              <p:cNvSpPr/>
              <p:nvPr/>
            </p:nvSpPr>
            <p:spPr>
              <a:xfrm>
                <a:off x="1249795" y="2367059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302" name="Rectangle 50">
                <a:extLst>
                  <a:ext uri="{FF2B5EF4-FFF2-40B4-BE49-F238E27FC236}">
                    <a16:creationId xmlns:a16="http://schemas.microsoft.com/office/drawing/2014/main" id="{DDBCC4BD-3A01-4D72-AD11-32DC1A922FCE}"/>
                  </a:ext>
                </a:extLst>
              </p:cNvPr>
              <p:cNvSpPr/>
              <p:nvPr/>
            </p:nvSpPr>
            <p:spPr>
              <a:xfrm>
                <a:off x="1253481" y="2595528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303" name="Rectangle 51">
                <a:extLst>
                  <a:ext uri="{FF2B5EF4-FFF2-40B4-BE49-F238E27FC236}">
                    <a16:creationId xmlns:a16="http://schemas.microsoft.com/office/drawing/2014/main" id="{B33AFE04-4AE6-468B-90F5-98AF9BB21472}"/>
                  </a:ext>
                </a:extLst>
              </p:cNvPr>
              <p:cNvSpPr/>
              <p:nvPr/>
            </p:nvSpPr>
            <p:spPr>
              <a:xfrm>
                <a:off x="1522614" y="2595528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285" name="Группа 284">
              <a:extLst>
                <a:ext uri="{FF2B5EF4-FFF2-40B4-BE49-F238E27FC236}">
                  <a16:creationId xmlns:a16="http://schemas.microsoft.com/office/drawing/2014/main" id="{046C8AF2-1A3F-4ED4-B9FB-B4673001837B}"/>
                </a:ext>
              </a:extLst>
            </p:cNvPr>
            <p:cNvGrpSpPr/>
            <p:nvPr/>
          </p:nvGrpSpPr>
          <p:grpSpPr>
            <a:xfrm>
              <a:off x="1896019" y="1311858"/>
              <a:ext cx="615502" cy="638203"/>
              <a:chOff x="1896019" y="1311858"/>
              <a:chExt cx="615502" cy="638203"/>
            </a:xfrm>
          </p:grpSpPr>
          <p:sp>
            <p:nvSpPr>
              <p:cNvPr id="296" name="Rectangle 48">
                <a:extLst>
                  <a:ext uri="{FF2B5EF4-FFF2-40B4-BE49-F238E27FC236}">
                    <a16:creationId xmlns:a16="http://schemas.microsoft.com/office/drawing/2014/main" id="{B1A54701-C83C-410C-AE6E-B7F28A13FCE0}"/>
                  </a:ext>
                </a:extLst>
              </p:cNvPr>
              <p:cNvSpPr/>
              <p:nvPr/>
            </p:nvSpPr>
            <p:spPr>
              <a:xfrm>
                <a:off x="1896019" y="1311858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000" b="1" dirty="0"/>
                  <a:t>Ядро</a:t>
                </a:r>
                <a:r>
                  <a:rPr lang="en-US" sz="1000" b="1" dirty="0"/>
                  <a:t> 1</a:t>
                </a:r>
              </a:p>
            </p:txBody>
          </p:sp>
          <p:sp>
            <p:nvSpPr>
              <p:cNvPr id="297" name="Rectangle 52">
                <a:extLst>
                  <a:ext uri="{FF2B5EF4-FFF2-40B4-BE49-F238E27FC236}">
                    <a16:creationId xmlns:a16="http://schemas.microsoft.com/office/drawing/2014/main" id="{36DC365E-7388-408F-99AE-AB8C808A4189}"/>
                  </a:ext>
                </a:extLst>
              </p:cNvPr>
              <p:cNvSpPr/>
              <p:nvPr/>
            </p:nvSpPr>
            <p:spPr>
              <a:xfrm>
                <a:off x="1933557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298" name="Rectangle 50">
                <a:extLst>
                  <a:ext uri="{FF2B5EF4-FFF2-40B4-BE49-F238E27FC236}">
                    <a16:creationId xmlns:a16="http://schemas.microsoft.com/office/drawing/2014/main" id="{D21ED0FA-4E9E-4892-9F84-D0D9EC3AA6EB}"/>
                  </a:ext>
                </a:extLst>
              </p:cNvPr>
              <p:cNvSpPr/>
              <p:nvPr/>
            </p:nvSpPr>
            <p:spPr>
              <a:xfrm>
                <a:off x="1933558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299" name="Rectangle 51">
                <a:extLst>
                  <a:ext uri="{FF2B5EF4-FFF2-40B4-BE49-F238E27FC236}">
                    <a16:creationId xmlns:a16="http://schemas.microsoft.com/office/drawing/2014/main" id="{93D36271-2286-4344-A10C-9062145C1440}"/>
                  </a:ext>
                </a:extLst>
              </p:cNvPr>
              <p:cNvSpPr/>
              <p:nvPr/>
            </p:nvSpPr>
            <p:spPr>
              <a:xfrm>
                <a:off x="2202691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286" name="Группа 285">
              <a:extLst>
                <a:ext uri="{FF2B5EF4-FFF2-40B4-BE49-F238E27FC236}">
                  <a16:creationId xmlns:a16="http://schemas.microsoft.com/office/drawing/2014/main" id="{8CBE3E28-D28F-44A8-BE20-AC3163D3E99B}"/>
                </a:ext>
              </a:extLst>
            </p:cNvPr>
            <p:cNvGrpSpPr/>
            <p:nvPr/>
          </p:nvGrpSpPr>
          <p:grpSpPr>
            <a:xfrm>
              <a:off x="1904004" y="2321468"/>
              <a:ext cx="615502" cy="638203"/>
              <a:chOff x="1904004" y="2321468"/>
              <a:chExt cx="615502" cy="638203"/>
            </a:xfrm>
          </p:grpSpPr>
          <p:sp>
            <p:nvSpPr>
              <p:cNvPr id="292" name="Rectangle 48">
                <a:extLst>
                  <a:ext uri="{FF2B5EF4-FFF2-40B4-BE49-F238E27FC236}">
                    <a16:creationId xmlns:a16="http://schemas.microsoft.com/office/drawing/2014/main" id="{22E184B8-1FB2-4301-A393-F08F8F4FDDE3}"/>
                  </a:ext>
                </a:extLst>
              </p:cNvPr>
              <p:cNvSpPr/>
              <p:nvPr/>
            </p:nvSpPr>
            <p:spPr>
              <a:xfrm>
                <a:off x="1904004" y="2321468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ru-RU" sz="1000" b="1" dirty="0"/>
              </a:p>
              <a:p>
                <a:pPr algn="ctr"/>
                <a:endParaRPr lang="ru-RU" sz="1000" b="1" dirty="0"/>
              </a:p>
              <a:p>
                <a:pPr algn="ctr"/>
                <a:endParaRPr lang="ru-RU" sz="1000" b="1" dirty="0"/>
              </a:p>
              <a:p>
                <a:pPr algn="ctr"/>
                <a:r>
                  <a:rPr lang="ru-RU" sz="1000" b="1" dirty="0"/>
                  <a:t>Ядро</a:t>
                </a:r>
                <a:r>
                  <a:rPr lang="en-US" sz="1000" b="1" dirty="0">
                    <a:latin typeface="Gill Sans SemiBold"/>
                  </a:rPr>
                  <a:t> </a:t>
                </a:r>
                <a:r>
                  <a:rPr lang="ru-RU" sz="1000" b="1" dirty="0">
                    <a:latin typeface="Gill Sans SemiBold"/>
                  </a:rPr>
                  <a:t>3</a:t>
                </a:r>
                <a:endParaRPr lang="en-US" sz="1000" b="1" dirty="0">
                  <a:latin typeface="Gill Sans SemiBold"/>
                </a:endParaRPr>
              </a:p>
            </p:txBody>
          </p:sp>
          <p:sp>
            <p:nvSpPr>
              <p:cNvPr id="293" name="Rectangle 52">
                <a:extLst>
                  <a:ext uri="{FF2B5EF4-FFF2-40B4-BE49-F238E27FC236}">
                    <a16:creationId xmlns:a16="http://schemas.microsoft.com/office/drawing/2014/main" id="{116F7621-E645-4241-88E2-B3F2B7F9EDA6}"/>
                  </a:ext>
                </a:extLst>
              </p:cNvPr>
              <p:cNvSpPr/>
              <p:nvPr/>
            </p:nvSpPr>
            <p:spPr>
              <a:xfrm>
                <a:off x="1947250" y="2367059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294" name="Rectangle 50">
                <a:extLst>
                  <a:ext uri="{FF2B5EF4-FFF2-40B4-BE49-F238E27FC236}">
                    <a16:creationId xmlns:a16="http://schemas.microsoft.com/office/drawing/2014/main" id="{E9DECC37-2C1A-4145-8ED9-A40DDED13685}"/>
                  </a:ext>
                </a:extLst>
              </p:cNvPr>
              <p:cNvSpPr/>
              <p:nvPr/>
            </p:nvSpPr>
            <p:spPr>
              <a:xfrm>
                <a:off x="1950936" y="2595528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295" name="Rectangle 51">
                <a:extLst>
                  <a:ext uri="{FF2B5EF4-FFF2-40B4-BE49-F238E27FC236}">
                    <a16:creationId xmlns:a16="http://schemas.microsoft.com/office/drawing/2014/main" id="{C0D3950F-9BE0-4E96-952A-8B357A89F000}"/>
                  </a:ext>
                </a:extLst>
              </p:cNvPr>
              <p:cNvSpPr/>
              <p:nvPr/>
            </p:nvSpPr>
            <p:spPr>
              <a:xfrm>
                <a:off x="2220069" y="2595528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287" name="Группа 286">
              <a:extLst>
                <a:ext uri="{FF2B5EF4-FFF2-40B4-BE49-F238E27FC236}">
                  <a16:creationId xmlns:a16="http://schemas.microsoft.com/office/drawing/2014/main" id="{CD8DDD4F-04D0-4028-B184-DCD5C13D2D01}"/>
                </a:ext>
              </a:extLst>
            </p:cNvPr>
            <p:cNvGrpSpPr/>
            <p:nvPr/>
          </p:nvGrpSpPr>
          <p:grpSpPr>
            <a:xfrm>
              <a:off x="1203925" y="1312820"/>
              <a:ext cx="615502" cy="638203"/>
              <a:chOff x="1203925" y="1312820"/>
              <a:chExt cx="615502" cy="638203"/>
            </a:xfrm>
          </p:grpSpPr>
          <p:sp>
            <p:nvSpPr>
              <p:cNvPr id="288" name="Rectangle 48">
                <a:extLst>
                  <a:ext uri="{FF2B5EF4-FFF2-40B4-BE49-F238E27FC236}">
                    <a16:creationId xmlns:a16="http://schemas.microsoft.com/office/drawing/2014/main" id="{466E7ADA-67AE-40FF-B76A-DF28356E8E88}"/>
                  </a:ext>
                </a:extLst>
              </p:cNvPr>
              <p:cNvSpPr/>
              <p:nvPr/>
            </p:nvSpPr>
            <p:spPr>
              <a:xfrm>
                <a:off x="1203925" y="1312820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000" b="1" dirty="0"/>
                  <a:t>Ядро</a:t>
                </a:r>
                <a:r>
                  <a:rPr lang="en-US" sz="1000" b="1" dirty="0"/>
                  <a:t> 0</a:t>
                </a:r>
              </a:p>
            </p:txBody>
          </p:sp>
          <p:sp>
            <p:nvSpPr>
              <p:cNvPr id="289" name="Rectangle 50">
                <a:extLst>
                  <a:ext uri="{FF2B5EF4-FFF2-40B4-BE49-F238E27FC236}">
                    <a16:creationId xmlns:a16="http://schemas.microsoft.com/office/drawing/2014/main" id="{267EADC2-FC07-4B83-A21E-3F0D9920F2DE}"/>
                  </a:ext>
                </a:extLst>
              </p:cNvPr>
              <p:cNvSpPr/>
              <p:nvPr/>
            </p:nvSpPr>
            <p:spPr>
              <a:xfrm>
                <a:off x="1253481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290" name="Rectangle 51">
                <a:extLst>
                  <a:ext uri="{FF2B5EF4-FFF2-40B4-BE49-F238E27FC236}">
                    <a16:creationId xmlns:a16="http://schemas.microsoft.com/office/drawing/2014/main" id="{4B0FCD92-05DE-48AD-B678-BCD2D711D716}"/>
                  </a:ext>
                </a:extLst>
              </p:cNvPr>
              <p:cNvSpPr/>
              <p:nvPr/>
            </p:nvSpPr>
            <p:spPr>
              <a:xfrm>
                <a:off x="1522614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291" name="Rectangle 52">
                <a:extLst>
                  <a:ext uri="{FF2B5EF4-FFF2-40B4-BE49-F238E27FC236}">
                    <a16:creationId xmlns:a16="http://schemas.microsoft.com/office/drawing/2014/main" id="{89A274D2-C69B-4FF3-B25E-62C7964E2293}"/>
                  </a:ext>
                </a:extLst>
              </p:cNvPr>
              <p:cNvSpPr/>
              <p:nvPr/>
            </p:nvSpPr>
            <p:spPr>
              <a:xfrm>
                <a:off x="1253213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</p:grpSp>
      </p:grpSp>
      <p:cxnSp>
        <p:nvCxnSpPr>
          <p:cNvPr id="35" name="Соединитель: изогнутый 34">
            <a:extLst>
              <a:ext uri="{FF2B5EF4-FFF2-40B4-BE49-F238E27FC236}">
                <a16:creationId xmlns:a16="http://schemas.microsoft.com/office/drawing/2014/main" id="{9A64A9DE-A48B-419E-ADE4-88EFE242438B}"/>
              </a:ext>
            </a:extLst>
          </p:cNvPr>
          <p:cNvCxnSpPr/>
          <p:nvPr/>
        </p:nvCxnSpPr>
        <p:spPr>
          <a:xfrm>
            <a:off x="2696229" y="2661681"/>
            <a:ext cx="360040" cy="144016"/>
          </a:xfrm>
          <a:prstGeom prst="curvedConnector3">
            <a:avLst/>
          </a:prstGeom>
          <a:ln w="19050">
            <a:solidFill>
              <a:srgbClr val="0A1D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Соединитель: изогнутый 471">
            <a:extLst>
              <a:ext uri="{FF2B5EF4-FFF2-40B4-BE49-F238E27FC236}">
                <a16:creationId xmlns:a16="http://schemas.microsoft.com/office/drawing/2014/main" id="{3865F137-17E3-43DA-BCBB-7CB7BF9E625B}"/>
              </a:ext>
            </a:extLst>
          </p:cNvPr>
          <p:cNvCxnSpPr/>
          <p:nvPr/>
        </p:nvCxnSpPr>
        <p:spPr>
          <a:xfrm>
            <a:off x="2691974" y="2852873"/>
            <a:ext cx="360040" cy="144016"/>
          </a:xfrm>
          <a:prstGeom prst="curvedConnector3">
            <a:avLst/>
          </a:prstGeom>
          <a:ln w="19050">
            <a:solidFill>
              <a:srgbClr val="0A1D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Соединитель: изогнутый 472">
            <a:extLst>
              <a:ext uri="{FF2B5EF4-FFF2-40B4-BE49-F238E27FC236}">
                <a16:creationId xmlns:a16="http://schemas.microsoft.com/office/drawing/2014/main" id="{BF6FC499-9B2E-43E3-A3B6-2997B642639B}"/>
              </a:ext>
            </a:extLst>
          </p:cNvPr>
          <p:cNvCxnSpPr/>
          <p:nvPr/>
        </p:nvCxnSpPr>
        <p:spPr>
          <a:xfrm>
            <a:off x="2691974" y="3044186"/>
            <a:ext cx="360040" cy="144016"/>
          </a:xfrm>
          <a:prstGeom prst="curvedConnector3">
            <a:avLst/>
          </a:prstGeom>
          <a:ln w="19050">
            <a:solidFill>
              <a:srgbClr val="0A1D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: изогнутый 473">
            <a:extLst>
              <a:ext uri="{FF2B5EF4-FFF2-40B4-BE49-F238E27FC236}">
                <a16:creationId xmlns:a16="http://schemas.microsoft.com/office/drawing/2014/main" id="{C1042049-DD06-4D02-8835-1CDCB8794B3D}"/>
              </a:ext>
            </a:extLst>
          </p:cNvPr>
          <p:cNvCxnSpPr>
            <a:cxnSpLocks/>
          </p:cNvCxnSpPr>
          <p:nvPr/>
        </p:nvCxnSpPr>
        <p:spPr>
          <a:xfrm flipV="1">
            <a:off x="4020529" y="2661829"/>
            <a:ext cx="360040" cy="144016"/>
          </a:xfrm>
          <a:prstGeom prst="curvedConnector3">
            <a:avLst/>
          </a:prstGeom>
          <a:ln w="19050">
            <a:solidFill>
              <a:srgbClr val="0A1D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: изогнутый 474">
            <a:extLst>
              <a:ext uri="{FF2B5EF4-FFF2-40B4-BE49-F238E27FC236}">
                <a16:creationId xmlns:a16="http://schemas.microsoft.com/office/drawing/2014/main" id="{FF30E6EE-578C-4B18-9CE2-0E67477DC51E}"/>
              </a:ext>
            </a:extLst>
          </p:cNvPr>
          <p:cNvCxnSpPr>
            <a:cxnSpLocks/>
          </p:cNvCxnSpPr>
          <p:nvPr/>
        </p:nvCxnSpPr>
        <p:spPr>
          <a:xfrm flipV="1">
            <a:off x="4016274" y="2853021"/>
            <a:ext cx="360040" cy="144016"/>
          </a:xfrm>
          <a:prstGeom prst="curvedConnector3">
            <a:avLst/>
          </a:prstGeom>
          <a:ln w="19050">
            <a:solidFill>
              <a:srgbClr val="0A1D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Соединитель: изогнутый 475">
            <a:extLst>
              <a:ext uri="{FF2B5EF4-FFF2-40B4-BE49-F238E27FC236}">
                <a16:creationId xmlns:a16="http://schemas.microsoft.com/office/drawing/2014/main" id="{65A076EE-D8D1-4BB8-9362-5364A8ACE0CA}"/>
              </a:ext>
            </a:extLst>
          </p:cNvPr>
          <p:cNvCxnSpPr>
            <a:cxnSpLocks/>
          </p:cNvCxnSpPr>
          <p:nvPr/>
        </p:nvCxnSpPr>
        <p:spPr>
          <a:xfrm flipV="1">
            <a:off x="4016274" y="3044334"/>
            <a:ext cx="360040" cy="144016"/>
          </a:xfrm>
          <a:prstGeom prst="curvedConnector3">
            <a:avLst/>
          </a:prstGeom>
          <a:ln w="19050">
            <a:solidFill>
              <a:srgbClr val="0A1D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B9A5A8B-F4FF-4DE5-A0C4-93A847BD360E}"/>
              </a:ext>
            </a:extLst>
          </p:cNvPr>
          <p:cNvGrpSpPr/>
          <p:nvPr/>
        </p:nvGrpSpPr>
        <p:grpSpPr>
          <a:xfrm rot="16200000">
            <a:off x="2697475" y="2671325"/>
            <a:ext cx="1700154" cy="472730"/>
            <a:chOff x="9615084" y="3035962"/>
            <a:chExt cx="1700154" cy="472730"/>
          </a:xfrm>
        </p:grpSpPr>
        <p:sp>
          <p:nvSpPr>
            <p:cNvPr id="120" name="Rectangle 13">
              <a:extLst>
                <a:ext uri="{FF2B5EF4-FFF2-40B4-BE49-F238E27FC236}">
                  <a16:creationId xmlns:a16="http://schemas.microsoft.com/office/drawing/2014/main" id="{D25009CB-C684-4AF5-A9F9-66856065A3D7}"/>
                </a:ext>
              </a:extLst>
            </p:cNvPr>
            <p:cNvSpPr/>
            <p:nvPr/>
          </p:nvSpPr>
          <p:spPr>
            <a:xfrm>
              <a:off x="9615084" y="3055909"/>
              <a:ext cx="424691" cy="442503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15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21" name="Rectangle 14">
              <a:extLst>
                <a:ext uri="{FF2B5EF4-FFF2-40B4-BE49-F238E27FC236}">
                  <a16:creationId xmlns:a16="http://schemas.microsoft.com/office/drawing/2014/main" id="{1EB91B31-4A12-460F-B110-BE8AEB72660C}"/>
                </a:ext>
              </a:extLst>
            </p:cNvPr>
            <p:cNvSpPr/>
            <p:nvPr/>
          </p:nvSpPr>
          <p:spPr>
            <a:xfrm>
              <a:off x="10040470" y="3055660"/>
              <a:ext cx="424691" cy="442503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</a:t>
              </a:r>
              <a:r>
                <a:rPr lang="ru-RU" dirty="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122" name="Rectangle 16">
              <a:extLst>
                <a:ext uri="{FF2B5EF4-FFF2-40B4-BE49-F238E27FC236}">
                  <a16:creationId xmlns:a16="http://schemas.microsoft.com/office/drawing/2014/main" id="{2B2A6097-6168-4D52-8D22-D1DAB00BF589}"/>
                </a:ext>
              </a:extLst>
            </p:cNvPr>
            <p:cNvSpPr/>
            <p:nvPr/>
          </p:nvSpPr>
          <p:spPr>
            <a:xfrm>
              <a:off x="10455075" y="3055660"/>
              <a:ext cx="424691" cy="442503"/>
            </a:xfrm>
            <a:prstGeom prst="rect">
              <a:avLst/>
            </a:prstGeom>
            <a:pattFill prst="smCheck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26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pic>
          <p:nvPicPr>
            <p:cNvPr id="123" name="Рисунок 122" descr="Замок">
              <a:extLst>
                <a:ext uri="{FF2B5EF4-FFF2-40B4-BE49-F238E27FC236}">
                  <a16:creationId xmlns:a16="http://schemas.microsoft.com/office/drawing/2014/main" id="{11CAE7B6-C497-4F2E-90C9-852F4E68B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90547" y="3035962"/>
              <a:ext cx="424691" cy="472730"/>
            </a:xfrm>
            <a:prstGeom prst="rect">
              <a:avLst/>
            </a:prstGeom>
          </p:spPr>
        </p:pic>
      </p:grp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52EA2BDF-C170-48BA-9AF2-DD9887993032}"/>
              </a:ext>
            </a:extLst>
          </p:cNvPr>
          <p:cNvSpPr/>
          <p:nvPr/>
        </p:nvSpPr>
        <p:spPr>
          <a:xfrm>
            <a:off x="6204624" y="1668437"/>
            <a:ext cx="4923671" cy="28083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endParaRPr lang="ru-RU" dirty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endParaRPr lang="ru-RU" dirty="0">
              <a:solidFill>
                <a:srgbClr val="002060"/>
              </a:solidFill>
            </a:endParaRPr>
          </a:p>
          <a:p>
            <a:pPr algn="ctr"/>
            <a:r>
              <a:rPr lang="en-US" dirty="0">
                <a:solidFill>
                  <a:srgbClr val="002060"/>
                </a:solidFill>
                <a:latin typeface="Gill Sans SemiBold"/>
              </a:rPr>
              <a:t>SMP </a:t>
            </a:r>
            <a:r>
              <a:rPr lang="ru-RU" dirty="0">
                <a:solidFill>
                  <a:srgbClr val="002060"/>
                </a:solidFill>
              </a:rPr>
              <a:t>Архитектура</a:t>
            </a:r>
          </a:p>
        </p:txBody>
      </p:sp>
      <p:sp>
        <p:nvSpPr>
          <p:cNvPr id="126" name="Rectangle 322">
            <a:extLst>
              <a:ext uri="{FF2B5EF4-FFF2-40B4-BE49-F238E27FC236}">
                <a16:creationId xmlns:a16="http://schemas.microsoft.com/office/drawing/2014/main" id="{82B60CF3-0CFF-443D-976B-D306A4A3A0DA}"/>
              </a:ext>
            </a:extLst>
          </p:cNvPr>
          <p:cNvSpPr/>
          <p:nvPr/>
        </p:nvSpPr>
        <p:spPr>
          <a:xfrm rot="16200000">
            <a:off x="7746803" y="2543139"/>
            <a:ext cx="1929428" cy="837317"/>
          </a:xfrm>
          <a:prstGeom prst="rect">
            <a:avLst/>
          </a:prstGeom>
          <a:solidFill>
            <a:srgbClr val="FFFFCC"/>
          </a:solidFill>
          <a:ln w="19050">
            <a:solidFill>
              <a:srgbClr val="0A1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2060"/>
              </a:solidFill>
              <a:latin typeface="Gill Sans SemiBold"/>
              <a:cs typeface="Times New Roman" panose="02020603050405020304" pitchFamily="18" charset="0"/>
            </a:endParaRPr>
          </a:p>
        </p:txBody>
      </p:sp>
      <p:grpSp>
        <p:nvGrpSpPr>
          <p:cNvPr id="127" name="Группа 126">
            <a:extLst>
              <a:ext uri="{FF2B5EF4-FFF2-40B4-BE49-F238E27FC236}">
                <a16:creationId xmlns:a16="http://schemas.microsoft.com/office/drawing/2014/main" id="{A62300F1-B047-4984-BACD-A378E61A85B4}"/>
              </a:ext>
            </a:extLst>
          </p:cNvPr>
          <p:cNvGrpSpPr/>
          <p:nvPr/>
        </p:nvGrpSpPr>
        <p:grpSpPr>
          <a:xfrm>
            <a:off x="6352016" y="2001913"/>
            <a:ext cx="1446994" cy="1929428"/>
            <a:chOff x="1144339" y="1243700"/>
            <a:chExt cx="1446994" cy="1929428"/>
          </a:xfrm>
        </p:grpSpPr>
        <p:sp>
          <p:nvSpPr>
            <p:cNvPr id="128" name="Rectangle 5">
              <a:extLst>
                <a:ext uri="{FF2B5EF4-FFF2-40B4-BE49-F238E27FC236}">
                  <a16:creationId xmlns:a16="http://schemas.microsoft.com/office/drawing/2014/main" id="{957E3539-6231-49E4-B7A9-6AA9518D61B3}"/>
                </a:ext>
              </a:extLst>
            </p:cNvPr>
            <p:cNvSpPr/>
            <p:nvPr/>
          </p:nvSpPr>
          <p:spPr>
            <a:xfrm>
              <a:off x="1144339" y="1243700"/>
              <a:ext cx="1446994" cy="19294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000" b="1" dirty="0">
                  <a:latin typeface="Gill Sans SemiBold"/>
                </a:rPr>
                <a:t>CPU</a:t>
              </a:r>
              <a:r>
                <a:rPr lang="en-US" sz="1000" dirty="0">
                  <a:latin typeface="Gill Sans SemiBold"/>
                </a:rPr>
                <a:t> 0</a:t>
              </a:r>
            </a:p>
          </p:txBody>
        </p:sp>
        <p:sp>
          <p:nvSpPr>
            <p:cNvPr id="129" name="Rectangle 335">
              <a:extLst>
                <a:ext uri="{FF2B5EF4-FFF2-40B4-BE49-F238E27FC236}">
                  <a16:creationId xmlns:a16="http://schemas.microsoft.com/office/drawing/2014/main" id="{08E406F6-FDCA-4C8F-B7EC-A7BEDD376481}"/>
                </a:ext>
              </a:extLst>
            </p:cNvPr>
            <p:cNvSpPr/>
            <p:nvPr/>
          </p:nvSpPr>
          <p:spPr>
            <a:xfrm rot="16200000">
              <a:off x="1762912" y="1483406"/>
              <a:ext cx="184323" cy="13082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00" dirty="0">
                  <a:latin typeface="Gill Sans SemiBold"/>
                </a:rPr>
                <a:t>L3 </a:t>
              </a:r>
              <a:r>
                <a:rPr lang="ru-RU" sz="1000" dirty="0"/>
                <a:t>Кэш</a:t>
              </a:r>
            </a:p>
          </p:txBody>
        </p:sp>
        <p:grpSp>
          <p:nvGrpSpPr>
            <p:cNvPr id="130" name="Группа 129">
              <a:extLst>
                <a:ext uri="{FF2B5EF4-FFF2-40B4-BE49-F238E27FC236}">
                  <a16:creationId xmlns:a16="http://schemas.microsoft.com/office/drawing/2014/main" id="{7483F56D-E67B-426E-BABE-7D71C0044533}"/>
                </a:ext>
              </a:extLst>
            </p:cNvPr>
            <p:cNvGrpSpPr/>
            <p:nvPr/>
          </p:nvGrpSpPr>
          <p:grpSpPr>
            <a:xfrm>
              <a:off x="1208181" y="2321468"/>
              <a:ext cx="615502" cy="638203"/>
              <a:chOff x="1208181" y="2321468"/>
              <a:chExt cx="615502" cy="638203"/>
            </a:xfrm>
          </p:grpSpPr>
          <p:sp>
            <p:nvSpPr>
              <p:cNvPr id="146" name="Rectangle 48">
                <a:extLst>
                  <a:ext uri="{FF2B5EF4-FFF2-40B4-BE49-F238E27FC236}">
                    <a16:creationId xmlns:a16="http://schemas.microsoft.com/office/drawing/2014/main" id="{20E52F09-26FF-4FA9-BB4C-FA35F7FED263}"/>
                  </a:ext>
                </a:extLst>
              </p:cNvPr>
              <p:cNvSpPr/>
              <p:nvPr/>
            </p:nvSpPr>
            <p:spPr>
              <a:xfrm>
                <a:off x="1208181" y="2321468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ru-RU" sz="1000" b="1" dirty="0"/>
              </a:p>
              <a:p>
                <a:pPr algn="ctr"/>
                <a:endParaRPr lang="ru-RU" sz="1000" b="1" dirty="0"/>
              </a:p>
              <a:p>
                <a:pPr algn="ctr"/>
                <a:endParaRPr lang="ru-RU" sz="1000" b="1" dirty="0"/>
              </a:p>
              <a:p>
                <a:pPr algn="ctr"/>
                <a:r>
                  <a:rPr lang="ru-RU" sz="1000" b="1" dirty="0"/>
                  <a:t>Ядро</a:t>
                </a:r>
                <a:r>
                  <a:rPr lang="en-US" sz="1000" b="1" dirty="0">
                    <a:latin typeface="Gill Sans SemiBold"/>
                  </a:rPr>
                  <a:t> </a:t>
                </a:r>
                <a:r>
                  <a:rPr lang="ru-RU" sz="1000" b="1" dirty="0">
                    <a:latin typeface="Gill Sans SemiBold"/>
                  </a:rPr>
                  <a:t>2</a:t>
                </a:r>
                <a:endParaRPr lang="en-US" sz="1000" b="1" dirty="0">
                  <a:latin typeface="Gill Sans SemiBold"/>
                </a:endParaRPr>
              </a:p>
            </p:txBody>
          </p:sp>
          <p:sp>
            <p:nvSpPr>
              <p:cNvPr id="147" name="Rectangle 52">
                <a:extLst>
                  <a:ext uri="{FF2B5EF4-FFF2-40B4-BE49-F238E27FC236}">
                    <a16:creationId xmlns:a16="http://schemas.microsoft.com/office/drawing/2014/main" id="{86F6C4CB-74B6-42B9-9419-B28A0C89EB34}"/>
                  </a:ext>
                </a:extLst>
              </p:cNvPr>
              <p:cNvSpPr/>
              <p:nvPr/>
            </p:nvSpPr>
            <p:spPr>
              <a:xfrm>
                <a:off x="1249795" y="2367059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148" name="Rectangle 50">
                <a:extLst>
                  <a:ext uri="{FF2B5EF4-FFF2-40B4-BE49-F238E27FC236}">
                    <a16:creationId xmlns:a16="http://schemas.microsoft.com/office/drawing/2014/main" id="{90E54CD1-61ED-4739-844B-C9CA8D212B80}"/>
                  </a:ext>
                </a:extLst>
              </p:cNvPr>
              <p:cNvSpPr/>
              <p:nvPr/>
            </p:nvSpPr>
            <p:spPr>
              <a:xfrm>
                <a:off x="1253481" y="2595528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149" name="Rectangle 51">
                <a:extLst>
                  <a:ext uri="{FF2B5EF4-FFF2-40B4-BE49-F238E27FC236}">
                    <a16:creationId xmlns:a16="http://schemas.microsoft.com/office/drawing/2014/main" id="{BCDAA7BB-DECB-46E2-B10C-1E361607CC4A}"/>
                  </a:ext>
                </a:extLst>
              </p:cNvPr>
              <p:cNvSpPr/>
              <p:nvPr/>
            </p:nvSpPr>
            <p:spPr>
              <a:xfrm>
                <a:off x="1522614" y="2595528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131" name="Группа 130">
              <a:extLst>
                <a:ext uri="{FF2B5EF4-FFF2-40B4-BE49-F238E27FC236}">
                  <a16:creationId xmlns:a16="http://schemas.microsoft.com/office/drawing/2014/main" id="{4DA1E267-6095-4E59-AC92-A7DC9B5F890D}"/>
                </a:ext>
              </a:extLst>
            </p:cNvPr>
            <p:cNvGrpSpPr/>
            <p:nvPr/>
          </p:nvGrpSpPr>
          <p:grpSpPr>
            <a:xfrm>
              <a:off x="1896019" y="1311858"/>
              <a:ext cx="615502" cy="638203"/>
              <a:chOff x="1896019" y="1311858"/>
              <a:chExt cx="615502" cy="638203"/>
            </a:xfrm>
          </p:grpSpPr>
          <p:sp>
            <p:nvSpPr>
              <p:cNvPr id="142" name="Rectangle 48">
                <a:extLst>
                  <a:ext uri="{FF2B5EF4-FFF2-40B4-BE49-F238E27FC236}">
                    <a16:creationId xmlns:a16="http://schemas.microsoft.com/office/drawing/2014/main" id="{70DDA996-F8E8-4184-B35F-555A87221B8A}"/>
                  </a:ext>
                </a:extLst>
              </p:cNvPr>
              <p:cNvSpPr/>
              <p:nvPr/>
            </p:nvSpPr>
            <p:spPr>
              <a:xfrm>
                <a:off x="1896019" y="1311858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900" dirty="0"/>
                  <a:t>Ядро</a:t>
                </a:r>
                <a:r>
                  <a:rPr lang="en-US" sz="900" dirty="0"/>
                  <a:t> 1</a:t>
                </a:r>
              </a:p>
            </p:txBody>
          </p:sp>
          <p:sp>
            <p:nvSpPr>
              <p:cNvPr id="143" name="Rectangle 52">
                <a:extLst>
                  <a:ext uri="{FF2B5EF4-FFF2-40B4-BE49-F238E27FC236}">
                    <a16:creationId xmlns:a16="http://schemas.microsoft.com/office/drawing/2014/main" id="{7A62B3A3-4479-41BF-81B0-A40FAFE8B014}"/>
                  </a:ext>
                </a:extLst>
              </p:cNvPr>
              <p:cNvSpPr/>
              <p:nvPr/>
            </p:nvSpPr>
            <p:spPr>
              <a:xfrm>
                <a:off x="1933557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144" name="Rectangle 50">
                <a:extLst>
                  <a:ext uri="{FF2B5EF4-FFF2-40B4-BE49-F238E27FC236}">
                    <a16:creationId xmlns:a16="http://schemas.microsoft.com/office/drawing/2014/main" id="{F78BA774-85B1-4271-BEC7-2C8EC0F6420F}"/>
                  </a:ext>
                </a:extLst>
              </p:cNvPr>
              <p:cNvSpPr/>
              <p:nvPr/>
            </p:nvSpPr>
            <p:spPr>
              <a:xfrm>
                <a:off x="1933558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145" name="Rectangle 51">
                <a:extLst>
                  <a:ext uri="{FF2B5EF4-FFF2-40B4-BE49-F238E27FC236}">
                    <a16:creationId xmlns:a16="http://schemas.microsoft.com/office/drawing/2014/main" id="{FF7B7982-6128-4ACB-853D-D671FD5DFC9C}"/>
                  </a:ext>
                </a:extLst>
              </p:cNvPr>
              <p:cNvSpPr/>
              <p:nvPr/>
            </p:nvSpPr>
            <p:spPr>
              <a:xfrm>
                <a:off x="2202691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132" name="Группа 131">
              <a:extLst>
                <a:ext uri="{FF2B5EF4-FFF2-40B4-BE49-F238E27FC236}">
                  <a16:creationId xmlns:a16="http://schemas.microsoft.com/office/drawing/2014/main" id="{94EA91EC-2B2C-465F-AB2D-BC4527355C79}"/>
                </a:ext>
              </a:extLst>
            </p:cNvPr>
            <p:cNvGrpSpPr/>
            <p:nvPr/>
          </p:nvGrpSpPr>
          <p:grpSpPr>
            <a:xfrm>
              <a:off x="1904004" y="2321468"/>
              <a:ext cx="615502" cy="638203"/>
              <a:chOff x="1904004" y="2321468"/>
              <a:chExt cx="615502" cy="638203"/>
            </a:xfrm>
          </p:grpSpPr>
          <p:sp>
            <p:nvSpPr>
              <p:cNvPr id="138" name="Rectangle 48">
                <a:extLst>
                  <a:ext uri="{FF2B5EF4-FFF2-40B4-BE49-F238E27FC236}">
                    <a16:creationId xmlns:a16="http://schemas.microsoft.com/office/drawing/2014/main" id="{937CD660-603C-4052-A089-72ECE94BD4DD}"/>
                  </a:ext>
                </a:extLst>
              </p:cNvPr>
              <p:cNvSpPr/>
              <p:nvPr/>
            </p:nvSpPr>
            <p:spPr>
              <a:xfrm>
                <a:off x="1904004" y="2321468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ru-RU" sz="1000" b="1" dirty="0"/>
              </a:p>
              <a:p>
                <a:pPr algn="ctr"/>
                <a:endParaRPr lang="ru-RU" sz="1000" b="1" dirty="0"/>
              </a:p>
              <a:p>
                <a:pPr algn="ctr"/>
                <a:endParaRPr lang="ru-RU" sz="1000" b="1" dirty="0"/>
              </a:p>
              <a:p>
                <a:pPr algn="ctr"/>
                <a:r>
                  <a:rPr lang="ru-RU" sz="1000" b="1" dirty="0"/>
                  <a:t>Ядро</a:t>
                </a:r>
                <a:r>
                  <a:rPr lang="en-US" sz="1000" b="1" dirty="0">
                    <a:latin typeface="Gill Sans SemiBold"/>
                  </a:rPr>
                  <a:t> </a:t>
                </a:r>
                <a:r>
                  <a:rPr lang="ru-RU" sz="1000" b="1" dirty="0">
                    <a:latin typeface="Gill Sans SemiBold"/>
                  </a:rPr>
                  <a:t>3</a:t>
                </a:r>
                <a:endParaRPr lang="en-US" sz="1000" b="1" dirty="0">
                  <a:latin typeface="Gill Sans SemiBold"/>
                </a:endParaRPr>
              </a:p>
            </p:txBody>
          </p:sp>
          <p:sp>
            <p:nvSpPr>
              <p:cNvPr id="139" name="Rectangle 52">
                <a:extLst>
                  <a:ext uri="{FF2B5EF4-FFF2-40B4-BE49-F238E27FC236}">
                    <a16:creationId xmlns:a16="http://schemas.microsoft.com/office/drawing/2014/main" id="{6277B5FE-B962-45E4-A356-A7183121D3B9}"/>
                  </a:ext>
                </a:extLst>
              </p:cNvPr>
              <p:cNvSpPr/>
              <p:nvPr/>
            </p:nvSpPr>
            <p:spPr>
              <a:xfrm>
                <a:off x="1947250" y="2367059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140" name="Rectangle 50">
                <a:extLst>
                  <a:ext uri="{FF2B5EF4-FFF2-40B4-BE49-F238E27FC236}">
                    <a16:creationId xmlns:a16="http://schemas.microsoft.com/office/drawing/2014/main" id="{B426ABF4-669B-4730-A5F8-2D4C23BD1286}"/>
                  </a:ext>
                </a:extLst>
              </p:cNvPr>
              <p:cNvSpPr/>
              <p:nvPr/>
            </p:nvSpPr>
            <p:spPr>
              <a:xfrm>
                <a:off x="1950936" y="2595528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141" name="Rectangle 51">
                <a:extLst>
                  <a:ext uri="{FF2B5EF4-FFF2-40B4-BE49-F238E27FC236}">
                    <a16:creationId xmlns:a16="http://schemas.microsoft.com/office/drawing/2014/main" id="{4C14C58D-8B3C-4F03-A082-E2FEF893F98E}"/>
                  </a:ext>
                </a:extLst>
              </p:cNvPr>
              <p:cNvSpPr/>
              <p:nvPr/>
            </p:nvSpPr>
            <p:spPr>
              <a:xfrm>
                <a:off x="2220069" y="2595528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133" name="Группа 132">
              <a:extLst>
                <a:ext uri="{FF2B5EF4-FFF2-40B4-BE49-F238E27FC236}">
                  <a16:creationId xmlns:a16="http://schemas.microsoft.com/office/drawing/2014/main" id="{76E3A88E-F063-4713-9671-826EED5FC8CF}"/>
                </a:ext>
              </a:extLst>
            </p:cNvPr>
            <p:cNvGrpSpPr/>
            <p:nvPr/>
          </p:nvGrpSpPr>
          <p:grpSpPr>
            <a:xfrm>
              <a:off x="1203925" y="1312820"/>
              <a:ext cx="615502" cy="638203"/>
              <a:chOff x="1203925" y="1312820"/>
              <a:chExt cx="615502" cy="638203"/>
            </a:xfrm>
          </p:grpSpPr>
          <p:sp>
            <p:nvSpPr>
              <p:cNvPr id="134" name="Rectangle 48">
                <a:extLst>
                  <a:ext uri="{FF2B5EF4-FFF2-40B4-BE49-F238E27FC236}">
                    <a16:creationId xmlns:a16="http://schemas.microsoft.com/office/drawing/2014/main" id="{63BBCE8E-9EE8-46DF-A381-457C590AE416}"/>
                  </a:ext>
                </a:extLst>
              </p:cNvPr>
              <p:cNvSpPr/>
              <p:nvPr/>
            </p:nvSpPr>
            <p:spPr>
              <a:xfrm>
                <a:off x="1203925" y="1312820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900" dirty="0"/>
                  <a:t>Ядро</a:t>
                </a:r>
                <a:r>
                  <a:rPr lang="en-US" sz="900" dirty="0"/>
                  <a:t> 0</a:t>
                </a:r>
              </a:p>
            </p:txBody>
          </p:sp>
          <p:sp>
            <p:nvSpPr>
              <p:cNvPr id="135" name="Rectangle 50">
                <a:extLst>
                  <a:ext uri="{FF2B5EF4-FFF2-40B4-BE49-F238E27FC236}">
                    <a16:creationId xmlns:a16="http://schemas.microsoft.com/office/drawing/2014/main" id="{817CCF38-ED27-4C5F-BA0D-FD9FCF09F83B}"/>
                  </a:ext>
                </a:extLst>
              </p:cNvPr>
              <p:cNvSpPr/>
              <p:nvPr/>
            </p:nvSpPr>
            <p:spPr>
              <a:xfrm>
                <a:off x="1253481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136" name="Rectangle 51">
                <a:extLst>
                  <a:ext uri="{FF2B5EF4-FFF2-40B4-BE49-F238E27FC236}">
                    <a16:creationId xmlns:a16="http://schemas.microsoft.com/office/drawing/2014/main" id="{8BCA0F30-EFDE-446C-8F92-F53FC6F236B2}"/>
                  </a:ext>
                </a:extLst>
              </p:cNvPr>
              <p:cNvSpPr/>
              <p:nvPr/>
            </p:nvSpPr>
            <p:spPr>
              <a:xfrm>
                <a:off x="1522614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137" name="Rectangle 52">
                <a:extLst>
                  <a:ext uri="{FF2B5EF4-FFF2-40B4-BE49-F238E27FC236}">
                    <a16:creationId xmlns:a16="http://schemas.microsoft.com/office/drawing/2014/main" id="{E304902A-88BF-4B27-8EC2-8D7133E22BAF}"/>
                  </a:ext>
                </a:extLst>
              </p:cNvPr>
              <p:cNvSpPr/>
              <p:nvPr/>
            </p:nvSpPr>
            <p:spPr>
              <a:xfrm>
                <a:off x="1253213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</p:grpSp>
      </p:grpSp>
      <p:grpSp>
        <p:nvGrpSpPr>
          <p:cNvPr id="150" name="Группа 149">
            <a:extLst>
              <a:ext uri="{FF2B5EF4-FFF2-40B4-BE49-F238E27FC236}">
                <a16:creationId xmlns:a16="http://schemas.microsoft.com/office/drawing/2014/main" id="{718642AD-5729-4F29-9D8C-127EB552C0AA}"/>
              </a:ext>
            </a:extLst>
          </p:cNvPr>
          <p:cNvGrpSpPr/>
          <p:nvPr/>
        </p:nvGrpSpPr>
        <p:grpSpPr>
          <a:xfrm>
            <a:off x="9564578" y="2001913"/>
            <a:ext cx="1446994" cy="1929428"/>
            <a:chOff x="1144339" y="1243700"/>
            <a:chExt cx="1446994" cy="1929428"/>
          </a:xfrm>
        </p:grpSpPr>
        <p:sp>
          <p:nvSpPr>
            <p:cNvPr id="151" name="Rectangle 5">
              <a:extLst>
                <a:ext uri="{FF2B5EF4-FFF2-40B4-BE49-F238E27FC236}">
                  <a16:creationId xmlns:a16="http://schemas.microsoft.com/office/drawing/2014/main" id="{36CF739A-0AF4-4FAD-AF58-97559413A395}"/>
                </a:ext>
              </a:extLst>
            </p:cNvPr>
            <p:cNvSpPr/>
            <p:nvPr/>
          </p:nvSpPr>
          <p:spPr>
            <a:xfrm>
              <a:off x="1144339" y="1243700"/>
              <a:ext cx="1446994" cy="19294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000" b="1" dirty="0">
                  <a:latin typeface="Gill Sans SemiBold"/>
                </a:rPr>
                <a:t>CPU </a:t>
              </a:r>
              <a:r>
                <a:rPr lang="ru-RU" sz="1000" b="1" dirty="0">
                  <a:latin typeface="Gill Sans SemiBold"/>
                </a:rPr>
                <a:t>1</a:t>
              </a:r>
              <a:endParaRPr lang="en-US" sz="1000" b="1" dirty="0">
                <a:latin typeface="Gill Sans SemiBold"/>
              </a:endParaRPr>
            </a:p>
          </p:txBody>
        </p:sp>
        <p:sp>
          <p:nvSpPr>
            <p:cNvPr id="152" name="Rectangle 335">
              <a:extLst>
                <a:ext uri="{FF2B5EF4-FFF2-40B4-BE49-F238E27FC236}">
                  <a16:creationId xmlns:a16="http://schemas.microsoft.com/office/drawing/2014/main" id="{7BCFB2F3-9262-4D01-A466-DE2BAD38A8C4}"/>
                </a:ext>
              </a:extLst>
            </p:cNvPr>
            <p:cNvSpPr/>
            <p:nvPr/>
          </p:nvSpPr>
          <p:spPr>
            <a:xfrm rot="16200000">
              <a:off x="1762912" y="1483406"/>
              <a:ext cx="184323" cy="13082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00" dirty="0">
                  <a:latin typeface="Gill Sans SemiBold"/>
                </a:rPr>
                <a:t>L3 </a:t>
              </a:r>
              <a:r>
                <a:rPr lang="ru-RU" sz="1000" dirty="0"/>
                <a:t>Кэш</a:t>
              </a:r>
            </a:p>
          </p:txBody>
        </p:sp>
        <p:grpSp>
          <p:nvGrpSpPr>
            <p:cNvPr id="153" name="Группа 152">
              <a:extLst>
                <a:ext uri="{FF2B5EF4-FFF2-40B4-BE49-F238E27FC236}">
                  <a16:creationId xmlns:a16="http://schemas.microsoft.com/office/drawing/2014/main" id="{53AC8B42-D45C-4D03-887D-5EA26F3E7E28}"/>
                </a:ext>
              </a:extLst>
            </p:cNvPr>
            <p:cNvGrpSpPr/>
            <p:nvPr/>
          </p:nvGrpSpPr>
          <p:grpSpPr>
            <a:xfrm>
              <a:off x="1208181" y="2321468"/>
              <a:ext cx="615502" cy="638203"/>
              <a:chOff x="1208181" y="2321468"/>
              <a:chExt cx="615502" cy="638203"/>
            </a:xfrm>
          </p:grpSpPr>
          <p:sp>
            <p:nvSpPr>
              <p:cNvPr id="169" name="Rectangle 48">
                <a:extLst>
                  <a:ext uri="{FF2B5EF4-FFF2-40B4-BE49-F238E27FC236}">
                    <a16:creationId xmlns:a16="http://schemas.microsoft.com/office/drawing/2014/main" id="{BE736C63-C11A-4E01-A433-9C520408B7B6}"/>
                  </a:ext>
                </a:extLst>
              </p:cNvPr>
              <p:cNvSpPr/>
              <p:nvPr/>
            </p:nvSpPr>
            <p:spPr>
              <a:xfrm>
                <a:off x="1208181" y="2321468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ru-RU" sz="1000" b="1" dirty="0"/>
              </a:p>
              <a:p>
                <a:pPr algn="ctr"/>
                <a:endParaRPr lang="ru-RU" sz="1000" b="1" dirty="0"/>
              </a:p>
              <a:p>
                <a:pPr algn="ctr"/>
                <a:endParaRPr lang="ru-RU" sz="1000" b="1" dirty="0"/>
              </a:p>
              <a:p>
                <a:pPr algn="ctr"/>
                <a:r>
                  <a:rPr lang="ru-RU" sz="1000" b="1" dirty="0"/>
                  <a:t>Ядро</a:t>
                </a:r>
                <a:r>
                  <a:rPr lang="en-US" sz="1000" b="1" dirty="0">
                    <a:latin typeface="Gill Sans SemiBold"/>
                  </a:rPr>
                  <a:t> </a:t>
                </a:r>
                <a:r>
                  <a:rPr lang="ru-RU" sz="1000" b="1" dirty="0">
                    <a:latin typeface="Gill Sans SemiBold"/>
                  </a:rPr>
                  <a:t>2</a:t>
                </a:r>
                <a:endParaRPr lang="en-US" sz="1000" b="1" dirty="0">
                  <a:latin typeface="Gill Sans SemiBold"/>
                </a:endParaRPr>
              </a:p>
            </p:txBody>
          </p:sp>
          <p:sp>
            <p:nvSpPr>
              <p:cNvPr id="170" name="Rectangle 52">
                <a:extLst>
                  <a:ext uri="{FF2B5EF4-FFF2-40B4-BE49-F238E27FC236}">
                    <a16:creationId xmlns:a16="http://schemas.microsoft.com/office/drawing/2014/main" id="{8D671B91-0016-4BF7-989F-595FE65E3ED6}"/>
                  </a:ext>
                </a:extLst>
              </p:cNvPr>
              <p:cNvSpPr/>
              <p:nvPr/>
            </p:nvSpPr>
            <p:spPr>
              <a:xfrm>
                <a:off x="1249795" y="2367059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171" name="Rectangle 50">
                <a:extLst>
                  <a:ext uri="{FF2B5EF4-FFF2-40B4-BE49-F238E27FC236}">
                    <a16:creationId xmlns:a16="http://schemas.microsoft.com/office/drawing/2014/main" id="{4B317424-0F5C-47E0-B2EA-A08BB152A98B}"/>
                  </a:ext>
                </a:extLst>
              </p:cNvPr>
              <p:cNvSpPr/>
              <p:nvPr/>
            </p:nvSpPr>
            <p:spPr>
              <a:xfrm>
                <a:off x="1253481" y="2595528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172" name="Rectangle 51">
                <a:extLst>
                  <a:ext uri="{FF2B5EF4-FFF2-40B4-BE49-F238E27FC236}">
                    <a16:creationId xmlns:a16="http://schemas.microsoft.com/office/drawing/2014/main" id="{B8120689-141D-42F1-83E5-E4CA666B356D}"/>
                  </a:ext>
                </a:extLst>
              </p:cNvPr>
              <p:cNvSpPr/>
              <p:nvPr/>
            </p:nvSpPr>
            <p:spPr>
              <a:xfrm>
                <a:off x="1522614" y="2595528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154" name="Группа 153">
              <a:extLst>
                <a:ext uri="{FF2B5EF4-FFF2-40B4-BE49-F238E27FC236}">
                  <a16:creationId xmlns:a16="http://schemas.microsoft.com/office/drawing/2014/main" id="{9C227157-BC99-4028-BEAF-913BDB914A99}"/>
                </a:ext>
              </a:extLst>
            </p:cNvPr>
            <p:cNvGrpSpPr/>
            <p:nvPr/>
          </p:nvGrpSpPr>
          <p:grpSpPr>
            <a:xfrm>
              <a:off x="1896019" y="1311858"/>
              <a:ext cx="615502" cy="638203"/>
              <a:chOff x="1896019" y="1311858"/>
              <a:chExt cx="615502" cy="638203"/>
            </a:xfrm>
          </p:grpSpPr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ADF2D687-26D1-43FE-8D10-CE779F28FF0E}"/>
                  </a:ext>
                </a:extLst>
              </p:cNvPr>
              <p:cNvSpPr/>
              <p:nvPr/>
            </p:nvSpPr>
            <p:spPr>
              <a:xfrm>
                <a:off x="1896019" y="1311858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000" b="1" dirty="0"/>
                  <a:t>Ядро</a:t>
                </a:r>
                <a:r>
                  <a:rPr lang="en-US" sz="1000" b="1" dirty="0"/>
                  <a:t> 1</a:t>
                </a:r>
              </a:p>
            </p:txBody>
          </p:sp>
          <p:sp>
            <p:nvSpPr>
              <p:cNvPr id="166" name="Rectangle 52">
                <a:extLst>
                  <a:ext uri="{FF2B5EF4-FFF2-40B4-BE49-F238E27FC236}">
                    <a16:creationId xmlns:a16="http://schemas.microsoft.com/office/drawing/2014/main" id="{E913D0C1-263E-420D-AC35-AF8D546E3607}"/>
                  </a:ext>
                </a:extLst>
              </p:cNvPr>
              <p:cNvSpPr/>
              <p:nvPr/>
            </p:nvSpPr>
            <p:spPr>
              <a:xfrm>
                <a:off x="1933557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2E7B58E4-9125-4055-91D0-A57C9CE9AEAE}"/>
                  </a:ext>
                </a:extLst>
              </p:cNvPr>
              <p:cNvSpPr/>
              <p:nvPr/>
            </p:nvSpPr>
            <p:spPr>
              <a:xfrm>
                <a:off x="1933558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5F752040-904E-447D-AFD8-38D5763677DA}"/>
                  </a:ext>
                </a:extLst>
              </p:cNvPr>
              <p:cNvSpPr/>
              <p:nvPr/>
            </p:nvSpPr>
            <p:spPr>
              <a:xfrm>
                <a:off x="2202691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155" name="Группа 154">
              <a:extLst>
                <a:ext uri="{FF2B5EF4-FFF2-40B4-BE49-F238E27FC236}">
                  <a16:creationId xmlns:a16="http://schemas.microsoft.com/office/drawing/2014/main" id="{902ACF45-9164-4541-A51B-97D6D40F015D}"/>
                </a:ext>
              </a:extLst>
            </p:cNvPr>
            <p:cNvGrpSpPr/>
            <p:nvPr/>
          </p:nvGrpSpPr>
          <p:grpSpPr>
            <a:xfrm>
              <a:off x="1904004" y="2321468"/>
              <a:ext cx="615502" cy="638203"/>
              <a:chOff x="1904004" y="2321468"/>
              <a:chExt cx="615502" cy="638203"/>
            </a:xfrm>
          </p:grpSpPr>
          <p:sp>
            <p:nvSpPr>
              <p:cNvPr id="161" name="Rectangle 48">
                <a:extLst>
                  <a:ext uri="{FF2B5EF4-FFF2-40B4-BE49-F238E27FC236}">
                    <a16:creationId xmlns:a16="http://schemas.microsoft.com/office/drawing/2014/main" id="{1E0B27B9-3DAC-4A66-8DAC-F3525ECCF15C}"/>
                  </a:ext>
                </a:extLst>
              </p:cNvPr>
              <p:cNvSpPr/>
              <p:nvPr/>
            </p:nvSpPr>
            <p:spPr>
              <a:xfrm>
                <a:off x="1904004" y="2321468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ru-RU" sz="1000" b="1" dirty="0"/>
              </a:p>
              <a:p>
                <a:pPr algn="ctr"/>
                <a:endParaRPr lang="ru-RU" sz="1000" b="1" dirty="0"/>
              </a:p>
              <a:p>
                <a:pPr algn="ctr"/>
                <a:endParaRPr lang="ru-RU" sz="1000" b="1" dirty="0"/>
              </a:p>
              <a:p>
                <a:pPr algn="ctr"/>
                <a:r>
                  <a:rPr lang="ru-RU" sz="1000" b="1" dirty="0"/>
                  <a:t>Ядро</a:t>
                </a:r>
                <a:r>
                  <a:rPr lang="en-US" sz="1000" b="1" dirty="0">
                    <a:latin typeface="Gill Sans SemiBold"/>
                  </a:rPr>
                  <a:t> </a:t>
                </a:r>
                <a:r>
                  <a:rPr lang="ru-RU" sz="1000" b="1" dirty="0">
                    <a:latin typeface="Gill Sans SemiBold"/>
                  </a:rPr>
                  <a:t>3</a:t>
                </a:r>
                <a:endParaRPr lang="en-US" sz="1000" b="1" dirty="0">
                  <a:latin typeface="Gill Sans SemiBold"/>
                </a:endParaRPr>
              </a:p>
            </p:txBody>
          </p:sp>
          <p:sp>
            <p:nvSpPr>
              <p:cNvPr id="162" name="Rectangle 52">
                <a:extLst>
                  <a:ext uri="{FF2B5EF4-FFF2-40B4-BE49-F238E27FC236}">
                    <a16:creationId xmlns:a16="http://schemas.microsoft.com/office/drawing/2014/main" id="{EAEED710-3664-4D8E-A693-7BEAEBE9AFD6}"/>
                  </a:ext>
                </a:extLst>
              </p:cNvPr>
              <p:cNvSpPr/>
              <p:nvPr/>
            </p:nvSpPr>
            <p:spPr>
              <a:xfrm>
                <a:off x="1947250" y="2367059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163" name="Rectangle 50">
                <a:extLst>
                  <a:ext uri="{FF2B5EF4-FFF2-40B4-BE49-F238E27FC236}">
                    <a16:creationId xmlns:a16="http://schemas.microsoft.com/office/drawing/2014/main" id="{25BA0BAE-AA5B-4C54-A695-E82E3730B951}"/>
                  </a:ext>
                </a:extLst>
              </p:cNvPr>
              <p:cNvSpPr/>
              <p:nvPr/>
            </p:nvSpPr>
            <p:spPr>
              <a:xfrm>
                <a:off x="1950936" y="2595528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164" name="Rectangle 51">
                <a:extLst>
                  <a:ext uri="{FF2B5EF4-FFF2-40B4-BE49-F238E27FC236}">
                    <a16:creationId xmlns:a16="http://schemas.microsoft.com/office/drawing/2014/main" id="{555E8282-2BAF-4BF9-AA48-ED643B6301B5}"/>
                  </a:ext>
                </a:extLst>
              </p:cNvPr>
              <p:cNvSpPr/>
              <p:nvPr/>
            </p:nvSpPr>
            <p:spPr>
              <a:xfrm>
                <a:off x="2220069" y="2595528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156" name="Группа 155">
              <a:extLst>
                <a:ext uri="{FF2B5EF4-FFF2-40B4-BE49-F238E27FC236}">
                  <a16:creationId xmlns:a16="http://schemas.microsoft.com/office/drawing/2014/main" id="{582A0EF9-8584-4633-8D41-A405D5AC8750}"/>
                </a:ext>
              </a:extLst>
            </p:cNvPr>
            <p:cNvGrpSpPr/>
            <p:nvPr/>
          </p:nvGrpSpPr>
          <p:grpSpPr>
            <a:xfrm>
              <a:off x="1203925" y="1312820"/>
              <a:ext cx="615502" cy="638203"/>
              <a:chOff x="1203925" y="1312820"/>
              <a:chExt cx="615502" cy="638203"/>
            </a:xfrm>
          </p:grpSpPr>
          <p:sp>
            <p:nvSpPr>
              <p:cNvPr id="157" name="Rectangle 48">
                <a:extLst>
                  <a:ext uri="{FF2B5EF4-FFF2-40B4-BE49-F238E27FC236}">
                    <a16:creationId xmlns:a16="http://schemas.microsoft.com/office/drawing/2014/main" id="{154FA121-82BD-4E40-BCB4-88E007010E29}"/>
                  </a:ext>
                </a:extLst>
              </p:cNvPr>
              <p:cNvSpPr/>
              <p:nvPr/>
            </p:nvSpPr>
            <p:spPr>
              <a:xfrm>
                <a:off x="1203925" y="1312820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000" b="1" dirty="0"/>
                  <a:t>Ядро</a:t>
                </a:r>
                <a:r>
                  <a:rPr lang="en-US" sz="1000" b="1" dirty="0"/>
                  <a:t> 0</a:t>
                </a:r>
              </a:p>
            </p:txBody>
          </p:sp>
          <p:sp>
            <p:nvSpPr>
              <p:cNvPr id="158" name="Rectangle 50">
                <a:extLst>
                  <a:ext uri="{FF2B5EF4-FFF2-40B4-BE49-F238E27FC236}">
                    <a16:creationId xmlns:a16="http://schemas.microsoft.com/office/drawing/2014/main" id="{3DBE6CF3-0B45-48B2-A704-58FC843846E6}"/>
                  </a:ext>
                </a:extLst>
              </p:cNvPr>
              <p:cNvSpPr/>
              <p:nvPr/>
            </p:nvSpPr>
            <p:spPr>
              <a:xfrm>
                <a:off x="1253481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159" name="Rectangle 51">
                <a:extLst>
                  <a:ext uri="{FF2B5EF4-FFF2-40B4-BE49-F238E27FC236}">
                    <a16:creationId xmlns:a16="http://schemas.microsoft.com/office/drawing/2014/main" id="{86DEEC1B-8E6A-4C68-826A-57A81EF08794}"/>
                  </a:ext>
                </a:extLst>
              </p:cNvPr>
              <p:cNvSpPr/>
              <p:nvPr/>
            </p:nvSpPr>
            <p:spPr>
              <a:xfrm>
                <a:off x="1522614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160" name="Rectangle 52">
                <a:extLst>
                  <a:ext uri="{FF2B5EF4-FFF2-40B4-BE49-F238E27FC236}">
                    <a16:creationId xmlns:a16="http://schemas.microsoft.com/office/drawing/2014/main" id="{FA3EC68F-C21D-419C-BEE6-EE651024E346}"/>
                  </a:ext>
                </a:extLst>
              </p:cNvPr>
              <p:cNvSpPr/>
              <p:nvPr/>
            </p:nvSpPr>
            <p:spPr>
              <a:xfrm>
                <a:off x="1253213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</p:grpSp>
      </p:grpSp>
      <p:cxnSp>
        <p:nvCxnSpPr>
          <p:cNvPr id="173" name="Соединитель: изогнутый 172">
            <a:extLst>
              <a:ext uri="{FF2B5EF4-FFF2-40B4-BE49-F238E27FC236}">
                <a16:creationId xmlns:a16="http://schemas.microsoft.com/office/drawing/2014/main" id="{FCA17E1F-3CC9-42E7-9A32-C35F348B21E4}"/>
              </a:ext>
            </a:extLst>
          </p:cNvPr>
          <p:cNvCxnSpPr/>
          <p:nvPr/>
        </p:nvCxnSpPr>
        <p:spPr>
          <a:xfrm>
            <a:off x="7839437" y="2666002"/>
            <a:ext cx="360040" cy="144016"/>
          </a:xfrm>
          <a:prstGeom prst="curvedConnector3">
            <a:avLst/>
          </a:prstGeom>
          <a:ln w="19050">
            <a:solidFill>
              <a:srgbClr val="0A1D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: изогнутый 173">
            <a:extLst>
              <a:ext uri="{FF2B5EF4-FFF2-40B4-BE49-F238E27FC236}">
                <a16:creationId xmlns:a16="http://schemas.microsoft.com/office/drawing/2014/main" id="{628EBFB8-97F1-4434-8B13-89C07189D63A}"/>
              </a:ext>
            </a:extLst>
          </p:cNvPr>
          <p:cNvCxnSpPr/>
          <p:nvPr/>
        </p:nvCxnSpPr>
        <p:spPr>
          <a:xfrm>
            <a:off x="7835182" y="2857194"/>
            <a:ext cx="360040" cy="144016"/>
          </a:xfrm>
          <a:prstGeom prst="curvedConnector3">
            <a:avLst/>
          </a:prstGeom>
          <a:ln w="19050">
            <a:solidFill>
              <a:srgbClr val="0A1D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Соединитель: изогнутый 174">
            <a:extLst>
              <a:ext uri="{FF2B5EF4-FFF2-40B4-BE49-F238E27FC236}">
                <a16:creationId xmlns:a16="http://schemas.microsoft.com/office/drawing/2014/main" id="{8438FD52-2D17-4063-B5E1-C8798E111625}"/>
              </a:ext>
            </a:extLst>
          </p:cNvPr>
          <p:cNvCxnSpPr/>
          <p:nvPr/>
        </p:nvCxnSpPr>
        <p:spPr>
          <a:xfrm>
            <a:off x="7835182" y="3048507"/>
            <a:ext cx="360040" cy="144016"/>
          </a:xfrm>
          <a:prstGeom prst="curvedConnector3">
            <a:avLst/>
          </a:prstGeom>
          <a:ln w="19050">
            <a:solidFill>
              <a:srgbClr val="0A1D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: изогнутый 175">
            <a:extLst>
              <a:ext uri="{FF2B5EF4-FFF2-40B4-BE49-F238E27FC236}">
                <a16:creationId xmlns:a16="http://schemas.microsoft.com/office/drawing/2014/main" id="{8E26BBDA-E6A4-43F7-BC69-F52F6378205B}"/>
              </a:ext>
            </a:extLst>
          </p:cNvPr>
          <p:cNvCxnSpPr>
            <a:cxnSpLocks/>
          </p:cNvCxnSpPr>
          <p:nvPr/>
        </p:nvCxnSpPr>
        <p:spPr>
          <a:xfrm flipV="1">
            <a:off x="9163737" y="2666150"/>
            <a:ext cx="360040" cy="144016"/>
          </a:xfrm>
          <a:prstGeom prst="curvedConnector3">
            <a:avLst/>
          </a:prstGeom>
          <a:ln w="19050">
            <a:solidFill>
              <a:srgbClr val="0A1D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: изогнутый 176">
            <a:extLst>
              <a:ext uri="{FF2B5EF4-FFF2-40B4-BE49-F238E27FC236}">
                <a16:creationId xmlns:a16="http://schemas.microsoft.com/office/drawing/2014/main" id="{51B95B4A-4019-4573-B1E9-15109728B361}"/>
              </a:ext>
            </a:extLst>
          </p:cNvPr>
          <p:cNvCxnSpPr>
            <a:cxnSpLocks/>
          </p:cNvCxnSpPr>
          <p:nvPr/>
        </p:nvCxnSpPr>
        <p:spPr>
          <a:xfrm flipV="1">
            <a:off x="9159482" y="2857342"/>
            <a:ext cx="360040" cy="144016"/>
          </a:xfrm>
          <a:prstGeom prst="curvedConnector3">
            <a:avLst/>
          </a:prstGeom>
          <a:ln w="19050">
            <a:solidFill>
              <a:srgbClr val="0A1D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Соединитель: изогнутый 177">
            <a:extLst>
              <a:ext uri="{FF2B5EF4-FFF2-40B4-BE49-F238E27FC236}">
                <a16:creationId xmlns:a16="http://schemas.microsoft.com/office/drawing/2014/main" id="{9E7AAB04-EBC4-4D97-B865-FB08FBCE9CAB}"/>
              </a:ext>
            </a:extLst>
          </p:cNvPr>
          <p:cNvCxnSpPr>
            <a:cxnSpLocks/>
          </p:cNvCxnSpPr>
          <p:nvPr/>
        </p:nvCxnSpPr>
        <p:spPr>
          <a:xfrm flipV="1">
            <a:off x="9159482" y="3048655"/>
            <a:ext cx="360040" cy="144016"/>
          </a:xfrm>
          <a:prstGeom prst="curvedConnector3">
            <a:avLst/>
          </a:prstGeom>
          <a:ln w="19050">
            <a:solidFill>
              <a:srgbClr val="0A1D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Группа 178">
            <a:extLst>
              <a:ext uri="{FF2B5EF4-FFF2-40B4-BE49-F238E27FC236}">
                <a16:creationId xmlns:a16="http://schemas.microsoft.com/office/drawing/2014/main" id="{5478FCEC-99ED-4F08-A432-73780404765E}"/>
              </a:ext>
            </a:extLst>
          </p:cNvPr>
          <p:cNvGrpSpPr/>
          <p:nvPr/>
        </p:nvGrpSpPr>
        <p:grpSpPr>
          <a:xfrm rot="16200000">
            <a:off x="7840683" y="2675646"/>
            <a:ext cx="1700154" cy="472730"/>
            <a:chOff x="9615084" y="3035962"/>
            <a:chExt cx="1700154" cy="472730"/>
          </a:xfrm>
        </p:grpSpPr>
        <p:sp>
          <p:nvSpPr>
            <p:cNvPr id="180" name="Rectangle 13">
              <a:extLst>
                <a:ext uri="{FF2B5EF4-FFF2-40B4-BE49-F238E27FC236}">
                  <a16:creationId xmlns:a16="http://schemas.microsoft.com/office/drawing/2014/main" id="{85B9F48F-AD8D-4CED-8909-961726F210B5}"/>
                </a:ext>
              </a:extLst>
            </p:cNvPr>
            <p:cNvSpPr/>
            <p:nvPr/>
          </p:nvSpPr>
          <p:spPr>
            <a:xfrm>
              <a:off x="9615084" y="3055909"/>
              <a:ext cx="424691" cy="442503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51</a:t>
              </a:r>
            </a:p>
          </p:txBody>
        </p:sp>
        <p:sp>
          <p:nvSpPr>
            <p:cNvPr id="181" name="Rectangle 14">
              <a:extLst>
                <a:ext uri="{FF2B5EF4-FFF2-40B4-BE49-F238E27FC236}">
                  <a16:creationId xmlns:a16="http://schemas.microsoft.com/office/drawing/2014/main" id="{F6C0554E-C75B-4097-A886-33159C7088FF}"/>
                </a:ext>
              </a:extLst>
            </p:cNvPr>
            <p:cNvSpPr/>
            <p:nvPr/>
          </p:nvSpPr>
          <p:spPr>
            <a:xfrm>
              <a:off x="10040470" y="3055660"/>
              <a:ext cx="424691" cy="442503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74</a:t>
              </a:r>
            </a:p>
          </p:txBody>
        </p:sp>
        <p:sp>
          <p:nvSpPr>
            <p:cNvPr id="182" name="Rectangle 16">
              <a:extLst>
                <a:ext uri="{FF2B5EF4-FFF2-40B4-BE49-F238E27FC236}">
                  <a16:creationId xmlns:a16="http://schemas.microsoft.com/office/drawing/2014/main" id="{3BE41E0F-F8BD-4951-80BA-DEFA2BB36D41}"/>
                </a:ext>
              </a:extLst>
            </p:cNvPr>
            <p:cNvSpPr/>
            <p:nvPr/>
          </p:nvSpPr>
          <p:spPr>
            <a:xfrm>
              <a:off x="10455075" y="3055660"/>
              <a:ext cx="424691" cy="442503"/>
            </a:xfrm>
            <a:prstGeom prst="rect">
              <a:avLst/>
            </a:prstGeom>
            <a:pattFill prst="smCheck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FF0000"/>
                  </a:solidFill>
                </a:rPr>
                <a:t>85</a:t>
              </a:r>
            </a:p>
          </p:txBody>
        </p:sp>
        <p:pic>
          <p:nvPicPr>
            <p:cNvPr id="183" name="Рисунок 182" descr="Замок">
              <a:extLst>
                <a:ext uri="{FF2B5EF4-FFF2-40B4-BE49-F238E27FC236}">
                  <a16:creationId xmlns:a16="http://schemas.microsoft.com/office/drawing/2014/main" id="{79F5FAC3-78DE-4D0A-9F1A-83BC38FCA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90547" y="3035962"/>
              <a:ext cx="424691" cy="472730"/>
            </a:xfrm>
            <a:prstGeom prst="rect">
              <a:avLst/>
            </a:prstGeom>
          </p:spPr>
        </p:pic>
      </p:grp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127C2DAA-53C8-4EC4-B850-A230DB332353}"/>
              </a:ext>
            </a:extLst>
          </p:cNvPr>
          <p:cNvCxnSpPr>
            <a:stCxn id="9" idx="2"/>
            <a:endCxn id="125" idx="2"/>
          </p:cNvCxnSpPr>
          <p:nvPr/>
        </p:nvCxnSpPr>
        <p:spPr>
          <a:xfrm rot="16200000" flipH="1">
            <a:off x="6092696" y="1902984"/>
            <a:ext cx="4321" cy="5143208"/>
          </a:xfrm>
          <a:prstGeom prst="bentConnector3">
            <a:avLst>
              <a:gd name="adj1" fmla="val 8992479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317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ОСЛАБЛЕННАЯ ОЧЕРЕДЬ С ПРИОРИТЕТОМ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76590B0-2445-4F55-B1CC-CC02689B62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Операция вставки</a:t>
            </a:r>
          </a:p>
        </p:txBody>
      </p:sp>
      <p:sp>
        <p:nvSpPr>
          <p:cNvPr id="113" name="Rounded Rectangle 53">
            <a:extLst>
              <a:ext uri="{FF2B5EF4-FFF2-40B4-BE49-F238E27FC236}">
                <a16:creationId xmlns:a16="http://schemas.microsoft.com/office/drawing/2014/main" id="{BD36B0CE-19A1-014C-AAF0-B0FA41FB403F}"/>
              </a:ext>
            </a:extLst>
          </p:cNvPr>
          <p:cNvSpPr>
            <a:spLocks/>
          </p:cNvSpPr>
          <p:nvPr/>
        </p:nvSpPr>
        <p:spPr>
          <a:xfrm>
            <a:off x="8963156" y="1282246"/>
            <a:ext cx="2898690" cy="4876580"/>
          </a:xfrm>
          <a:prstGeom prst="flowChartProcess">
            <a:avLst/>
          </a:prstGeom>
          <a:solidFill>
            <a:srgbClr val="FFFFCC"/>
          </a:solidFill>
          <a:ln w="25400" cap="flat" cmpd="sng">
            <a:solidFill>
              <a:schemeClr val="tx2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Очередь с приоритетом</a:t>
            </a:r>
          </a:p>
        </p:txBody>
      </p:sp>
      <p:sp>
        <p:nvSpPr>
          <p:cNvPr id="116" name="Rectangle 12">
            <a:extLst>
              <a:ext uri="{FF2B5EF4-FFF2-40B4-BE49-F238E27FC236}">
                <a16:creationId xmlns:a16="http://schemas.microsoft.com/office/drawing/2014/main" id="{81E12DE5-448B-2E4E-9B6E-F2815445B9E3}"/>
              </a:ext>
            </a:extLst>
          </p:cNvPr>
          <p:cNvSpPr/>
          <p:nvPr/>
        </p:nvSpPr>
        <p:spPr>
          <a:xfrm>
            <a:off x="9459941" y="3795414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7" name="Rectangle 13">
            <a:extLst>
              <a:ext uri="{FF2B5EF4-FFF2-40B4-BE49-F238E27FC236}">
                <a16:creationId xmlns:a16="http://schemas.microsoft.com/office/drawing/2014/main" id="{3350E80D-75E5-EA42-B69E-42E52F54E2CA}"/>
              </a:ext>
            </a:extLst>
          </p:cNvPr>
          <p:cNvSpPr/>
          <p:nvPr/>
        </p:nvSpPr>
        <p:spPr>
          <a:xfrm>
            <a:off x="9459941" y="4290957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30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8" name="Rectangle 14">
            <a:extLst>
              <a:ext uri="{FF2B5EF4-FFF2-40B4-BE49-F238E27FC236}">
                <a16:creationId xmlns:a16="http://schemas.microsoft.com/office/drawing/2014/main" id="{DDFFDF23-A93F-4248-B904-B77A976ABFA6}"/>
              </a:ext>
            </a:extLst>
          </p:cNvPr>
          <p:cNvSpPr/>
          <p:nvPr/>
        </p:nvSpPr>
        <p:spPr>
          <a:xfrm>
            <a:off x="9910863" y="4290592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36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9" name="Rectangle 15">
            <a:extLst>
              <a:ext uri="{FF2B5EF4-FFF2-40B4-BE49-F238E27FC236}">
                <a16:creationId xmlns:a16="http://schemas.microsoft.com/office/drawing/2014/main" id="{CA3B2A1D-89E3-8747-B666-0C5D82C770AD}"/>
              </a:ext>
            </a:extLst>
          </p:cNvPr>
          <p:cNvSpPr/>
          <p:nvPr/>
        </p:nvSpPr>
        <p:spPr>
          <a:xfrm>
            <a:off x="10360311" y="4290228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59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20" name="Rectangle 16">
            <a:extLst>
              <a:ext uri="{FF2B5EF4-FFF2-40B4-BE49-F238E27FC236}">
                <a16:creationId xmlns:a16="http://schemas.microsoft.com/office/drawing/2014/main" id="{1E39ECA3-F0BF-A547-B642-F427AAEBE0BA}"/>
              </a:ext>
            </a:extLst>
          </p:cNvPr>
          <p:cNvSpPr/>
          <p:nvPr/>
        </p:nvSpPr>
        <p:spPr>
          <a:xfrm>
            <a:off x="10810497" y="4290228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89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21" name="Rectangle 17">
            <a:extLst>
              <a:ext uri="{FF2B5EF4-FFF2-40B4-BE49-F238E27FC236}">
                <a16:creationId xmlns:a16="http://schemas.microsoft.com/office/drawing/2014/main" id="{FB363935-F726-D143-B4AC-E1E5BC532791}"/>
              </a:ext>
            </a:extLst>
          </p:cNvPr>
          <p:cNvSpPr/>
          <p:nvPr/>
        </p:nvSpPr>
        <p:spPr>
          <a:xfrm>
            <a:off x="9453048" y="4832071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22" name="Rectangle 18">
            <a:extLst>
              <a:ext uri="{FF2B5EF4-FFF2-40B4-BE49-F238E27FC236}">
                <a16:creationId xmlns:a16="http://schemas.microsoft.com/office/drawing/2014/main" id="{D2C2A890-2F9B-4E46-92F3-80A2BE69E0D1}"/>
              </a:ext>
            </a:extLst>
          </p:cNvPr>
          <p:cNvSpPr/>
          <p:nvPr/>
        </p:nvSpPr>
        <p:spPr>
          <a:xfrm>
            <a:off x="9903971" y="4831707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23" name="Rectangle 19">
            <a:extLst>
              <a:ext uri="{FF2B5EF4-FFF2-40B4-BE49-F238E27FC236}">
                <a16:creationId xmlns:a16="http://schemas.microsoft.com/office/drawing/2014/main" id="{EA0C2C98-6667-4C47-8B06-45D6DBC9FCE8}"/>
              </a:ext>
            </a:extLst>
          </p:cNvPr>
          <p:cNvSpPr/>
          <p:nvPr/>
        </p:nvSpPr>
        <p:spPr>
          <a:xfrm>
            <a:off x="10353419" y="4831342"/>
            <a:ext cx="450185" cy="421399"/>
          </a:xfrm>
          <a:prstGeom prst="rect">
            <a:avLst/>
          </a:prstGeom>
          <a:pattFill prst="smCheck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124" name="Rectangle 20">
            <a:extLst>
              <a:ext uri="{FF2B5EF4-FFF2-40B4-BE49-F238E27FC236}">
                <a16:creationId xmlns:a16="http://schemas.microsoft.com/office/drawing/2014/main" id="{0A790F78-5360-0B43-ACBE-2312B09FB4DB}"/>
              </a:ext>
            </a:extLst>
          </p:cNvPr>
          <p:cNvSpPr/>
          <p:nvPr/>
        </p:nvSpPr>
        <p:spPr>
          <a:xfrm>
            <a:off x="10803604" y="4831342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65</a:t>
            </a:r>
          </a:p>
        </p:txBody>
      </p:sp>
      <p:grpSp>
        <p:nvGrpSpPr>
          <p:cNvPr id="125" name="Group 23">
            <a:extLst>
              <a:ext uri="{FF2B5EF4-FFF2-40B4-BE49-F238E27FC236}">
                <a16:creationId xmlns:a16="http://schemas.microsoft.com/office/drawing/2014/main" id="{3D5A7474-3421-EC45-BA53-91E351900384}"/>
              </a:ext>
            </a:extLst>
          </p:cNvPr>
          <p:cNvGrpSpPr/>
          <p:nvPr/>
        </p:nvGrpSpPr>
        <p:grpSpPr>
          <a:xfrm>
            <a:off x="9453048" y="1604894"/>
            <a:ext cx="1807635" cy="1902273"/>
            <a:chOff x="4637310" y="1957336"/>
            <a:chExt cx="1807635" cy="1902273"/>
          </a:xfrm>
        </p:grpSpPr>
        <p:sp>
          <p:nvSpPr>
            <p:cNvPr id="126" name="Rectangle 24">
              <a:extLst>
                <a:ext uri="{FF2B5EF4-FFF2-40B4-BE49-F238E27FC236}">
                  <a16:creationId xmlns:a16="http://schemas.microsoft.com/office/drawing/2014/main" id="{1840A37F-3743-5541-B9A8-0285F7B93FED}"/>
                </a:ext>
              </a:extLst>
            </p:cNvPr>
            <p:cNvSpPr/>
            <p:nvPr/>
          </p:nvSpPr>
          <p:spPr>
            <a:xfrm>
              <a:off x="4637310" y="2453236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27" name="Rectangle 25">
              <a:extLst>
                <a:ext uri="{FF2B5EF4-FFF2-40B4-BE49-F238E27FC236}">
                  <a16:creationId xmlns:a16="http://schemas.microsoft.com/office/drawing/2014/main" id="{04C8BB53-FCE6-6541-9981-F594BD636AF6}"/>
                </a:ext>
              </a:extLst>
            </p:cNvPr>
            <p:cNvSpPr/>
            <p:nvPr/>
          </p:nvSpPr>
          <p:spPr>
            <a:xfrm>
              <a:off x="5088233" y="2452880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29" name="Rectangle 27">
              <a:extLst>
                <a:ext uri="{FF2B5EF4-FFF2-40B4-BE49-F238E27FC236}">
                  <a16:creationId xmlns:a16="http://schemas.microsoft.com/office/drawing/2014/main" id="{FDFDC1CB-35E8-0F4B-9F80-D07D47A4B9E0}"/>
                </a:ext>
              </a:extLst>
            </p:cNvPr>
            <p:cNvSpPr/>
            <p:nvPr/>
          </p:nvSpPr>
          <p:spPr>
            <a:xfrm>
              <a:off x="4643467" y="2966344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30" name="Rectangle 28">
              <a:extLst>
                <a:ext uri="{FF2B5EF4-FFF2-40B4-BE49-F238E27FC236}">
                  <a16:creationId xmlns:a16="http://schemas.microsoft.com/office/drawing/2014/main" id="{B2B49964-5A90-234F-9605-ADD0B35C67FA}"/>
                </a:ext>
              </a:extLst>
            </p:cNvPr>
            <p:cNvSpPr/>
            <p:nvPr/>
          </p:nvSpPr>
          <p:spPr>
            <a:xfrm>
              <a:off x="5094389" y="2965988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31" name="Rectangle 29">
              <a:extLst>
                <a:ext uri="{FF2B5EF4-FFF2-40B4-BE49-F238E27FC236}">
                  <a16:creationId xmlns:a16="http://schemas.microsoft.com/office/drawing/2014/main" id="{FCF3778B-25C0-D04E-8103-7C38D94468F7}"/>
                </a:ext>
              </a:extLst>
            </p:cNvPr>
            <p:cNvSpPr/>
            <p:nvPr/>
          </p:nvSpPr>
          <p:spPr>
            <a:xfrm>
              <a:off x="5543837" y="2965631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19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32" name="Rectangle 30">
              <a:extLst>
                <a:ext uri="{FF2B5EF4-FFF2-40B4-BE49-F238E27FC236}">
                  <a16:creationId xmlns:a16="http://schemas.microsoft.com/office/drawing/2014/main" id="{B6E9131F-F9AB-C64F-9C3C-3EC576A20998}"/>
                </a:ext>
              </a:extLst>
            </p:cNvPr>
            <p:cNvSpPr/>
            <p:nvPr/>
          </p:nvSpPr>
          <p:spPr>
            <a:xfrm>
              <a:off x="5994023" y="2965631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39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33" name="Rectangle 31">
              <a:extLst>
                <a:ext uri="{FF2B5EF4-FFF2-40B4-BE49-F238E27FC236}">
                  <a16:creationId xmlns:a16="http://schemas.microsoft.com/office/drawing/2014/main" id="{37C88AD1-7DD2-A143-B802-4FE939672455}"/>
                </a:ext>
              </a:extLst>
            </p:cNvPr>
            <p:cNvSpPr/>
            <p:nvPr/>
          </p:nvSpPr>
          <p:spPr>
            <a:xfrm>
              <a:off x="4637310" y="1959346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34" name="Rectangle 32">
              <a:extLst>
                <a:ext uri="{FF2B5EF4-FFF2-40B4-BE49-F238E27FC236}">
                  <a16:creationId xmlns:a16="http://schemas.microsoft.com/office/drawing/2014/main" id="{0B330BC6-2D80-D04A-AECE-28110AFB80F0}"/>
                </a:ext>
              </a:extLst>
            </p:cNvPr>
            <p:cNvSpPr/>
            <p:nvPr/>
          </p:nvSpPr>
          <p:spPr>
            <a:xfrm>
              <a:off x="5088233" y="1958989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61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35" name="Rectangle 33">
              <a:extLst>
                <a:ext uri="{FF2B5EF4-FFF2-40B4-BE49-F238E27FC236}">
                  <a16:creationId xmlns:a16="http://schemas.microsoft.com/office/drawing/2014/main" id="{F45FCF7A-8587-DD47-BA5A-99EA1C37B102}"/>
                </a:ext>
              </a:extLst>
            </p:cNvPr>
            <p:cNvSpPr/>
            <p:nvPr/>
          </p:nvSpPr>
          <p:spPr>
            <a:xfrm>
              <a:off x="5537680" y="1957336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71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36" name="Rectangle 34">
              <a:extLst>
                <a:ext uri="{FF2B5EF4-FFF2-40B4-BE49-F238E27FC236}">
                  <a16:creationId xmlns:a16="http://schemas.microsoft.com/office/drawing/2014/main" id="{BBE24930-B1CC-ED49-9375-2529CD67E001}"/>
                </a:ext>
              </a:extLst>
            </p:cNvPr>
            <p:cNvSpPr/>
            <p:nvPr/>
          </p:nvSpPr>
          <p:spPr>
            <a:xfrm>
              <a:off x="4644204" y="3447352"/>
              <a:ext cx="450185" cy="412257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5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37" name="Rectangle 35">
              <a:extLst>
                <a:ext uri="{FF2B5EF4-FFF2-40B4-BE49-F238E27FC236}">
                  <a16:creationId xmlns:a16="http://schemas.microsoft.com/office/drawing/2014/main" id="{B43AA4B6-6B24-DA4F-B5AF-1FE1C0706199}"/>
                </a:ext>
              </a:extLst>
            </p:cNvPr>
            <p:cNvSpPr/>
            <p:nvPr/>
          </p:nvSpPr>
          <p:spPr>
            <a:xfrm>
              <a:off x="5095126" y="3447709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8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38" name="Rectangle 36">
              <a:extLst>
                <a:ext uri="{FF2B5EF4-FFF2-40B4-BE49-F238E27FC236}">
                  <a16:creationId xmlns:a16="http://schemas.microsoft.com/office/drawing/2014/main" id="{6D3E7E67-9FE5-C045-9D18-7C1BAE4AC094}"/>
                </a:ext>
              </a:extLst>
            </p:cNvPr>
            <p:cNvSpPr/>
            <p:nvPr/>
          </p:nvSpPr>
          <p:spPr>
            <a:xfrm>
              <a:off x="5544574" y="3447352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14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39" name="Rectangle 37">
              <a:extLst>
                <a:ext uri="{FF2B5EF4-FFF2-40B4-BE49-F238E27FC236}">
                  <a16:creationId xmlns:a16="http://schemas.microsoft.com/office/drawing/2014/main" id="{F0805161-9728-5745-950D-79A2018AEE9B}"/>
                </a:ext>
              </a:extLst>
            </p:cNvPr>
            <p:cNvSpPr/>
            <p:nvPr/>
          </p:nvSpPr>
          <p:spPr>
            <a:xfrm>
              <a:off x="5994760" y="3447352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82</a:t>
              </a:r>
              <a:endParaRPr lang="ru-RU" dirty="0">
                <a:solidFill>
                  <a:schemeClr val="tx2"/>
                </a:solidFill>
              </a:endParaRPr>
            </a:p>
          </p:txBody>
        </p:sp>
      </p:grpSp>
      <p:sp>
        <p:nvSpPr>
          <p:cNvPr id="140" name="Rectangle 38">
            <a:extLst>
              <a:ext uri="{FF2B5EF4-FFF2-40B4-BE49-F238E27FC236}">
                <a16:creationId xmlns:a16="http://schemas.microsoft.com/office/drawing/2014/main" id="{2346141F-043F-6A40-8D17-2209A285DF3D}"/>
              </a:ext>
            </a:extLst>
          </p:cNvPr>
          <p:cNvSpPr/>
          <p:nvPr/>
        </p:nvSpPr>
        <p:spPr>
          <a:xfrm>
            <a:off x="9453048" y="5322657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41" name="Rectangle 39">
            <a:extLst>
              <a:ext uri="{FF2B5EF4-FFF2-40B4-BE49-F238E27FC236}">
                <a16:creationId xmlns:a16="http://schemas.microsoft.com/office/drawing/2014/main" id="{AF6A1D93-F2E3-B443-9099-1EDC0EE9A9A1}"/>
              </a:ext>
            </a:extLst>
          </p:cNvPr>
          <p:cNvSpPr/>
          <p:nvPr/>
        </p:nvSpPr>
        <p:spPr>
          <a:xfrm>
            <a:off x="9903971" y="5322293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42" name="Rectangle 40">
            <a:extLst>
              <a:ext uri="{FF2B5EF4-FFF2-40B4-BE49-F238E27FC236}">
                <a16:creationId xmlns:a16="http://schemas.microsoft.com/office/drawing/2014/main" id="{AA1E8B80-1913-4D47-BBE3-D604ADBC0E4D}"/>
              </a:ext>
            </a:extLst>
          </p:cNvPr>
          <p:cNvSpPr/>
          <p:nvPr/>
        </p:nvSpPr>
        <p:spPr>
          <a:xfrm>
            <a:off x="10353419" y="5321928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72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43" name="Rectangle 41">
            <a:extLst>
              <a:ext uri="{FF2B5EF4-FFF2-40B4-BE49-F238E27FC236}">
                <a16:creationId xmlns:a16="http://schemas.microsoft.com/office/drawing/2014/main" id="{10694082-2D1E-3A49-8C2B-A186176351EA}"/>
              </a:ext>
            </a:extLst>
          </p:cNvPr>
          <p:cNvSpPr/>
          <p:nvPr/>
        </p:nvSpPr>
        <p:spPr>
          <a:xfrm>
            <a:off x="10803604" y="5321928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93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73" name="Рисунок 72" descr="Замок">
            <a:extLst>
              <a:ext uri="{FF2B5EF4-FFF2-40B4-BE49-F238E27FC236}">
                <a16:creationId xmlns:a16="http://schemas.microsoft.com/office/drawing/2014/main" id="{882E7B7A-A1D2-45C7-97A7-CA74996F59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4216" y="4816948"/>
            <a:ext cx="450185" cy="450185"/>
          </a:xfrm>
          <a:prstGeom prst="rect">
            <a:avLst/>
          </a:prstGeom>
        </p:spPr>
      </p:pic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054C1E41-E764-4A86-99A9-2C61FA67EFA9}"/>
              </a:ext>
            </a:extLst>
          </p:cNvPr>
          <p:cNvSpPr/>
          <p:nvPr/>
        </p:nvSpPr>
        <p:spPr>
          <a:xfrm>
            <a:off x="333949" y="1994437"/>
            <a:ext cx="5758421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Поток случайным образом выбирает одну очередь из множества</a:t>
            </a:r>
            <a:r>
              <a:rPr lang="ru-RU" altLang="ru-RU" sz="2400" baseline="30000" dirty="0">
                <a:solidFill>
                  <a:srgbClr val="050D3F"/>
                </a:solidFill>
                <a:latin typeface="Gill Sans SemiBold" charset="0"/>
              </a:rPr>
              <a:t>10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Попытка заблокировать мьютекс очереди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В случае успешной блокировки выполняется операция над очередью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В ином случае алгоритм повторяется сначала</a:t>
            </a:r>
            <a:endParaRPr lang="en-US" altLang="ru-RU" sz="2400" dirty="0">
              <a:solidFill>
                <a:srgbClr val="050D3F"/>
              </a:solidFill>
              <a:latin typeface="Gill Sans SemiBold" charset="0"/>
            </a:endParaRP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74C2FCB8-CD65-4F75-9C96-8C1B17CF41E0}"/>
              </a:ext>
            </a:extLst>
          </p:cNvPr>
          <p:cNvSpPr/>
          <p:nvPr/>
        </p:nvSpPr>
        <p:spPr>
          <a:xfrm>
            <a:off x="1919536" y="6290009"/>
            <a:ext cx="97340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10</a:t>
            </a:r>
            <a:r>
              <a:rPr lang="en-US" sz="1200" dirty="0" err="1">
                <a:solidFill>
                  <a:srgbClr val="222222"/>
                </a:solidFill>
                <a:latin typeface="Gill Sans SemiBold"/>
              </a:rPr>
              <a:t>Rihani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 H., Sanders P., </a:t>
            </a:r>
            <a:r>
              <a:rPr lang="en-US" sz="1200" dirty="0" err="1">
                <a:solidFill>
                  <a:srgbClr val="222222"/>
                </a:solidFill>
                <a:latin typeface="Gill Sans SemiBold"/>
              </a:rPr>
              <a:t>Dementiev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 R. Multiqueues: Simpler, faster, and better relaxed concurrent priority queues //</a:t>
            </a:r>
            <a:r>
              <a:rPr lang="en-US" sz="1200" dirty="0" err="1">
                <a:solidFill>
                  <a:srgbClr val="222222"/>
                </a:solidFill>
                <a:latin typeface="Gill Sans SemiBold"/>
              </a:rPr>
              <a:t>arXiv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 preprint arXiv:1411.1209. – 2014.</a:t>
            </a:r>
            <a:endParaRPr lang="ru-RU" sz="1200" dirty="0">
              <a:solidFill>
                <a:srgbClr val="222222"/>
              </a:solidFill>
              <a:latin typeface="Gill Sans SemiBold"/>
            </a:endParaRPr>
          </a:p>
        </p:txBody>
      </p:sp>
      <p:sp>
        <p:nvSpPr>
          <p:cNvPr id="64" name="Rectangle 26">
            <a:extLst>
              <a:ext uri="{FF2B5EF4-FFF2-40B4-BE49-F238E27FC236}">
                <a16:creationId xmlns:a16="http://schemas.microsoft.com/office/drawing/2014/main" id="{815468D4-11F7-4C41-A8D8-04741B5719C1}"/>
              </a:ext>
            </a:extLst>
          </p:cNvPr>
          <p:cNvSpPr/>
          <p:nvPr/>
        </p:nvSpPr>
        <p:spPr>
          <a:xfrm>
            <a:off x="9910862" y="3795415"/>
            <a:ext cx="450185" cy="421398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19</a:t>
            </a:r>
            <a:endParaRPr lang="ru-RU" dirty="0">
              <a:solidFill>
                <a:srgbClr val="00B050"/>
              </a:solidFill>
            </a:endParaRP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D554CADB-86DD-4B09-82E9-A14C090D0C16}"/>
              </a:ext>
            </a:extLst>
          </p:cNvPr>
          <p:cNvGrpSpPr/>
          <p:nvPr/>
        </p:nvGrpSpPr>
        <p:grpSpPr>
          <a:xfrm>
            <a:off x="7066326" y="3788161"/>
            <a:ext cx="1409034" cy="2370665"/>
            <a:chOff x="2306958" y="863486"/>
            <a:chExt cx="827442" cy="2219659"/>
          </a:xfrm>
        </p:grpSpPr>
        <p:sp>
          <p:nvSpPr>
            <p:cNvPr id="66" name="Rectangle 5">
              <a:extLst>
                <a:ext uri="{FF2B5EF4-FFF2-40B4-BE49-F238E27FC236}">
                  <a16:creationId xmlns:a16="http://schemas.microsoft.com/office/drawing/2014/main" id="{3F72DEB1-7C01-4547-A4F6-60B0070174FB}"/>
                </a:ext>
              </a:extLst>
            </p:cNvPr>
            <p:cNvSpPr/>
            <p:nvPr/>
          </p:nvSpPr>
          <p:spPr>
            <a:xfrm>
              <a:off x="2306958" y="863486"/>
              <a:ext cx="827442" cy="2219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100" b="1" dirty="0">
                  <a:latin typeface="Gill Sans SemiBold"/>
                </a:rPr>
                <a:t>CPU </a:t>
              </a:r>
              <a:r>
                <a:rPr lang="ru-RU" sz="1100" b="1" dirty="0">
                  <a:latin typeface="Gill Sans SemiBold"/>
                </a:rPr>
                <a:t>1</a:t>
              </a:r>
              <a:endParaRPr lang="en-US" sz="1100" b="1" dirty="0">
                <a:latin typeface="Gill Sans SemiBold"/>
              </a:endParaRPr>
            </a:p>
          </p:txBody>
        </p:sp>
        <p:sp>
          <p:nvSpPr>
            <p:cNvPr id="67" name="Rectangle 335">
              <a:extLst>
                <a:ext uri="{FF2B5EF4-FFF2-40B4-BE49-F238E27FC236}">
                  <a16:creationId xmlns:a16="http://schemas.microsoft.com/office/drawing/2014/main" id="{E305B668-DFFB-4AA7-8C87-72D0AFE5D113}"/>
                </a:ext>
              </a:extLst>
            </p:cNvPr>
            <p:cNvSpPr/>
            <p:nvPr/>
          </p:nvSpPr>
          <p:spPr>
            <a:xfrm rot="16200000">
              <a:off x="2578001" y="1550699"/>
              <a:ext cx="282202" cy="7051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>
                  <a:latin typeface="Gill Sans SemiBold"/>
                </a:rPr>
                <a:t>L3 </a:t>
              </a:r>
              <a:r>
                <a:rPr lang="ru-RU" sz="1400" dirty="0"/>
                <a:t>Кэш</a:t>
              </a:r>
            </a:p>
          </p:txBody>
        </p:sp>
        <p:grpSp>
          <p:nvGrpSpPr>
            <p:cNvPr id="68" name="Группа 67">
              <a:extLst>
                <a:ext uri="{FF2B5EF4-FFF2-40B4-BE49-F238E27FC236}">
                  <a16:creationId xmlns:a16="http://schemas.microsoft.com/office/drawing/2014/main" id="{C05C7D68-6641-4D85-868C-2CEDDCDB0F9F}"/>
                </a:ext>
              </a:extLst>
            </p:cNvPr>
            <p:cNvGrpSpPr/>
            <p:nvPr/>
          </p:nvGrpSpPr>
          <p:grpSpPr>
            <a:xfrm>
              <a:off x="2368155" y="2238667"/>
              <a:ext cx="700864" cy="638203"/>
              <a:chOff x="1205860" y="2618881"/>
              <a:chExt cx="615502" cy="638203"/>
            </a:xfrm>
          </p:grpSpPr>
          <p:sp>
            <p:nvSpPr>
              <p:cNvPr id="76" name="Rectangle 48">
                <a:extLst>
                  <a:ext uri="{FF2B5EF4-FFF2-40B4-BE49-F238E27FC236}">
                    <a16:creationId xmlns:a16="http://schemas.microsoft.com/office/drawing/2014/main" id="{FBE9BCB6-4025-4B3C-A340-D0B90FC7B7AC}"/>
                  </a:ext>
                </a:extLst>
              </p:cNvPr>
              <p:cNvSpPr/>
              <p:nvPr/>
            </p:nvSpPr>
            <p:spPr>
              <a:xfrm>
                <a:off x="1205860" y="2618881"/>
                <a:ext cx="615502" cy="638203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sz="1100" b="1" dirty="0"/>
              </a:p>
              <a:p>
                <a:pPr algn="ctr">
                  <a:lnSpc>
                    <a:spcPct val="250000"/>
                  </a:lnSpc>
                </a:pPr>
                <a:r>
                  <a:rPr lang="ru-RU" sz="1100" b="1" dirty="0"/>
                  <a:t>Ядро</a:t>
                </a:r>
                <a:r>
                  <a:rPr lang="en-US" sz="1100" b="1" dirty="0"/>
                  <a:t> </a:t>
                </a:r>
                <a:r>
                  <a:rPr lang="ru-RU" sz="1100" b="1" dirty="0"/>
                  <a:t>1</a:t>
                </a:r>
                <a:endParaRPr lang="en-US" sz="1100" b="1" dirty="0"/>
              </a:p>
            </p:txBody>
          </p:sp>
          <p:sp>
            <p:nvSpPr>
              <p:cNvPr id="81" name="Rectangle 52">
                <a:extLst>
                  <a:ext uri="{FF2B5EF4-FFF2-40B4-BE49-F238E27FC236}">
                    <a16:creationId xmlns:a16="http://schemas.microsoft.com/office/drawing/2014/main" id="{15421CD4-585B-4D16-AD95-3286B4887B6A}"/>
                  </a:ext>
                </a:extLst>
              </p:cNvPr>
              <p:cNvSpPr/>
              <p:nvPr/>
            </p:nvSpPr>
            <p:spPr>
              <a:xfrm>
                <a:off x="1247473" y="2664472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90" name="Rectangle 50">
                <a:extLst>
                  <a:ext uri="{FF2B5EF4-FFF2-40B4-BE49-F238E27FC236}">
                    <a16:creationId xmlns:a16="http://schemas.microsoft.com/office/drawing/2014/main" id="{123D1778-8CA9-4948-8A60-E8B068CDA831}"/>
                  </a:ext>
                </a:extLst>
              </p:cNvPr>
              <p:cNvSpPr/>
              <p:nvPr/>
            </p:nvSpPr>
            <p:spPr>
              <a:xfrm>
                <a:off x="1251162" y="2892941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91" name="Rectangle 51">
                <a:extLst>
                  <a:ext uri="{FF2B5EF4-FFF2-40B4-BE49-F238E27FC236}">
                    <a16:creationId xmlns:a16="http://schemas.microsoft.com/office/drawing/2014/main" id="{4A845900-5A16-4B1E-B57D-1FAB6EC6A222}"/>
                  </a:ext>
                </a:extLst>
              </p:cNvPr>
              <p:cNvSpPr/>
              <p:nvPr/>
            </p:nvSpPr>
            <p:spPr>
              <a:xfrm>
                <a:off x="1520293" y="2892941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69" name="Группа 68">
              <a:extLst>
                <a:ext uri="{FF2B5EF4-FFF2-40B4-BE49-F238E27FC236}">
                  <a16:creationId xmlns:a16="http://schemas.microsoft.com/office/drawing/2014/main" id="{867D65B8-CE15-4362-8CFE-AF91C31AC982}"/>
                </a:ext>
              </a:extLst>
            </p:cNvPr>
            <p:cNvGrpSpPr/>
            <p:nvPr/>
          </p:nvGrpSpPr>
          <p:grpSpPr>
            <a:xfrm>
              <a:off x="2366543" y="932606"/>
              <a:ext cx="705121" cy="638203"/>
              <a:chOff x="1203926" y="1312820"/>
              <a:chExt cx="615502" cy="638203"/>
            </a:xfrm>
          </p:grpSpPr>
          <p:sp>
            <p:nvSpPr>
              <p:cNvPr id="70" name="Rectangle 48">
                <a:extLst>
                  <a:ext uri="{FF2B5EF4-FFF2-40B4-BE49-F238E27FC236}">
                    <a16:creationId xmlns:a16="http://schemas.microsoft.com/office/drawing/2014/main" id="{7CC03163-7889-4FDD-9528-B7D629C17B77}"/>
                  </a:ext>
                </a:extLst>
              </p:cNvPr>
              <p:cNvSpPr/>
              <p:nvPr/>
            </p:nvSpPr>
            <p:spPr>
              <a:xfrm>
                <a:off x="1203926" y="1312820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100" b="1" dirty="0"/>
                  <a:t>Ядро</a:t>
                </a:r>
                <a:r>
                  <a:rPr lang="en-US" sz="1100" b="1" dirty="0"/>
                  <a:t> 0</a:t>
                </a:r>
              </a:p>
            </p:txBody>
          </p:sp>
          <p:sp>
            <p:nvSpPr>
              <p:cNvPr id="71" name="Rectangle 50">
                <a:extLst>
                  <a:ext uri="{FF2B5EF4-FFF2-40B4-BE49-F238E27FC236}">
                    <a16:creationId xmlns:a16="http://schemas.microsoft.com/office/drawing/2014/main" id="{13A428AD-5500-4C1E-B2D7-296831425DFF}"/>
                  </a:ext>
                </a:extLst>
              </p:cNvPr>
              <p:cNvSpPr/>
              <p:nvPr/>
            </p:nvSpPr>
            <p:spPr>
              <a:xfrm>
                <a:off x="1253481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74" name="Rectangle 51">
                <a:extLst>
                  <a:ext uri="{FF2B5EF4-FFF2-40B4-BE49-F238E27FC236}">
                    <a16:creationId xmlns:a16="http://schemas.microsoft.com/office/drawing/2014/main" id="{FB219A5E-EDB7-4F90-9B37-BE12CCDC5913}"/>
                  </a:ext>
                </a:extLst>
              </p:cNvPr>
              <p:cNvSpPr/>
              <p:nvPr/>
            </p:nvSpPr>
            <p:spPr>
              <a:xfrm>
                <a:off x="1522614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75" name="Rectangle 52">
                <a:extLst>
                  <a:ext uri="{FF2B5EF4-FFF2-40B4-BE49-F238E27FC236}">
                    <a16:creationId xmlns:a16="http://schemas.microsoft.com/office/drawing/2014/main" id="{A8391083-E196-4D86-A6EE-84C2D64C110D}"/>
                  </a:ext>
                </a:extLst>
              </p:cNvPr>
              <p:cNvSpPr/>
              <p:nvPr/>
            </p:nvSpPr>
            <p:spPr>
              <a:xfrm>
                <a:off x="1253213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</p:grpSp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7766AF91-E453-473C-9EAA-FE468C677275}"/>
              </a:ext>
            </a:extLst>
          </p:cNvPr>
          <p:cNvGrpSpPr/>
          <p:nvPr/>
        </p:nvGrpSpPr>
        <p:grpSpPr>
          <a:xfrm>
            <a:off x="7047722" y="1282246"/>
            <a:ext cx="1409034" cy="2370665"/>
            <a:chOff x="2306958" y="863486"/>
            <a:chExt cx="827442" cy="2219659"/>
          </a:xfrm>
        </p:grpSpPr>
        <p:sp>
          <p:nvSpPr>
            <p:cNvPr id="94" name="Rectangle 5">
              <a:extLst>
                <a:ext uri="{FF2B5EF4-FFF2-40B4-BE49-F238E27FC236}">
                  <a16:creationId xmlns:a16="http://schemas.microsoft.com/office/drawing/2014/main" id="{E968EB9B-EDC7-4D1A-8D5A-89F8033B681B}"/>
                </a:ext>
              </a:extLst>
            </p:cNvPr>
            <p:cNvSpPr/>
            <p:nvPr/>
          </p:nvSpPr>
          <p:spPr>
            <a:xfrm>
              <a:off x="2306958" y="863486"/>
              <a:ext cx="827442" cy="2219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100" b="1" dirty="0">
                  <a:latin typeface="Gill Sans SemiBold"/>
                </a:rPr>
                <a:t>CPU 0</a:t>
              </a:r>
            </a:p>
          </p:txBody>
        </p:sp>
        <p:sp>
          <p:nvSpPr>
            <p:cNvPr id="98" name="Rectangle 335">
              <a:extLst>
                <a:ext uri="{FF2B5EF4-FFF2-40B4-BE49-F238E27FC236}">
                  <a16:creationId xmlns:a16="http://schemas.microsoft.com/office/drawing/2014/main" id="{F2A6864F-D02B-43EA-B3CC-1D6C17D915F8}"/>
                </a:ext>
              </a:extLst>
            </p:cNvPr>
            <p:cNvSpPr/>
            <p:nvPr/>
          </p:nvSpPr>
          <p:spPr>
            <a:xfrm rot="16200000">
              <a:off x="2578001" y="1550699"/>
              <a:ext cx="282202" cy="7051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>
                  <a:latin typeface="Gill Sans SemiBold"/>
                </a:rPr>
                <a:t>L3 </a:t>
              </a:r>
              <a:r>
                <a:rPr lang="ru-RU" sz="1400" dirty="0"/>
                <a:t>Кэш</a:t>
              </a:r>
            </a:p>
          </p:txBody>
        </p:sp>
        <p:grpSp>
          <p:nvGrpSpPr>
            <p:cNvPr id="101" name="Группа 100">
              <a:extLst>
                <a:ext uri="{FF2B5EF4-FFF2-40B4-BE49-F238E27FC236}">
                  <a16:creationId xmlns:a16="http://schemas.microsoft.com/office/drawing/2014/main" id="{6A75FB44-2487-44B3-B2CA-1FF1600D64CD}"/>
                </a:ext>
              </a:extLst>
            </p:cNvPr>
            <p:cNvGrpSpPr/>
            <p:nvPr/>
          </p:nvGrpSpPr>
          <p:grpSpPr>
            <a:xfrm>
              <a:off x="2368155" y="2238667"/>
              <a:ext cx="700864" cy="638203"/>
              <a:chOff x="1205860" y="2618881"/>
              <a:chExt cx="615502" cy="638203"/>
            </a:xfrm>
          </p:grpSpPr>
          <p:sp>
            <p:nvSpPr>
              <p:cNvPr id="114" name="Rectangle 48">
                <a:extLst>
                  <a:ext uri="{FF2B5EF4-FFF2-40B4-BE49-F238E27FC236}">
                    <a16:creationId xmlns:a16="http://schemas.microsoft.com/office/drawing/2014/main" id="{EFCA3210-15B4-4A07-B48F-4ED0F1A285F8}"/>
                  </a:ext>
                </a:extLst>
              </p:cNvPr>
              <p:cNvSpPr/>
              <p:nvPr/>
            </p:nvSpPr>
            <p:spPr>
              <a:xfrm>
                <a:off x="1205860" y="2618881"/>
                <a:ext cx="615502" cy="638203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sz="1100" b="1" dirty="0"/>
              </a:p>
              <a:p>
                <a:pPr algn="ctr">
                  <a:lnSpc>
                    <a:spcPct val="250000"/>
                  </a:lnSpc>
                </a:pPr>
                <a:r>
                  <a:rPr lang="ru-RU" sz="1100" b="1" dirty="0"/>
                  <a:t>Ядро</a:t>
                </a:r>
                <a:r>
                  <a:rPr lang="en-US" sz="1100" b="1" dirty="0"/>
                  <a:t> </a:t>
                </a:r>
                <a:r>
                  <a:rPr lang="ru-RU" sz="1100" b="1" dirty="0"/>
                  <a:t>1</a:t>
                </a:r>
                <a:endParaRPr lang="en-US" sz="1100" b="1" dirty="0"/>
              </a:p>
            </p:txBody>
          </p:sp>
          <p:sp>
            <p:nvSpPr>
              <p:cNvPr id="115" name="Rectangle 52">
                <a:extLst>
                  <a:ext uri="{FF2B5EF4-FFF2-40B4-BE49-F238E27FC236}">
                    <a16:creationId xmlns:a16="http://schemas.microsoft.com/office/drawing/2014/main" id="{2B1FB16E-E28B-4566-B371-8FEF4CB62BD5}"/>
                  </a:ext>
                </a:extLst>
              </p:cNvPr>
              <p:cNvSpPr/>
              <p:nvPr/>
            </p:nvSpPr>
            <p:spPr>
              <a:xfrm>
                <a:off x="1247473" y="2664472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144" name="Rectangle 50">
                <a:extLst>
                  <a:ext uri="{FF2B5EF4-FFF2-40B4-BE49-F238E27FC236}">
                    <a16:creationId xmlns:a16="http://schemas.microsoft.com/office/drawing/2014/main" id="{08083904-628E-400D-A811-10F592F9A15B}"/>
                  </a:ext>
                </a:extLst>
              </p:cNvPr>
              <p:cNvSpPr/>
              <p:nvPr/>
            </p:nvSpPr>
            <p:spPr>
              <a:xfrm>
                <a:off x="1251162" y="2892941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145" name="Rectangle 51">
                <a:extLst>
                  <a:ext uri="{FF2B5EF4-FFF2-40B4-BE49-F238E27FC236}">
                    <a16:creationId xmlns:a16="http://schemas.microsoft.com/office/drawing/2014/main" id="{0E8169B9-2B76-4C08-AF2C-D279CA6E219D}"/>
                  </a:ext>
                </a:extLst>
              </p:cNvPr>
              <p:cNvSpPr/>
              <p:nvPr/>
            </p:nvSpPr>
            <p:spPr>
              <a:xfrm>
                <a:off x="1520293" y="2892941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106" name="Группа 105">
              <a:extLst>
                <a:ext uri="{FF2B5EF4-FFF2-40B4-BE49-F238E27FC236}">
                  <a16:creationId xmlns:a16="http://schemas.microsoft.com/office/drawing/2014/main" id="{55F73832-E379-434C-AF8F-391745F37DA0}"/>
                </a:ext>
              </a:extLst>
            </p:cNvPr>
            <p:cNvGrpSpPr/>
            <p:nvPr/>
          </p:nvGrpSpPr>
          <p:grpSpPr>
            <a:xfrm>
              <a:off x="2366543" y="932606"/>
              <a:ext cx="705121" cy="638203"/>
              <a:chOff x="1203926" y="1312820"/>
              <a:chExt cx="615502" cy="638203"/>
            </a:xfrm>
          </p:grpSpPr>
          <p:sp>
            <p:nvSpPr>
              <p:cNvPr id="108" name="Rectangle 48">
                <a:extLst>
                  <a:ext uri="{FF2B5EF4-FFF2-40B4-BE49-F238E27FC236}">
                    <a16:creationId xmlns:a16="http://schemas.microsoft.com/office/drawing/2014/main" id="{8F547219-8511-46ED-867A-A2D721CEE9AF}"/>
                  </a:ext>
                </a:extLst>
              </p:cNvPr>
              <p:cNvSpPr/>
              <p:nvPr/>
            </p:nvSpPr>
            <p:spPr>
              <a:xfrm>
                <a:off x="1203926" y="1312820"/>
                <a:ext cx="615502" cy="63820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100" b="1" dirty="0"/>
                  <a:t>Ядро</a:t>
                </a:r>
                <a:r>
                  <a:rPr lang="en-US" sz="1100" b="1" dirty="0"/>
                  <a:t> 0</a:t>
                </a:r>
              </a:p>
            </p:txBody>
          </p:sp>
          <p:sp>
            <p:nvSpPr>
              <p:cNvPr id="109" name="Rectangle 50">
                <a:extLst>
                  <a:ext uri="{FF2B5EF4-FFF2-40B4-BE49-F238E27FC236}">
                    <a16:creationId xmlns:a16="http://schemas.microsoft.com/office/drawing/2014/main" id="{1DA5F94C-6FCA-4035-8F13-D1A8DB944FDD}"/>
                  </a:ext>
                </a:extLst>
              </p:cNvPr>
              <p:cNvSpPr/>
              <p:nvPr/>
            </p:nvSpPr>
            <p:spPr>
              <a:xfrm>
                <a:off x="1253481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111" name="Rectangle 51">
                <a:extLst>
                  <a:ext uri="{FF2B5EF4-FFF2-40B4-BE49-F238E27FC236}">
                    <a16:creationId xmlns:a16="http://schemas.microsoft.com/office/drawing/2014/main" id="{ABE823D3-FBFB-48D8-8237-3F60F477CCA7}"/>
                  </a:ext>
                </a:extLst>
              </p:cNvPr>
              <p:cNvSpPr/>
              <p:nvPr/>
            </p:nvSpPr>
            <p:spPr>
              <a:xfrm>
                <a:off x="1522614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112" name="Rectangle 52">
                <a:extLst>
                  <a:ext uri="{FF2B5EF4-FFF2-40B4-BE49-F238E27FC236}">
                    <a16:creationId xmlns:a16="http://schemas.microsoft.com/office/drawing/2014/main" id="{B8453A56-61B4-473F-B40E-DDA93CE9E086}"/>
                  </a:ext>
                </a:extLst>
              </p:cNvPr>
              <p:cNvSpPr/>
              <p:nvPr/>
            </p:nvSpPr>
            <p:spPr>
              <a:xfrm>
                <a:off x="1253213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</p:grpSp>
      </p:grpSp>
      <p:cxnSp>
        <p:nvCxnSpPr>
          <p:cNvPr id="148" name="Соединитель: изогнутый 147">
            <a:extLst>
              <a:ext uri="{FF2B5EF4-FFF2-40B4-BE49-F238E27FC236}">
                <a16:creationId xmlns:a16="http://schemas.microsoft.com/office/drawing/2014/main" id="{FCA08155-FE6F-4CD8-88C8-016F5E1CB445}"/>
              </a:ext>
            </a:extLst>
          </p:cNvPr>
          <p:cNvCxnSpPr>
            <a:cxnSpLocks/>
            <a:stCxn id="108" idx="2"/>
            <a:endCxn id="98" idx="2"/>
          </p:cNvCxnSpPr>
          <p:nvPr/>
        </p:nvCxnSpPr>
        <p:spPr>
          <a:xfrm rot="16200000" flipH="1">
            <a:off x="7872206" y="1915039"/>
            <a:ext cx="355067" cy="600366"/>
          </a:xfrm>
          <a:prstGeom prst="curvedConnector4">
            <a:avLst>
              <a:gd name="adj1" fmla="val 33017"/>
              <a:gd name="adj2" fmla="val 49760"/>
            </a:avLst>
          </a:prstGeom>
          <a:ln w="317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Соединитель: изогнутый 148">
            <a:extLst>
              <a:ext uri="{FF2B5EF4-FFF2-40B4-BE49-F238E27FC236}">
                <a16:creationId xmlns:a16="http://schemas.microsoft.com/office/drawing/2014/main" id="{D780CF31-CDC9-47E1-B9E3-DCDB4D8A4BEB}"/>
              </a:ext>
            </a:extLst>
          </p:cNvPr>
          <p:cNvCxnSpPr>
            <a:cxnSpLocks/>
          </p:cNvCxnSpPr>
          <p:nvPr/>
        </p:nvCxnSpPr>
        <p:spPr>
          <a:xfrm>
            <a:off x="5772348" y="1581353"/>
            <a:ext cx="1191886" cy="208159"/>
          </a:xfrm>
          <a:prstGeom prst="curvedConnector3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6133B885-F1B4-43E0-9634-A350F99B4BBD}"/>
              </a:ext>
            </a:extLst>
          </p:cNvPr>
          <p:cNvSpPr txBox="1"/>
          <p:nvPr/>
        </p:nvSpPr>
        <p:spPr>
          <a:xfrm>
            <a:off x="5857128" y="1224951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push(27)</a:t>
            </a:r>
            <a:endParaRPr lang="ru-RU" dirty="0"/>
          </a:p>
        </p:txBody>
      </p:sp>
      <p:cxnSp>
        <p:nvCxnSpPr>
          <p:cNvPr id="157" name="Соединитель: изогнутый 156">
            <a:extLst>
              <a:ext uri="{FF2B5EF4-FFF2-40B4-BE49-F238E27FC236}">
                <a16:creationId xmlns:a16="http://schemas.microsoft.com/office/drawing/2014/main" id="{BE64E4AE-E61D-4472-A953-1E3724AE04AF}"/>
              </a:ext>
            </a:extLst>
          </p:cNvPr>
          <p:cNvCxnSpPr>
            <a:cxnSpLocks/>
            <a:stCxn id="81" idx="0"/>
            <a:endCxn id="67" idx="2"/>
          </p:cNvCxnSpPr>
          <p:nvPr/>
        </p:nvCxnSpPr>
        <p:spPr>
          <a:xfrm rot="5400000" flipH="1" flipV="1">
            <a:off x="7862832" y="4799896"/>
            <a:ext cx="406919" cy="604470"/>
          </a:xfrm>
          <a:prstGeom prst="curvedConnector4">
            <a:avLst>
              <a:gd name="adj1" fmla="val 71514"/>
              <a:gd name="adj2" fmla="val 57106"/>
            </a:avLst>
          </a:prstGeom>
          <a:ln w="317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: изогнутый 159">
            <a:extLst>
              <a:ext uri="{FF2B5EF4-FFF2-40B4-BE49-F238E27FC236}">
                <a16:creationId xmlns:a16="http://schemas.microsoft.com/office/drawing/2014/main" id="{F8636FD8-910E-4625-B965-CFE17EBDECCE}"/>
              </a:ext>
            </a:extLst>
          </p:cNvPr>
          <p:cNvCxnSpPr>
            <a:cxnSpLocks/>
          </p:cNvCxnSpPr>
          <p:nvPr/>
        </p:nvCxnSpPr>
        <p:spPr>
          <a:xfrm>
            <a:off x="5768696" y="5492841"/>
            <a:ext cx="1191886" cy="208159"/>
          </a:xfrm>
          <a:prstGeom prst="curvedConnector3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01C30F02-4B81-43E6-8F62-84FBA7BF7C1F}"/>
              </a:ext>
            </a:extLst>
          </p:cNvPr>
          <p:cNvSpPr txBox="1"/>
          <p:nvPr/>
        </p:nvSpPr>
        <p:spPr>
          <a:xfrm>
            <a:off x="5857474" y="508246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push(14)</a:t>
            </a:r>
            <a:endParaRPr lang="ru-RU" dirty="0"/>
          </a:p>
        </p:txBody>
      </p:sp>
      <p:cxnSp>
        <p:nvCxnSpPr>
          <p:cNvPr id="162" name="Соединитель: изогнутый 161">
            <a:extLst>
              <a:ext uri="{FF2B5EF4-FFF2-40B4-BE49-F238E27FC236}">
                <a16:creationId xmlns:a16="http://schemas.microsoft.com/office/drawing/2014/main" id="{F6CE71A5-8784-4B97-8F55-3CC0504903A7}"/>
              </a:ext>
            </a:extLst>
          </p:cNvPr>
          <p:cNvCxnSpPr>
            <a:cxnSpLocks/>
            <a:stCxn id="67" idx="2"/>
            <a:endCxn id="121" idx="1"/>
          </p:cNvCxnSpPr>
          <p:nvPr/>
        </p:nvCxnSpPr>
        <p:spPr>
          <a:xfrm>
            <a:off x="8368526" y="4898671"/>
            <a:ext cx="1084522" cy="144100"/>
          </a:xfrm>
          <a:prstGeom prst="curvedConnector3">
            <a:avLst>
              <a:gd name="adj1" fmla="val 50000"/>
            </a:avLst>
          </a:prstGeom>
          <a:ln w="317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Соединитель: изогнутый 162">
            <a:extLst>
              <a:ext uri="{FF2B5EF4-FFF2-40B4-BE49-F238E27FC236}">
                <a16:creationId xmlns:a16="http://schemas.microsoft.com/office/drawing/2014/main" id="{62E58382-0D41-445D-9E5A-FF24821C5573}"/>
              </a:ext>
            </a:extLst>
          </p:cNvPr>
          <p:cNvCxnSpPr>
            <a:cxnSpLocks/>
            <a:stCxn id="98" idx="2"/>
            <a:endCxn id="121" idx="1"/>
          </p:cNvCxnSpPr>
          <p:nvPr/>
        </p:nvCxnSpPr>
        <p:spPr>
          <a:xfrm>
            <a:off x="8349922" y="2392756"/>
            <a:ext cx="1103126" cy="2650015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705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ОСЛАБЛЕННАЯ ОЧЕРЕДЬ С ПРИОРИТЕТОМ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76590B0-2445-4F55-B1CC-CC02689B62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Операция вставки</a:t>
            </a:r>
          </a:p>
        </p:txBody>
      </p:sp>
      <p:sp>
        <p:nvSpPr>
          <p:cNvPr id="113" name="Rounded Rectangle 53">
            <a:extLst>
              <a:ext uri="{FF2B5EF4-FFF2-40B4-BE49-F238E27FC236}">
                <a16:creationId xmlns:a16="http://schemas.microsoft.com/office/drawing/2014/main" id="{BD36B0CE-19A1-014C-AAF0-B0FA41FB403F}"/>
              </a:ext>
            </a:extLst>
          </p:cNvPr>
          <p:cNvSpPr>
            <a:spLocks/>
          </p:cNvSpPr>
          <p:nvPr/>
        </p:nvSpPr>
        <p:spPr>
          <a:xfrm>
            <a:off x="8963156" y="1282246"/>
            <a:ext cx="2898690" cy="4876580"/>
          </a:xfrm>
          <a:prstGeom prst="flowChartProcess">
            <a:avLst/>
          </a:prstGeom>
          <a:solidFill>
            <a:srgbClr val="FFFFCC"/>
          </a:solidFill>
          <a:ln w="25400" cap="flat" cmpd="sng">
            <a:solidFill>
              <a:schemeClr val="tx2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Очередь с приоритетом</a:t>
            </a:r>
          </a:p>
        </p:txBody>
      </p:sp>
      <p:sp>
        <p:nvSpPr>
          <p:cNvPr id="116" name="Rectangle 12">
            <a:extLst>
              <a:ext uri="{FF2B5EF4-FFF2-40B4-BE49-F238E27FC236}">
                <a16:creationId xmlns:a16="http://schemas.microsoft.com/office/drawing/2014/main" id="{81E12DE5-448B-2E4E-9B6E-F2815445B9E3}"/>
              </a:ext>
            </a:extLst>
          </p:cNvPr>
          <p:cNvSpPr/>
          <p:nvPr/>
        </p:nvSpPr>
        <p:spPr>
          <a:xfrm>
            <a:off x="9459941" y="3795414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7" name="Rectangle 13">
            <a:extLst>
              <a:ext uri="{FF2B5EF4-FFF2-40B4-BE49-F238E27FC236}">
                <a16:creationId xmlns:a16="http://schemas.microsoft.com/office/drawing/2014/main" id="{3350E80D-75E5-EA42-B69E-42E52F54E2CA}"/>
              </a:ext>
            </a:extLst>
          </p:cNvPr>
          <p:cNvSpPr/>
          <p:nvPr/>
        </p:nvSpPr>
        <p:spPr>
          <a:xfrm>
            <a:off x="9459941" y="4290957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30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8" name="Rectangle 14">
            <a:extLst>
              <a:ext uri="{FF2B5EF4-FFF2-40B4-BE49-F238E27FC236}">
                <a16:creationId xmlns:a16="http://schemas.microsoft.com/office/drawing/2014/main" id="{DDFFDF23-A93F-4248-B904-B77A976ABFA6}"/>
              </a:ext>
            </a:extLst>
          </p:cNvPr>
          <p:cNvSpPr/>
          <p:nvPr/>
        </p:nvSpPr>
        <p:spPr>
          <a:xfrm>
            <a:off x="9910863" y="4290592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36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9" name="Rectangle 15">
            <a:extLst>
              <a:ext uri="{FF2B5EF4-FFF2-40B4-BE49-F238E27FC236}">
                <a16:creationId xmlns:a16="http://schemas.microsoft.com/office/drawing/2014/main" id="{CA3B2A1D-89E3-8747-B666-0C5D82C770AD}"/>
              </a:ext>
            </a:extLst>
          </p:cNvPr>
          <p:cNvSpPr/>
          <p:nvPr/>
        </p:nvSpPr>
        <p:spPr>
          <a:xfrm>
            <a:off x="10360311" y="4290228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59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20" name="Rectangle 16">
            <a:extLst>
              <a:ext uri="{FF2B5EF4-FFF2-40B4-BE49-F238E27FC236}">
                <a16:creationId xmlns:a16="http://schemas.microsoft.com/office/drawing/2014/main" id="{1E39ECA3-F0BF-A547-B642-F427AAEBE0BA}"/>
              </a:ext>
            </a:extLst>
          </p:cNvPr>
          <p:cNvSpPr/>
          <p:nvPr/>
        </p:nvSpPr>
        <p:spPr>
          <a:xfrm>
            <a:off x="10810497" y="4290228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89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21" name="Rectangle 17">
            <a:extLst>
              <a:ext uri="{FF2B5EF4-FFF2-40B4-BE49-F238E27FC236}">
                <a16:creationId xmlns:a16="http://schemas.microsoft.com/office/drawing/2014/main" id="{FB363935-F726-D143-B4AC-E1E5BC532791}"/>
              </a:ext>
            </a:extLst>
          </p:cNvPr>
          <p:cNvSpPr/>
          <p:nvPr/>
        </p:nvSpPr>
        <p:spPr>
          <a:xfrm>
            <a:off x="9453048" y="4832071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22" name="Rectangle 18">
            <a:extLst>
              <a:ext uri="{FF2B5EF4-FFF2-40B4-BE49-F238E27FC236}">
                <a16:creationId xmlns:a16="http://schemas.microsoft.com/office/drawing/2014/main" id="{D2C2A890-2F9B-4E46-92F3-80A2BE69E0D1}"/>
              </a:ext>
            </a:extLst>
          </p:cNvPr>
          <p:cNvSpPr/>
          <p:nvPr/>
        </p:nvSpPr>
        <p:spPr>
          <a:xfrm>
            <a:off x="9903971" y="4831707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23" name="Rectangle 19">
            <a:extLst>
              <a:ext uri="{FF2B5EF4-FFF2-40B4-BE49-F238E27FC236}">
                <a16:creationId xmlns:a16="http://schemas.microsoft.com/office/drawing/2014/main" id="{EA0C2C98-6667-4C47-8B06-45D6DBC9FCE8}"/>
              </a:ext>
            </a:extLst>
          </p:cNvPr>
          <p:cNvSpPr/>
          <p:nvPr/>
        </p:nvSpPr>
        <p:spPr>
          <a:xfrm>
            <a:off x="10353419" y="4831342"/>
            <a:ext cx="450185" cy="421399"/>
          </a:xfrm>
          <a:prstGeom prst="rect">
            <a:avLst/>
          </a:prstGeom>
          <a:pattFill prst="smCheck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124" name="Rectangle 20">
            <a:extLst>
              <a:ext uri="{FF2B5EF4-FFF2-40B4-BE49-F238E27FC236}">
                <a16:creationId xmlns:a16="http://schemas.microsoft.com/office/drawing/2014/main" id="{0A790F78-5360-0B43-ACBE-2312B09FB4DB}"/>
              </a:ext>
            </a:extLst>
          </p:cNvPr>
          <p:cNvSpPr/>
          <p:nvPr/>
        </p:nvSpPr>
        <p:spPr>
          <a:xfrm>
            <a:off x="10803604" y="4831342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65</a:t>
            </a:r>
          </a:p>
        </p:txBody>
      </p:sp>
      <p:grpSp>
        <p:nvGrpSpPr>
          <p:cNvPr id="125" name="Group 23">
            <a:extLst>
              <a:ext uri="{FF2B5EF4-FFF2-40B4-BE49-F238E27FC236}">
                <a16:creationId xmlns:a16="http://schemas.microsoft.com/office/drawing/2014/main" id="{3D5A7474-3421-EC45-BA53-91E351900384}"/>
              </a:ext>
            </a:extLst>
          </p:cNvPr>
          <p:cNvGrpSpPr/>
          <p:nvPr/>
        </p:nvGrpSpPr>
        <p:grpSpPr>
          <a:xfrm>
            <a:off x="9453048" y="1606547"/>
            <a:ext cx="1807635" cy="1900620"/>
            <a:chOff x="4637310" y="1958989"/>
            <a:chExt cx="1807635" cy="1900620"/>
          </a:xfrm>
        </p:grpSpPr>
        <p:sp>
          <p:nvSpPr>
            <p:cNvPr id="126" name="Rectangle 24">
              <a:extLst>
                <a:ext uri="{FF2B5EF4-FFF2-40B4-BE49-F238E27FC236}">
                  <a16:creationId xmlns:a16="http://schemas.microsoft.com/office/drawing/2014/main" id="{1840A37F-3743-5541-B9A8-0285F7B93FED}"/>
                </a:ext>
              </a:extLst>
            </p:cNvPr>
            <p:cNvSpPr/>
            <p:nvPr/>
          </p:nvSpPr>
          <p:spPr>
            <a:xfrm>
              <a:off x="4637310" y="2453236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27" name="Rectangle 25">
              <a:extLst>
                <a:ext uri="{FF2B5EF4-FFF2-40B4-BE49-F238E27FC236}">
                  <a16:creationId xmlns:a16="http://schemas.microsoft.com/office/drawing/2014/main" id="{04C8BB53-FCE6-6541-9981-F594BD636AF6}"/>
                </a:ext>
              </a:extLst>
            </p:cNvPr>
            <p:cNvSpPr/>
            <p:nvPr/>
          </p:nvSpPr>
          <p:spPr>
            <a:xfrm>
              <a:off x="5088233" y="2452880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28" name="Rectangle 26">
              <a:extLst>
                <a:ext uri="{FF2B5EF4-FFF2-40B4-BE49-F238E27FC236}">
                  <a16:creationId xmlns:a16="http://schemas.microsoft.com/office/drawing/2014/main" id="{2D45F4A2-8A07-0C46-922A-1AEA2274688B}"/>
                </a:ext>
              </a:extLst>
            </p:cNvPr>
            <p:cNvSpPr/>
            <p:nvPr/>
          </p:nvSpPr>
          <p:spPr>
            <a:xfrm>
              <a:off x="5537679" y="2452169"/>
              <a:ext cx="450185" cy="412111"/>
            </a:xfrm>
            <a:prstGeom prst="rect">
              <a:avLst/>
            </a:prstGeom>
            <a:pattFill prst="smCheck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27</a:t>
              </a:r>
              <a:endParaRPr lang="ru-RU" dirty="0">
                <a:solidFill>
                  <a:srgbClr val="00B050"/>
                </a:solidFill>
              </a:endParaRPr>
            </a:p>
          </p:txBody>
        </p:sp>
        <p:sp>
          <p:nvSpPr>
            <p:cNvPr id="129" name="Rectangle 27">
              <a:extLst>
                <a:ext uri="{FF2B5EF4-FFF2-40B4-BE49-F238E27FC236}">
                  <a16:creationId xmlns:a16="http://schemas.microsoft.com/office/drawing/2014/main" id="{FDFDC1CB-35E8-0F4B-9F80-D07D47A4B9E0}"/>
                </a:ext>
              </a:extLst>
            </p:cNvPr>
            <p:cNvSpPr/>
            <p:nvPr/>
          </p:nvSpPr>
          <p:spPr>
            <a:xfrm>
              <a:off x="4643467" y="2966344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30" name="Rectangle 28">
              <a:extLst>
                <a:ext uri="{FF2B5EF4-FFF2-40B4-BE49-F238E27FC236}">
                  <a16:creationId xmlns:a16="http://schemas.microsoft.com/office/drawing/2014/main" id="{B2B49964-5A90-234F-9605-ADD0B35C67FA}"/>
                </a:ext>
              </a:extLst>
            </p:cNvPr>
            <p:cNvSpPr/>
            <p:nvPr/>
          </p:nvSpPr>
          <p:spPr>
            <a:xfrm>
              <a:off x="5094389" y="2965988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31" name="Rectangle 29">
              <a:extLst>
                <a:ext uri="{FF2B5EF4-FFF2-40B4-BE49-F238E27FC236}">
                  <a16:creationId xmlns:a16="http://schemas.microsoft.com/office/drawing/2014/main" id="{FCF3778B-25C0-D04E-8103-7C38D94468F7}"/>
                </a:ext>
              </a:extLst>
            </p:cNvPr>
            <p:cNvSpPr/>
            <p:nvPr/>
          </p:nvSpPr>
          <p:spPr>
            <a:xfrm>
              <a:off x="5543837" y="2965631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19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32" name="Rectangle 30">
              <a:extLst>
                <a:ext uri="{FF2B5EF4-FFF2-40B4-BE49-F238E27FC236}">
                  <a16:creationId xmlns:a16="http://schemas.microsoft.com/office/drawing/2014/main" id="{B6E9131F-F9AB-C64F-9C3C-3EC576A20998}"/>
                </a:ext>
              </a:extLst>
            </p:cNvPr>
            <p:cNvSpPr/>
            <p:nvPr/>
          </p:nvSpPr>
          <p:spPr>
            <a:xfrm>
              <a:off x="5994023" y="2965631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39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33" name="Rectangle 31">
              <a:extLst>
                <a:ext uri="{FF2B5EF4-FFF2-40B4-BE49-F238E27FC236}">
                  <a16:creationId xmlns:a16="http://schemas.microsoft.com/office/drawing/2014/main" id="{37C88AD1-7DD2-A143-B802-4FE939672455}"/>
                </a:ext>
              </a:extLst>
            </p:cNvPr>
            <p:cNvSpPr/>
            <p:nvPr/>
          </p:nvSpPr>
          <p:spPr>
            <a:xfrm>
              <a:off x="4637310" y="1959346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34" name="Rectangle 32">
              <a:extLst>
                <a:ext uri="{FF2B5EF4-FFF2-40B4-BE49-F238E27FC236}">
                  <a16:creationId xmlns:a16="http://schemas.microsoft.com/office/drawing/2014/main" id="{0B330BC6-2D80-D04A-AECE-28110AFB80F0}"/>
                </a:ext>
              </a:extLst>
            </p:cNvPr>
            <p:cNvSpPr/>
            <p:nvPr/>
          </p:nvSpPr>
          <p:spPr>
            <a:xfrm>
              <a:off x="5088233" y="1958989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61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36" name="Rectangle 34">
              <a:extLst>
                <a:ext uri="{FF2B5EF4-FFF2-40B4-BE49-F238E27FC236}">
                  <a16:creationId xmlns:a16="http://schemas.microsoft.com/office/drawing/2014/main" id="{BBE24930-B1CC-ED49-9375-2529CD67E001}"/>
                </a:ext>
              </a:extLst>
            </p:cNvPr>
            <p:cNvSpPr/>
            <p:nvPr/>
          </p:nvSpPr>
          <p:spPr>
            <a:xfrm>
              <a:off x="4644204" y="3447352"/>
              <a:ext cx="450185" cy="412257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5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37" name="Rectangle 35">
              <a:extLst>
                <a:ext uri="{FF2B5EF4-FFF2-40B4-BE49-F238E27FC236}">
                  <a16:creationId xmlns:a16="http://schemas.microsoft.com/office/drawing/2014/main" id="{B43AA4B6-6B24-DA4F-B5AF-1FE1C0706199}"/>
                </a:ext>
              </a:extLst>
            </p:cNvPr>
            <p:cNvSpPr/>
            <p:nvPr/>
          </p:nvSpPr>
          <p:spPr>
            <a:xfrm>
              <a:off x="5095126" y="3447709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8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38" name="Rectangle 36">
              <a:extLst>
                <a:ext uri="{FF2B5EF4-FFF2-40B4-BE49-F238E27FC236}">
                  <a16:creationId xmlns:a16="http://schemas.microsoft.com/office/drawing/2014/main" id="{6D3E7E67-9FE5-C045-9D18-7C1BAE4AC094}"/>
                </a:ext>
              </a:extLst>
            </p:cNvPr>
            <p:cNvSpPr/>
            <p:nvPr/>
          </p:nvSpPr>
          <p:spPr>
            <a:xfrm>
              <a:off x="5544574" y="3447352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14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39" name="Rectangle 37">
              <a:extLst>
                <a:ext uri="{FF2B5EF4-FFF2-40B4-BE49-F238E27FC236}">
                  <a16:creationId xmlns:a16="http://schemas.microsoft.com/office/drawing/2014/main" id="{F0805161-9728-5745-950D-79A2018AEE9B}"/>
                </a:ext>
              </a:extLst>
            </p:cNvPr>
            <p:cNvSpPr/>
            <p:nvPr/>
          </p:nvSpPr>
          <p:spPr>
            <a:xfrm>
              <a:off x="5994760" y="3447352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82</a:t>
              </a:r>
              <a:endParaRPr lang="ru-RU" dirty="0">
                <a:solidFill>
                  <a:schemeClr val="tx2"/>
                </a:solidFill>
              </a:endParaRPr>
            </a:p>
          </p:txBody>
        </p:sp>
      </p:grpSp>
      <p:sp>
        <p:nvSpPr>
          <p:cNvPr id="140" name="Rectangle 38">
            <a:extLst>
              <a:ext uri="{FF2B5EF4-FFF2-40B4-BE49-F238E27FC236}">
                <a16:creationId xmlns:a16="http://schemas.microsoft.com/office/drawing/2014/main" id="{2346141F-043F-6A40-8D17-2209A285DF3D}"/>
              </a:ext>
            </a:extLst>
          </p:cNvPr>
          <p:cNvSpPr/>
          <p:nvPr/>
        </p:nvSpPr>
        <p:spPr>
          <a:xfrm>
            <a:off x="9453048" y="5322657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41" name="Rectangle 39">
            <a:extLst>
              <a:ext uri="{FF2B5EF4-FFF2-40B4-BE49-F238E27FC236}">
                <a16:creationId xmlns:a16="http://schemas.microsoft.com/office/drawing/2014/main" id="{AF6A1D93-F2E3-B443-9099-1EDC0EE9A9A1}"/>
              </a:ext>
            </a:extLst>
          </p:cNvPr>
          <p:cNvSpPr/>
          <p:nvPr/>
        </p:nvSpPr>
        <p:spPr>
          <a:xfrm>
            <a:off x="9903971" y="5322293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42" name="Rectangle 40">
            <a:extLst>
              <a:ext uri="{FF2B5EF4-FFF2-40B4-BE49-F238E27FC236}">
                <a16:creationId xmlns:a16="http://schemas.microsoft.com/office/drawing/2014/main" id="{AA1E8B80-1913-4D47-BBE3-D604ADBC0E4D}"/>
              </a:ext>
            </a:extLst>
          </p:cNvPr>
          <p:cNvSpPr/>
          <p:nvPr/>
        </p:nvSpPr>
        <p:spPr>
          <a:xfrm>
            <a:off x="10353419" y="5321928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72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43" name="Rectangle 41">
            <a:extLst>
              <a:ext uri="{FF2B5EF4-FFF2-40B4-BE49-F238E27FC236}">
                <a16:creationId xmlns:a16="http://schemas.microsoft.com/office/drawing/2014/main" id="{10694082-2D1E-3A49-8C2B-A186176351EA}"/>
              </a:ext>
            </a:extLst>
          </p:cNvPr>
          <p:cNvSpPr/>
          <p:nvPr/>
        </p:nvSpPr>
        <p:spPr>
          <a:xfrm>
            <a:off x="10803604" y="5321928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93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72" name="Рисунок 71" descr="Замок">
            <a:extLst>
              <a:ext uri="{FF2B5EF4-FFF2-40B4-BE49-F238E27FC236}">
                <a16:creationId xmlns:a16="http://schemas.microsoft.com/office/drawing/2014/main" id="{284FF333-24E4-42DA-BB15-0D09BB2A4A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7286" y="2086969"/>
            <a:ext cx="450185" cy="450185"/>
          </a:xfrm>
          <a:prstGeom prst="rect">
            <a:avLst/>
          </a:prstGeom>
        </p:spPr>
      </p:pic>
      <p:pic>
        <p:nvPicPr>
          <p:cNvPr id="73" name="Рисунок 72" descr="Замок">
            <a:extLst>
              <a:ext uri="{FF2B5EF4-FFF2-40B4-BE49-F238E27FC236}">
                <a16:creationId xmlns:a16="http://schemas.microsoft.com/office/drawing/2014/main" id="{882E7B7A-A1D2-45C7-97A7-CA74996F59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4216" y="4816948"/>
            <a:ext cx="450185" cy="450185"/>
          </a:xfrm>
          <a:prstGeom prst="rect">
            <a:avLst/>
          </a:prstGeom>
        </p:spPr>
      </p:pic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74C2FCB8-CD65-4F75-9C96-8C1B17CF41E0}"/>
              </a:ext>
            </a:extLst>
          </p:cNvPr>
          <p:cNvSpPr/>
          <p:nvPr/>
        </p:nvSpPr>
        <p:spPr>
          <a:xfrm>
            <a:off x="1919536" y="6290009"/>
            <a:ext cx="97340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10</a:t>
            </a:r>
            <a:r>
              <a:rPr lang="en-US" sz="1200" dirty="0" err="1">
                <a:solidFill>
                  <a:srgbClr val="222222"/>
                </a:solidFill>
                <a:latin typeface="Gill Sans SemiBold"/>
              </a:rPr>
              <a:t>Rihani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 H., Sanders P., </a:t>
            </a:r>
            <a:r>
              <a:rPr lang="en-US" sz="1200" dirty="0" err="1">
                <a:solidFill>
                  <a:srgbClr val="222222"/>
                </a:solidFill>
                <a:latin typeface="Gill Sans SemiBold"/>
              </a:rPr>
              <a:t>Dementiev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 R. Multiqueues: Simpler, faster, and better relaxed concurrent priority queues //</a:t>
            </a:r>
            <a:r>
              <a:rPr lang="en-US" sz="1200" dirty="0" err="1">
                <a:solidFill>
                  <a:srgbClr val="222222"/>
                </a:solidFill>
                <a:latin typeface="Gill Sans SemiBold"/>
              </a:rPr>
              <a:t>arXiv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 preprint arXiv:1411.1209. – 2014.</a:t>
            </a:r>
            <a:endParaRPr lang="ru-RU" sz="1200" dirty="0">
              <a:solidFill>
                <a:srgbClr val="222222"/>
              </a:solidFill>
              <a:latin typeface="Gill Sans SemiBold"/>
            </a:endParaRPr>
          </a:p>
        </p:txBody>
      </p:sp>
      <p:sp>
        <p:nvSpPr>
          <p:cNvPr id="64" name="Rectangle 26">
            <a:extLst>
              <a:ext uri="{FF2B5EF4-FFF2-40B4-BE49-F238E27FC236}">
                <a16:creationId xmlns:a16="http://schemas.microsoft.com/office/drawing/2014/main" id="{815468D4-11F7-4C41-A8D8-04741B5719C1}"/>
              </a:ext>
            </a:extLst>
          </p:cNvPr>
          <p:cNvSpPr/>
          <p:nvPr/>
        </p:nvSpPr>
        <p:spPr>
          <a:xfrm>
            <a:off x="9910862" y="3795415"/>
            <a:ext cx="450185" cy="421398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19</a:t>
            </a:r>
            <a:endParaRPr lang="ru-RU" dirty="0">
              <a:solidFill>
                <a:srgbClr val="00B050"/>
              </a:solidFill>
            </a:endParaRP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D554CADB-86DD-4B09-82E9-A14C090D0C16}"/>
              </a:ext>
            </a:extLst>
          </p:cNvPr>
          <p:cNvGrpSpPr/>
          <p:nvPr/>
        </p:nvGrpSpPr>
        <p:grpSpPr>
          <a:xfrm>
            <a:off x="7066326" y="3788161"/>
            <a:ext cx="1409034" cy="2370665"/>
            <a:chOff x="2306958" y="863486"/>
            <a:chExt cx="827442" cy="2219659"/>
          </a:xfrm>
        </p:grpSpPr>
        <p:sp>
          <p:nvSpPr>
            <p:cNvPr id="66" name="Rectangle 5">
              <a:extLst>
                <a:ext uri="{FF2B5EF4-FFF2-40B4-BE49-F238E27FC236}">
                  <a16:creationId xmlns:a16="http://schemas.microsoft.com/office/drawing/2014/main" id="{3F72DEB1-7C01-4547-A4F6-60B0070174FB}"/>
                </a:ext>
              </a:extLst>
            </p:cNvPr>
            <p:cNvSpPr/>
            <p:nvPr/>
          </p:nvSpPr>
          <p:spPr>
            <a:xfrm>
              <a:off x="2306958" y="863486"/>
              <a:ext cx="827442" cy="2219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100" b="1" dirty="0">
                  <a:latin typeface="Gill Sans SemiBold"/>
                </a:rPr>
                <a:t>CPU </a:t>
              </a:r>
              <a:r>
                <a:rPr lang="ru-RU" sz="1100" b="1" dirty="0">
                  <a:latin typeface="Gill Sans SemiBold"/>
                </a:rPr>
                <a:t>1</a:t>
              </a:r>
              <a:endParaRPr lang="en-US" sz="1100" b="1" dirty="0">
                <a:latin typeface="Gill Sans SemiBold"/>
              </a:endParaRPr>
            </a:p>
          </p:txBody>
        </p:sp>
        <p:sp>
          <p:nvSpPr>
            <p:cNvPr id="67" name="Rectangle 335">
              <a:extLst>
                <a:ext uri="{FF2B5EF4-FFF2-40B4-BE49-F238E27FC236}">
                  <a16:creationId xmlns:a16="http://schemas.microsoft.com/office/drawing/2014/main" id="{E305B668-DFFB-4AA7-8C87-72D0AFE5D113}"/>
                </a:ext>
              </a:extLst>
            </p:cNvPr>
            <p:cNvSpPr/>
            <p:nvPr/>
          </p:nvSpPr>
          <p:spPr>
            <a:xfrm rot="16200000">
              <a:off x="2578001" y="1550699"/>
              <a:ext cx="282202" cy="7051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>
                  <a:latin typeface="Gill Sans SemiBold"/>
                </a:rPr>
                <a:t>L3 </a:t>
              </a:r>
              <a:r>
                <a:rPr lang="ru-RU" sz="1400" dirty="0"/>
                <a:t>Кэш</a:t>
              </a:r>
            </a:p>
          </p:txBody>
        </p:sp>
        <p:grpSp>
          <p:nvGrpSpPr>
            <p:cNvPr id="68" name="Группа 67">
              <a:extLst>
                <a:ext uri="{FF2B5EF4-FFF2-40B4-BE49-F238E27FC236}">
                  <a16:creationId xmlns:a16="http://schemas.microsoft.com/office/drawing/2014/main" id="{C05C7D68-6641-4D85-868C-2CEDDCDB0F9F}"/>
                </a:ext>
              </a:extLst>
            </p:cNvPr>
            <p:cNvGrpSpPr/>
            <p:nvPr/>
          </p:nvGrpSpPr>
          <p:grpSpPr>
            <a:xfrm>
              <a:off x="2368155" y="2238667"/>
              <a:ext cx="700864" cy="638203"/>
              <a:chOff x="1205860" y="2618881"/>
              <a:chExt cx="615502" cy="638203"/>
            </a:xfrm>
          </p:grpSpPr>
          <p:sp>
            <p:nvSpPr>
              <p:cNvPr id="76" name="Rectangle 48">
                <a:extLst>
                  <a:ext uri="{FF2B5EF4-FFF2-40B4-BE49-F238E27FC236}">
                    <a16:creationId xmlns:a16="http://schemas.microsoft.com/office/drawing/2014/main" id="{FBE9BCB6-4025-4B3C-A340-D0B90FC7B7AC}"/>
                  </a:ext>
                </a:extLst>
              </p:cNvPr>
              <p:cNvSpPr/>
              <p:nvPr/>
            </p:nvSpPr>
            <p:spPr>
              <a:xfrm>
                <a:off x="1205860" y="2618881"/>
                <a:ext cx="615502" cy="638203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sz="1100" b="1" dirty="0"/>
              </a:p>
              <a:p>
                <a:pPr algn="ctr">
                  <a:lnSpc>
                    <a:spcPct val="250000"/>
                  </a:lnSpc>
                </a:pPr>
                <a:r>
                  <a:rPr lang="ru-RU" sz="1100" b="1" dirty="0"/>
                  <a:t>Ядро</a:t>
                </a:r>
                <a:r>
                  <a:rPr lang="en-US" sz="1100" b="1" dirty="0"/>
                  <a:t> </a:t>
                </a:r>
                <a:r>
                  <a:rPr lang="ru-RU" sz="1100" b="1" dirty="0"/>
                  <a:t>1</a:t>
                </a:r>
                <a:endParaRPr lang="en-US" sz="1100" b="1" dirty="0"/>
              </a:p>
            </p:txBody>
          </p:sp>
          <p:sp>
            <p:nvSpPr>
              <p:cNvPr id="81" name="Rectangle 52">
                <a:extLst>
                  <a:ext uri="{FF2B5EF4-FFF2-40B4-BE49-F238E27FC236}">
                    <a16:creationId xmlns:a16="http://schemas.microsoft.com/office/drawing/2014/main" id="{15421CD4-585B-4D16-AD95-3286B4887B6A}"/>
                  </a:ext>
                </a:extLst>
              </p:cNvPr>
              <p:cNvSpPr/>
              <p:nvPr/>
            </p:nvSpPr>
            <p:spPr>
              <a:xfrm>
                <a:off x="1247473" y="2664472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90" name="Rectangle 50">
                <a:extLst>
                  <a:ext uri="{FF2B5EF4-FFF2-40B4-BE49-F238E27FC236}">
                    <a16:creationId xmlns:a16="http://schemas.microsoft.com/office/drawing/2014/main" id="{123D1778-8CA9-4948-8A60-E8B068CDA831}"/>
                  </a:ext>
                </a:extLst>
              </p:cNvPr>
              <p:cNvSpPr/>
              <p:nvPr/>
            </p:nvSpPr>
            <p:spPr>
              <a:xfrm>
                <a:off x="1251162" y="2892941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91" name="Rectangle 51">
                <a:extLst>
                  <a:ext uri="{FF2B5EF4-FFF2-40B4-BE49-F238E27FC236}">
                    <a16:creationId xmlns:a16="http://schemas.microsoft.com/office/drawing/2014/main" id="{4A845900-5A16-4B1E-B57D-1FAB6EC6A222}"/>
                  </a:ext>
                </a:extLst>
              </p:cNvPr>
              <p:cNvSpPr/>
              <p:nvPr/>
            </p:nvSpPr>
            <p:spPr>
              <a:xfrm>
                <a:off x="1520293" y="2892941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69" name="Группа 68">
              <a:extLst>
                <a:ext uri="{FF2B5EF4-FFF2-40B4-BE49-F238E27FC236}">
                  <a16:creationId xmlns:a16="http://schemas.microsoft.com/office/drawing/2014/main" id="{867D65B8-CE15-4362-8CFE-AF91C31AC982}"/>
                </a:ext>
              </a:extLst>
            </p:cNvPr>
            <p:cNvGrpSpPr/>
            <p:nvPr/>
          </p:nvGrpSpPr>
          <p:grpSpPr>
            <a:xfrm>
              <a:off x="2366543" y="932606"/>
              <a:ext cx="705121" cy="638203"/>
              <a:chOff x="1203926" y="1312820"/>
              <a:chExt cx="615502" cy="638203"/>
            </a:xfrm>
          </p:grpSpPr>
          <p:sp>
            <p:nvSpPr>
              <p:cNvPr id="70" name="Rectangle 48">
                <a:extLst>
                  <a:ext uri="{FF2B5EF4-FFF2-40B4-BE49-F238E27FC236}">
                    <a16:creationId xmlns:a16="http://schemas.microsoft.com/office/drawing/2014/main" id="{7CC03163-7889-4FDD-9528-B7D629C17B77}"/>
                  </a:ext>
                </a:extLst>
              </p:cNvPr>
              <p:cNvSpPr/>
              <p:nvPr/>
            </p:nvSpPr>
            <p:spPr>
              <a:xfrm>
                <a:off x="1203926" y="1312820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100" b="1" dirty="0"/>
                  <a:t>Ядро</a:t>
                </a:r>
                <a:r>
                  <a:rPr lang="en-US" sz="1100" b="1" dirty="0"/>
                  <a:t> 0</a:t>
                </a:r>
              </a:p>
            </p:txBody>
          </p:sp>
          <p:sp>
            <p:nvSpPr>
              <p:cNvPr id="71" name="Rectangle 50">
                <a:extLst>
                  <a:ext uri="{FF2B5EF4-FFF2-40B4-BE49-F238E27FC236}">
                    <a16:creationId xmlns:a16="http://schemas.microsoft.com/office/drawing/2014/main" id="{13A428AD-5500-4C1E-B2D7-296831425DFF}"/>
                  </a:ext>
                </a:extLst>
              </p:cNvPr>
              <p:cNvSpPr/>
              <p:nvPr/>
            </p:nvSpPr>
            <p:spPr>
              <a:xfrm>
                <a:off x="1253481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74" name="Rectangle 51">
                <a:extLst>
                  <a:ext uri="{FF2B5EF4-FFF2-40B4-BE49-F238E27FC236}">
                    <a16:creationId xmlns:a16="http://schemas.microsoft.com/office/drawing/2014/main" id="{FB219A5E-EDB7-4F90-9B37-BE12CCDC5913}"/>
                  </a:ext>
                </a:extLst>
              </p:cNvPr>
              <p:cNvSpPr/>
              <p:nvPr/>
            </p:nvSpPr>
            <p:spPr>
              <a:xfrm>
                <a:off x="1522614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75" name="Rectangle 52">
                <a:extLst>
                  <a:ext uri="{FF2B5EF4-FFF2-40B4-BE49-F238E27FC236}">
                    <a16:creationId xmlns:a16="http://schemas.microsoft.com/office/drawing/2014/main" id="{A8391083-E196-4D86-A6EE-84C2D64C110D}"/>
                  </a:ext>
                </a:extLst>
              </p:cNvPr>
              <p:cNvSpPr/>
              <p:nvPr/>
            </p:nvSpPr>
            <p:spPr>
              <a:xfrm>
                <a:off x="1253213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</p:grpSp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7766AF91-E453-473C-9EAA-FE468C677275}"/>
              </a:ext>
            </a:extLst>
          </p:cNvPr>
          <p:cNvGrpSpPr/>
          <p:nvPr/>
        </p:nvGrpSpPr>
        <p:grpSpPr>
          <a:xfrm>
            <a:off x="7047722" y="1282246"/>
            <a:ext cx="1409034" cy="2370665"/>
            <a:chOff x="2306958" y="863486"/>
            <a:chExt cx="827442" cy="2219659"/>
          </a:xfrm>
        </p:grpSpPr>
        <p:sp>
          <p:nvSpPr>
            <p:cNvPr id="94" name="Rectangle 5">
              <a:extLst>
                <a:ext uri="{FF2B5EF4-FFF2-40B4-BE49-F238E27FC236}">
                  <a16:creationId xmlns:a16="http://schemas.microsoft.com/office/drawing/2014/main" id="{E968EB9B-EDC7-4D1A-8D5A-89F8033B681B}"/>
                </a:ext>
              </a:extLst>
            </p:cNvPr>
            <p:cNvSpPr/>
            <p:nvPr/>
          </p:nvSpPr>
          <p:spPr>
            <a:xfrm>
              <a:off x="2306958" y="863486"/>
              <a:ext cx="827442" cy="2219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100" b="1" dirty="0">
                  <a:latin typeface="Gill Sans SemiBold"/>
                </a:rPr>
                <a:t>CPU 0</a:t>
              </a:r>
            </a:p>
          </p:txBody>
        </p:sp>
        <p:sp>
          <p:nvSpPr>
            <p:cNvPr id="98" name="Rectangle 335">
              <a:extLst>
                <a:ext uri="{FF2B5EF4-FFF2-40B4-BE49-F238E27FC236}">
                  <a16:creationId xmlns:a16="http://schemas.microsoft.com/office/drawing/2014/main" id="{F2A6864F-D02B-43EA-B3CC-1D6C17D915F8}"/>
                </a:ext>
              </a:extLst>
            </p:cNvPr>
            <p:cNvSpPr/>
            <p:nvPr/>
          </p:nvSpPr>
          <p:spPr>
            <a:xfrm rot="16200000">
              <a:off x="2578001" y="1550699"/>
              <a:ext cx="282202" cy="7051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>
                  <a:latin typeface="Gill Sans SemiBold"/>
                </a:rPr>
                <a:t>L3 </a:t>
              </a:r>
              <a:r>
                <a:rPr lang="ru-RU" sz="1400" dirty="0"/>
                <a:t>Кэш</a:t>
              </a:r>
            </a:p>
          </p:txBody>
        </p:sp>
        <p:grpSp>
          <p:nvGrpSpPr>
            <p:cNvPr id="101" name="Группа 100">
              <a:extLst>
                <a:ext uri="{FF2B5EF4-FFF2-40B4-BE49-F238E27FC236}">
                  <a16:creationId xmlns:a16="http://schemas.microsoft.com/office/drawing/2014/main" id="{6A75FB44-2487-44B3-B2CA-1FF1600D64CD}"/>
                </a:ext>
              </a:extLst>
            </p:cNvPr>
            <p:cNvGrpSpPr/>
            <p:nvPr/>
          </p:nvGrpSpPr>
          <p:grpSpPr>
            <a:xfrm>
              <a:off x="2368155" y="2238667"/>
              <a:ext cx="700864" cy="638203"/>
              <a:chOff x="1205860" y="2618881"/>
              <a:chExt cx="615502" cy="638203"/>
            </a:xfrm>
          </p:grpSpPr>
          <p:sp>
            <p:nvSpPr>
              <p:cNvPr id="114" name="Rectangle 48">
                <a:extLst>
                  <a:ext uri="{FF2B5EF4-FFF2-40B4-BE49-F238E27FC236}">
                    <a16:creationId xmlns:a16="http://schemas.microsoft.com/office/drawing/2014/main" id="{EFCA3210-15B4-4A07-B48F-4ED0F1A285F8}"/>
                  </a:ext>
                </a:extLst>
              </p:cNvPr>
              <p:cNvSpPr/>
              <p:nvPr/>
            </p:nvSpPr>
            <p:spPr>
              <a:xfrm>
                <a:off x="1205860" y="2618881"/>
                <a:ext cx="615502" cy="638203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sz="1100" b="1" dirty="0"/>
              </a:p>
              <a:p>
                <a:pPr algn="ctr">
                  <a:lnSpc>
                    <a:spcPct val="250000"/>
                  </a:lnSpc>
                </a:pPr>
                <a:r>
                  <a:rPr lang="ru-RU" sz="1100" b="1" dirty="0"/>
                  <a:t>Ядро</a:t>
                </a:r>
                <a:r>
                  <a:rPr lang="en-US" sz="1100" b="1" dirty="0"/>
                  <a:t> </a:t>
                </a:r>
                <a:r>
                  <a:rPr lang="ru-RU" sz="1100" b="1" dirty="0"/>
                  <a:t>1</a:t>
                </a:r>
                <a:endParaRPr lang="en-US" sz="1100" b="1" dirty="0"/>
              </a:p>
            </p:txBody>
          </p:sp>
          <p:sp>
            <p:nvSpPr>
              <p:cNvPr id="115" name="Rectangle 52">
                <a:extLst>
                  <a:ext uri="{FF2B5EF4-FFF2-40B4-BE49-F238E27FC236}">
                    <a16:creationId xmlns:a16="http://schemas.microsoft.com/office/drawing/2014/main" id="{2B1FB16E-E28B-4566-B371-8FEF4CB62BD5}"/>
                  </a:ext>
                </a:extLst>
              </p:cNvPr>
              <p:cNvSpPr/>
              <p:nvPr/>
            </p:nvSpPr>
            <p:spPr>
              <a:xfrm>
                <a:off x="1247473" y="2664472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144" name="Rectangle 50">
                <a:extLst>
                  <a:ext uri="{FF2B5EF4-FFF2-40B4-BE49-F238E27FC236}">
                    <a16:creationId xmlns:a16="http://schemas.microsoft.com/office/drawing/2014/main" id="{08083904-628E-400D-A811-10F592F9A15B}"/>
                  </a:ext>
                </a:extLst>
              </p:cNvPr>
              <p:cNvSpPr/>
              <p:nvPr/>
            </p:nvSpPr>
            <p:spPr>
              <a:xfrm>
                <a:off x="1251162" y="2892941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145" name="Rectangle 51">
                <a:extLst>
                  <a:ext uri="{FF2B5EF4-FFF2-40B4-BE49-F238E27FC236}">
                    <a16:creationId xmlns:a16="http://schemas.microsoft.com/office/drawing/2014/main" id="{0E8169B9-2B76-4C08-AF2C-D279CA6E219D}"/>
                  </a:ext>
                </a:extLst>
              </p:cNvPr>
              <p:cNvSpPr/>
              <p:nvPr/>
            </p:nvSpPr>
            <p:spPr>
              <a:xfrm>
                <a:off x="1520293" y="2892941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106" name="Группа 105">
              <a:extLst>
                <a:ext uri="{FF2B5EF4-FFF2-40B4-BE49-F238E27FC236}">
                  <a16:creationId xmlns:a16="http://schemas.microsoft.com/office/drawing/2014/main" id="{55F73832-E379-434C-AF8F-391745F37DA0}"/>
                </a:ext>
              </a:extLst>
            </p:cNvPr>
            <p:cNvGrpSpPr/>
            <p:nvPr/>
          </p:nvGrpSpPr>
          <p:grpSpPr>
            <a:xfrm>
              <a:off x="2366543" y="932606"/>
              <a:ext cx="705121" cy="638203"/>
              <a:chOff x="1203926" y="1312820"/>
              <a:chExt cx="615502" cy="638203"/>
            </a:xfrm>
          </p:grpSpPr>
          <p:sp>
            <p:nvSpPr>
              <p:cNvPr id="108" name="Rectangle 48">
                <a:extLst>
                  <a:ext uri="{FF2B5EF4-FFF2-40B4-BE49-F238E27FC236}">
                    <a16:creationId xmlns:a16="http://schemas.microsoft.com/office/drawing/2014/main" id="{8F547219-8511-46ED-867A-A2D721CEE9AF}"/>
                  </a:ext>
                </a:extLst>
              </p:cNvPr>
              <p:cNvSpPr/>
              <p:nvPr/>
            </p:nvSpPr>
            <p:spPr>
              <a:xfrm>
                <a:off x="1203926" y="1312820"/>
                <a:ext cx="615502" cy="63820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100" b="1" dirty="0"/>
                  <a:t>Ядро</a:t>
                </a:r>
                <a:r>
                  <a:rPr lang="en-US" sz="1100" b="1" dirty="0"/>
                  <a:t> 0</a:t>
                </a:r>
              </a:p>
            </p:txBody>
          </p:sp>
          <p:sp>
            <p:nvSpPr>
              <p:cNvPr id="109" name="Rectangle 50">
                <a:extLst>
                  <a:ext uri="{FF2B5EF4-FFF2-40B4-BE49-F238E27FC236}">
                    <a16:creationId xmlns:a16="http://schemas.microsoft.com/office/drawing/2014/main" id="{1DA5F94C-6FCA-4035-8F13-D1A8DB944FDD}"/>
                  </a:ext>
                </a:extLst>
              </p:cNvPr>
              <p:cNvSpPr/>
              <p:nvPr/>
            </p:nvSpPr>
            <p:spPr>
              <a:xfrm>
                <a:off x="1253481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111" name="Rectangle 51">
                <a:extLst>
                  <a:ext uri="{FF2B5EF4-FFF2-40B4-BE49-F238E27FC236}">
                    <a16:creationId xmlns:a16="http://schemas.microsoft.com/office/drawing/2014/main" id="{ABE823D3-FBFB-48D8-8237-3F60F477CCA7}"/>
                  </a:ext>
                </a:extLst>
              </p:cNvPr>
              <p:cNvSpPr/>
              <p:nvPr/>
            </p:nvSpPr>
            <p:spPr>
              <a:xfrm>
                <a:off x="1522614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112" name="Rectangle 52">
                <a:extLst>
                  <a:ext uri="{FF2B5EF4-FFF2-40B4-BE49-F238E27FC236}">
                    <a16:creationId xmlns:a16="http://schemas.microsoft.com/office/drawing/2014/main" id="{B8453A56-61B4-473F-B40E-DDA93CE9E086}"/>
                  </a:ext>
                </a:extLst>
              </p:cNvPr>
              <p:cNvSpPr/>
              <p:nvPr/>
            </p:nvSpPr>
            <p:spPr>
              <a:xfrm>
                <a:off x="1253213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</p:grpSp>
      </p:grpSp>
      <p:cxnSp>
        <p:nvCxnSpPr>
          <p:cNvPr id="148" name="Соединитель: изогнутый 147">
            <a:extLst>
              <a:ext uri="{FF2B5EF4-FFF2-40B4-BE49-F238E27FC236}">
                <a16:creationId xmlns:a16="http://schemas.microsoft.com/office/drawing/2014/main" id="{FCA08155-FE6F-4CD8-88C8-016F5E1CB445}"/>
              </a:ext>
            </a:extLst>
          </p:cNvPr>
          <p:cNvCxnSpPr>
            <a:cxnSpLocks/>
            <a:stCxn id="108" idx="2"/>
            <a:endCxn id="98" idx="2"/>
          </p:cNvCxnSpPr>
          <p:nvPr/>
        </p:nvCxnSpPr>
        <p:spPr>
          <a:xfrm rot="16200000" flipH="1">
            <a:off x="7872206" y="1915039"/>
            <a:ext cx="355067" cy="600366"/>
          </a:xfrm>
          <a:prstGeom prst="curvedConnector4">
            <a:avLst>
              <a:gd name="adj1" fmla="val 33017"/>
              <a:gd name="adj2" fmla="val 49760"/>
            </a:avLst>
          </a:prstGeom>
          <a:ln w="317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Соединитель: изогнутый 148">
            <a:extLst>
              <a:ext uri="{FF2B5EF4-FFF2-40B4-BE49-F238E27FC236}">
                <a16:creationId xmlns:a16="http://schemas.microsoft.com/office/drawing/2014/main" id="{D780CF31-CDC9-47E1-B9E3-DCDB4D8A4BEB}"/>
              </a:ext>
            </a:extLst>
          </p:cNvPr>
          <p:cNvCxnSpPr>
            <a:cxnSpLocks/>
          </p:cNvCxnSpPr>
          <p:nvPr/>
        </p:nvCxnSpPr>
        <p:spPr>
          <a:xfrm>
            <a:off x="5772348" y="1581353"/>
            <a:ext cx="1191886" cy="208159"/>
          </a:xfrm>
          <a:prstGeom prst="curvedConnector3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6133B885-F1B4-43E0-9634-A350F99B4BBD}"/>
              </a:ext>
            </a:extLst>
          </p:cNvPr>
          <p:cNvSpPr txBox="1"/>
          <p:nvPr/>
        </p:nvSpPr>
        <p:spPr>
          <a:xfrm>
            <a:off x="5857128" y="1224951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push(27)</a:t>
            </a:r>
            <a:endParaRPr lang="ru-RU" dirty="0"/>
          </a:p>
        </p:txBody>
      </p:sp>
      <p:cxnSp>
        <p:nvCxnSpPr>
          <p:cNvPr id="157" name="Соединитель: изогнутый 156">
            <a:extLst>
              <a:ext uri="{FF2B5EF4-FFF2-40B4-BE49-F238E27FC236}">
                <a16:creationId xmlns:a16="http://schemas.microsoft.com/office/drawing/2014/main" id="{BE64E4AE-E61D-4472-A953-1E3724AE04AF}"/>
              </a:ext>
            </a:extLst>
          </p:cNvPr>
          <p:cNvCxnSpPr>
            <a:cxnSpLocks/>
            <a:stCxn id="81" idx="0"/>
            <a:endCxn id="67" idx="2"/>
          </p:cNvCxnSpPr>
          <p:nvPr/>
        </p:nvCxnSpPr>
        <p:spPr>
          <a:xfrm rot="5400000" flipH="1" flipV="1">
            <a:off x="7862832" y="4799896"/>
            <a:ext cx="406919" cy="604470"/>
          </a:xfrm>
          <a:prstGeom prst="curvedConnector4">
            <a:avLst>
              <a:gd name="adj1" fmla="val 71514"/>
              <a:gd name="adj2" fmla="val 57106"/>
            </a:avLst>
          </a:prstGeom>
          <a:ln w="317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: изогнутый 159">
            <a:extLst>
              <a:ext uri="{FF2B5EF4-FFF2-40B4-BE49-F238E27FC236}">
                <a16:creationId xmlns:a16="http://schemas.microsoft.com/office/drawing/2014/main" id="{F8636FD8-910E-4625-B965-CFE17EBDECCE}"/>
              </a:ext>
            </a:extLst>
          </p:cNvPr>
          <p:cNvCxnSpPr>
            <a:cxnSpLocks/>
          </p:cNvCxnSpPr>
          <p:nvPr/>
        </p:nvCxnSpPr>
        <p:spPr>
          <a:xfrm>
            <a:off x="5768696" y="5492841"/>
            <a:ext cx="1191886" cy="208159"/>
          </a:xfrm>
          <a:prstGeom prst="curvedConnector3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01C30F02-4B81-43E6-8F62-84FBA7BF7C1F}"/>
              </a:ext>
            </a:extLst>
          </p:cNvPr>
          <p:cNvSpPr txBox="1"/>
          <p:nvPr/>
        </p:nvSpPr>
        <p:spPr>
          <a:xfrm>
            <a:off x="5857474" y="508246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push(14)</a:t>
            </a:r>
            <a:endParaRPr lang="ru-RU" dirty="0"/>
          </a:p>
        </p:txBody>
      </p:sp>
      <p:cxnSp>
        <p:nvCxnSpPr>
          <p:cNvPr id="162" name="Соединитель: изогнутый 161">
            <a:extLst>
              <a:ext uri="{FF2B5EF4-FFF2-40B4-BE49-F238E27FC236}">
                <a16:creationId xmlns:a16="http://schemas.microsoft.com/office/drawing/2014/main" id="{F6CE71A5-8784-4B97-8F55-3CC0504903A7}"/>
              </a:ext>
            </a:extLst>
          </p:cNvPr>
          <p:cNvCxnSpPr>
            <a:cxnSpLocks/>
            <a:stCxn id="67" idx="2"/>
            <a:endCxn id="121" idx="1"/>
          </p:cNvCxnSpPr>
          <p:nvPr/>
        </p:nvCxnSpPr>
        <p:spPr>
          <a:xfrm>
            <a:off x="8368526" y="4898671"/>
            <a:ext cx="1084522" cy="144100"/>
          </a:xfrm>
          <a:prstGeom prst="curvedConnector3">
            <a:avLst>
              <a:gd name="adj1" fmla="val 50000"/>
            </a:avLst>
          </a:prstGeom>
          <a:ln w="317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Соединитель: изогнутый 162">
            <a:extLst>
              <a:ext uri="{FF2B5EF4-FFF2-40B4-BE49-F238E27FC236}">
                <a16:creationId xmlns:a16="http://schemas.microsoft.com/office/drawing/2014/main" id="{62E58382-0D41-445D-9E5A-FF24821C5573}"/>
              </a:ext>
            </a:extLst>
          </p:cNvPr>
          <p:cNvCxnSpPr>
            <a:cxnSpLocks/>
            <a:stCxn id="98" idx="2"/>
            <a:endCxn id="126" idx="1"/>
          </p:cNvCxnSpPr>
          <p:nvPr/>
        </p:nvCxnSpPr>
        <p:spPr>
          <a:xfrm flipV="1">
            <a:off x="8349922" y="2306566"/>
            <a:ext cx="1103126" cy="86190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6ABF2459-7E05-438B-AD86-BB2669FA5FEF}"/>
              </a:ext>
            </a:extLst>
          </p:cNvPr>
          <p:cNvSpPr/>
          <p:nvPr/>
        </p:nvSpPr>
        <p:spPr>
          <a:xfrm>
            <a:off x="332277" y="1994437"/>
            <a:ext cx="5739816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Поток случайным образом выбирает одну очередь из множества</a:t>
            </a:r>
            <a:r>
              <a:rPr lang="ru-RU" altLang="ru-RU" sz="2400" baseline="30000" dirty="0">
                <a:solidFill>
                  <a:srgbClr val="050D3F"/>
                </a:solidFill>
                <a:latin typeface="Gill Sans SemiBold" charset="0"/>
              </a:rPr>
              <a:t>10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Попытка заблокировать мьютекс очереди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В случае успешной блокировки выполняется операция над очередью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В ином случае алгоритм повторяется сначала</a:t>
            </a:r>
            <a:endParaRPr lang="en-US" altLang="ru-RU" sz="2400" dirty="0">
              <a:solidFill>
                <a:srgbClr val="050D3F"/>
              </a:solidFill>
              <a:latin typeface="Gill Sans SemiBold" charset="0"/>
            </a:endParaRPr>
          </a:p>
        </p:txBody>
      </p:sp>
      <p:sp>
        <p:nvSpPr>
          <p:cNvPr id="166" name="Rectangle 33">
            <a:extLst>
              <a:ext uri="{FF2B5EF4-FFF2-40B4-BE49-F238E27FC236}">
                <a16:creationId xmlns:a16="http://schemas.microsoft.com/office/drawing/2014/main" id="{43260E7E-2A71-4E5E-BB37-DE723DF14031}"/>
              </a:ext>
            </a:extLst>
          </p:cNvPr>
          <p:cNvSpPr/>
          <p:nvPr/>
        </p:nvSpPr>
        <p:spPr>
          <a:xfrm>
            <a:off x="10353418" y="1604894"/>
            <a:ext cx="450185" cy="411544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71</a:t>
            </a:r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49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ОСЛАБЛЕННАЯ ОЧЕРЕДЬ С ПРИОРИТЕТОМ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76590B0-2445-4F55-B1CC-CC02689B62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Операция удаления максимального</a:t>
            </a:r>
          </a:p>
        </p:txBody>
      </p:sp>
      <p:sp>
        <p:nvSpPr>
          <p:cNvPr id="113" name="Rounded Rectangle 53">
            <a:extLst>
              <a:ext uri="{FF2B5EF4-FFF2-40B4-BE49-F238E27FC236}">
                <a16:creationId xmlns:a16="http://schemas.microsoft.com/office/drawing/2014/main" id="{BD36B0CE-19A1-014C-AAF0-B0FA41FB403F}"/>
              </a:ext>
            </a:extLst>
          </p:cNvPr>
          <p:cNvSpPr>
            <a:spLocks/>
          </p:cNvSpPr>
          <p:nvPr/>
        </p:nvSpPr>
        <p:spPr>
          <a:xfrm>
            <a:off x="8963156" y="1282246"/>
            <a:ext cx="2898690" cy="4876580"/>
          </a:xfrm>
          <a:prstGeom prst="flowChartProcess">
            <a:avLst/>
          </a:prstGeom>
          <a:solidFill>
            <a:srgbClr val="FFFFCC"/>
          </a:solidFill>
          <a:ln w="25400" cap="flat" cmpd="sng">
            <a:solidFill>
              <a:schemeClr val="tx2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Очередь с приоритетом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74C2FCB8-CD65-4F75-9C96-8C1B17CF41E0}"/>
              </a:ext>
            </a:extLst>
          </p:cNvPr>
          <p:cNvSpPr/>
          <p:nvPr/>
        </p:nvSpPr>
        <p:spPr>
          <a:xfrm>
            <a:off x="1919536" y="6290009"/>
            <a:ext cx="97340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10</a:t>
            </a:r>
            <a:r>
              <a:rPr lang="en-US" sz="1200" dirty="0" err="1">
                <a:solidFill>
                  <a:srgbClr val="222222"/>
                </a:solidFill>
                <a:latin typeface="Gill Sans SemiBold"/>
              </a:rPr>
              <a:t>Rihani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 H., Sanders P., </a:t>
            </a:r>
            <a:r>
              <a:rPr lang="en-US" sz="1200" dirty="0" err="1">
                <a:solidFill>
                  <a:srgbClr val="222222"/>
                </a:solidFill>
                <a:latin typeface="Gill Sans SemiBold"/>
              </a:rPr>
              <a:t>Dementiev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 R. Multiqueues: Simpler, faster, and better relaxed concurrent priority queues //</a:t>
            </a:r>
            <a:r>
              <a:rPr lang="en-US" sz="1200" dirty="0" err="1">
                <a:solidFill>
                  <a:srgbClr val="222222"/>
                </a:solidFill>
                <a:latin typeface="Gill Sans SemiBold"/>
              </a:rPr>
              <a:t>arXiv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 preprint arXiv:1411.1209. – 2014.</a:t>
            </a:r>
            <a:endParaRPr lang="ru-RU" sz="1200" dirty="0">
              <a:solidFill>
                <a:srgbClr val="222222"/>
              </a:solidFill>
              <a:latin typeface="Gill Sans SemiBold"/>
            </a:endParaRP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D554CADB-86DD-4B09-82E9-A14C090D0C16}"/>
              </a:ext>
            </a:extLst>
          </p:cNvPr>
          <p:cNvGrpSpPr/>
          <p:nvPr/>
        </p:nvGrpSpPr>
        <p:grpSpPr>
          <a:xfrm>
            <a:off x="7066326" y="3788161"/>
            <a:ext cx="1409034" cy="2370665"/>
            <a:chOff x="2306958" y="863486"/>
            <a:chExt cx="827442" cy="2219659"/>
          </a:xfrm>
        </p:grpSpPr>
        <p:sp>
          <p:nvSpPr>
            <p:cNvPr id="66" name="Rectangle 5">
              <a:extLst>
                <a:ext uri="{FF2B5EF4-FFF2-40B4-BE49-F238E27FC236}">
                  <a16:creationId xmlns:a16="http://schemas.microsoft.com/office/drawing/2014/main" id="{3F72DEB1-7C01-4547-A4F6-60B0070174FB}"/>
                </a:ext>
              </a:extLst>
            </p:cNvPr>
            <p:cNvSpPr/>
            <p:nvPr/>
          </p:nvSpPr>
          <p:spPr>
            <a:xfrm>
              <a:off x="2306958" y="863486"/>
              <a:ext cx="827442" cy="2219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100" b="1" dirty="0">
                  <a:latin typeface="Gill Sans SemiBold"/>
                </a:rPr>
                <a:t>CPU </a:t>
              </a:r>
              <a:r>
                <a:rPr lang="ru-RU" sz="1100" b="1" dirty="0">
                  <a:latin typeface="Gill Sans SemiBold"/>
                </a:rPr>
                <a:t>1</a:t>
              </a:r>
              <a:endParaRPr lang="en-US" sz="1100" b="1" dirty="0">
                <a:latin typeface="Gill Sans SemiBold"/>
              </a:endParaRPr>
            </a:p>
          </p:txBody>
        </p:sp>
        <p:sp>
          <p:nvSpPr>
            <p:cNvPr id="67" name="Rectangle 335">
              <a:extLst>
                <a:ext uri="{FF2B5EF4-FFF2-40B4-BE49-F238E27FC236}">
                  <a16:creationId xmlns:a16="http://schemas.microsoft.com/office/drawing/2014/main" id="{E305B668-DFFB-4AA7-8C87-72D0AFE5D113}"/>
                </a:ext>
              </a:extLst>
            </p:cNvPr>
            <p:cNvSpPr/>
            <p:nvPr/>
          </p:nvSpPr>
          <p:spPr>
            <a:xfrm rot="16200000">
              <a:off x="2578001" y="1550699"/>
              <a:ext cx="282202" cy="7051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>
                  <a:latin typeface="Gill Sans SemiBold"/>
                </a:rPr>
                <a:t>L3 </a:t>
              </a:r>
              <a:r>
                <a:rPr lang="ru-RU" sz="1400" dirty="0"/>
                <a:t>Кэш</a:t>
              </a:r>
            </a:p>
          </p:txBody>
        </p:sp>
        <p:grpSp>
          <p:nvGrpSpPr>
            <p:cNvPr id="68" name="Группа 67">
              <a:extLst>
                <a:ext uri="{FF2B5EF4-FFF2-40B4-BE49-F238E27FC236}">
                  <a16:creationId xmlns:a16="http://schemas.microsoft.com/office/drawing/2014/main" id="{C05C7D68-6641-4D85-868C-2CEDDCDB0F9F}"/>
                </a:ext>
              </a:extLst>
            </p:cNvPr>
            <p:cNvGrpSpPr/>
            <p:nvPr/>
          </p:nvGrpSpPr>
          <p:grpSpPr>
            <a:xfrm>
              <a:off x="2368155" y="2238667"/>
              <a:ext cx="700864" cy="638203"/>
              <a:chOff x="1205860" y="2618881"/>
              <a:chExt cx="615502" cy="638203"/>
            </a:xfrm>
          </p:grpSpPr>
          <p:sp>
            <p:nvSpPr>
              <p:cNvPr id="76" name="Rectangle 48">
                <a:extLst>
                  <a:ext uri="{FF2B5EF4-FFF2-40B4-BE49-F238E27FC236}">
                    <a16:creationId xmlns:a16="http://schemas.microsoft.com/office/drawing/2014/main" id="{FBE9BCB6-4025-4B3C-A340-D0B90FC7B7AC}"/>
                  </a:ext>
                </a:extLst>
              </p:cNvPr>
              <p:cNvSpPr/>
              <p:nvPr/>
            </p:nvSpPr>
            <p:spPr>
              <a:xfrm>
                <a:off x="1205860" y="2618881"/>
                <a:ext cx="615502" cy="638203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sz="1100" b="1" dirty="0"/>
              </a:p>
              <a:p>
                <a:pPr algn="ctr">
                  <a:lnSpc>
                    <a:spcPct val="250000"/>
                  </a:lnSpc>
                </a:pPr>
                <a:r>
                  <a:rPr lang="ru-RU" sz="1100" b="1" dirty="0"/>
                  <a:t>Ядро</a:t>
                </a:r>
                <a:r>
                  <a:rPr lang="en-US" sz="1100" b="1" dirty="0"/>
                  <a:t> </a:t>
                </a:r>
                <a:r>
                  <a:rPr lang="ru-RU" sz="1100" b="1" dirty="0"/>
                  <a:t>1</a:t>
                </a:r>
                <a:endParaRPr lang="en-US" sz="1100" b="1" dirty="0"/>
              </a:p>
            </p:txBody>
          </p:sp>
          <p:sp>
            <p:nvSpPr>
              <p:cNvPr id="81" name="Rectangle 52">
                <a:extLst>
                  <a:ext uri="{FF2B5EF4-FFF2-40B4-BE49-F238E27FC236}">
                    <a16:creationId xmlns:a16="http://schemas.microsoft.com/office/drawing/2014/main" id="{15421CD4-585B-4D16-AD95-3286B4887B6A}"/>
                  </a:ext>
                </a:extLst>
              </p:cNvPr>
              <p:cNvSpPr/>
              <p:nvPr/>
            </p:nvSpPr>
            <p:spPr>
              <a:xfrm>
                <a:off x="1247473" y="2664472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90" name="Rectangle 50">
                <a:extLst>
                  <a:ext uri="{FF2B5EF4-FFF2-40B4-BE49-F238E27FC236}">
                    <a16:creationId xmlns:a16="http://schemas.microsoft.com/office/drawing/2014/main" id="{123D1778-8CA9-4948-8A60-E8B068CDA831}"/>
                  </a:ext>
                </a:extLst>
              </p:cNvPr>
              <p:cNvSpPr/>
              <p:nvPr/>
            </p:nvSpPr>
            <p:spPr>
              <a:xfrm>
                <a:off x="1251162" y="2892941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91" name="Rectangle 51">
                <a:extLst>
                  <a:ext uri="{FF2B5EF4-FFF2-40B4-BE49-F238E27FC236}">
                    <a16:creationId xmlns:a16="http://schemas.microsoft.com/office/drawing/2014/main" id="{4A845900-5A16-4B1E-B57D-1FAB6EC6A222}"/>
                  </a:ext>
                </a:extLst>
              </p:cNvPr>
              <p:cNvSpPr/>
              <p:nvPr/>
            </p:nvSpPr>
            <p:spPr>
              <a:xfrm>
                <a:off x="1520293" y="2892941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69" name="Группа 68">
              <a:extLst>
                <a:ext uri="{FF2B5EF4-FFF2-40B4-BE49-F238E27FC236}">
                  <a16:creationId xmlns:a16="http://schemas.microsoft.com/office/drawing/2014/main" id="{867D65B8-CE15-4362-8CFE-AF91C31AC982}"/>
                </a:ext>
              </a:extLst>
            </p:cNvPr>
            <p:cNvGrpSpPr/>
            <p:nvPr/>
          </p:nvGrpSpPr>
          <p:grpSpPr>
            <a:xfrm>
              <a:off x="2366543" y="932606"/>
              <a:ext cx="705121" cy="638203"/>
              <a:chOff x="1203926" y="1312820"/>
              <a:chExt cx="615502" cy="638203"/>
            </a:xfrm>
          </p:grpSpPr>
          <p:sp>
            <p:nvSpPr>
              <p:cNvPr id="70" name="Rectangle 48">
                <a:extLst>
                  <a:ext uri="{FF2B5EF4-FFF2-40B4-BE49-F238E27FC236}">
                    <a16:creationId xmlns:a16="http://schemas.microsoft.com/office/drawing/2014/main" id="{7CC03163-7889-4FDD-9528-B7D629C17B77}"/>
                  </a:ext>
                </a:extLst>
              </p:cNvPr>
              <p:cNvSpPr/>
              <p:nvPr/>
            </p:nvSpPr>
            <p:spPr>
              <a:xfrm>
                <a:off x="1203926" y="1312820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100" b="1" dirty="0"/>
                  <a:t>Ядро</a:t>
                </a:r>
                <a:r>
                  <a:rPr lang="en-US" sz="1100" b="1" dirty="0"/>
                  <a:t> 0</a:t>
                </a:r>
              </a:p>
            </p:txBody>
          </p:sp>
          <p:sp>
            <p:nvSpPr>
              <p:cNvPr id="71" name="Rectangle 50">
                <a:extLst>
                  <a:ext uri="{FF2B5EF4-FFF2-40B4-BE49-F238E27FC236}">
                    <a16:creationId xmlns:a16="http://schemas.microsoft.com/office/drawing/2014/main" id="{13A428AD-5500-4C1E-B2D7-296831425DFF}"/>
                  </a:ext>
                </a:extLst>
              </p:cNvPr>
              <p:cNvSpPr/>
              <p:nvPr/>
            </p:nvSpPr>
            <p:spPr>
              <a:xfrm>
                <a:off x="1253481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74" name="Rectangle 51">
                <a:extLst>
                  <a:ext uri="{FF2B5EF4-FFF2-40B4-BE49-F238E27FC236}">
                    <a16:creationId xmlns:a16="http://schemas.microsoft.com/office/drawing/2014/main" id="{FB219A5E-EDB7-4F90-9B37-BE12CCDC5913}"/>
                  </a:ext>
                </a:extLst>
              </p:cNvPr>
              <p:cNvSpPr/>
              <p:nvPr/>
            </p:nvSpPr>
            <p:spPr>
              <a:xfrm>
                <a:off x="1522614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75" name="Rectangle 52">
                <a:extLst>
                  <a:ext uri="{FF2B5EF4-FFF2-40B4-BE49-F238E27FC236}">
                    <a16:creationId xmlns:a16="http://schemas.microsoft.com/office/drawing/2014/main" id="{A8391083-E196-4D86-A6EE-84C2D64C110D}"/>
                  </a:ext>
                </a:extLst>
              </p:cNvPr>
              <p:cNvSpPr/>
              <p:nvPr/>
            </p:nvSpPr>
            <p:spPr>
              <a:xfrm>
                <a:off x="1253213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</p:grpSp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7766AF91-E453-473C-9EAA-FE468C677275}"/>
              </a:ext>
            </a:extLst>
          </p:cNvPr>
          <p:cNvGrpSpPr/>
          <p:nvPr/>
        </p:nvGrpSpPr>
        <p:grpSpPr>
          <a:xfrm>
            <a:off x="7047722" y="1282246"/>
            <a:ext cx="1409034" cy="2370665"/>
            <a:chOff x="2306958" y="863486"/>
            <a:chExt cx="827442" cy="2219659"/>
          </a:xfrm>
        </p:grpSpPr>
        <p:sp>
          <p:nvSpPr>
            <p:cNvPr id="94" name="Rectangle 5">
              <a:extLst>
                <a:ext uri="{FF2B5EF4-FFF2-40B4-BE49-F238E27FC236}">
                  <a16:creationId xmlns:a16="http://schemas.microsoft.com/office/drawing/2014/main" id="{E968EB9B-EDC7-4D1A-8D5A-89F8033B681B}"/>
                </a:ext>
              </a:extLst>
            </p:cNvPr>
            <p:cNvSpPr/>
            <p:nvPr/>
          </p:nvSpPr>
          <p:spPr>
            <a:xfrm>
              <a:off x="2306958" y="863486"/>
              <a:ext cx="827442" cy="2219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100" b="1" dirty="0">
                  <a:latin typeface="Gill Sans SemiBold"/>
                </a:rPr>
                <a:t>CPU 0</a:t>
              </a:r>
            </a:p>
          </p:txBody>
        </p:sp>
        <p:sp>
          <p:nvSpPr>
            <p:cNvPr id="98" name="Rectangle 335">
              <a:extLst>
                <a:ext uri="{FF2B5EF4-FFF2-40B4-BE49-F238E27FC236}">
                  <a16:creationId xmlns:a16="http://schemas.microsoft.com/office/drawing/2014/main" id="{F2A6864F-D02B-43EA-B3CC-1D6C17D915F8}"/>
                </a:ext>
              </a:extLst>
            </p:cNvPr>
            <p:cNvSpPr/>
            <p:nvPr/>
          </p:nvSpPr>
          <p:spPr>
            <a:xfrm rot="16200000">
              <a:off x="2578001" y="1550699"/>
              <a:ext cx="282202" cy="7051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>
                  <a:latin typeface="Gill Sans SemiBold"/>
                </a:rPr>
                <a:t>L3 </a:t>
              </a:r>
              <a:r>
                <a:rPr lang="ru-RU" sz="1400" dirty="0"/>
                <a:t>Кэш</a:t>
              </a:r>
            </a:p>
          </p:txBody>
        </p:sp>
        <p:grpSp>
          <p:nvGrpSpPr>
            <p:cNvPr id="101" name="Группа 100">
              <a:extLst>
                <a:ext uri="{FF2B5EF4-FFF2-40B4-BE49-F238E27FC236}">
                  <a16:creationId xmlns:a16="http://schemas.microsoft.com/office/drawing/2014/main" id="{6A75FB44-2487-44B3-B2CA-1FF1600D64CD}"/>
                </a:ext>
              </a:extLst>
            </p:cNvPr>
            <p:cNvGrpSpPr/>
            <p:nvPr/>
          </p:nvGrpSpPr>
          <p:grpSpPr>
            <a:xfrm>
              <a:off x="2368155" y="2238667"/>
              <a:ext cx="700864" cy="638203"/>
              <a:chOff x="1205860" y="2618881"/>
              <a:chExt cx="615502" cy="638203"/>
            </a:xfrm>
          </p:grpSpPr>
          <p:sp>
            <p:nvSpPr>
              <p:cNvPr id="114" name="Rectangle 48">
                <a:extLst>
                  <a:ext uri="{FF2B5EF4-FFF2-40B4-BE49-F238E27FC236}">
                    <a16:creationId xmlns:a16="http://schemas.microsoft.com/office/drawing/2014/main" id="{EFCA3210-15B4-4A07-B48F-4ED0F1A285F8}"/>
                  </a:ext>
                </a:extLst>
              </p:cNvPr>
              <p:cNvSpPr/>
              <p:nvPr/>
            </p:nvSpPr>
            <p:spPr>
              <a:xfrm>
                <a:off x="1205860" y="2618881"/>
                <a:ext cx="615502" cy="638203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sz="1100" b="1" dirty="0"/>
              </a:p>
              <a:p>
                <a:pPr algn="ctr">
                  <a:lnSpc>
                    <a:spcPct val="250000"/>
                  </a:lnSpc>
                </a:pPr>
                <a:r>
                  <a:rPr lang="ru-RU" sz="1100" b="1" dirty="0"/>
                  <a:t>Ядро</a:t>
                </a:r>
                <a:r>
                  <a:rPr lang="en-US" sz="1100" b="1" dirty="0"/>
                  <a:t> </a:t>
                </a:r>
                <a:r>
                  <a:rPr lang="ru-RU" sz="1100" b="1" dirty="0"/>
                  <a:t>1</a:t>
                </a:r>
                <a:endParaRPr lang="en-US" sz="1100" b="1" dirty="0"/>
              </a:p>
            </p:txBody>
          </p:sp>
          <p:sp>
            <p:nvSpPr>
              <p:cNvPr id="115" name="Rectangle 52">
                <a:extLst>
                  <a:ext uri="{FF2B5EF4-FFF2-40B4-BE49-F238E27FC236}">
                    <a16:creationId xmlns:a16="http://schemas.microsoft.com/office/drawing/2014/main" id="{2B1FB16E-E28B-4566-B371-8FEF4CB62BD5}"/>
                  </a:ext>
                </a:extLst>
              </p:cNvPr>
              <p:cNvSpPr/>
              <p:nvPr/>
            </p:nvSpPr>
            <p:spPr>
              <a:xfrm>
                <a:off x="1247473" y="2664472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144" name="Rectangle 50">
                <a:extLst>
                  <a:ext uri="{FF2B5EF4-FFF2-40B4-BE49-F238E27FC236}">
                    <a16:creationId xmlns:a16="http://schemas.microsoft.com/office/drawing/2014/main" id="{08083904-628E-400D-A811-10F592F9A15B}"/>
                  </a:ext>
                </a:extLst>
              </p:cNvPr>
              <p:cNvSpPr/>
              <p:nvPr/>
            </p:nvSpPr>
            <p:spPr>
              <a:xfrm>
                <a:off x="1251162" y="2892941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145" name="Rectangle 51">
                <a:extLst>
                  <a:ext uri="{FF2B5EF4-FFF2-40B4-BE49-F238E27FC236}">
                    <a16:creationId xmlns:a16="http://schemas.microsoft.com/office/drawing/2014/main" id="{0E8169B9-2B76-4C08-AF2C-D279CA6E219D}"/>
                  </a:ext>
                </a:extLst>
              </p:cNvPr>
              <p:cNvSpPr/>
              <p:nvPr/>
            </p:nvSpPr>
            <p:spPr>
              <a:xfrm>
                <a:off x="1520293" y="2892941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106" name="Группа 105">
              <a:extLst>
                <a:ext uri="{FF2B5EF4-FFF2-40B4-BE49-F238E27FC236}">
                  <a16:creationId xmlns:a16="http://schemas.microsoft.com/office/drawing/2014/main" id="{55F73832-E379-434C-AF8F-391745F37DA0}"/>
                </a:ext>
              </a:extLst>
            </p:cNvPr>
            <p:cNvGrpSpPr/>
            <p:nvPr/>
          </p:nvGrpSpPr>
          <p:grpSpPr>
            <a:xfrm>
              <a:off x="2366543" y="932606"/>
              <a:ext cx="705121" cy="638203"/>
              <a:chOff x="1203926" y="1312820"/>
              <a:chExt cx="615502" cy="638203"/>
            </a:xfrm>
          </p:grpSpPr>
          <p:sp>
            <p:nvSpPr>
              <p:cNvPr id="108" name="Rectangle 48">
                <a:extLst>
                  <a:ext uri="{FF2B5EF4-FFF2-40B4-BE49-F238E27FC236}">
                    <a16:creationId xmlns:a16="http://schemas.microsoft.com/office/drawing/2014/main" id="{8F547219-8511-46ED-867A-A2D721CEE9AF}"/>
                  </a:ext>
                </a:extLst>
              </p:cNvPr>
              <p:cNvSpPr/>
              <p:nvPr/>
            </p:nvSpPr>
            <p:spPr>
              <a:xfrm>
                <a:off x="1203926" y="1312820"/>
                <a:ext cx="615502" cy="63820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100" b="1" dirty="0"/>
                  <a:t>Ядро</a:t>
                </a:r>
                <a:r>
                  <a:rPr lang="en-US" sz="1100" b="1" dirty="0"/>
                  <a:t> 0</a:t>
                </a:r>
              </a:p>
            </p:txBody>
          </p:sp>
          <p:sp>
            <p:nvSpPr>
              <p:cNvPr id="109" name="Rectangle 50">
                <a:extLst>
                  <a:ext uri="{FF2B5EF4-FFF2-40B4-BE49-F238E27FC236}">
                    <a16:creationId xmlns:a16="http://schemas.microsoft.com/office/drawing/2014/main" id="{1DA5F94C-6FCA-4035-8F13-D1A8DB944FDD}"/>
                  </a:ext>
                </a:extLst>
              </p:cNvPr>
              <p:cNvSpPr/>
              <p:nvPr/>
            </p:nvSpPr>
            <p:spPr>
              <a:xfrm>
                <a:off x="1253481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111" name="Rectangle 51">
                <a:extLst>
                  <a:ext uri="{FF2B5EF4-FFF2-40B4-BE49-F238E27FC236}">
                    <a16:creationId xmlns:a16="http://schemas.microsoft.com/office/drawing/2014/main" id="{ABE823D3-FBFB-48D8-8237-3F60F477CCA7}"/>
                  </a:ext>
                </a:extLst>
              </p:cNvPr>
              <p:cNvSpPr/>
              <p:nvPr/>
            </p:nvSpPr>
            <p:spPr>
              <a:xfrm>
                <a:off x="1522614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112" name="Rectangle 52">
                <a:extLst>
                  <a:ext uri="{FF2B5EF4-FFF2-40B4-BE49-F238E27FC236}">
                    <a16:creationId xmlns:a16="http://schemas.microsoft.com/office/drawing/2014/main" id="{B8453A56-61B4-473F-B40E-DDA93CE9E086}"/>
                  </a:ext>
                </a:extLst>
              </p:cNvPr>
              <p:cNvSpPr/>
              <p:nvPr/>
            </p:nvSpPr>
            <p:spPr>
              <a:xfrm>
                <a:off x="1253213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</p:grpSp>
      </p:grpSp>
      <p:cxnSp>
        <p:nvCxnSpPr>
          <p:cNvPr id="148" name="Соединитель: изогнутый 147">
            <a:extLst>
              <a:ext uri="{FF2B5EF4-FFF2-40B4-BE49-F238E27FC236}">
                <a16:creationId xmlns:a16="http://schemas.microsoft.com/office/drawing/2014/main" id="{FCA08155-FE6F-4CD8-88C8-016F5E1CB445}"/>
              </a:ext>
            </a:extLst>
          </p:cNvPr>
          <p:cNvCxnSpPr>
            <a:cxnSpLocks/>
            <a:stCxn id="108" idx="2"/>
            <a:endCxn id="98" idx="2"/>
          </p:cNvCxnSpPr>
          <p:nvPr/>
        </p:nvCxnSpPr>
        <p:spPr>
          <a:xfrm rot="16200000" flipH="1">
            <a:off x="7872206" y="1915039"/>
            <a:ext cx="355067" cy="600366"/>
          </a:xfrm>
          <a:prstGeom prst="curvedConnector4">
            <a:avLst>
              <a:gd name="adj1" fmla="val 33017"/>
              <a:gd name="adj2" fmla="val 49760"/>
            </a:avLst>
          </a:prstGeom>
          <a:ln w="317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Соединитель: изогнутый 148">
            <a:extLst>
              <a:ext uri="{FF2B5EF4-FFF2-40B4-BE49-F238E27FC236}">
                <a16:creationId xmlns:a16="http://schemas.microsoft.com/office/drawing/2014/main" id="{D780CF31-CDC9-47E1-B9E3-DCDB4D8A4BEB}"/>
              </a:ext>
            </a:extLst>
          </p:cNvPr>
          <p:cNvCxnSpPr>
            <a:cxnSpLocks/>
          </p:cNvCxnSpPr>
          <p:nvPr/>
        </p:nvCxnSpPr>
        <p:spPr>
          <a:xfrm>
            <a:off x="5772348" y="1581353"/>
            <a:ext cx="1191886" cy="208159"/>
          </a:xfrm>
          <a:prstGeom prst="curvedConnector3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: изогнутый 156">
            <a:extLst>
              <a:ext uri="{FF2B5EF4-FFF2-40B4-BE49-F238E27FC236}">
                <a16:creationId xmlns:a16="http://schemas.microsoft.com/office/drawing/2014/main" id="{BE64E4AE-E61D-4472-A953-1E3724AE04AF}"/>
              </a:ext>
            </a:extLst>
          </p:cNvPr>
          <p:cNvCxnSpPr>
            <a:cxnSpLocks/>
            <a:stCxn id="81" idx="0"/>
            <a:endCxn id="67" idx="2"/>
          </p:cNvCxnSpPr>
          <p:nvPr/>
        </p:nvCxnSpPr>
        <p:spPr>
          <a:xfrm rot="5400000" flipH="1" flipV="1">
            <a:off x="7862832" y="4799896"/>
            <a:ext cx="406919" cy="604470"/>
          </a:xfrm>
          <a:prstGeom prst="curvedConnector4">
            <a:avLst>
              <a:gd name="adj1" fmla="val 71514"/>
              <a:gd name="adj2" fmla="val 57106"/>
            </a:avLst>
          </a:prstGeom>
          <a:ln w="317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: изогнутый 159">
            <a:extLst>
              <a:ext uri="{FF2B5EF4-FFF2-40B4-BE49-F238E27FC236}">
                <a16:creationId xmlns:a16="http://schemas.microsoft.com/office/drawing/2014/main" id="{F8636FD8-910E-4625-B965-CFE17EBDECCE}"/>
              </a:ext>
            </a:extLst>
          </p:cNvPr>
          <p:cNvCxnSpPr>
            <a:cxnSpLocks/>
          </p:cNvCxnSpPr>
          <p:nvPr/>
        </p:nvCxnSpPr>
        <p:spPr>
          <a:xfrm>
            <a:off x="5772348" y="5634307"/>
            <a:ext cx="1191886" cy="208159"/>
          </a:xfrm>
          <a:prstGeom prst="curvedConnector3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Соединитель: изогнутый 161">
            <a:extLst>
              <a:ext uri="{FF2B5EF4-FFF2-40B4-BE49-F238E27FC236}">
                <a16:creationId xmlns:a16="http://schemas.microsoft.com/office/drawing/2014/main" id="{F6CE71A5-8784-4B97-8F55-3CC0504903A7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8368526" y="4898671"/>
            <a:ext cx="1084522" cy="144100"/>
          </a:xfrm>
          <a:prstGeom prst="curvedConnector3">
            <a:avLst>
              <a:gd name="adj1" fmla="val 50000"/>
            </a:avLst>
          </a:prstGeom>
          <a:ln w="317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Соединитель: изогнутый 162">
            <a:extLst>
              <a:ext uri="{FF2B5EF4-FFF2-40B4-BE49-F238E27FC236}">
                <a16:creationId xmlns:a16="http://schemas.microsoft.com/office/drawing/2014/main" id="{62E58382-0D41-445D-9E5A-FF24821C5573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8349922" y="2392756"/>
            <a:ext cx="1112252" cy="907437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6ABF2459-7E05-438B-AD86-BB2669FA5FEF}"/>
              </a:ext>
            </a:extLst>
          </p:cNvPr>
          <p:cNvSpPr/>
          <p:nvPr/>
        </p:nvSpPr>
        <p:spPr>
          <a:xfrm>
            <a:off x="341660" y="1984351"/>
            <a:ext cx="581481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Поток случайным образом выбирает 2 очереди из множества</a:t>
            </a:r>
            <a:r>
              <a:rPr lang="ru-RU" altLang="ru-RU" sz="2400" baseline="30000" dirty="0">
                <a:solidFill>
                  <a:srgbClr val="050D3F"/>
                </a:solidFill>
                <a:latin typeface="Gill Sans SemiBold" charset="0"/>
              </a:rPr>
              <a:t>10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Попытка заблокировать их мьютексы, при неудачной попытке захвата мьютекса одной из очередей, выбирается другая структура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После захвата мьютексов сравниваются максимальные элементы выбранных очередей и удаляется максимальный</a:t>
            </a:r>
            <a:endParaRPr lang="en-US" altLang="ru-RU" sz="2400" dirty="0">
              <a:solidFill>
                <a:srgbClr val="050D3F"/>
              </a:solidFill>
              <a:latin typeface="Gill Sans SemiBold" charset="0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endParaRPr lang="en-US" altLang="ru-RU" sz="2400" dirty="0">
              <a:solidFill>
                <a:srgbClr val="050D3F"/>
              </a:solidFill>
              <a:latin typeface="Gill Sans SemiBold" charset="0"/>
            </a:endParaRPr>
          </a:p>
        </p:txBody>
      </p:sp>
      <p:cxnSp>
        <p:nvCxnSpPr>
          <p:cNvPr id="201" name="Соединитель: изогнутый 200">
            <a:extLst>
              <a:ext uri="{FF2B5EF4-FFF2-40B4-BE49-F238E27FC236}">
                <a16:creationId xmlns:a16="http://schemas.microsoft.com/office/drawing/2014/main" id="{B6F9D6B1-3ACE-4976-9511-77825039B3C5}"/>
              </a:ext>
            </a:extLst>
          </p:cNvPr>
          <p:cNvCxnSpPr>
            <a:cxnSpLocks/>
            <a:stCxn id="98" idx="2"/>
            <a:endCxn id="203" idx="1"/>
          </p:cNvCxnSpPr>
          <p:nvPr/>
        </p:nvCxnSpPr>
        <p:spPr>
          <a:xfrm>
            <a:off x="8349922" y="2392756"/>
            <a:ext cx="1110019" cy="2108901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12">
            <a:extLst>
              <a:ext uri="{FF2B5EF4-FFF2-40B4-BE49-F238E27FC236}">
                <a16:creationId xmlns:a16="http://schemas.microsoft.com/office/drawing/2014/main" id="{55A19933-99E2-4251-B6BC-F5321B83C4E0}"/>
              </a:ext>
            </a:extLst>
          </p:cNvPr>
          <p:cNvSpPr/>
          <p:nvPr/>
        </p:nvSpPr>
        <p:spPr>
          <a:xfrm>
            <a:off x="9459941" y="3795414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03" name="Rectangle 13">
            <a:extLst>
              <a:ext uri="{FF2B5EF4-FFF2-40B4-BE49-F238E27FC236}">
                <a16:creationId xmlns:a16="http://schemas.microsoft.com/office/drawing/2014/main" id="{951AA421-AFF1-46F4-883A-8CD2C595C5AC}"/>
              </a:ext>
            </a:extLst>
          </p:cNvPr>
          <p:cNvSpPr/>
          <p:nvPr/>
        </p:nvSpPr>
        <p:spPr>
          <a:xfrm>
            <a:off x="9459941" y="4290957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30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04" name="Rectangle 14">
            <a:extLst>
              <a:ext uri="{FF2B5EF4-FFF2-40B4-BE49-F238E27FC236}">
                <a16:creationId xmlns:a16="http://schemas.microsoft.com/office/drawing/2014/main" id="{A2956638-1B5D-4128-A2D2-5D967EFF706C}"/>
              </a:ext>
            </a:extLst>
          </p:cNvPr>
          <p:cNvSpPr/>
          <p:nvPr/>
        </p:nvSpPr>
        <p:spPr>
          <a:xfrm>
            <a:off x="9910863" y="4290592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36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05" name="Rectangle 15">
            <a:extLst>
              <a:ext uri="{FF2B5EF4-FFF2-40B4-BE49-F238E27FC236}">
                <a16:creationId xmlns:a16="http://schemas.microsoft.com/office/drawing/2014/main" id="{215E7E7D-5CDB-45CA-9989-FD0C26875E8F}"/>
              </a:ext>
            </a:extLst>
          </p:cNvPr>
          <p:cNvSpPr/>
          <p:nvPr/>
        </p:nvSpPr>
        <p:spPr>
          <a:xfrm>
            <a:off x="10360311" y="4290228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59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06" name="Rectangle 16">
            <a:extLst>
              <a:ext uri="{FF2B5EF4-FFF2-40B4-BE49-F238E27FC236}">
                <a16:creationId xmlns:a16="http://schemas.microsoft.com/office/drawing/2014/main" id="{DD3F2F2A-C4F7-4050-AFCD-59DD7970F6A6}"/>
              </a:ext>
            </a:extLst>
          </p:cNvPr>
          <p:cNvSpPr/>
          <p:nvPr/>
        </p:nvSpPr>
        <p:spPr>
          <a:xfrm>
            <a:off x="10810497" y="4290228"/>
            <a:ext cx="450185" cy="421399"/>
          </a:xfrm>
          <a:prstGeom prst="rect">
            <a:avLst/>
          </a:prstGeom>
          <a:pattFill prst="smCheck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89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07" name="Rectangle 17">
            <a:extLst>
              <a:ext uri="{FF2B5EF4-FFF2-40B4-BE49-F238E27FC236}">
                <a16:creationId xmlns:a16="http://schemas.microsoft.com/office/drawing/2014/main" id="{DB950DBC-0EB1-49D1-B75B-FC6D63AA67EC}"/>
              </a:ext>
            </a:extLst>
          </p:cNvPr>
          <p:cNvSpPr/>
          <p:nvPr/>
        </p:nvSpPr>
        <p:spPr>
          <a:xfrm>
            <a:off x="9453048" y="4832071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08" name="Rectangle 18">
            <a:extLst>
              <a:ext uri="{FF2B5EF4-FFF2-40B4-BE49-F238E27FC236}">
                <a16:creationId xmlns:a16="http://schemas.microsoft.com/office/drawing/2014/main" id="{99A2DF3B-9D85-47DA-A29C-620C53B43D2D}"/>
              </a:ext>
            </a:extLst>
          </p:cNvPr>
          <p:cNvSpPr/>
          <p:nvPr/>
        </p:nvSpPr>
        <p:spPr>
          <a:xfrm>
            <a:off x="9903971" y="4831707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09" name="Rectangle 19">
            <a:extLst>
              <a:ext uri="{FF2B5EF4-FFF2-40B4-BE49-F238E27FC236}">
                <a16:creationId xmlns:a16="http://schemas.microsoft.com/office/drawing/2014/main" id="{68E6B4E0-C457-43D5-90D7-B659954E44E6}"/>
              </a:ext>
            </a:extLst>
          </p:cNvPr>
          <p:cNvSpPr/>
          <p:nvPr/>
        </p:nvSpPr>
        <p:spPr>
          <a:xfrm>
            <a:off x="10353419" y="4831342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210" name="Rectangle 20">
            <a:extLst>
              <a:ext uri="{FF2B5EF4-FFF2-40B4-BE49-F238E27FC236}">
                <a16:creationId xmlns:a16="http://schemas.microsoft.com/office/drawing/2014/main" id="{FADA4BFC-87CC-4A7A-B816-A7E854206301}"/>
              </a:ext>
            </a:extLst>
          </p:cNvPr>
          <p:cNvSpPr/>
          <p:nvPr/>
        </p:nvSpPr>
        <p:spPr>
          <a:xfrm>
            <a:off x="10803604" y="4831342"/>
            <a:ext cx="450185" cy="421399"/>
          </a:xfrm>
          <a:prstGeom prst="rect">
            <a:avLst/>
          </a:prstGeom>
          <a:pattFill prst="smCheck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65</a:t>
            </a:r>
          </a:p>
        </p:txBody>
      </p:sp>
      <p:grpSp>
        <p:nvGrpSpPr>
          <p:cNvPr id="211" name="Group 23">
            <a:extLst>
              <a:ext uri="{FF2B5EF4-FFF2-40B4-BE49-F238E27FC236}">
                <a16:creationId xmlns:a16="http://schemas.microsoft.com/office/drawing/2014/main" id="{16377D87-AC30-4809-938B-F0D2EB5A8CF1}"/>
              </a:ext>
            </a:extLst>
          </p:cNvPr>
          <p:cNvGrpSpPr/>
          <p:nvPr/>
        </p:nvGrpSpPr>
        <p:grpSpPr>
          <a:xfrm>
            <a:off x="9453048" y="1606547"/>
            <a:ext cx="1807635" cy="1900620"/>
            <a:chOff x="4637310" y="1958989"/>
            <a:chExt cx="1807635" cy="1900620"/>
          </a:xfrm>
        </p:grpSpPr>
        <p:sp>
          <p:nvSpPr>
            <p:cNvPr id="212" name="Rectangle 24">
              <a:extLst>
                <a:ext uri="{FF2B5EF4-FFF2-40B4-BE49-F238E27FC236}">
                  <a16:creationId xmlns:a16="http://schemas.microsoft.com/office/drawing/2014/main" id="{EE043419-4F75-4BC2-BEE3-D44ABD76C8FA}"/>
                </a:ext>
              </a:extLst>
            </p:cNvPr>
            <p:cNvSpPr/>
            <p:nvPr/>
          </p:nvSpPr>
          <p:spPr>
            <a:xfrm>
              <a:off x="4637310" y="2453236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13" name="Rectangle 25">
              <a:extLst>
                <a:ext uri="{FF2B5EF4-FFF2-40B4-BE49-F238E27FC236}">
                  <a16:creationId xmlns:a16="http://schemas.microsoft.com/office/drawing/2014/main" id="{33F8E668-9FD1-4F8E-9C1E-361653D9C279}"/>
                </a:ext>
              </a:extLst>
            </p:cNvPr>
            <p:cNvSpPr/>
            <p:nvPr/>
          </p:nvSpPr>
          <p:spPr>
            <a:xfrm>
              <a:off x="5088233" y="2452880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14" name="Rectangle 26">
              <a:extLst>
                <a:ext uri="{FF2B5EF4-FFF2-40B4-BE49-F238E27FC236}">
                  <a16:creationId xmlns:a16="http://schemas.microsoft.com/office/drawing/2014/main" id="{B15EB448-457E-4023-A55D-1C39E51C6705}"/>
                </a:ext>
              </a:extLst>
            </p:cNvPr>
            <p:cNvSpPr/>
            <p:nvPr/>
          </p:nvSpPr>
          <p:spPr>
            <a:xfrm>
              <a:off x="5537679" y="2452169"/>
              <a:ext cx="450185" cy="412111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27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15" name="Rectangle 27">
              <a:extLst>
                <a:ext uri="{FF2B5EF4-FFF2-40B4-BE49-F238E27FC236}">
                  <a16:creationId xmlns:a16="http://schemas.microsoft.com/office/drawing/2014/main" id="{0BB11A3E-C0AE-43F3-AEC2-3C89AD20E702}"/>
                </a:ext>
              </a:extLst>
            </p:cNvPr>
            <p:cNvSpPr/>
            <p:nvPr/>
          </p:nvSpPr>
          <p:spPr>
            <a:xfrm>
              <a:off x="4643467" y="2966344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16" name="Rectangle 28">
              <a:extLst>
                <a:ext uri="{FF2B5EF4-FFF2-40B4-BE49-F238E27FC236}">
                  <a16:creationId xmlns:a16="http://schemas.microsoft.com/office/drawing/2014/main" id="{F5388701-018C-424E-BAED-121FD929AA4D}"/>
                </a:ext>
              </a:extLst>
            </p:cNvPr>
            <p:cNvSpPr/>
            <p:nvPr/>
          </p:nvSpPr>
          <p:spPr>
            <a:xfrm>
              <a:off x="5094389" y="2965988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17" name="Rectangle 29">
              <a:extLst>
                <a:ext uri="{FF2B5EF4-FFF2-40B4-BE49-F238E27FC236}">
                  <a16:creationId xmlns:a16="http://schemas.microsoft.com/office/drawing/2014/main" id="{2CA60363-9F14-4A3C-94DC-1F678F49CDE1}"/>
                </a:ext>
              </a:extLst>
            </p:cNvPr>
            <p:cNvSpPr/>
            <p:nvPr/>
          </p:nvSpPr>
          <p:spPr>
            <a:xfrm>
              <a:off x="5543837" y="2965631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19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18" name="Rectangle 30">
              <a:extLst>
                <a:ext uri="{FF2B5EF4-FFF2-40B4-BE49-F238E27FC236}">
                  <a16:creationId xmlns:a16="http://schemas.microsoft.com/office/drawing/2014/main" id="{02915355-639E-4167-A935-D4F7A68BC2B6}"/>
                </a:ext>
              </a:extLst>
            </p:cNvPr>
            <p:cNvSpPr/>
            <p:nvPr/>
          </p:nvSpPr>
          <p:spPr>
            <a:xfrm>
              <a:off x="5994023" y="2965631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39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19" name="Rectangle 31">
              <a:extLst>
                <a:ext uri="{FF2B5EF4-FFF2-40B4-BE49-F238E27FC236}">
                  <a16:creationId xmlns:a16="http://schemas.microsoft.com/office/drawing/2014/main" id="{59BF6F3F-3CC9-4D15-A839-6802ED708744}"/>
                </a:ext>
              </a:extLst>
            </p:cNvPr>
            <p:cNvSpPr/>
            <p:nvPr/>
          </p:nvSpPr>
          <p:spPr>
            <a:xfrm>
              <a:off x="4637310" y="1959346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20" name="Rectangle 32">
              <a:extLst>
                <a:ext uri="{FF2B5EF4-FFF2-40B4-BE49-F238E27FC236}">
                  <a16:creationId xmlns:a16="http://schemas.microsoft.com/office/drawing/2014/main" id="{6AE5C20C-3417-40C3-8C58-79C77EF99628}"/>
                </a:ext>
              </a:extLst>
            </p:cNvPr>
            <p:cNvSpPr/>
            <p:nvPr/>
          </p:nvSpPr>
          <p:spPr>
            <a:xfrm>
              <a:off x="5088233" y="1958989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61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21" name="Rectangle 34">
              <a:extLst>
                <a:ext uri="{FF2B5EF4-FFF2-40B4-BE49-F238E27FC236}">
                  <a16:creationId xmlns:a16="http://schemas.microsoft.com/office/drawing/2014/main" id="{164B088D-97C6-41D8-9D5F-A595F157CAB2}"/>
                </a:ext>
              </a:extLst>
            </p:cNvPr>
            <p:cNvSpPr/>
            <p:nvPr/>
          </p:nvSpPr>
          <p:spPr>
            <a:xfrm>
              <a:off x="4644204" y="3447352"/>
              <a:ext cx="450185" cy="412257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5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22" name="Rectangle 35">
              <a:extLst>
                <a:ext uri="{FF2B5EF4-FFF2-40B4-BE49-F238E27FC236}">
                  <a16:creationId xmlns:a16="http://schemas.microsoft.com/office/drawing/2014/main" id="{1E1D7D29-4DCD-4009-833E-45C4A9634135}"/>
                </a:ext>
              </a:extLst>
            </p:cNvPr>
            <p:cNvSpPr/>
            <p:nvPr/>
          </p:nvSpPr>
          <p:spPr>
            <a:xfrm>
              <a:off x="5095126" y="3447709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8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23" name="Rectangle 36">
              <a:extLst>
                <a:ext uri="{FF2B5EF4-FFF2-40B4-BE49-F238E27FC236}">
                  <a16:creationId xmlns:a16="http://schemas.microsoft.com/office/drawing/2014/main" id="{F6C95FC9-47A0-4B27-AE14-4D4FE1F3E82D}"/>
                </a:ext>
              </a:extLst>
            </p:cNvPr>
            <p:cNvSpPr/>
            <p:nvPr/>
          </p:nvSpPr>
          <p:spPr>
            <a:xfrm>
              <a:off x="5544574" y="3447352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14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24" name="Rectangle 37">
              <a:extLst>
                <a:ext uri="{FF2B5EF4-FFF2-40B4-BE49-F238E27FC236}">
                  <a16:creationId xmlns:a16="http://schemas.microsoft.com/office/drawing/2014/main" id="{E5387045-E5CE-4109-ACA9-3DA44542B88B}"/>
                </a:ext>
              </a:extLst>
            </p:cNvPr>
            <p:cNvSpPr/>
            <p:nvPr/>
          </p:nvSpPr>
          <p:spPr>
            <a:xfrm>
              <a:off x="5994760" y="3447352"/>
              <a:ext cx="450185" cy="411544"/>
            </a:xfrm>
            <a:prstGeom prst="rect">
              <a:avLst/>
            </a:prstGeom>
            <a:pattFill prst="smCheck">
              <a:fgClr>
                <a:schemeClr val="accent2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82</a:t>
              </a:r>
              <a:endParaRPr lang="ru-RU" dirty="0">
                <a:solidFill>
                  <a:schemeClr val="tx2"/>
                </a:solidFill>
              </a:endParaRPr>
            </a:p>
          </p:txBody>
        </p:sp>
      </p:grpSp>
      <p:sp>
        <p:nvSpPr>
          <p:cNvPr id="225" name="Rectangle 38">
            <a:extLst>
              <a:ext uri="{FF2B5EF4-FFF2-40B4-BE49-F238E27FC236}">
                <a16:creationId xmlns:a16="http://schemas.microsoft.com/office/drawing/2014/main" id="{692C636A-7756-419C-B79D-2FA053227338}"/>
              </a:ext>
            </a:extLst>
          </p:cNvPr>
          <p:cNvSpPr/>
          <p:nvPr/>
        </p:nvSpPr>
        <p:spPr>
          <a:xfrm>
            <a:off x="9453048" y="5322657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26" name="Rectangle 39">
            <a:extLst>
              <a:ext uri="{FF2B5EF4-FFF2-40B4-BE49-F238E27FC236}">
                <a16:creationId xmlns:a16="http://schemas.microsoft.com/office/drawing/2014/main" id="{97F87765-6FDB-4CCF-952F-CAF24000279B}"/>
              </a:ext>
            </a:extLst>
          </p:cNvPr>
          <p:cNvSpPr/>
          <p:nvPr/>
        </p:nvSpPr>
        <p:spPr>
          <a:xfrm>
            <a:off x="9903971" y="5322293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27" name="Rectangle 40">
            <a:extLst>
              <a:ext uri="{FF2B5EF4-FFF2-40B4-BE49-F238E27FC236}">
                <a16:creationId xmlns:a16="http://schemas.microsoft.com/office/drawing/2014/main" id="{7AE03389-3EBC-42C6-A47B-0D65B32B2DC5}"/>
              </a:ext>
            </a:extLst>
          </p:cNvPr>
          <p:cNvSpPr/>
          <p:nvPr/>
        </p:nvSpPr>
        <p:spPr>
          <a:xfrm>
            <a:off x="10353419" y="5321928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72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28" name="Rectangle 41">
            <a:extLst>
              <a:ext uri="{FF2B5EF4-FFF2-40B4-BE49-F238E27FC236}">
                <a16:creationId xmlns:a16="http://schemas.microsoft.com/office/drawing/2014/main" id="{F0BA5DCA-FB9D-4A47-8A52-5723909965D8}"/>
              </a:ext>
            </a:extLst>
          </p:cNvPr>
          <p:cNvSpPr/>
          <p:nvPr/>
        </p:nvSpPr>
        <p:spPr>
          <a:xfrm>
            <a:off x="10803604" y="5321928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93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229" name="Рисунок 228" descr="Замок">
            <a:extLst>
              <a:ext uri="{FF2B5EF4-FFF2-40B4-BE49-F238E27FC236}">
                <a16:creationId xmlns:a16="http://schemas.microsoft.com/office/drawing/2014/main" id="{789456BF-A915-4FFD-86E6-B286D52A48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4216" y="3089278"/>
            <a:ext cx="450185" cy="450185"/>
          </a:xfrm>
          <a:prstGeom prst="rect">
            <a:avLst/>
          </a:prstGeom>
        </p:spPr>
      </p:pic>
      <p:pic>
        <p:nvPicPr>
          <p:cNvPr id="230" name="Рисунок 229" descr="Замок">
            <a:extLst>
              <a:ext uri="{FF2B5EF4-FFF2-40B4-BE49-F238E27FC236}">
                <a16:creationId xmlns:a16="http://schemas.microsoft.com/office/drawing/2014/main" id="{B44FC393-965D-4C2E-9F32-8CD85B5EB3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4216" y="4816948"/>
            <a:ext cx="450185" cy="450185"/>
          </a:xfrm>
          <a:prstGeom prst="rect">
            <a:avLst/>
          </a:prstGeom>
        </p:spPr>
      </p:pic>
      <p:sp>
        <p:nvSpPr>
          <p:cNvPr id="231" name="Rectangle 26">
            <a:extLst>
              <a:ext uri="{FF2B5EF4-FFF2-40B4-BE49-F238E27FC236}">
                <a16:creationId xmlns:a16="http://schemas.microsoft.com/office/drawing/2014/main" id="{D1AA1CB1-6ECA-4D14-920C-9D5B2A0F0BEC}"/>
              </a:ext>
            </a:extLst>
          </p:cNvPr>
          <p:cNvSpPr/>
          <p:nvPr/>
        </p:nvSpPr>
        <p:spPr>
          <a:xfrm>
            <a:off x="9910862" y="3795415"/>
            <a:ext cx="450185" cy="421398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19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32" name="Rectangle 33">
            <a:extLst>
              <a:ext uri="{FF2B5EF4-FFF2-40B4-BE49-F238E27FC236}">
                <a16:creationId xmlns:a16="http://schemas.microsoft.com/office/drawing/2014/main" id="{0226DDAB-B849-4EFA-9C64-2F68B25F879D}"/>
              </a:ext>
            </a:extLst>
          </p:cNvPr>
          <p:cNvSpPr/>
          <p:nvPr/>
        </p:nvSpPr>
        <p:spPr>
          <a:xfrm>
            <a:off x="10353418" y="1604894"/>
            <a:ext cx="450185" cy="411544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71</a:t>
            </a:r>
            <a:endParaRPr lang="ru-RU" dirty="0">
              <a:solidFill>
                <a:schemeClr val="tx2"/>
              </a:solidFill>
            </a:endParaRPr>
          </a:p>
        </p:txBody>
      </p:sp>
      <p:cxnSp>
        <p:nvCxnSpPr>
          <p:cNvPr id="233" name="Соединитель: изогнутый 232">
            <a:extLst>
              <a:ext uri="{FF2B5EF4-FFF2-40B4-BE49-F238E27FC236}">
                <a16:creationId xmlns:a16="http://schemas.microsoft.com/office/drawing/2014/main" id="{659D95E7-EA54-4FE1-BC43-4D9AEC2EF653}"/>
              </a:ext>
            </a:extLst>
          </p:cNvPr>
          <p:cNvCxnSpPr>
            <a:cxnSpLocks/>
            <a:stCxn id="67" idx="2"/>
          </p:cNvCxnSpPr>
          <p:nvPr/>
        </p:nvCxnSpPr>
        <p:spPr>
          <a:xfrm flipV="1">
            <a:off x="8368526" y="4495637"/>
            <a:ext cx="1084522" cy="403034"/>
          </a:xfrm>
          <a:prstGeom prst="curvedConnector3">
            <a:avLst>
              <a:gd name="adj1" fmla="val 50000"/>
            </a:avLst>
          </a:prstGeom>
          <a:ln w="317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4" name="Рисунок 233" descr="Замок">
            <a:extLst>
              <a:ext uri="{FF2B5EF4-FFF2-40B4-BE49-F238E27FC236}">
                <a16:creationId xmlns:a16="http://schemas.microsoft.com/office/drawing/2014/main" id="{03AD7DE2-A4AE-4EDE-9677-86C929464D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4216" y="4275834"/>
            <a:ext cx="450185" cy="450185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29CB8B29-11FC-45F9-95D3-379E8EF3738E}"/>
              </a:ext>
            </a:extLst>
          </p:cNvPr>
          <p:cNvSpPr txBox="1"/>
          <p:nvPr/>
        </p:nvSpPr>
        <p:spPr>
          <a:xfrm>
            <a:off x="5740244" y="5233508"/>
            <a:ext cx="13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deleteMax()</a:t>
            </a:r>
            <a:endParaRPr lang="ru-RU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08BA4F4-FCEB-4F54-A4B5-A04533FBE3C4}"/>
              </a:ext>
            </a:extLst>
          </p:cNvPr>
          <p:cNvSpPr txBox="1"/>
          <p:nvPr/>
        </p:nvSpPr>
        <p:spPr>
          <a:xfrm>
            <a:off x="5702150" y="1212021"/>
            <a:ext cx="13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deleteMax()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674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ОСЛАБЛЕННАЯ ОЧЕРЕДЬ С ПРИОРИТЕТОМ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76590B0-2445-4F55-B1CC-CC02689B62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Операция удаления максимального</a:t>
            </a:r>
          </a:p>
        </p:txBody>
      </p:sp>
      <p:sp>
        <p:nvSpPr>
          <p:cNvPr id="113" name="Rounded Rectangle 53">
            <a:extLst>
              <a:ext uri="{FF2B5EF4-FFF2-40B4-BE49-F238E27FC236}">
                <a16:creationId xmlns:a16="http://schemas.microsoft.com/office/drawing/2014/main" id="{BD36B0CE-19A1-014C-AAF0-B0FA41FB403F}"/>
              </a:ext>
            </a:extLst>
          </p:cNvPr>
          <p:cNvSpPr>
            <a:spLocks/>
          </p:cNvSpPr>
          <p:nvPr/>
        </p:nvSpPr>
        <p:spPr>
          <a:xfrm>
            <a:off x="8963156" y="1282246"/>
            <a:ext cx="2898690" cy="4876580"/>
          </a:xfrm>
          <a:prstGeom prst="flowChartProcess">
            <a:avLst/>
          </a:prstGeom>
          <a:solidFill>
            <a:srgbClr val="FFFFCC"/>
          </a:solidFill>
          <a:ln w="25400" cap="flat" cmpd="sng">
            <a:solidFill>
              <a:schemeClr val="tx2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Очередь с приоритетом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74C2FCB8-CD65-4F75-9C96-8C1B17CF41E0}"/>
              </a:ext>
            </a:extLst>
          </p:cNvPr>
          <p:cNvSpPr/>
          <p:nvPr/>
        </p:nvSpPr>
        <p:spPr>
          <a:xfrm>
            <a:off x="1919536" y="6290009"/>
            <a:ext cx="97340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10</a:t>
            </a:r>
            <a:r>
              <a:rPr lang="en-US" sz="1200" dirty="0" err="1">
                <a:solidFill>
                  <a:srgbClr val="222222"/>
                </a:solidFill>
                <a:latin typeface="Gill Sans SemiBold"/>
              </a:rPr>
              <a:t>Rihani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 H., Sanders P., </a:t>
            </a:r>
            <a:r>
              <a:rPr lang="en-US" sz="1200" dirty="0" err="1">
                <a:solidFill>
                  <a:srgbClr val="222222"/>
                </a:solidFill>
                <a:latin typeface="Gill Sans SemiBold"/>
              </a:rPr>
              <a:t>Dementiev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 R. Multiqueues: Simpler, faster, and better relaxed concurrent priority queues //</a:t>
            </a:r>
            <a:r>
              <a:rPr lang="en-US" sz="1200" dirty="0" err="1">
                <a:solidFill>
                  <a:srgbClr val="222222"/>
                </a:solidFill>
                <a:latin typeface="Gill Sans SemiBold"/>
              </a:rPr>
              <a:t>arXiv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 preprint arXiv:1411.1209. – 2014.</a:t>
            </a:r>
            <a:endParaRPr lang="ru-RU" sz="1200" dirty="0">
              <a:solidFill>
                <a:srgbClr val="222222"/>
              </a:solidFill>
              <a:latin typeface="Gill Sans SemiBold"/>
            </a:endParaRP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D554CADB-86DD-4B09-82E9-A14C090D0C16}"/>
              </a:ext>
            </a:extLst>
          </p:cNvPr>
          <p:cNvGrpSpPr/>
          <p:nvPr/>
        </p:nvGrpSpPr>
        <p:grpSpPr>
          <a:xfrm>
            <a:off x="7066326" y="3788161"/>
            <a:ext cx="1409034" cy="2370665"/>
            <a:chOff x="2306958" y="863486"/>
            <a:chExt cx="827442" cy="2219659"/>
          </a:xfrm>
        </p:grpSpPr>
        <p:sp>
          <p:nvSpPr>
            <p:cNvPr id="66" name="Rectangle 5">
              <a:extLst>
                <a:ext uri="{FF2B5EF4-FFF2-40B4-BE49-F238E27FC236}">
                  <a16:creationId xmlns:a16="http://schemas.microsoft.com/office/drawing/2014/main" id="{3F72DEB1-7C01-4547-A4F6-60B0070174FB}"/>
                </a:ext>
              </a:extLst>
            </p:cNvPr>
            <p:cNvSpPr/>
            <p:nvPr/>
          </p:nvSpPr>
          <p:spPr>
            <a:xfrm>
              <a:off x="2306958" y="863486"/>
              <a:ext cx="827442" cy="2219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100" b="1" dirty="0">
                  <a:latin typeface="Gill Sans SemiBold"/>
                </a:rPr>
                <a:t>CPU </a:t>
              </a:r>
              <a:r>
                <a:rPr lang="ru-RU" sz="1100" b="1" dirty="0">
                  <a:latin typeface="Gill Sans SemiBold"/>
                </a:rPr>
                <a:t>1</a:t>
              </a:r>
              <a:endParaRPr lang="en-US" sz="1100" b="1" dirty="0">
                <a:latin typeface="Gill Sans SemiBold"/>
              </a:endParaRPr>
            </a:p>
          </p:txBody>
        </p:sp>
        <p:sp>
          <p:nvSpPr>
            <p:cNvPr id="67" name="Rectangle 335">
              <a:extLst>
                <a:ext uri="{FF2B5EF4-FFF2-40B4-BE49-F238E27FC236}">
                  <a16:creationId xmlns:a16="http://schemas.microsoft.com/office/drawing/2014/main" id="{E305B668-DFFB-4AA7-8C87-72D0AFE5D113}"/>
                </a:ext>
              </a:extLst>
            </p:cNvPr>
            <p:cNvSpPr/>
            <p:nvPr/>
          </p:nvSpPr>
          <p:spPr>
            <a:xfrm rot="16200000">
              <a:off x="2578001" y="1550699"/>
              <a:ext cx="282202" cy="7051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>
                  <a:latin typeface="Gill Sans SemiBold"/>
                </a:rPr>
                <a:t>L3 </a:t>
              </a:r>
              <a:r>
                <a:rPr lang="ru-RU" sz="1400" dirty="0"/>
                <a:t>Кэш</a:t>
              </a:r>
            </a:p>
          </p:txBody>
        </p:sp>
        <p:grpSp>
          <p:nvGrpSpPr>
            <p:cNvPr id="68" name="Группа 67">
              <a:extLst>
                <a:ext uri="{FF2B5EF4-FFF2-40B4-BE49-F238E27FC236}">
                  <a16:creationId xmlns:a16="http://schemas.microsoft.com/office/drawing/2014/main" id="{C05C7D68-6641-4D85-868C-2CEDDCDB0F9F}"/>
                </a:ext>
              </a:extLst>
            </p:cNvPr>
            <p:cNvGrpSpPr/>
            <p:nvPr/>
          </p:nvGrpSpPr>
          <p:grpSpPr>
            <a:xfrm>
              <a:off x="2368155" y="2238667"/>
              <a:ext cx="700864" cy="638203"/>
              <a:chOff x="1205860" y="2618881"/>
              <a:chExt cx="615502" cy="638203"/>
            </a:xfrm>
          </p:grpSpPr>
          <p:sp>
            <p:nvSpPr>
              <p:cNvPr id="76" name="Rectangle 48">
                <a:extLst>
                  <a:ext uri="{FF2B5EF4-FFF2-40B4-BE49-F238E27FC236}">
                    <a16:creationId xmlns:a16="http://schemas.microsoft.com/office/drawing/2014/main" id="{FBE9BCB6-4025-4B3C-A340-D0B90FC7B7AC}"/>
                  </a:ext>
                </a:extLst>
              </p:cNvPr>
              <p:cNvSpPr/>
              <p:nvPr/>
            </p:nvSpPr>
            <p:spPr>
              <a:xfrm>
                <a:off x="1205860" y="2618881"/>
                <a:ext cx="615502" cy="638203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sz="1100" b="1" dirty="0"/>
              </a:p>
              <a:p>
                <a:pPr algn="ctr">
                  <a:lnSpc>
                    <a:spcPct val="250000"/>
                  </a:lnSpc>
                </a:pPr>
                <a:r>
                  <a:rPr lang="ru-RU" sz="1100" b="1" dirty="0"/>
                  <a:t>Ядро</a:t>
                </a:r>
                <a:r>
                  <a:rPr lang="en-US" sz="1100" b="1" dirty="0"/>
                  <a:t> </a:t>
                </a:r>
                <a:r>
                  <a:rPr lang="ru-RU" sz="1100" b="1" dirty="0"/>
                  <a:t>1</a:t>
                </a:r>
                <a:endParaRPr lang="en-US" sz="1100" b="1" dirty="0"/>
              </a:p>
            </p:txBody>
          </p:sp>
          <p:sp>
            <p:nvSpPr>
              <p:cNvPr id="81" name="Rectangle 52">
                <a:extLst>
                  <a:ext uri="{FF2B5EF4-FFF2-40B4-BE49-F238E27FC236}">
                    <a16:creationId xmlns:a16="http://schemas.microsoft.com/office/drawing/2014/main" id="{15421CD4-585B-4D16-AD95-3286B4887B6A}"/>
                  </a:ext>
                </a:extLst>
              </p:cNvPr>
              <p:cNvSpPr/>
              <p:nvPr/>
            </p:nvSpPr>
            <p:spPr>
              <a:xfrm>
                <a:off x="1247473" y="2664472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90" name="Rectangle 50">
                <a:extLst>
                  <a:ext uri="{FF2B5EF4-FFF2-40B4-BE49-F238E27FC236}">
                    <a16:creationId xmlns:a16="http://schemas.microsoft.com/office/drawing/2014/main" id="{123D1778-8CA9-4948-8A60-E8B068CDA831}"/>
                  </a:ext>
                </a:extLst>
              </p:cNvPr>
              <p:cNvSpPr/>
              <p:nvPr/>
            </p:nvSpPr>
            <p:spPr>
              <a:xfrm>
                <a:off x="1251162" y="2892941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91" name="Rectangle 51">
                <a:extLst>
                  <a:ext uri="{FF2B5EF4-FFF2-40B4-BE49-F238E27FC236}">
                    <a16:creationId xmlns:a16="http://schemas.microsoft.com/office/drawing/2014/main" id="{4A845900-5A16-4B1E-B57D-1FAB6EC6A222}"/>
                  </a:ext>
                </a:extLst>
              </p:cNvPr>
              <p:cNvSpPr/>
              <p:nvPr/>
            </p:nvSpPr>
            <p:spPr>
              <a:xfrm>
                <a:off x="1520293" y="2892941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69" name="Группа 68">
              <a:extLst>
                <a:ext uri="{FF2B5EF4-FFF2-40B4-BE49-F238E27FC236}">
                  <a16:creationId xmlns:a16="http://schemas.microsoft.com/office/drawing/2014/main" id="{867D65B8-CE15-4362-8CFE-AF91C31AC982}"/>
                </a:ext>
              </a:extLst>
            </p:cNvPr>
            <p:cNvGrpSpPr/>
            <p:nvPr/>
          </p:nvGrpSpPr>
          <p:grpSpPr>
            <a:xfrm>
              <a:off x="2366543" y="932606"/>
              <a:ext cx="705121" cy="638203"/>
              <a:chOff x="1203926" y="1312820"/>
              <a:chExt cx="615502" cy="638203"/>
            </a:xfrm>
          </p:grpSpPr>
          <p:sp>
            <p:nvSpPr>
              <p:cNvPr id="70" name="Rectangle 48">
                <a:extLst>
                  <a:ext uri="{FF2B5EF4-FFF2-40B4-BE49-F238E27FC236}">
                    <a16:creationId xmlns:a16="http://schemas.microsoft.com/office/drawing/2014/main" id="{7CC03163-7889-4FDD-9528-B7D629C17B77}"/>
                  </a:ext>
                </a:extLst>
              </p:cNvPr>
              <p:cNvSpPr/>
              <p:nvPr/>
            </p:nvSpPr>
            <p:spPr>
              <a:xfrm>
                <a:off x="1203926" y="1312820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100" b="1" dirty="0"/>
                  <a:t>Ядро</a:t>
                </a:r>
                <a:r>
                  <a:rPr lang="en-US" sz="1100" b="1" dirty="0"/>
                  <a:t> 0</a:t>
                </a:r>
              </a:p>
            </p:txBody>
          </p:sp>
          <p:sp>
            <p:nvSpPr>
              <p:cNvPr id="71" name="Rectangle 50">
                <a:extLst>
                  <a:ext uri="{FF2B5EF4-FFF2-40B4-BE49-F238E27FC236}">
                    <a16:creationId xmlns:a16="http://schemas.microsoft.com/office/drawing/2014/main" id="{13A428AD-5500-4C1E-B2D7-296831425DFF}"/>
                  </a:ext>
                </a:extLst>
              </p:cNvPr>
              <p:cNvSpPr/>
              <p:nvPr/>
            </p:nvSpPr>
            <p:spPr>
              <a:xfrm>
                <a:off x="1253481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74" name="Rectangle 51">
                <a:extLst>
                  <a:ext uri="{FF2B5EF4-FFF2-40B4-BE49-F238E27FC236}">
                    <a16:creationId xmlns:a16="http://schemas.microsoft.com/office/drawing/2014/main" id="{FB219A5E-EDB7-4F90-9B37-BE12CCDC5913}"/>
                  </a:ext>
                </a:extLst>
              </p:cNvPr>
              <p:cNvSpPr/>
              <p:nvPr/>
            </p:nvSpPr>
            <p:spPr>
              <a:xfrm>
                <a:off x="1522614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75" name="Rectangle 52">
                <a:extLst>
                  <a:ext uri="{FF2B5EF4-FFF2-40B4-BE49-F238E27FC236}">
                    <a16:creationId xmlns:a16="http://schemas.microsoft.com/office/drawing/2014/main" id="{A8391083-E196-4D86-A6EE-84C2D64C110D}"/>
                  </a:ext>
                </a:extLst>
              </p:cNvPr>
              <p:cNvSpPr/>
              <p:nvPr/>
            </p:nvSpPr>
            <p:spPr>
              <a:xfrm>
                <a:off x="1253213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</p:grpSp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7766AF91-E453-473C-9EAA-FE468C677275}"/>
              </a:ext>
            </a:extLst>
          </p:cNvPr>
          <p:cNvGrpSpPr/>
          <p:nvPr/>
        </p:nvGrpSpPr>
        <p:grpSpPr>
          <a:xfrm>
            <a:off x="7047722" y="1282246"/>
            <a:ext cx="1409034" cy="2370665"/>
            <a:chOff x="2306958" y="863486"/>
            <a:chExt cx="827442" cy="2219659"/>
          </a:xfrm>
        </p:grpSpPr>
        <p:sp>
          <p:nvSpPr>
            <p:cNvPr id="94" name="Rectangle 5">
              <a:extLst>
                <a:ext uri="{FF2B5EF4-FFF2-40B4-BE49-F238E27FC236}">
                  <a16:creationId xmlns:a16="http://schemas.microsoft.com/office/drawing/2014/main" id="{E968EB9B-EDC7-4D1A-8D5A-89F8033B681B}"/>
                </a:ext>
              </a:extLst>
            </p:cNvPr>
            <p:cNvSpPr/>
            <p:nvPr/>
          </p:nvSpPr>
          <p:spPr>
            <a:xfrm>
              <a:off x="2306958" y="863486"/>
              <a:ext cx="827442" cy="2219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100" b="1" dirty="0">
                  <a:latin typeface="Gill Sans SemiBold"/>
                </a:rPr>
                <a:t>CPU 0</a:t>
              </a:r>
            </a:p>
          </p:txBody>
        </p:sp>
        <p:sp>
          <p:nvSpPr>
            <p:cNvPr id="98" name="Rectangle 335">
              <a:extLst>
                <a:ext uri="{FF2B5EF4-FFF2-40B4-BE49-F238E27FC236}">
                  <a16:creationId xmlns:a16="http://schemas.microsoft.com/office/drawing/2014/main" id="{F2A6864F-D02B-43EA-B3CC-1D6C17D915F8}"/>
                </a:ext>
              </a:extLst>
            </p:cNvPr>
            <p:cNvSpPr/>
            <p:nvPr/>
          </p:nvSpPr>
          <p:spPr>
            <a:xfrm rot="16200000">
              <a:off x="2578001" y="1550699"/>
              <a:ext cx="282202" cy="7051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>
                  <a:latin typeface="Gill Sans SemiBold"/>
                </a:rPr>
                <a:t>L3 </a:t>
              </a:r>
              <a:r>
                <a:rPr lang="ru-RU" sz="1400" dirty="0"/>
                <a:t>Кэш</a:t>
              </a:r>
            </a:p>
          </p:txBody>
        </p:sp>
        <p:grpSp>
          <p:nvGrpSpPr>
            <p:cNvPr id="101" name="Группа 100">
              <a:extLst>
                <a:ext uri="{FF2B5EF4-FFF2-40B4-BE49-F238E27FC236}">
                  <a16:creationId xmlns:a16="http://schemas.microsoft.com/office/drawing/2014/main" id="{6A75FB44-2487-44B3-B2CA-1FF1600D64CD}"/>
                </a:ext>
              </a:extLst>
            </p:cNvPr>
            <p:cNvGrpSpPr/>
            <p:nvPr/>
          </p:nvGrpSpPr>
          <p:grpSpPr>
            <a:xfrm>
              <a:off x="2368155" y="2238667"/>
              <a:ext cx="700864" cy="638203"/>
              <a:chOff x="1205860" y="2618881"/>
              <a:chExt cx="615502" cy="638203"/>
            </a:xfrm>
          </p:grpSpPr>
          <p:sp>
            <p:nvSpPr>
              <p:cNvPr id="114" name="Rectangle 48">
                <a:extLst>
                  <a:ext uri="{FF2B5EF4-FFF2-40B4-BE49-F238E27FC236}">
                    <a16:creationId xmlns:a16="http://schemas.microsoft.com/office/drawing/2014/main" id="{EFCA3210-15B4-4A07-B48F-4ED0F1A285F8}"/>
                  </a:ext>
                </a:extLst>
              </p:cNvPr>
              <p:cNvSpPr/>
              <p:nvPr/>
            </p:nvSpPr>
            <p:spPr>
              <a:xfrm>
                <a:off x="1205860" y="2618881"/>
                <a:ext cx="615502" cy="638203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sz="1100" b="1" dirty="0"/>
              </a:p>
              <a:p>
                <a:pPr algn="ctr">
                  <a:lnSpc>
                    <a:spcPct val="250000"/>
                  </a:lnSpc>
                </a:pPr>
                <a:r>
                  <a:rPr lang="ru-RU" sz="1100" b="1" dirty="0"/>
                  <a:t>Ядро</a:t>
                </a:r>
                <a:r>
                  <a:rPr lang="en-US" sz="1100" b="1" dirty="0"/>
                  <a:t> </a:t>
                </a:r>
                <a:r>
                  <a:rPr lang="ru-RU" sz="1100" b="1" dirty="0"/>
                  <a:t>1</a:t>
                </a:r>
                <a:endParaRPr lang="en-US" sz="1100" b="1" dirty="0"/>
              </a:p>
            </p:txBody>
          </p:sp>
          <p:sp>
            <p:nvSpPr>
              <p:cNvPr id="115" name="Rectangle 52">
                <a:extLst>
                  <a:ext uri="{FF2B5EF4-FFF2-40B4-BE49-F238E27FC236}">
                    <a16:creationId xmlns:a16="http://schemas.microsoft.com/office/drawing/2014/main" id="{2B1FB16E-E28B-4566-B371-8FEF4CB62BD5}"/>
                  </a:ext>
                </a:extLst>
              </p:cNvPr>
              <p:cNvSpPr/>
              <p:nvPr/>
            </p:nvSpPr>
            <p:spPr>
              <a:xfrm>
                <a:off x="1247473" y="2664472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144" name="Rectangle 50">
                <a:extLst>
                  <a:ext uri="{FF2B5EF4-FFF2-40B4-BE49-F238E27FC236}">
                    <a16:creationId xmlns:a16="http://schemas.microsoft.com/office/drawing/2014/main" id="{08083904-628E-400D-A811-10F592F9A15B}"/>
                  </a:ext>
                </a:extLst>
              </p:cNvPr>
              <p:cNvSpPr/>
              <p:nvPr/>
            </p:nvSpPr>
            <p:spPr>
              <a:xfrm>
                <a:off x="1251162" y="2892941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145" name="Rectangle 51">
                <a:extLst>
                  <a:ext uri="{FF2B5EF4-FFF2-40B4-BE49-F238E27FC236}">
                    <a16:creationId xmlns:a16="http://schemas.microsoft.com/office/drawing/2014/main" id="{0E8169B9-2B76-4C08-AF2C-D279CA6E219D}"/>
                  </a:ext>
                </a:extLst>
              </p:cNvPr>
              <p:cNvSpPr/>
              <p:nvPr/>
            </p:nvSpPr>
            <p:spPr>
              <a:xfrm>
                <a:off x="1520293" y="2892941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106" name="Группа 105">
              <a:extLst>
                <a:ext uri="{FF2B5EF4-FFF2-40B4-BE49-F238E27FC236}">
                  <a16:creationId xmlns:a16="http://schemas.microsoft.com/office/drawing/2014/main" id="{55F73832-E379-434C-AF8F-391745F37DA0}"/>
                </a:ext>
              </a:extLst>
            </p:cNvPr>
            <p:cNvGrpSpPr/>
            <p:nvPr/>
          </p:nvGrpSpPr>
          <p:grpSpPr>
            <a:xfrm>
              <a:off x="2366543" y="932606"/>
              <a:ext cx="705121" cy="638203"/>
              <a:chOff x="1203926" y="1312820"/>
              <a:chExt cx="615502" cy="638203"/>
            </a:xfrm>
          </p:grpSpPr>
          <p:sp>
            <p:nvSpPr>
              <p:cNvPr id="108" name="Rectangle 48">
                <a:extLst>
                  <a:ext uri="{FF2B5EF4-FFF2-40B4-BE49-F238E27FC236}">
                    <a16:creationId xmlns:a16="http://schemas.microsoft.com/office/drawing/2014/main" id="{8F547219-8511-46ED-867A-A2D721CEE9AF}"/>
                  </a:ext>
                </a:extLst>
              </p:cNvPr>
              <p:cNvSpPr/>
              <p:nvPr/>
            </p:nvSpPr>
            <p:spPr>
              <a:xfrm>
                <a:off x="1203926" y="1312820"/>
                <a:ext cx="615502" cy="63820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100" b="1" dirty="0"/>
                  <a:t>Ядро</a:t>
                </a:r>
                <a:r>
                  <a:rPr lang="en-US" sz="1100" b="1" dirty="0"/>
                  <a:t> 0</a:t>
                </a:r>
              </a:p>
            </p:txBody>
          </p:sp>
          <p:sp>
            <p:nvSpPr>
              <p:cNvPr id="109" name="Rectangle 50">
                <a:extLst>
                  <a:ext uri="{FF2B5EF4-FFF2-40B4-BE49-F238E27FC236}">
                    <a16:creationId xmlns:a16="http://schemas.microsoft.com/office/drawing/2014/main" id="{1DA5F94C-6FCA-4035-8F13-D1A8DB944FDD}"/>
                  </a:ext>
                </a:extLst>
              </p:cNvPr>
              <p:cNvSpPr/>
              <p:nvPr/>
            </p:nvSpPr>
            <p:spPr>
              <a:xfrm>
                <a:off x="1253481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111" name="Rectangle 51">
                <a:extLst>
                  <a:ext uri="{FF2B5EF4-FFF2-40B4-BE49-F238E27FC236}">
                    <a16:creationId xmlns:a16="http://schemas.microsoft.com/office/drawing/2014/main" id="{ABE823D3-FBFB-48D8-8237-3F60F477CCA7}"/>
                  </a:ext>
                </a:extLst>
              </p:cNvPr>
              <p:cNvSpPr/>
              <p:nvPr/>
            </p:nvSpPr>
            <p:spPr>
              <a:xfrm>
                <a:off x="1522614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112" name="Rectangle 52">
                <a:extLst>
                  <a:ext uri="{FF2B5EF4-FFF2-40B4-BE49-F238E27FC236}">
                    <a16:creationId xmlns:a16="http://schemas.microsoft.com/office/drawing/2014/main" id="{B8453A56-61B4-473F-B40E-DDA93CE9E086}"/>
                  </a:ext>
                </a:extLst>
              </p:cNvPr>
              <p:cNvSpPr/>
              <p:nvPr/>
            </p:nvSpPr>
            <p:spPr>
              <a:xfrm>
                <a:off x="1253213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</p:grpSp>
      </p:grpSp>
      <p:cxnSp>
        <p:nvCxnSpPr>
          <p:cNvPr id="148" name="Соединитель: изогнутый 147">
            <a:extLst>
              <a:ext uri="{FF2B5EF4-FFF2-40B4-BE49-F238E27FC236}">
                <a16:creationId xmlns:a16="http://schemas.microsoft.com/office/drawing/2014/main" id="{FCA08155-FE6F-4CD8-88C8-016F5E1CB445}"/>
              </a:ext>
            </a:extLst>
          </p:cNvPr>
          <p:cNvCxnSpPr>
            <a:cxnSpLocks/>
            <a:stCxn id="108" idx="2"/>
            <a:endCxn id="98" idx="2"/>
          </p:cNvCxnSpPr>
          <p:nvPr/>
        </p:nvCxnSpPr>
        <p:spPr>
          <a:xfrm rot="16200000" flipH="1">
            <a:off x="7872206" y="1915039"/>
            <a:ext cx="355067" cy="600366"/>
          </a:xfrm>
          <a:prstGeom prst="curvedConnector4">
            <a:avLst>
              <a:gd name="adj1" fmla="val 33017"/>
              <a:gd name="adj2" fmla="val 49760"/>
            </a:avLst>
          </a:prstGeom>
          <a:ln w="317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Соединитель: изогнутый 148">
            <a:extLst>
              <a:ext uri="{FF2B5EF4-FFF2-40B4-BE49-F238E27FC236}">
                <a16:creationId xmlns:a16="http://schemas.microsoft.com/office/drawing/2014/main" id="{D780CF31-CDC9-47E1-B9E3-DCDB4D8A4BEB}"/>
              </a:ext>
            </a:extLst>
          </p:cNvPr>
          <p:cNvCxnSpPr>
            <a:cxnSpLocks/>
          </p:cNvCxnSpPr>
          <p:nvPr/>
        </p:nvCxnSpPr>
        <p:spPr>
          <a:xfrm>
            <a:off x="5772348" y="1581353"/>
            <a:ext cx="1191886" cy="208159"/>
          </a:xfrm>
          <a:prstGeom prst="curvedConnector3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Соединитель: изогнутый 162">
            <a:extLst>
              <a:ext uri="{FF2B5EF4-FFF2-40B4-BE49-F238E27FC236}">
                <a16:creationId xmlns:a16="http://schemas.microsoft.com/office/drawing/2014/main" id="{62E58382-0D41-445D-9E5A-FF24821C5573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8349922" y="2392756"/>
            <a:ext cx="1112252" cy="907437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: изогнутый 200">
            <a:extLst>
              <a:ext uri="{FF2B5EF4-FFF2-40B4-BE49-F238E27FC236}">
                <a16:creationId xmlns:a16="http://schemas.microsoft.com/office/drawing/2014/main" id="{B6F9D6B1-3ACE-4976-9511-77825039B3C5}"/>
              </a:ext>
            </a:extLst>
          </p:cNvPr>
          <p:cNvCxnSpPr>
            <a:cxnSpLocks/>
            <a:stCxn id="98" idx="2"/>
            <a:endCxn id="219" idx="1"/>
          </p:cNvCxnSpPr>
          <p:nvPr/>
        </p:nvCxnSpPr>
        <p:spPr>
          <a:xfrm flipV="1">
            <a:off x="8349922" y="1812676"/>
            <a:ext cx="1103126" cy="580080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12">
            <a:extLst>
              <a:ext uri="{FF2B5EF4-FFF2-40B4-BE49-F238E27FC236}">
                <a16:creationId xmlns:a16="http://schemas.microsoft.com/office/drawing/2014/main" id="{55A19933-99E2-4251-B6BC-F5321B83C4E0}"/>
              </a:ext>
            </a:extLst>
          </p:cNvPr>
          <p:cNvSpPr/>
          <p:nvPr/>
        </p:nvSpPr>
        <p:spPr>
          <a:xfrm>
            <a:off x="9459941" y="3795414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03" name="Rectangle 13">
            <a:extLst>
              <a:ext uri="{FF2B5EF4-FFF2-40B4-BE49-F238E27FC236}">
                <a16:creationId xmlns:a16="http://schemas.microsoft.com/office/drawing/2014/main" id="{951AA421-AFF1-46F4-883A-8CD2C595C5AC}"/>
              </a:ext>
            </a:extLst>
          </p:cNvPr>
          <p:cNvSpPr/>
          <p:nvPr/>
        </p:nvSpPr>
        <p:spPr>
          <a:xfrm>
            <a:off x="9459941" y="4290957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30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04" name="Rectangle 14">
            <a:extLst>
              <a:ext uri="{FF2B5EF4-FFF2-40B4-BE49-F238E27FC236}">
                <a16:creationId xmlns:a16="http://schemas.microsoft.com/office/drawing/2014/main" id="{A2956638-1B5D-4128-A2D2-5D967EFF706C}"/>
              </a:ext>
            </a:extLst>
          </p:cNvPr>
          <p:cNvSpPr/>
          <p:nvPr/>
        </p:nvSpPr>
        <p:spPr>
          <a:xfrm>
            <a:off x="9910863" y="4290592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36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05" name="Rectangle 15">
            <a:extLst>
              <a:ext uri="{FF2B5EF4-FFF2-40B4-BE49-F238E27FC236}">
                <a16:creationId xmlns:a16="http://schemas.microsoft.com/office/drawing/2014/main" id="{215E7E7D-5CDB-45CA-9989-FD0C26875E8F}"/>
              </a:ext>
            </a:extLst>
          </p:cNvPr>
          <p:cNvSpPr/>
          <p:nvPr/>
        </p:nvSpPr>
        <p:spPr>
          <a:xfrm>
            <a:off x="10360311" y="4290228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59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07" name="Rectangle 17">
            <a:extLst>
              <a:ext uri="{FF2B5EF4-FFF2-40B4-BE49-F238E27FC236}">
                <a16:creationId xmlns:a16="http://schemas.microsoft.com/office/drawing/2014/main" id="{DB950DBC-0EB1-49D1-B75B-FC6D63AA67EC}"/>
              </a:ext>
            </a:extLst>
          </p:cNvPr>
          <p:cNvSpPr/>
          <p:nvPr/>
        </p:nvSpPr>
        <p:spPr>
          <a:xfrm>
            <a:off x="9453048" y="4832071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08" name="Rectangle 18">
            <a:extLst>
              <a:ext uri="{FF2B5EF4-FFF2-40B4-BE49-F238E27FC236}">
                <a16:creationId xmlns:a16="http://schemas.microsoft.com/office/drawing/2014/main" id="{99A2DF3B-9D85-47DA-A29C-620C53B43D2D}"/>
              </a:ext>
            </a:extLst>
          </p:cNvPr>
          <p:cNvSpPr/>
          <p:nvPr/>
        </p:nvSpPr>
        <p:spPr>
          <a:xfrm>
            <a:off x="9903971" y="4831707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09" name="Rectangle 19">
            <a:extLst>
              <a:ext uri="{FF2B5EF4-FFF2-40B4-BE49-F238E27FC236}">
                <a16:creationId xmlns:a16="http://schemas.microsoft.com/office/drawing/2014/main" id="{68E6B4E0-C457-43D5-90D7-B659954E44E6}"/>
              </a:ext>
            </a:extLst>
          </p:cNvPr>
          <p:cNvSpPr/>
          <p:nvPr/>
        </p:nvSpPr>
        <p:spPr>
          <a:xfrm>
            <a:off x="10353419" y="4831342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210" name="Rectangle 20">
            <a:extLst>
              <a:ext uri="{FF2B5EF4-FFF2-40B4-BE49-F238E27FC236}">
                <a16:creationId xmlns:a16="http://schemas.microsoft.com/office/drawing/2014/main" id="{FADA4BFC-87CC-4A7A-B816-A7E854206301}"/>
              </a:ext>
            </a:extLst>
          </p:cNvPr>
          <p:cNvSpPr/>
          <p:nvPr/>
        </p:nvSpPr>
        <p:spPr>
          <a:xfrm>
            <a:off x="10803604" y="4831342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65</a:t>
            </a:r>
          </a:p>
        </p:txBody>
      </p:sp>
      <p:grpSp>
        <p:nvGrpSpPr>
          <p:cNvPr id="211" name="Group 23">
            <a:extLst>
              <a:ext uri="{FF2B5EF4-FFF2-40B4-BE49-F238E27FC236}">
                <a16:creationId xmlns:a16="http://schemas.microsoft.com/office/drawing/2014/main" id="{16377D87-AC30-4809-938B-F0D2EB5A8CF1}"/>
              </a:ext>
            </a:extLst>
          </p:cNvPr>
          <p:cNvGrpSpPr/>
          <p:nvPr/>
        </p:nvGrpSpPr>
        <p:grpSpPr>
          <a:xfrm>
            <a:off x="9453048" y="1606547"/>
            <a:ext cx="1807635" cy="1900620"/>
            <a:chOff x="4637310" y="1958989"/>
            <a:chExt cx="1807635" cy="1900620"/>
          </a:xfrm>
        </p:grpSpPr>
        <p:sp>
          <p:nvSpPr>
            <p:cNvPr id="212" name="Rectangle 24">
              <a:extLst>
                <a:ext uri="{FF2B5EF4-FFF2-40B4-BE49-F238E27FC236}">
                  <a16:creationId xmlns:a16="http://schemas.microsoft.com/office/drawing/2014/main" id="{EE043419-4F75-4BC2-BEE3-D44ABD76C8FA}"/>
                </a:ext>
              </a:extLst>
            </p:cNvPr>
            <p:cNvSpPr/>
            <p:nvPr/>
          </p:nvSpPr>
          <p:spPr>
            <a:xfrm>
              <a:off x="4637310" y="2453236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13" name="Rectangle 25">
              <a:extLst>
                <a:ext uri="{FF2B5EF4-FFF2-40B4-BE49-F238E27FC236}">
                  <a16:creationId xmlns:a16="http://schemas.microsoft.com/office/drawing/2014/main" id="{33F8E668-9FD1-4F8E-9C1E-361653D9C279}"/>
                </a:ext>
              </a:extLst>
            </p:cNvPr>
            <p:cNvSpPr/>
            <p:nvPr/>
          </p:nvSpPr>
          <p:spPr>
            <a:xfrm>
              <a:off x="5088233" y="2452880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14" name="Rectangle 26">
              <a:extLst>
                <a:ext uri="{FF2B5EF4-FFF2-40B4-BE49-F238E27FC236}">
                  <a16:creationId xmlns:a16="http://schemas.microsoft.com/office/drawing/2014/main" id="{B15EB448-457E-4023-A55D-1C39E51C6705}"/>
                </a:ext>
              </a:extLst>
            </p:cNvPr>
            <p:cNvSpPr/>
            <p:nvPr/>
          </p:nvSpPr>
          <p:spPr>
            <a:xfrm>
              <a:off x="5537679" y="2452169"/>
              <a:ext cx="450185" cy="412111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27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15" name="Rectangle 27">
              <a:extLst>
                <a:ext uri="{FF2B5EF4-FFF2-40B4-BE49-F238E27FC236}">
                  <a16:creationId xmlns:a16="http://schemas.microsoft.com/office/drawing/2014/main" id="{0BB11A3E-C0AE-43F3-AEC2-3C89AD20E702}"/>
                </a:ext>
              </a:extLst>
            </p:cNvPr>
            <p:cNvSpPr/>
            <p:nvPr/>
          </p:nvSpPr>
          <p:spPr>
            <a:xfrm>
              <a:off x="4643467" y="2966344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16" name="Rectangle 28">
              <a:extLst>
                <a:ext uri="{FF2B5EF4-FFF2-40B4-BE49-F238E27FC236}">
                  <a16:creationId xmlns:a16="http://schemas.microsoft.com/office/drawing/2014/main" id="{F5388701-018C-424E-BAED-121FD929AA4D}"/>
                </a:ext>
              </a:extLst>
            </p:cNvPr>
            <p:cNvSpPr/>
            <p:nvPr/>
          </p:nvSpPr>
          <p:spPr>
            <a:xfrm>
              <a:off x="5094389" y="2965988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17" name="Rectangle 29">
              <a:extLst>
                <a:ext uri="{FF2B5EF4-FFF2-40B4-BE49-F238E27FC236}">
                  <a16:creationId xmlns:a16="http://schemas.microsoft.com/office/drawing/2014/main" id="{2CA60363-9F14-4A3C-94DC-1F678F49CDE1}"/>
                </a:ext>
              </a:extLst>
            </p:cNvPr>
            <p:cNvSpPr/>
            <p:nvPr/>
          </p:nvSpPr>
          <p:spPr>
            <a:xfrm>
              <a:off x="5543837" y="2965631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19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18" name="Rectangle 30">
              <a:extLst>
                <a:ext uri="{FF2B5EF4-FFF2-40B4-BE49-F238E27FC236}">
                  <a16:creationId xmlns:a16="http://schemas.microsoft.com/office/drawing/2014/main" id="{02915355-639E-4167-A935-D4F7A68BC2B6}"/>
                </a:ext>
              </a:extLst>
            </p:cNvPr>
            <p:cNvSpPr/>
            <p:nvPr/>
          </p:nvSpPr>
          <p:spPr>
            <a:xfrm>
              <a:off x="5994023" y="2965631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39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19" name="Rectangle 31">
              <a:extLst>
                <a:ext uri="{FF2B5EF4-FFF2-40B4-BE49-F238E27FC236}">
                  <a16:creationId xmlns:a16="http://schemas.microsoft.com/office/drawing/2014/main" id="{59BF6F3F-3CC9-4D15-A839-6802ED708744}"/>
                </a:ext>
              </a:extLst>
            </p:cNvPr>
            <p:cNvSpPr/>
            <p:nvPr/>
          </p:nvSpPr>
          <p:spPr>
            <a:xfrm>
              <a:off x="4637310" y="1959346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20" name="Rectangle 32">
              <a:extLst>
                <a:ext uri="{FF2B5EF4-FFF2-40B4-BE49-F238E27FC236}">
                  <a16:creationId xmlns:a16="http://schemas.microsoft.com/office/drawing/2014/main" id="{6AE5C20C-3417-40C3-8C58-79C77EF99628}"/>
                </a:ext>
              </a:extLst>
            </p:cNvPr>
            <p:cNvSpPr/>
            <p:nvPr/>
          </p:nvSpPr>
          <p:spPr>
            <a:xfrm>
              <a:off x="5088233" y="1958989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61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21" name="Rectangle 34">
              <a:extLst>
                <a:ext uri="{FF2B5EF4-FFF2-40B4-BE49-F238E27FC236}">
                  <a16:creationId xmlns:a16="http://schemas.microsoft.com/office/drawing/2014/main" id="{164B088D-97C6-41D8-9D5F-A595F157CAB2}"/>
                </a:ext>
              </a:extLst>
            </p:cNvPr>
            <p:cNvSpPr/>
            <p:nvPr/>
          </p:nvSpPr>
          <p:spPr>
            <a:xfrm>
              <a:off x="4644204" y="3447352"/>
              <a:ext cx="450185" cy="412257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5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22" name="Rectangle 35">
              <a:extLst>
                <a:ext uri="{FF2B5EF4-FFF2-40B4-BE49-F238E27FC236}">
                  <a16:creationId xmlns:a16="http://schemas.microsoft.com/office/drawing/2014/main" id="{1E1D7D29-4DCD-4009-833E-45C4A9634135}"/>
                </a:ext>
              </a:extLst>
            </p:cNvPr>
            <p:cNvSpPr/>
            <p:nvPr/>
          </p:nvSpPr>
          <p:spPr>
            <a:xfrm>
              <a:off x="5095126" y="3447709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8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23" name="Rectangle 36">
              <a:extLst>
                <a:ext uri="{FF2B5EF4-FFF2-40B4-BE49-F238E27FC236}">
                  <a16:creationId xmlns:a16="http://schemas.microsoft.com/office/drawing/2014/main" id="{F6C95FC9-47A0-4B27-AE14-4D4FE1F3E82D}"/>
                </a:ext>
              </a:extLst>
            </p:cNvPr>
            <p:cNvSpPr/>
            <p:nvPr/>
          </p:nvSpPr>
          <p:spPr>
            <a:xfrm>
              <a:off x="5544574" y="3447352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14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24" name="Rectangle 37">
              <a:extLst>
                <a:ext uri="{FF2B5EF4-FFF2-40B4-BE49-F238E27FC236}">
                  <a16:creationId xmlns:a16="http://schemas.microsoft.com/office/drawing/2014/main" id="{E5387045-E5CE-4109-ACA9-3DA44542B88B}"/>
                </a:ext>
              </a:extLst>
            </p:cNvPr>
            <p:cNvSpPr/>
            <p:nvPr/>
          </p:nvSpPr>
          <p:spPr>
            <a:xfrm>
              <a:off x="5994760" y="3447352"/>
              <a:ext cx="450185" cy="411544"/>
            </a:xfrm>
            <a:prstGeom prst="rect">
              <a:avLst/>
            </a:prstGeom>
            <a:pattFill prst="smCheck">
              <a:fgClr>
                <a:schemeClr val="accent2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82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  <p:sp>
        <p:nvSpPr>
          <p:cNvPr id="225" name="Rectangle 38">
            <a:extLst>
              <a:ext uri="{FF2B5EF4-FFF2-40B4-BE49-F238E27FC236}">
                <a16:creationId xmlns:a16="http://schemas.microsoft.com/office/drawing/2014/main" id="{692C636A-7756-419C-B79D-2FA053227338}"/>
              </a:ext>
            </a:extLst>
          </p:cNvPr>
          <p:cNvSpPr/>
          <p:nvPr/>
        </p:nvSpPr>
        <p:spPr>
          <a:xfrm>
            <a:off x="9453048" y="5322657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26" name="Rectangle 39">
            <a:extLst>
              <a:ext uri="{FF2B5EF4-FFF2-40B4-BE49-F238E27FC236}">
                <a16:creationId xmlns:a16="http://schemas.microsoft.com/office/drawing/2014/main" id="{97F87765-6FDB-4CCF-952F-CAF24000279B}"/>
              </a:ext>
            </a:extLst>
          </p:cNvPr>
          <p:cNvSpPr/>
          <p:nvPr/>
        </p:nvSpPr>
        <p:spPr>
          <a:xfrm>
            <a:off x="9903971" y="5322293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27" name="Rectangle 40">
            <a:extLst>
              <a:ext uri="{FF2B5EF4-FFF2-40B4-BE49-F238E27FC236}">
                <a16:creationId xmlns:a16="http://schemas.microsoft.com/office/drawing/2014/main" id="{7AE03389-3EBC-42C6-A47B-0D65B32B2DC5}"/>
              </a:ext>
            </a:extLst>
          </p:cNvPr>
          <p:cNvSpPr/>
          <p:nvPr/>
        </p:nvSpPr>
        <p:spPr>
          <a:xfrm>
            <a:off x="10353419" y="5321928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72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28" name="Rectangle 41">
            <a:extLst>
              <a:ext uri="{FF2B5EF4-FFF2-40B4-BE49-F238E27FC236}">
                <a16:creationId xmlns:a16="http://schemas.microsoft.com/office/drawing/2014/main" id="{F0BA5DCA-FB9D-4A47-8A52-5723909965D8}"/>
              </a:ext>
            </a:extLst>
          </p:cNvPr>
          <p:cNvSpPr/>
          <p:nvPr/>
        </p:nvSpPr>
        <p:spPr>
          <a:xfrm>
            <a:off x="10803604" y="5321928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93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229" name="Рисунок 228" descr="Замок">
            <a:extLst>
              <a:ext uri="{FF2B5EF4-FFF2-40B4-BE49-F238E27FC236}">
                <a16:creationId xmlns:a16="http://schemas.microsoft.com/office/drawing/2014/main" id="{789456BF-A915-4FFD-86E6-B286D52A48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4216" y="3089278"/>
            <a:ext cx="450185" cy="450185"/>
          </a:xfrm>
          <a:prstGeom prst="rect">
            <a:avLst/>
          </a:prstGeom>
        </p:spPr>
      </p:pic>
      <p:sp>
        <p:nvSpPr>
          <p:cNvPr id="231" name="Rectangle 26">
            <a:extLst>
              <a:ext uri="{FF2B5EF4-FFF2-40B4-BE49-F238E27FC236}">
                <a16:creationId xmlns:a16="http://schemas.microsoft.com/office/drawing/2014/main" id="{D1AA1CB1-6ECA-4D14-920C-9D5B2A0F0BEC}"/>
              </a:ext>
            </a:extLst>
          </p:cNvPr>
          <p:cNvSpPr/>
          <p:nvPr/>
        </p:nvSpPr>
        <p:spPr>
          <a:xfrm>
            <a:off x="9910862" y="3795415"/>
            <a:ext cx="450185" cy="421398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19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32" name="Rectangle 33">
            <a:extLst>
              <a:ext uri="{FF2B5EF4-FFF2-40B4-BE49-F238E27FC236}">
                <a16:creationId xmlns:a16="http://schemas.microsoft.com/office/drawing/2014/main" id="{0226DDAB-B849-4EFA-9C64-2F68B25F879D}"/>
              </a:ext>
            </a:extLst>
          </p:cNvPr>
          <p:cNvSpPr/>
          <p:nvPr/>
        </p:nvSpPr>
        <p:spPr>
          <a:xfrm>
            <a:off x="10353418" y="1604894"/>
            <a:ext cx="450185" cy="411544"/>
          </a:xfrm>
          <a:prstGeom prst="rect">
            <a:avLst/>
          </a:prstGeom>
          <a:pattFill prst="smCheck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71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78" name="Рисунок 77" descr="Замок">
            <a:extLst>
              <a:ext uri="{FF2B5EF4-FFF2-40B4-BE49-F238E27FC236}">
                <a16:creationId xmlns:a16="http://schemas.microsoft.com/office/drawing/2014/main" id="{5D9314D4-1621-48BB-9662-C8AC3B9CB3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2865" y="1583099"/>
            <a:ext cx="450185" cy="45018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D1BA0DD3-4B06-46DC-8D56-DB9F31B8B882}"/>
              </a:ext>
            </a:extLst>
          </p:cNvPr>
          <p:cNvSpPr txBox="1"/>
          <p:nvPr/>
        </p:nvSpPr>
        <p:spPr>
          <a:xfrm>
            <a:off x="5702150" y="1212021"/>
            <a:ext cx="13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deleteMax()</a:t>
            </a:r>
            <a:endParaRPr lang="ru-RU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CFD3BEEC-B8EF-4FEB-A2CD-D2DD5563D01A}"/>
              </a:ext>
            </a:extLst>
          </p:cNvPr>
          <p:cNvSpPr/>
          <p:nvPr/>
        </p:nvSpPr>
        <p:spPr>
          <a:xfrm>
            <a:off x="341660" y="1984351"/>
            <a:ext cx="581481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Поток случайным образом выбирает 2 очереди из множества</a:t>
            </a:r>
            <a:r>
              <a:rPr lang="ru-RU" altLang="ru-RU" sz="2400" baseline="30000" dirty="0">
                <a:solidFill>
                  <a:srgbClr val="050D3F"/>
                </a:solidFill>
                <a:latin typeface="Gill Sans SemiBold" charset="0"/>
              </a:rPr>
              <a:t>10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Попытка заблокировать их мьютексы, при неудачной попытке захвата мьютекса одной из очередей, выбирается другая структура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После захвата мьютексов сравниваются максимальные элементы выбранных очередей и удаляется максимальный</a:t>
            </a:r>
            <a:endParaRPr lang="en-US" altLang="ru-RU" sz="2400" dirty="0">
              <a:solidFill>
                <a:srgbClr val="050D3F"/>
              </a:solidFill>
              <a:latin typeface="Gill Sans SemiBold" charset="0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endParaRPr lang="en-US" altLang="ru-RU" sz="2400" dirty="0">
              <a:solidFill>
                <a:srgbClr val="050D3F"/>
              </a:solidFill>
              <a:latin typeface="Gill Sans SemiBold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0083270-9A70-4246-910C-9FA14E5D2466}"/>
              </a:ext>
            </a:extLst>
          </p:cNvPr>
          <p:cNvSpPr txBox="1"/>
          <p:nvPr/>
        </p:nvSpPr>
        <p:spPr>
          <a:xfrm>
            <a:off x="5740244" y="5233508"/>
            <a:ext cx="13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deleteMax()</a:t>
            </a:r>
            <a:endParaRPr lang="ru-RU" dirty="0"/>
          </a:p>
        </p:txBody>
      </p:sp>
      <p:cxnSp>
        <p:nvCxnSpPr>
          <p:cNvPr id="87" name="Соединитель: изогнутый 86">
            <a:extLst>
              <a:ext uri="{FF2B5EF4-FFF2-40B4-BE49-F238E27FC236}">
                <a16:creationId xmlns:a16="http://schemas.microsoft.com/office/drawing/2014/main" id="{5F9681C1-CAA0-4B8B-B63E-70B5D3E4BE47}"/>
              </a:ext>
            </a:extLst>
          </p:cNvPr>
          <p:cNvCxnSpPr>
            <a:cxnSpLocks/>
          </p:cNvCxnSpPr>
          <p:nvPr/>
        </p:nvCxnSpPr>
        <p:spPr>
          <a:xfrm>
            <a:off x="5772348" y="5634307"/>
            <a:ext cx="1191886" cy="208159"/>
          </a:xfrm>
          <a:prstGeom prst="curvedConnector3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1CD8FFB-1722-4F03-84AF-9F793D1CB3EC}"/>
              </a:ext>
            </a:extLst>
          </p:cNvPr>
          <p:cNvSpPr/>
          <p:nvPr/>
        </p:nvSpPr>
        <p:spPr>
          <a:xfrm>
            <a:off x="340987" y="1268760"/>
            <a:ext cx="10513168" cy="3015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</a:rPr>
              <a:t>Обеспечение синхронизации в параллельных программах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</a:rPr>
              <a:t>Ослабленные структуры данных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accent6">
                    <a:lumMod val="75000"/>
                  </a:schemeClr>
                </a:solidFill>
                <a:latin typeface="Gill Sans SemiBold" charset="0"/>
              </a:rPr>
              <a:t>Оптимизация алгоритмов вставки и удаления структуры </a:t>
            </a:r>
            <a:r>
              <a:rPr lang="en-US" altLang="ru-RU" sz="2400" dirty="0">
                <a:solidFill>
                  <a:schemeClr val="accent6">
                    <a:lumMod val="75000"/>
                  </a:schemeClr>
                </a:solidFill>
                <a:latin typeface="Gill Sans SemiBold" charset="0"/>
              </a:rPr>
              <a:t>Multiqueues</a:t>
            </a:r>
            <a:endParaRPr lang="ru-RU" altLang="ru-RU" sz="2400" dirty="0">
              <a:solidFill>
                <a:schemeClr val="accent6">
                  <a:lumMod val="75000"/>
                </a:schemeClr>
              </a:solidFill>
              <a:latin typeface="Gill Sans SemiBold" charset="0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Алгоритм балансировки структуры </a:t>
            </a:r>
            <a:r>
              <a:rPr lang="en-US" altLang="ru-RU" sz="2400" dirty="0">
                <a:solidFill>
                  <a:srgbClr val="050D3F"/>
                </a:solidFill>
                <a:latin typeface="Gill Sans SemiBold" charset="0"/>
              </a:rPr>
              <a:t>Multiqueues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Экспериментальное исследование оптимизированных алгоритмов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Построение ослабленных структур данных на основе циклических списков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Экспериментальное исследование ослабленной циклической очереди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F69E6E4-F6A9-4370-A4E2-4BF1B2FB0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987" y="165079"/>
            <a:ext cx="11507206" cy="729553"/>
          </a:xfrm>
        </p:spPr>
        <p:txBody>
          <a:bodyPr/>
          <a:lstStyle/>
          <a:p>
            <a:r>
              <a:rPr lang="ru-RU" altLang="ru-RU" dirty="0"/>
              <a:t>СОДЕРЖАНИЕ</a:t>
            </a:r>
            <a:endParaRPr lang="en-US" altLang="ru-RU" dirty="0">
              <a:latin typeface="Gill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6845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ОПТИМИЗАЦИЯ ОПЕРАЦИИ ВСТАВКИ И УДАЛЕНИЯ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76590B0-2445-4F55-B1CC-CC02689B62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OPTHALFINSERT</a:t>
            </a:r>
            <a:r>
              <a:rPr lang="ru-RU" dirty="0"/>
              <a:t> и </a:t>
            </a:r>
            <a:r>
              <a:rPr lang="en-US" dirty="0"/>
              <a:t>OPTHALFDELETE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59D62276-87E3-4D37-A432-389E9CB039FD}"/>
              </a:ext>
            </a:extLst>
          </p:cNvPr>
          <p:cNvGrpSpPr/>
          <p:nvPr/>
        </p:nvGrpSpPr>
        <p:grpSpPr>
          <a:xfrm>
            <a:off x="5702150" y="1212021"/>
            <a:ext cx="6159696" cy="4946805"/>
            <a:chOff x="5702150" y="1212021"/>
            <a:chExt cx="6159696" cy="4946805"/>
          </a:xfrm>
        </p:grpSpPr>
        <p:sp>
          <p:nvSpPr>
            <p:cNvPr id="113" name="Rounded Rectangle 53">
              <a:extLst>
                <a:ext uri="{FF2B5EF4-FFF2-40B4-BE49-F238E27FC236}">
                  <a16:creationId xmlns:a16="http://schemas.microsoft.com/office/drawing/2014/main" id="{BD36B0CE-19A1-014C-AAF0-B0FA41FB403F}"/>
                </a:ext>
              </a:extLst>
            </p:cNvPr>
            <p:cNvSpPr>
              <a:spLocks/>
            </p:cNvSpPr>
            <p:nvPr/>
          </p:nvSpPr>
          <p:spPr>
            <a:xfrm>
              <a:off x="8963156" y="1282246"/>
              <a:ext cx="2898690" cy="4876580"/>
            </a:xfrm>
            <a:prstGeom prst="flowChartProcess">
              <a:avLst/>
            </a:prstGeom>
            <a:solidFill>
              <a:srgbClr val="FFFFCC"/>
            </a:solidFill>
            <a:ln w="25400" cap="flat" cmpd="sng">
              <a:solidFill>
                <a:schemeClr val="tx2"/>
              </a:solidFill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>
                <a:lnSpc>
                  <a:spcPct val="150000"/>
                </a:lnSpc>
              </a:pPr>
              <a:r>
                <a:rPr lang="ru-RU" dirty="0">
                  <a:solidFill>
                    <a:schemeClr val="tx2">
                      <a:lumMod val="50000"/>
                    </a:schemeClr>
                  </a:solidFill>
                </a:rPr>
                <a:t>Очередь с приоритетом</a:t>
              </a:r>
            </a:p>
          </p:txBody>
        </p:sp>
        <p:sp>
          <p:nvSpPr>
            <p:cNvPr id="72" name="Прямоугольник 71">
              <a:extLst>
                <a:ext uri="{FF2B5EF4-FFF2-40B4-BE49-F238E27FC236}">
                  <a16:creationId xmlns:a16="http://schemas.microsoft.com/office/drawing/2014/main" id="{9A8EC733-AA5D-4DDD-909C-55B158DE7C75}"/>
                </a:ext>
              </a:extLst>
            </p:cNvPr>
            <p:cNvSpPr/>
            <p:nvPr/>
          </p:nvSpPr>
          <p:spPr>
            <a:xfrm>
              <a:off x="9264349" y="3709320"/>
              <a:ext cx="2470049" cy="20854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679793B7-F4A0-4DAD-88F0-E3678C1F6753}"/>
                </a:ext>
              </a:extLst>
            </p:cNvPr>
            <p:cNvSpPr/>
            <p:nvPr/>
          </p:nvSpPr>
          <p:spPr>
            <a:xfrm>
              <a:off x="9264350" y="1500744"/>
              <a:ext cx="2470049" cy="20854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5" name="Группа 64">
              <a:extLst>
                <a:ext uri="{FF2B5EF4-FFF2-40B4-BE49-F238E27FC236}">
                  <a16:creationId xmlns:a16="http://schemas.microsoft.com/office/drawing/2014/main" id="{D554CADB-86DD-4B09-82E9-A14C090D0C16}"/>
                </a:ext>
              </a:extLst>
            </p:cNvPr>
            <p:cNvGrpSpPr/>
            <p:nvPr/>
          </p:nvGrpSpPr>
          <p:grpSpPr>
            <a:xfrm>
              <a:off x="7066326" y="3788161"/>
              <a:ext cx="1409034" cy="2370665"/>
              <a:chOff x="2306958" y="863486"/>
              <a:chExt cx="827442" cy="2219659"/>
            </a:xfrm>
          </p:grpSpPr>
          <p:sp>
            <p:nvSpPr>
              <p:cNvPr id="66" name="Rectangle 5">
                <a:extLst>
                  <a:ext uri="{FF2B5EF4-FFF2-40B4-BE49-F238E27FC236}">
                    <a16:creationId xmlns:a16="http://schemas.microsoft.com/office/drawing/2014/main" id="{3F72DEB1-7C01-4547-A4F6-60B0070174FB}"/>
                  </a:ext>
                </a:extLst>
              </p:cNvPr>
              <p:cNvSpPr/>
              <p:nvPr/>
            </p:nvSpPr>
            <p:spPr>
              <a:xfrm>
                <a:off x="2306958" y="863486"/>
                <a:ext cx="827442" cy="22196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b="1" dirty="0">
                    <a:latin typeface="Gill Sans SemiBold"/>
                  </a:rPr>
                  <a:t>CPU </a:t>
                </a:r>
                <a:r>
                  <a:rPr lang="ru-RU" sz="1100" b="1" dirty="0">
                    <a:latin typeface="Gill Sans SemiBold"/>
                  </a:rPr>
                  <a:t>1</a:t>
                </a:r>
                <a:endParaRPr lang="en-US" sz="1100" b="1" dirty="0">
                  <a:latin typeface="Gill Sans SemiBold"/>
                </a:endParaRPr>
              </a:p>
            </p:txBody>
          </p:sp>
          <p:sp>
            <p:nvSpPr>
              <p:cNvPr id="67" name="Rectangle 335">
                <a:extLst>
                  <a:ext uri="{FF2B5EF4-FFF2-40B4-BE49-F238E27FC236}">
                    <a16:creationId xmlns:a16="http://schemas.microsoft.com/office/drawing/2014/main" id="{E305B668-DFFB-4AA7-8C87-72D0AFE5D113}"/>
                  </a:ext>
                </a:extLst>
              </p:cNvPr>
              <p:cNvSpPr/>
              <p:nvPr/>
            </p:nvSpPr>
            <p:spPr>
              <a:xfrm rot="16200000">
                <a:off x="2578001" y="1550699"/>
                <a:ext cx="282202" cy="70512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>
                    <a:latin typeface="Gill Sans SemiBold"/>
                  </a:rPr>
                  <a:t>L3 </a:t>
                </a:r>
                <a:r>
                  <a:rPr lang="ru-RU" sz="1400" dirty="0"/>
                  <a:t>Кэш</a:t>
                </a:r>
              </a:p>
            </p:txBody>
          </p:sp>
          <p:grpSp>
            <p:nvGrpSpPr>
              <p:cNvPr id="68" name="Группа 67">
                <a:extLst>
                  <a:ext uri="{FF2B5EF4-FFF2-40B4-BE49-F238E27FC236}">
                    <a16:creationId xmlns:a16="http://schemas.microsoft.com/office/drawing/2014/main" id="{C05C7D68-6641-4D85-868C-2CEDDCDB0F9F}"/>
                  </a:ext>
                </a:extLst>
              </p:cNvPr>
              <p:cNvGrpSpPr/>
              <p:nvPr/>
            </p:nvGrpSpPr>
            <p:grpSpPr>
              <a:xfrm>
                <a:off x="2368155" y="2238667"/>
                <a:ext cx="700864" cy="638203"/>
                <a:chOff x="1205860" y="2618881"/>
                <a:chExt cx="615502" cy="638203"/>
              </a:xfrm>
            </p:grpSpPr>
            <p:sp>
              <p:nvSpPr>
                <p:cNvPr id="76" name="Rectangle 48">
                  <a:extLst>
                    <a:ext uri="{FF2B5EF4-FFF2-40B4-BE49-F238E27FC236}">
                      <a16:creationId xmlns:a16="http://schemas.microsoft.com/office/drawing/2014/main" id="{FBE9BCB6-4025-4B3C-A340-D0B90FC7B7AC}"/>
                    </a:ext>
                  </a:extLst>
                </p:cNvPr>
                <p:cNvSpPr/>
                <p:nvPr/>
              </p:nvSpPr>
              <p:spPr>
                <a:xfrm>
                  <a:off x="1205860" y="2618881"/>
                  <a:ext cx="615502" cy="638203"/>
                </a:xfrm>
                <a:prstGeom prst="rect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>
                    <a:lnSpc>
                      <a:spcPct val="150000"/>
                    </a:lnSpc>
                  </a:pPr>
                  <a:endParaRPr lang="en-US" sz="1100" b="1" dirty="0"/>
                </a:p>
                <a:p>
                  <a:pPr algn="ctr">
                    <a:lnSpc>
                      <a:spcPct val="250000"/>
                    </a:lnSpc>
                  </a:pPr>
                  <a:r>
                    <a:rPr lang="ru-RU" sz="1100" b="1" dirty="0"/>
                    <a:t>Ядро</a:t>
                  </a:r>
                  <a:r>
                    <a:rPr lang="en-US" sz="1100" b="1" dirty="0"/>
                    <a:t> </a:t>
                  </a:r>
                  <a:r>
                    <a:rPr lang="ru-RU" sz="1100" b="1" dirty="0"/>
                    <a:t>1</a:t>
                  </a:r>
                  <a:endParaRPr lang="en-US" sz="1100" b="1" dirty="0"/>
                </a:p>
              </p:txBody>
            </p:sp>
            <p:sp>
              <p:nvSpPr>
                <p:cNvPr id="81" name="Rectangle 52">
                  <a:extLst>
                    <a:ext uri="{FF2B5EF4-FFF2-40B4-BE49-F238E27FC236}">
                      <a16:creationId xmlns:a16="http://schemas.microsoft.com/office/drawing/2014/main" id="{15421CD4-585B-4D16-AD95-3286B4887B6A}"/>
                    </a:ext>
                  </a:extLst>
                </p:cNvPr>
                <p:cNvSpPr/>
                <p:nvPr/>
              </p:nvSpPr>
              <p:spPr>
                <a:xfrm>
                  <a:off x="1247473" y="2664472"/>
                  <a:ext cx="528949" cy="15388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Gill Sans SemiBold"/>
                    </a:rPr>
                    <a:t>L2</a:t>
                  </a:r>
                </a:p>
              </p:txBody>
            </p:sp>
            <p:sp>
              <p:nvSpPr>
                <p:cNvPr id="90" name="Rectangle 50">
                  <a:extLst>
                    <a:ext uri="{FF2B5EF4-FFF2-40B4-BE49-F238E27FC236}">
                      <a16:creationId xmlns:a16="http://schemas.microsoft.com/office/drawing/2014/main" id="{123D1778-8CA9-4948-8A60-E8B068CDA831}"/>
                    </a:ext>
                  </a:extLst>
                </p:cNvPr>
                <p:cNvSpPr/>
                <p:nvPr/>
              </p:nvSpPr>
              <p:spPr>
                <a:xfrm>
                  <a:off x="1251162" y="2892941"/>
                  <a:ext cx="268515" cy="15388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Gill Sans SemiBold"/>
                    </a:rPr>
                    <a:t>L1I</a:t>
                  </a:r>
                  <a:endParaRPr lang="ru-RU" sz="1000" dirty="0"/>
                </a:p>
              </p:txBody>
            </p:sp>
            <p:sp>
              <p:nvSpPr>
                <p:cNvPr id="91" name="Rectangle 51">
                  <a:extLst>
                    <a:ext uri="{FF2B5EF4-FFF2-40B4-BE49-F238E27FC236}">
                      <a16:creationId xmlns:a16="http://schemas.microsoft.com/office/drawing/2014/main" id="{4A845900-5A16-4B1E-B57D-1FAB6EC6A222}"/>
                    </a:ext>
                  </a:extLst>
                </p:cNvPr>
                <p:cNvSpPr/>
                <p:nvPr/>
              </p:nvSpPr>
              <p:spPr>
                <a:xfrm>
                  <a:off x="1520293" y="2892941"/>
                  <a:ext cx="259815" cy="15388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Gill Sans SemiBold"/>
                    </a:rPr>
                    <a:t>L1D</a:t>
                  </a:r>
                </a:p>
              </p:txBody>
            </p:sp>
          </p:grpSp>
          <p:grpSp>
            <p:nvGrpSpPr>
              <p:cNvPr id="69" name="Группа 68">
                <a:extLst>
                  <a:ext uri="{FF2B5EF4-FFF2-40B4-BE49-F238E27FC236}">
                    <a16:creationId xmlns:a16="http://schemas.microsoft.com/office/drawing/2014/main" id="{867D65B8-CE15-4362-8CFE-AF91C31AC982}"/>
                  </a:ext>
                </a:extLst>
              </p:cNvPr>
              <p:cNvGrpSpPr/>
              <p:nvPr/>
            </p:nvGrpSpPr>
            <p:grpSpPr>
              <a:xfrm>
                <a:off x="2366543" y="932606"/>
                <a:ext cx="705121" cy="638203"/>
                <a:chOff x="1203926" y="1312820"/>
                <a:chExt cx="615502" cy="638203"/>
              </a:xfrm>
            </p:grpSpPr>
            <p:sp>
              <p:nvSpPr>
                <p:cNvPr id="70" name="Rectangle 48">
                  <a:extLst>
                    <a:ext uri="{FF2B5EF4-FFF2-40B4-BE49-F238E27FC236}">
                      <a16:creationId xmlns:a16="http://schemas.microsoft.com/office/drawing/2014/main" id="{7CC03163-7889-4FDD-9528-B7D629C17B77}"/>
                    </a:ext>
                  </a:extLst>
                </p:cNvPr>
                <p:cNvSpPr/>
                <p:nvPr/>
              </p:nvSpPr>
              <p:spPr>
                <a:xfrm>
                  <a:off x="1203926" y="1312820"/>
                  <a:ext cx="615502" cy="638203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ru-RU" sz="1100" b="1" dirty="0"/>
                    <a:t>Ядро</a:t>
                  </a:r>
                  <a:r>
                    <a:rPr lang="en-US" sz="1100" b="1" dirty="0"/>
                    <a:t> 0</a:t>
                  </a:r>
                </a:p>
              </p:txBody>
            </p:sp>
            <p:sp>
              <p:nvSpPr>
                <p:cNvPr id="71" name="Rectangle 50">
                  <a:extLst>
                    <a:ext uri="{FF2B5EF4-FFF2-40B4-BE49-F238E27FC236}">
                      <a16:creationId xmlns:a16="http://schemas.microsoft.com/office/drawing/2014/main" id="{13A428AD-5500-4C1E-B2D7-296831425DFF}"/>
                    </a:ext>
                  </a:extLst>
                </p:cNvPr>
                <p:cNvSpPr/>
                <p:nvPr/>
              </p:nvSpPr>
              <p:spPr>
                <a:xfrm>
                  <a:off x="1253481" y="1523755"/>
                  <a:ext cx="268515" cy="15388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Gill Sans SemiBold"/>
                    </a:rPr>
                    <a:t>L1I</a:t>
                  </a:r>
                  <a:endParaRPr lang="ru-RU" sz="1000" dirty="0"/>
                </a:p>
              </p:txBody>
            </p:sp>
            <p:sp>
              <p:nvSpPr>
                <p:cNvPr id="74" name="Rectangle 51">
                  <a:extLst>
                    <a:ext uri="{FF2B5EF4-FFF2-40B4-BE49-F238E27FC236}">
                      <a16:creationId xmlns:a16="http://schemas.microsoft.com/office/drawing/2014/main" id="{FB219A5E-EDB7-4F90-9B37-BE12CCDC5913}"/>
                    </a:ext>
                  </a:extLst>
                </p:cNvPr>
                <p:cNvSpPr/>
                <p:nvPr/>
              </p:nvSpPr>
              <p:spPr>
                <a:xfrm>
                  <a:off x="1522614" y="1523755"/>
                  <a:ext cx="259815" cy="15388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Gill Sans SemiBold"/>
                    </a:rPr>
                    <a:t>L1D</a:t>
                  </a:r>
                </a:p>
              </p:txBody>
            </p:sp>
            <p:sp>
              <p:nvSpPr>
                <p:cNvPr id="75" name="Rectangle 52">
                  <a:extLst>
                    <a:ext uri="{FF2B5EF4-FFF2-40B4-BE49-F238E27FC236}">
                      <a16:creationId xmlns:a16="http://schemas.microsoft.com/office/drawing/2014/main" id="{A8391083-E196-4D86-A6EE-84C2D64C110D}"/>
                    </a:ext>
                  </a:extLst>
                </p:cNvPr>
                <p:cNvSpPr/>
                <p:nvPr/>
              </p:nvSpPr>
              <p:spPr>
                <a:xfrm>
                  <a:off x="1253213" y="1752224"/>
                  <a:ext cx="528949" cy="15388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Gill Sans SemiBold"/>
                    </a:rPr>
                    <a:t>L2</a:t>
                  </a:r>
                </a:p>
              </p:txBody>
            </p:sp>
          </p:grpSp>
        </p:grpSp>
        <p:grpSp>
          <p:nvGrpSpPr>
            <p:cNvPr id="92" name="Группа 91">
              <a:extLst>
                <a:ext uri="{FF2B5EF4-FFF2-40B4-BE49-F238E27FC236}">
                  <a16:creationId xmlns:a16="http://schemas.microsoft.com/office/drawing/2014/main" id="{7766AF91-E453-473C-9EAA-FE468C677275}"/>
                </a:ext>
              </a:extLst>
            </p:cNvPr>
            <p:cNvGrpSpPr/>
            <p:nvPr/>
          </p:nvGrpSpPr>
          <p:grpSpPr>
            <a:xfrm>
              <a:off x="7047722" y="1282246"/>
              <a:ext cx="1409034" cy="2370665"/>
              <a:chOff x="2306958" y="863486"/>
              <a:chExt cx="827442" cy="2219659"/>
            </a:xfrm>
          </p:grpSpPr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E968EB9B-EDC7-4D1A-8D5A-89F8033B681B}"/>
                  </a:ext>
                </a:extLst>
              </p:cNvPr>
              <p:cNvSpPr/>
              <p:nvPr/>
            </p:nvSpPr>
            <p:spPr>
              <a:xfrm>
                <a:off x="2306958" y="863486"/>
                <a:ext cx="827442" cy="22196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b="1" dirty="0">
                    <a:latin typeface="Gill Sans SemiBold"/>
                  </a:rPr>
                  <a:t>CPU 0</a:t>
                </a:r>
              </a:p>
            </p:txBody>
          </p:sp>
          <p:sp>
            <p:nvSpPr>
              <p:cNvPr id="98" name="Rectangle 335">
                <a:extLst>
                  <a:ext uri="{FF2B5EF4-FFF2-40B4-BE49-F238E27FC236}">
                    <a16:creationId xmlns:a16="http://schemas.microsoft.com/office/drawing/2014/main" id="{F2A6864F-D02B-43EA-B3CC-1D6C17D915F8}"/>
                  </a:ext>
                </a:extLst>
              </p:cNvPr>
              <p:cNvSpPr/>
              <p:nvPr/>
            </p:nvSpPr>
            <p:spPr>
              <a:xfrm rot="16200000">
                <a:off x="2578001" y="1550699"/>
                <a:ext cx="282202" cy="70512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>
                    <a:latin typeface="Gill Sans SemiBold"/>
                  </a:rPr>
                  <a:t>L3 </a:t>
                </a:r>
                <a:r>
                  <a:rPr lang="ru-RU" sz="1400" dirty="0"/>
                  <a:t>Кэш</a:t>
                </a:r>
              </a:p>
            </p:txBody>
          </p:sp>
          <p:grpSp>
            <p:nvGrpSpPr>
              <p:cNvPr id="101" name="Группа 100">
                <a:extLst>
                  <a:ext uri="{FF2B5EF4-FFF2-40B4-BE49-F238E27FC236}">
                    <a16:creationId xmlns:a16="http://schemas.microsoft.com/office/drawing/2014/main" id="{6A75FB44-2487-44B3-B2CA-1FF1600D64CD}"/>
                  </a:ext>
                </a:extLst>
              </p:cNvPr>
              <p:cNvGrpSpPr/>
              <p:nvPr/>
            </p:nvGrpSpPr>
            <p:grpSpPr>
              <a:xfrm>
                <a:off x="2368155" y="2238667"/>
                <a:ext cx="700864" cy="638203"/>
                <a:chOff x="1205860" y="2618881"/>
                <a:chExt cx="615502" cy="638203"/>
              </a:xfrm>
            </p:grpSpPr>
            <p:sp>
              <p:nvSpPr>
                <p:cNvPr id="114" name="Rectangle 48">
                  <a:extLst>
                    <a:ext uri="{FF2B5EF4-FFF2-40B4-BE49-F238E27FC236}">
                      <a16:creationId xmlns:a16="http://schemas.microsoft.com/office/drawing/2014/main" id="{EFCA3210-15B4-4A07-B48F-4ED0F1A285F8}"/>
                    </a:ext>
                  </a:extLst>
                </p:cNvPr>
                <p:cNvSpPr/>
                <p:nvPr/>
              </p:nvSpPr>
              <p:spPr>
                <a:xfrm>
                  <a:off x="1205860" y="2618881"/>
                  <a:ext cx="615502" cy="638203"/>
                </a:xfrm>
                <a:prstGeom prst="rect">
                  <a:avLst/>
                </a:prstGeom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>
                    <a:lnSpc>
                      <a:spcPct val="150000"/>
                    </a:lnSpc>
                  </a:pPr>
                  <a:endParaRPr lang="en-US" sz="1100" b="1" dirty="0"/>
                </a:p>
                <a:p>
                  <a:pPr algn="ctr">
                    <a:lnSpc>
                      <a:spcPct val="250000"/>
                    </a:lnSpc>
                  </a:pPr>
                  <a:r>
                    <a:rPr lang="ru-RU" sz="1100" b="1" dirty="0"/>
                    <a:t>Ядро</a:t>
                  </a:r>
                  <a:r>
                    <a:rPr lang="en-US" sz="1100" b="1" dirty="0"/>
                    <a:t> </a:t>
                  </a:r>
                  <a:r>
                    <a:rPr lang="ru-RU" sz="1100" b="1" dirty="0"/>
                    <a:t>1</a:t>
                  </a:r>
                  <a:endParaRPr lang="en-US" sz="1100" b="1" dirty="0"/>
                </a:p>
              </p:txBody>
            </p:sp>
            <p:sp>
              <p:nvSpPr>
                <p:cNvPr id="115" name="Rectangle 52">
                  <a:extLst>
                    <a:ext uri="{FF2B5EF4-FFF2-40B4-BE49-F238E27FC236}">
                      <a16:creationId xmlns:a16="http://schemas.microsoft.com/office/drawing/2014/main" id="{2B1FB16E-E28B-4566-B371-8FEF4CB62BD5}"/>
                    </a:ext>
                  </a:extLst>
                </p:cNvPr>
                <p:cNvSpPr/>
                <p:nvPr/>
              </p:nvSpPr>
              <p:spPr>
                <a:xfrm>
                  <a:off x="1247473" y="2664472"/>
                  <a:ext cx="528949" cy="15388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Gill Sans SemiBold"/>
                    </a:rPr>
                    <a:t>L2</a:t>
                  </a:r>
                </a:p>
              </p:txBody>
            </p:sp>
            <p:sp>
              <p:nvSpPr>
                <p:cNvPr id="144" name="Rectangle 50">
                  <a:extLst>
                    <a:ext uri="{FF2B5EF4-FFF2-40B4-BE49-F238E27FC236}">
                      <a16:creationId xmlns:a16="http://schemas.microsoft.com/office/drawing/2014/main" id="{08083904-628E-400D-A811-10F592F9A15B}"/>
                    </a:ext>
                  </a:extLst>
                </p:cNvPr>
                <p:cNvSpPr/>
                <p:nvPr/>
              </p:nvSpPr>
              <p:spPr>
                <a:xfrm>
                  <a:off x="1251162" y="2892941"/>
                  <a:ext cx="268515" cy="15388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Gill Sans SemiBold"/>
                    </a:rPr>
                    <a:t>L1I</a:t>
                  </a:r>
                  <a:endParaRPr lang="ru-RU" sz="1000" dirty="0"/>
                </a:p>
              </p:txBody>
            </p:sp>
            <p:sp>
              <p:nvSpPr>
                <p:cNvPr id="145" name="Rectangle 51">
                  <a:extLst>
                    <a:ext uri="{FF2B5EF4-FFF2-40B4-BE49-F238E27FC236}">
                      <a16:creationId xmlns:a16="http://schemas.microsoft.com/office/drawing/2014/main" id="{0E8169B9-2B76-4C08-AF2C-D279CA6E219D}"/>
                    </a:ext>
                  </a:extLst>
                </p:cNvPr>
                <p:cNvSpPr/>
                <p:nvPr/>
              </p:nvSpPr>
              <p:spPr>
                <a:xfrm>
                  <a:off x="1520293" y="2892941"/>
                  <a:ext cx="259815" cy="15388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Gill Sans SemiBold"/>
                    </a:rPr>
                    <a:t>L1D</a:t>
                  </a:r>
                </a:p>
              </p:txBody>
            </p:sp>
          </p:grpSp>
          <p:grpSp>
            <p:nvGrpSpPr>
              <p:cNvPr id="106" name="Группа 105">
                <a:extLst>
                  <a:ext uri="{FF2B5EF4-FFF2-40B4-BE49-F238E27FC236}">
                    <a16:creationId xmlns:a16="http://schemas.microsoft.com/office/drawing/2014/main" id="{55F73832-E379-434C-AF8F-391745F37DA0}"/>
                  </a:ext>
                </a:extLst>
              </p:cNvPr>
              <p:cNvGrpSpPr/>
              <p:nvPr/>
            </p:nvGrpSpPr>
            <p:grpSpPr>
              <a:xfrm>
                <a:off x="2366543" y="932606"/>
                <a:ext cx="705121" cy="638203"/>
                <a:chOff x="1203926" y="1312820"/>
                <a:chExt cx="615502" cy="638203"/>
              </a:xfrm>
            </p:grpSpPr>
            <p:sp>
              <p:nvSpPr>
                <p:cNvPr id="108" name="Rectangle 48">
                  <a:extLst>
                    <a:ext uri="{FF2B5EF4-FFF2-40B4-BE49-F238E27FC236}">
                      <a16:creationId xmlns:a16="http://schemas.microsoft.com/office/drawing/2014/main" id="{8F547219-8511-46ED-867A-A2D721CEE9AF}"/>
                    </a:ext>
                  </a:extLst>
                </p:cNvPr>
                <p:cNvSpPr/>
                <p:nvPr/>
              </p:nvSpPr>
              <p:spPr>
                <a:xfrm>
                  <a:off x="1203926" y="1312820"/>
                  <a:ext cx="615502" cy="638203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ru-RU" sz="1100" b="1" dirty="0"/>
                    <a:t>Ядро</a:t>
                  </a:r>
                  <a:r>
                    <a:rPr lang="en-US" sz="1100" b="1" dirty="0"/>
                    <a:t> 0</a:t>
                  </a:r>
                </a:p>
              </p:txBody>
            </p:sp>
            <p:sp>
              <p:nvSpPr>
                <p:cNvPr id="109" name="Rectangle 50">
                  <a:extLst>
                    <a:ext uri="{FF2B5EF4-FFF2-40B4-BE49-F238E27FC236}">
                      <a16:creationId xmlns:a16="http://schemas.microsoft.com/office/drawing/2014/main" id="{1DA5F94C-6FCA-4035-8F13-D1A8DB944FDD}"/>
                    </a:ext>
                  </a:extLst>
                </p:cNvPr>
                <p:cNvSpPr/>
                <p:nvPr/>
              </p:nvSpPr>
              <p:spPr>
                <a:xfrm>
                  <a:off x="1253481" y="1523755"/>
                  <a:ext cx="268515" cy="15388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Gill Sans SemiBold"/>
                    </a:rPr>
                    <a:t>L1I</a:t>
                  </a:r>
                  <a:endParaRPr lang="ru-RU" sz="1000" dirty="0"/>
                </a:p>
              </p:txBody>
            </p:sp>
            <p:sp>
              <p:nvSpPr>
                <p:cNvPr id="111" name="Rectangle 51">
                  <a:extLst>
                    <a:ext uri="{FF2B5EF4-FFF2-40B4-BE49-F238E27FC236}">
                      <a16:creationId xmlns:a16="http://schemas.microsoft.com/office/drawing/2014/main" id="{ABE823D3-FBFB-48D8-8237-3F60F477CCA7}"/>
                    </a:ext>
                  </a:extLst>
                </p:cNvPr>
                <p:cNvSpPr/>
                <p:nvPr/>
              </p:nvSpPr>
              <p:spPr>
                <a:xfrm>
                  <a:off x="1522614" y="1523755"/>
                  <a:ext cx="259815" cy="15388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Gill Sans SemiBold"/>
                    </a:rPr>
                    <a:t>L1D</a:t>
                  </a:r>
                </a:p>
              </p:txBody>
            </p:sp>
            <p:sp>
              <p:nvSpPr>
                <p:cNvPr id="112" name="Rectangle 52">
                  <a:extLst>
                    <a:ext uri="{FF2B5EF4-FFF2-40B4-BE49-F238E27FC236}">
                      <a16:creationId xmlns:a16="http://schemas.microsoft.com/office/drawing/2014/main" id="{B8453A56-61B4-473F-B40E-DDA93CE9E086}"/>
                    </a:ext>
                  </a:extLst>
                </p:cNvPr>
                <p:cNvSpPr/>
                <p:nvPr/>
              </p:nvSpPr>
              <p:spPr>
                <a:xfrm>
                  <a:off x="1253213" y="1752224"/>
                  <a:ext cx="528949" cy="15388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Gill Sans SemiBold"/>
                    </a:rPr>
                    <a:t>L2</a:t>
                  </a:r>
                </a:p>
              </p:txBody>
            </p:sp>
          </p:grpSp>
        </p:grpSp>
        <p:cxnSp>
          <p:nvCxnSpPr>
            <p:cNvPr id="148" name="Соединитель: изогнутый 147">
              <a:extLst>
                <a:ext uri="{FF2B5EF4-FFF2-40B4-BE49-F238E27FC236}">
                  <a16:creationId xmlns:a16="http://schemas.microsoft.com/office/drawing/2014/main" id="{FCA08155-FE6F-4CD8-88C8-016F5E1CB445}"/>
                </a:ext>
              </a:extLst>
            </p:cNvPr>
            <p:cNvCxnSpPr>
              <a:cxnSpLocks/>
              <a:stCxn id="108" idx="2"/>
              <a:endCxn id="98" idx="2"/>
            </p:cNvCxnSpPr>
            <p:nvPr/>
          </p:nvCxnSpPr>
          <p:spPr>
            <a:xfrm rot="16200000" flipH="1">
              <a:off x="7872206" y="1915039"/>
              <a:ext cx="355067" cy="600366"/>
            </a:xfrm>
            <a:prstGeom prst="curvedConnector4">
              <a:avLst>
                <a:gd name="adj1" fmla="val 33017"/>
                <a:gd name="adj2" fmla="val 49760"/>
              </a:avLst>
            </a:prstGeom>
            <a:ln w="3175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Соединитель: изогнутый 148">
              <a:extLst>
                <a:ext uri="{FF2B5EF4-FFF2-40B4-BE49-F238E27FC236}">
                  <a16:creationId xmlns:a16="http://schemas.microsoft.com/office/drawing/2014/main" id="{D780CF31-CDC9-47E1-B9E3-DCDB4D8A4BEB}"/>
                </a:ext>
              </a:extLst>
            </p:cNvPr>
            <p:cNvCxnSpPr>
              <a:cxnSpLocks/>
            </p:cNvCxnSpPr>
            <p:nvPr/>
          </p:nvCxnSpPr>
          <p:spPr>
            <a:xfrm>
              <a:off x="5772348" y="1581353"/>
              <a:ext cx="1191886" cy="208159"/>
            </a:xfrm>
            <a:prstGeom prst="curvedConnector3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Соединитель: изогнутый 162">
              <a:extLst>
                <a:ext uri="{FF2B5EF4-FFF2-40B4-BE49-F238E27FC236}">
                  <a16:creationId xmlns:a16="http://schemas.microsoft.com/office/drawing/2014/main" id="{62E58382-0D41-445D-9E5A-FF24821C5573}"/>
                </a:ext>
              </a:extLst>
            </p:cNvPr>
            <p:cNvCxnSpPr>
              <a:cxnSpLocks/>
              <a:stCxn id="98" idx="2"/>
              <a:endCxn id="215" idx="1"/>
            </p:cNvCxnSpPr>
            <p:nvPr/>
          </p:nvCxnSpPr>
          <p:spPr>
            <a:xfrm>
              <a:off x="8349922" y="2392756"/>
              <a:ext cx="1109283" cy="426918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Соединитель: изогнутый 200">
              <a:extLst>
                <a:ext uri="{FF2B5EF4-FFF2-40B4-BE49-F238E27FC236}">
                  <a16:creationId xmlns:a16="http://schemas.microsoft.com/office/drawing/2014/main" id="{B6F9D6B1-3ACE-4976-9511-77825039B3C5}"/>
                </a:ext>
              </a:extLst>
            </p:cNvPr>
            <p:cNvCxnSpPr>
              <a:cxnSpLocks/>
              <a:stCxn id="98" idx="2"/>
              <a:endCxn id="219" idx="1"/>
            </p:cNvCxnSpPr>
            <p:nvPr/>
          </p:nvCxnSpPr>
          <p:spPr>
            <a:xfrm flipV="1">
              <a:off x="8349922" y="1812676"/>
              <a:ext cx="1103126" cy="580080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Rectangle 12">
              <a:extLst>
                <a:ext uri="{FF2B5EF4-FFF2-40B4-BE49-F238E27FC236}">
                  <a16:creationId xmlns:a16="http://schemas.microsoft.com/office/drawing/2014/main" id="{55A19933-99E2-4251-B6BC-F5321B83C4E0}"/>
                </a:ext>
              </a:extLst>
            </p:cNvPr>
            <p:cNvSpPr/>
            <p:nvPr/>
          </p:nvSpPr>
          <p:spPr>
            <a:xfrm>
              <a:off x="9459941" y="3795414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03" name="Rectangle 13">
              <a:extLst>
                <a:ext uri="{FF2B5EF4-FFF2-40B4-BE49-F238E27FC236}">
                  <a16:creationId xmlns:a16="http://schemas.microsoft.com/office/drawing/2014/main" id="{951AA421-AFF1-46F4-883A-8CD2C595C5AC}"/>
                </a:ext>
              </a:extLst>
            </p:cNvPr>
            <p:cNvSpPr/>
            <p:nvPr/>
          </p:nvSpPr>
          <p:spPr>
            <a:xfrm>
              <a:off x="9459941" y="4290957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30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04" name="Rectangle 14">
              <a:extLst>
                <a:ext uri="{FF2B5EF4-FFF2-40B4-BE49-F238E27FC236}">
                  <a16:creationId xmlns:a16="http://schemas.microsoft.com/office/drawing/2014/main" id="{A2956638-1B5D-4128-A2D2-5D967EFF706C}"/>
                </a:ext>
              </a:extLst>
            </p:cNvPr>
            <p:cNvSpPr/>
            <p:nvPr/>
          </p:nvSpPr>
          <p:spPr>
            <a:xfrm>
              <a:off x="9910863" y="4290592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36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05" name="Rectangle 15">
              <a:extLst>
                <a:ext uri="{FF2B5EF4-FFF2-40B4-BE49-F238E27FC236}">
                  <a16:creationId xmlns:a16="http://schemas.microsoft.com/office/drawing/2014/main" id="{215E7E7D-5CDB-45CA-9989-FD0C26875E8F}"/>
                </a:ext>
              </a:extLst>
            </p:cNvPr>
            <p:cNvSpPr/>
            <p:nvPr/>
          </p:nvSpPr>
          <p:spPr>
            <a:xfrm>
              <a:off x="10360311" y="4290228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59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07" name="Rectangle 17">
              <a:extLst>
                <a:ext uri="{FF2B5EF4-FFF2-40B4-BE49-F238E27FC236}">
                  <a16:creationId xmlns:a16="http://schemas.microsoft.com/office/drawing/2014/main" id="{DB950DBC-0EB1-49D1-B75B-FC6D63AA67EC}"/>
                </a:ext>
              </a:extLst>
            </p:cNvPr>
            <p:cNvSpPr/>
            <p:nvPr/>
          </p:nvSpPr>
          <p:spPr>
            <a:xfrm>
              <a:off x="9453048" y="4832071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08" name="Rectangle 18">
              <a:extLst>
                <a:ext uri="{FF2B5EF4-FFF2-40B4-BE49-F238E27FC236}">
                  <a16:creationId xmlns:a16="http://schemas.microsoft.com/office/drawing/2014/main" id="{99A2DF3B-9D85-47DA-A29C-620C53B43D2D}"/>
                </a:ext>
              </a:extLst>
            </p:cNvPr>
            <p:cNvSpPr/>
            <p:nvPr/>
          </p:nvSpPr>
          <p:spPr>
            <a:xfrm>
              <a:off x="9903971" y="4831707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209" name="Rectangle 19">
              <a:extLst>
                <a:ext uri="{FF2B5EF4-FFF2-40B4-BE49-F238E27FC236}">
                  <a16:creationId xmlns:a16="http://schemas.microsoft.com/office/drawing/2014/main" id="{68E6B4E0-C457-43D5-90D7-B659954E44E6}"/>
                </a:ext>
              </a:extLst>
            </p:cNvPr>
            <p:cNvSpPr/>
            <p:nvPr/>
          </p:nvSpPr>
          <p:spPr>
            <a:xfrm>
              <a:off x="10353419" y="4831342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14</a:t>
              </a:r>
            </a:p>
          </p:txBody>
        </p:sp>
        <p:sp>
          <p:nvSpPr>
            <p:cNvPr id="210" name="Rectangle 20">
              <a:extLst>
                <a:ext uri="{FF2B5EF4-FFF2-40B4-BE49-F238E27FC236}">
                  <a16:creationId xmlns:a16="http://schemas.microsoft.com/office/drawing/2014/main" id="{FADA4BFC-87CC-4A7A-B816-A7E854206301}"/>
                </a:ext>
              </a:extLst>
            </p:cNvPr>
            <p:cNvSpPr/>
            <p:nvPr/>
          </p:nvSpPr>
          <p:spPr>
            <a:xfrm>
              <a:off x="10803604" y="4831342"/>
              <a:ext cx="450185" cy="421399"/>
            </a:xfrm>
            <a:prstGeom prst="rect">
              <a:avLst/>
            </a:prstGeom>
            <a:pattFill prst="smCheck">
              <a:fgClr>
                <a:schemeClr val="accent2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65</a:t>
              </a:r>
            </a:p>
          </p:txBody>
        </p:sp>
        <p:grpSp>
          <p:nvGrpSpPr>
            <p:cNvPr id="211" name="Group 23">
              <a:extLst>
                <a:ext uri="{FF2B5EF4-FFF2-40B4-BE49-F238E27FC236}">
                  <a16:creationId xmlns:a16="http://schemas.microsoft.com/office/drawing/2014/main" id="{16377D87-AC30-4809-938B-F0D2EB5A8CF1}"/>
                </a:ext>
              </a:extLst>
            </p:cNvPr>
            <p:cNvGrpSpPr/>
            <p:nvPr/>
          </p:nvGrpSpPr>
          <p:grpSpPr>
            <a:xfrm>
              <a:off x="9453048" y="1606547"/>
              <a:ext cx="1806898" cy="1900620"/>
              <a:chOff x="4637310" y="1958989"/>
              <a:chExt cx="1806898" cy="1900620"/>
            </a:xfrm>
          </p:grpSpPr>
          <p:sp>
            <p:nvSpPr>
              <p:cNvPr id="212" name="Rectangle 24">
                <a:extLst>
                  <a:ext uri="{FF2B5EF4-FFF2-40B4-BE49-F238E27FC236}">
                    <a16:creationId xmlns:a16="http://schemas.microsoft.com/office/drawing/2014/main" id="{EE043419-4F75-4BC2-BEE3-D44ABD76C8FA}"/>
                  </a:ext>
                </a:extLst>
              </p:cNvPr>
              <p:cNvSpPr/>
              <p:nvPr/>
            </p:nvSpPr>
            <p:spPr>
              <a:xfrm>
                <a:off x="4637310" y="2453236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2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3" name="Rectangle 25">
                <a:extLst>
                  <a:ext uri="{FF2B5EF4-FFF2-40B4-BE49-F238E27FC236}">
                    <a16:creationId xmlns:a16="http://schemas.microsoft.com/office/drawing/2014/main" id="{33F8E668-9FD1-4F8E-9C1E-361653D9C279}"/>
                  </a:ext>
                </a:extLst>
              </p:cNvPr>
              <p:cNvSpPr/>
              <p:nvPr/>
            </p:nvSpPr>
            <p:spPr>
              <a:xfrm>
                <a:off x="5088233" y="2452880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26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4" name="Rectangle 26">
                <a:extLst>
                  <a:ext uri="{FF2B5EF4-FFF2-40B4-BE49-F238E27FC236}">
                    <a16:creationId xmlns:a16="http://schemas.microsoft.com/office/drawing/2014/main" id="{B15EB448-457E-4023-A55D-1C39E51C6705}"/>
                  </a:ext>
                </a:extLst>
              </p:cNvPr>
              <p:cNvSpPr/>
              <p:nvPr/>
            </p:nvSpPr>
            <p:spPr>
              <a:xfrm>
                <a:off x="5537679" y="2452169"/>
                <a:ext cx="450185" cy="412111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27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5" name="Rectangle 27">
                <a:extLst>
                  <a:ext uri="{FF2B5EF4-FFF2-40B4-BE49-F238E27FC236}">
                    <a16:creationId xmlns:a16="http://schemas.microsoft.com/office/drawing/2014/main" id="{0BB11A3E-C0AE-43F3-AEC2-3C89AD20E702}"/>
                  </a:ext>
                </a:extLst>
              </p:cNvPr>
              <p:cNvSpPr/>
              <p:nvPr/>
            </p:nvSpPr>
            <p:spPr>
              <a:xfrm>
                <a:off x="4643467" y="2966344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1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6" name="Rectangle 28">
                <a:extLst>
                  <a:ext uri="{FF2B5EF4-FFF2-40B4-BE49-F238E27FC236}">
                    <a16:creationId xmlns:a16="http://schemas.microsoft.com/office/drawing/2014/main" id="{F5388701-018C-424E-BAED-121FD929AA4D}"/>
                  </a:ext>
                </a:extLst>
              </p:cNvPr>
              <p:cNvSpPr/>
              <p:nvPr/>
            </p:nvSpPr>
            <p:spPr>
              <a:xfrm>
                <a:off x="5094389" y="2965988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6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7" name="Rectangle 29">
                <a:extLst>
                  <a:ext uri="{FF2B5EF4-FFF2-40B4-BE49-F238E27FC236}">
                    <a16:creationId xmlns:a16="http://schemas.microsoft.com/office/drawing/2014/main" id="{2CA60363-9F14-4A3C-94DC-1F678F49CDE1}"/>
                  </a:ext>
                </a:extLst>
              </p:cNvPr>
              <p:cNvSpPr/>
              <p:nvPr/>
            </p:nvSpPr>
            <p:spPr>
              <a:xfrm>
                <a:off x="5543837" y="2965631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19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8" name="Rectangle 30">
                <a:extLst>
                  <a:ext uri="{FF2B5EF4-FFF2-40B4-BE49-F238E27FC236}">
                    <a16:creationId xmlns:a16="http://schemas.microsoft.com/office/drawing/2014/main" id="{02915355-639E-4167-A935-D4F7A68BC2B6}"/>
                  </a:ext>
                </a:extLst>
              </p:cNvPr>
              <p:cNvSpPr/>
              <p:nvPr/>
            </p:nvSpPr>
            <p:spPr>
              <a:xfrm>
                <a:off x="5994023" y="2965631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2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39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9" name="Rectangle 31">
                <a:extLst>
                  <a:ext uri="{FF2B5EF4-FFF2-40B4-BE49-F238E27FC236}">
                    <a16:creationId xmlns:a16="http://schemas.microsoft.com/office/drawing/2014/main" id="{59BF6F3F-3CC9-4D15-A839-6802ED708744}"/>
                  </a:ext>
                </a:extLst>
              </p:cNvPr>
              <p:cNvSpPr/>
              <p:nvPr/>
            </p:nvSpPr>
            <p:spPr>
              <a:xfrm>
                <a:off x="4637310" y="1959346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2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0" name="Rectangle 32">
                <a:extLst>
                  <a:ext uri="{FF2B5EF4-FFF2-40B4-BE49-F238E27FC236}">
                    <a16:creationId xmlns:a16="http://schemas.microsoft.com/office/drawing/2014/main" id="{6AE5C20C-3417-40C3-8C58-79C77EF99628}"/>
                  </a:ext>
                </a:extLst>
              </p:cNvPr>
              <p:cNvSpPr/>
              <p:nvPr/>
            </p:nvSpPr>
            <p:spPr>
              <a:xfrm>
                <a:off x="5088233" y="1958989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61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1" name="Rectangle 34">
                <a:extLst>
                  <a:ext uri="{FF2B5EF4-FFF2-40B4-BE49-F238E27FC236}">
                    <a16:creationId xmlns:a16="http://schemas.microsoft.com/office/drawing/2014/main" id="{164B088D-97C6-41D8-9D5F-A595F157CAB2}"/>
                  </a:ext>
                </a:extLst>
              </p:cNvPr>
              <p:cNvSpPr/>
              <p:nvPr/>
            </p:nvSpPr>
            <p:spPr>
              <a:xfrm>
                <a:off x="4644204" y="3447352"/>
                <a:ext cx="450185" cy="412257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5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2" name="Rectangle 35">
                <a:extLst>
                  <a:ext uri="{FF2B5EF4-FFF2-40B4-BE49-F238E27FC236}">
                    <a16:creationId xmlns:a16="http://schemas.microsoft.com/office/drawing/2014/main" id="{1E1D7D29-4DCD-4009-833E-45C4A9634135}"/>
                  </a:ext>
                </a:extLst>
              </p:cNvPr>
              <p:cNvSpPr/>
              <p:nvPr/>
            </p:nvSpPr>
            <p:spPr>
              <a:xfrm>
                <a:off x="5095126" y="3447709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8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3" name="Rectangle 36">
                <a:extLst>
                  <a:ext uri="{FF2B5EF4-FFF2-40B4-BE49-F238E27FC236}">
                    <a16:creationId xmlns:a16="http://schemas.microsoft.com/office/drawing/2014/main" id="{F6C95FC9-47A0-4B27-AE14-4D4FE1F3E82D}"/>
                  </a:ext>
                </a:extLst>
              </p:cNvPr>
              <p:cNvSpPr/>
              <p:nvPr/>
            </p:nvSpPr>
            <p:spPr>
              <a:xfrm>
                <a:off x="5544574" y="3447352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14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25" name="Rectangle 38">
              <a:extLst>
                <a:ext uri="{FF2B5EF4-FFF2-40B4-BE49-F238E27FC236}">
                  <a16:creationId xmlns:a16="http://schemas.microsoft.com/office/drawing/2014/main" id="{692C636A-7756-419C-B79D-2FA053227338}"/>
                </a:ext>
              </a:extLst>
            </p:cNvPr>
            <p:cNvSpPr/>
            <p:nvPr/>
          </p:nvSpPr>
          <p:spPr>
            <a:xfrm>
              <a:off x="9453048" y="5322657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26" name="Rectangle 39">
              <a:extLst>
                <a:ext uri="{FF2B5EF4-FFF2-40B4-BE49-F238E27FC236}">
                  <a16:creationId xmlns:a16="http://schemas.microsoft.com/office/drawing/2014/main" id="{97F87765-6FDB-4CCF-952F-CAF24000279B}"/>
                </a:ext>
              </a:extLst>
            </p:cNvPr>
            <p:cNvSpPr/>
            <p:nvPr/>
          </p:nvSpPr>
          <p:spPr>
            <a:xfrm>
              <a:off x="9903971" y="5322293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61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27" name="Rectangle 40">
              <a:extLst>
                <a:ext uri="{FF2B5EF4-FFF2-40B4-BE49-F238E27FC236}">
                  <a16:creationId xmlns:a16="http://schemas.microsoft.com/office/drawing/2014/main" id="{7AE03389-3EBC-42C6-A47B-0D65B32B2DC5}"/>
                </a:ext>
              </a:extLst>
            </p:cNvPr>
            <p:cNvSpPr/>
            <p:nvPr/>
          </p:nvSpPr>
          <p:spPr>
            <a:xfrm>
              <a:off x="10353419" y="5321928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72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28" name="Rectangle 41">
              <a:extLst>
                <a:ext uri="{FF2B5EF4-FFF2-40B4-BE49-F238E27FC236}">
                  <a16:creationId xmlns:a16="http://schemas.microsoft.com/office/drawing/2014/main" id="{F0BA5DCA-FB9D-4A47-8A52-5723909965D8}"/>
                </a:ext>
              </a:extLst>
            </p:cNvPr>
            <p:cNvSpPr/>
            <p:nvPr/>
          </p:nvSpPr>
          <p:spPr>
            <a:xfrm>
              <a:off x="10803604" y="5321928"/>
              <a:ext cx="450185" cy="421399"/>
            </a:xfrm>
            <a:prstGeom prst="rect">
              <a:avLst/>
            </a:prstGeom>
            <a:pattFill prst="smCheck">
              <a:fgClr>
                <a:schemeClr val="accent2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93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pic>
          <p:nvPicPr>
            <p:cNvPr id="229" name="Рисунок 228" descr="Замок">
              <a:extLst>
                <a:ext uri="{FF2B5EF4-FFF2-40B4-BE49-F238E27FC236}">
                  <a16:creationId xmlns:a16="http://schemas.microsoft.com/office/drawing/2014/main" id="{789456BF-A915-4FFD-86E6-B286D52A4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6876" y="2599442"/>
              <a:ext cx="450185" cy="450185"/>
            </a:xfrm>
            <a:prstGeom prst="rect">
              <a:avLst/>
            </a:prstGeom>
          </p:spPr>
        </p:pic>
        <p:sp>
          <p:nvSpPr>
            <p:cNvPr id="231" name="Rectangle 26">
              <a:extLst>
                <a:ext uri="{FF2B5EF4-FFF2-40B4-BE49-F238E27FC236}">
                  <a16:creationId xmlns:a16="http://schemas.microsoft.com/office/drawing/2014/main" id="{D1AA1CB1-6ECA-4D14-920C-9D5B2A0F0BEC}"/>
                </a:ext>
              </a:extLst>
            </p:cNvPr>
            <p:cNvSpPr/>
            <p:nvPr/>
          </p:nvSpPr>
          <p:spPr>
            <a:xfrm>
              <a:off x="9910862" y="3795415"/>
              <a:ext cx="450185" cy="421398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19</a:t>
              </a:r>
              <a:endParaRPr lang="ru-RU" dirty="0">
                <a:solidFill>
                  <a:srgbClr val="00B050"/>
                </a:solidFill>
              </a:endParaRPr>
            </a:p>
          </p:txBody>
        </p:sp>
        <p:sp>
          <p:nvSpPr>
            <p:cNvPr id="232" name="Rectangle 33">
              <a:extLst>
                <a:ext uri="{FF2B5EF4-FFF2-40B4-BE49-F238E27FC236}">
                  <a16:creationId xmlns:a16="http://schemas.microsoft.com/office/drawing/2014/main" id="{0226DDAB-B849-4EFA-9C64-2F68B25F879D}"/>
                </a:ext>
              </a:extLst>
            </p:cNvPr>
            <p:cNvSpPr/>
            <p:nvPr/>
          </p:nvSpPr>
          <p:spPr>
            <a:xfrm>
              <a:off x="10353418" y="1604894"/>
              <a:ext cx="450185" cy="411544"/>
            </a:xfrm>
            <a:prstGeom prst="rect">
              <a:avLst/>
            </a:prstGeom>
            <a:pattFill prst="smCheck">
              <a:fgClr>
                <a:schemeClr val="accent2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71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pic>
          <p:nvPicPr>
            <p:cNvPr id="78" name="Рисунок 77" descr="Замок">
              <a:extLst>
                <a:ext uri="{FF2B5EF4-FFF2-40B4-BE49-F238E27FC236}">
                  <a16:creationId xmlns:a16="http://schemas.microsoft.com/office/drawing/2014/main" id="{5D9314D4-1621-48BB-9662-C8AC3B9CB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02865" y="1583099"/>
              <a:ext cx="450185" cy="45018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1BA0DD3-4B06-46DC-8D56-DB9F31B8B882}"/>
                </a:ext>
              </a:extLst>
            </p:cNvPr>
            <p:cNvSpPr txBox="1"/>
            <p:nvPr/>
          </p:nvSpPr>
          <p:spPr>
            <a:xfrm>
              <a:off x="5702150" y="1212021"/>
              <a:ext cx="1324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deleteMax()</a:t>
              </a:r>
              <a:endParaRPr lang="ru-RU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0083270-9A70-4246-910C-9FA14E5D2466}"/>
                </a:ext>
              </a:extLst>
            </p:cNvPr>
            <p:cNvSpPr txBox="1"/>
            <p:nvPr/>
          </p:nvSpPr>
          <p:spPr>
            <a:xfrm>
              <a:off x="5740244" y="5233508"/>
              <a:ext cx="1324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deleteMax()</a:t>
              </a:r>
              <a:endParaRPr lang="ru-RU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7A2FE9C-0B88-4776-988F-10AA4F63963F}"/>
                </a:ext>
              </a:extLst>
            </p:cNvPr>
            <p:cNvSpPr txBox="1"/>
            <p:nvPr/>
          </p:nvSpPr>
          <p:spPr>
            <a:xfrm>
              <a:off x="5860780" y="2556253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push(</a:t>
              </a:r>
              <a:r>
                <a:rPr lang="ru-RU" dirty="0"/>
                <a:t>52</a:t>
              </a:r>
              <a:r>
                <a:rPr lang="en-US" dirty="0"/>
                <a:t>)</a:t>
              </a:r>
              <a:endParaRPr lang="ru-RU" dirty="0"/>
            </a:p>
          </p:txBody>
        </p:sp>
        <p:cxnSp>
          <p:nvCxnSpPr>
            <p:cNvPr id="77" name="Соединитель: изогнутый 76">
              <a:extLst>
                <a:ext uri="{FF2B5EF4-FFF2-40B4-BE49-F238E27FC236}">
                  <a16:creationId xmlns:a16="http://schemas.microsoft.com/office/drawing/2014/main" id="{B4414878-C416-439D-A1D0-12FBCD0D6098}"/>
                </a:ext>
              </a:extLst>
            </p:cNvPr>
            <p:cNvCxnSpPr>
              <a:cxnSpLocks/>
            </p:cNvCxnSpPr>
            <p:nvPr/>
          </p:nvCxnSpPr>
          <p:spPr>
            <a:xfrm>
              <a:off x="5772348" y="2997426"/>
              <a:ext cx="1191886" cy="208159"/>
            </a:xfrm>
            <a:prstGeom prst="curvedConnector3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Соединитель: изогнутый 78">
              <a:extLst>
                <a:ext uri="{FF2B5EF4-FFF2-40B4-BE49-F238E27FC236}">
                  <a16:creationId xmlns:a16="http://schemas.microsoft.com/office/drawing/2014/main" id="{04B5CAFB-88EA-48AA-9523-9F7D8061814C}"/>
                </a:ext>
              </a:extLst>
            </p:cNvPr>
            <p:cNvCxnSpPr>
              <a:cxnSpLocks/>
            </p:cNvCxnSpPr>
            <p:nvPr/>
          </p:nvCxnSpPr>
          <p:spPr>
            <a:xfrm>
              <a:off x="5772348" y="5634307"/>
              <a:ext cx="1191886" cy="208159"/>
            </a:xfrm>
            <a:prstGeom prst="curvedConnector3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Соединитель: изогнутый 81">
              <a:extLst>
                <a:ext uri="{FF2B5EF4-FFF2-40B4-BE49-F238E27FC236}">
                  <a16:creationId xmlns:a16="http://schemas.microsoft.com/office/drawing/2014/main" id="{45955466-0578-4F88-8DFD-92F8FE5F764E}"/>
                </a:ext>
              </a:extLst>
            </p:cNvPr>
            <p:cNvCxnSpPr>
              <a:cxnSpLocks/>
            </p:cNvCxnSpPr>
            <p:nvPr/>
          </p:nvCxnSpPr>
          <p:spPr>
            <a:xfrm>
              <a:off x="5772348" y="4125395"/>
              <a:ext cx="1191886" cy="208159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236DAFC-BC5C-4CF3-9543-D582163050DD}"/>
                </a:ext>
              </a:extLst>
            </p:cNvPr>
            <p:cNvSpPr txBox="1"/>
            <p:nvPr/>
          </p:nvSpPr>
          <p:spPr>
            <a:xfrm>
              <a:off x="5873344" y="3795790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push(44)</a:t>
              </a:r>
              <a:endParaRPr lang="ru-RU" dirty="0"/>
            </a:p>
          </p:txBody>
        </p:sp>
        <p:cxnSp>
          <p:nvCxnSpPr>
            <p:cNvPr id="88" name="Соединитель: изогнутый 87">
              <a:extLst>
                <a:ext uri="{FF2B5EF4-FFF2-40B4-BE49-F238E27FC236}">
                  <a16:creationId xmlns:a16="http://schemas.microsoft.com/office/drawing/2014/main" id="{36F048CB-A9F9-401A-80E9-1B98B235A6C0}"/>
                </a:ext>
              </a:extLst>
            </p:cNvPr>
            <p:cNvCxnSpPr>
              <a:cxnSpLocks/>
              <a:stCxn id="114" idx="0"/>
              <a:endCxn id="98" idx="2"/>
            </p:cNvCxnSpPr>
            <p:nvPr/>
          </p:nvCxnSpPr>
          <p:spPr>
            <a:xfrm rot="5400000" flipH="1" flipV="1">
              <a:off x="7870186" y="2271247"/>
              <a:ext cx="358226" cy="601245"/>
            </a:xfrm>
            <a:prstGeom prst="curvedConnector4">
              <a:avLst>
                <a:gd name="adj1" fmla="val 68174"/>
                <a:gd name="adj2" fmla="val 56477"/>
              </a:avLst>
            </a:prstGeom>
            <a:ln w="31750">
              <a:solidFill>
                <a:schemeClr val="accent5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Соединитель: изогнутый 88">
              <a:extLst>
                <a:ext uri="{FF2B5EF4-FFF2-40B4-BE49-F238E27FC236}">
                  <a16:creationId xmlns:a16="http://schemas.microsoft.com/office/drawing/2014/main" id="{C8765C8E-8CF8-4E56-91B8-53466CCDF5EC}"/>
                </a:ext>
              </a:extLst>
            </p:cNvPr>
            <p:cNvCxnSpPr>
              <a:cxnSpLocks/>
              <a:stCxn id="98" idx="2"/>
              <a:endCxn id="221" idx="1"/>
            </p:cNvCxnSpPr>
            <p:nvPr/>
          </p:nvCxnSpPr>
          <p:spPr>
            <a:xfrm>
              <a:off x="8349922" y="2392756"/>
              <a:ext cx="1110020" cy="908283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accent5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Соединитель: изогнутый 92">
              <a:extLst>
                <a:ext uri="{FF2B5EF4-FFF2-40B4-BE49-F238E27FC236}">
                  <a16:creationId xmlns:a16="http://schemas.microsoft.com/office/drawing/2014/main" id="{33D1A823-1137-4B3C-8368-F69EFCDBA67B}"/>
                </a:ext>
              </a:extLst>
            </p:cNvPr>
            <p:cNvCxnSpPr>
              <a:cxnSpLocks/>
              <a:stCxn id="67" idx="2"/>
              <a:endCxn id="203" idx="1"/>
            </p:cNvCxnSpPr>
            <p:nvPr/>
          </p:nvCxnSpPr>
          <p:spPr>
            <a:xfrm flipV="1">
              <a:off x="8368526" y="4501657"/>
              <a:ext cx="1091415" cy="397014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Соединитель: изогнутый 94">
              <a:extLst>
                <a:ext uri="{FF2B5EF4-FFF2-40B4-BE49-F238E27FC236}">
                  <a16:creationId xmlns:a16="http://schemas.microsoft.com/office/drawing/2014/main" id="{893E74C6-F954-4D53-83A6-9AD09CEEA792}"/>
                </a:ext>
              </a:extLst>
            </p:cNvPr>
            <p:cNvCxnSpPr>
              <a:cxnSpLocks/>
              <a:stCxn id="70" idx="2"/>
              <a:endCxn id="67" idx="2"/>
            </p:cNvCxnSpPr>
            <p:nvPr/>
          </p:nvCxnSpPr>
          <p:spPr>
            <a:xfrm rot="16200000" flipH="1">
              <a:off x="7890810" y="4420954"/>
              <a:ext cx="355067" cy="600366"/>
            </a:xfrm>
            <a:prstGeom prst="curvedConnector4">
              <a:avLst>
                <a:gd name="adj1" fmla="val 33017"/>
                <a:gd name="adj2" fmla="val 49231"/>
              </a:avLst>
            </a:prstGeom>
            <a:ln w="3175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Соединитель: изогнутый 95">
              <a:extLst>
                <a:ext uri="{FF2B5EF4-FFF2-40B4-BE49-F238E27FC236}">
                  <a16:creationId xmlns:a16="http://schemas.microsoft.com/office/drawing/2014/main" id="{B9CE944B-FC38-4907-BF04-51C066AD1C3A}"/>
                </a:ext>
              </a:extLst>
            </p:cNvPr>
            <p:cNvCxnSpPr>
              <a:cxnSpLocks/>
              <a:stCxn id="67" idx="2"/>
              <a:endCxn id="207" idx="1"/>
            </p:cNvCxnSpPr>
            <p:nvPr/>
          </p:nvCxnSpPr>
          <p:spPr>
            <a:xfrm>
              <a:off x="8368526" y="4898671"/>
              <a:ext cx="1084522" cy="144100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Соединитель: изогнутый 98">
              <a:extLst>
                <a:ext uri="{FF2B5EF4-FFF2-40B4-BE49-F238E27FC236}">
                  <a16:creationId xmlns:a16="http://schemas.microsoft.com/office/drawing/2014/main" id="{3660B9EF-A0CB-4B6C-9386-0B693FCFB7E5}"/>
                </a:ext>
              </a:extLst>
            </p:cNvPr>
            <p:cNvCxnSpPr>
              <a:cxnSpLocks/>
              <a:stCxn id="76" idx="0"/>
              <a:endCxn id="67" idx="2"/>
            </p:cNvCxnSpPr>
            <p:nvPr/>
          </p:nvCxnSpPr>
          <p:spPr>
            <a:xfrm rot="5400000" flipH="1" flipV="1">
              <a:off x="7888790" y="4777162"/>
              <a:ext cx="358226" cy="601245"/>
            </a:xfrm>
            <a:prstGeom prst="curvedConnector4">
              <a:avLst>
                <a:gd name="adj1" fmla="val 38925"/>
                <a:gd name="adj2" fmla="val 40635"/>
              </a:avLst>
            </a:prstGeom>
            <a:ln w="3175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Рисунок 102" descr="Замок">
              <a:extLst>
                <a:ext uri="{FF2B5EF4-FFF2-40B4-BE49-F238E27FC236}">
                  <a16:creationId xmlns:a16="http://schemas.microsoft.com/office/drawing/2014/main" id="{4850D430-8742-4555-B76C-534516C4C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83845" y="4786870"/>
              <a:ext cx="450185" cy="450185"/>
            </a:xfrm>
            <a:prstGeom prst="rect">
              <a:avLst/>
            </a:prstGeom>
          </p:spPr>
        </p:pic>
        <p:cxnSp>
          <p:nvCxnSpPr>
            <p:cNvPr id="104" name="Соединитель: изогнутый 103">
              <a:extLst>
                <a:ext uri="{FF2B5EF4-FFF2-40B4-BE49-F238E27FC236}">
                  <a16:creationId xmlns:a16="http://schemas.microsoft.com/office/drawing/2014/main" id="{80D8C1F1-5DED-4485-A05E-85BB222DCEDA}"/>
                </a:ext>
              </a:extLst>
            </p:cNvPr>
            <p:cNvCxnSpPr>
              <a:cxnSpLocks/>
              <a:stCxn id="67" idx="2"/>
              <a:endCxn id="225" idx="1"/>
            </p:cNvCxnSpPr>
            <p:nvPr/>
          </p:nvCxnSpPr>
          <p:spPr>
            <a:xfrm>
              <a:off x="8368526" y="4898671"/>
              <a:ext cx="1084522" cy="634686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7" name="Рисунок 106" descr="Замок">
              <a:extLst>
                <a:ext uri="{FF2B5EF4-FFF2-40B4-BE49-F238E27FC236}">
                  <a16:creationId xmlns:a16="http://schemas.microsoft.com/office/drawing/2014/main" id="{B8C0D4BC-A3E0-49E1-AB48-5D4FB0E4B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83845" y="5282807"/>
              <a:ext cx="450185" cy="450185"/>
            </a:xfrm>
            <a:prstGeom prst="rect">
              <a:avLst/>
            </a:prstGeom>
          </p:spPr>
        </p:pic>
        <p:pic>
          <p:nvPicPr>
            <p:cNvPr id="110" name="Рисунок 109" descr="Замок">
              <a:extLst>
                <a:ext uri="{FF2B5EF4-FFF2-40B4-BE49-F238E27FC236}">
                  <a16:creationId xmlns:a16="http://schemas.microsoft.com/office/drawing/2014/main" id="{B552F287-00DB-4B12-B9C2-00F1CE7F7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77996" y="4261442"/>
              <a:ext cx="450185" cy="450185"/>
            </a:xfrm>
            <a:prstGeom prst="rect">
              <a:avLst/>
            </a:prstGeom>
          </p:spPr>
        </p:pic>
        <p:pic>
          <p:nvPicPr>
            <p:cNvPr id="116" name="Рисунок 115" descr="Замок">
              <a:extLst>
                <a:ext uri="{FF2B5EF4-FFF2-40B4-BE49-F238E27FC236}">
                  <a16:creationId xmlns:a16="http://schemas.microsoft.com/office/drawing/2014/main" id="{176E5F70-AA24-4EC2-AB11-473A13F74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279561" y="3091792"/>
              <a:ext cx="450185" cy="450185"/>
            </a:xfrm>
            <a:prstGeom prst="rect">
              <a:avLst/>
            </a:prstGeom>
          </p:spPr>
        </p:pic>
        <p:sp>
          <p:nvSpPr>
            <p:cNvPr id="117" name="Rectangle 37">
              <a:extLst>
                <a:ext uri="{FF2B5EF4-FFF2-40B4-BE49-F238E27FC236}">
                  <a16:creationId xmlns:a16="http://schemas.microsoft.com/office/drawing/2014/main" id="{9E5E1D63-1C71-404D-947D-937C29685A00}"/>
                </a:ext>
              </a:extLst>
            </p:cNvPr>
            <p:cNvSpPr/>
            <p:nvPr/>
          </p:nvSpPr>
          <p:spPr>
            <a:xfrm>
              <a:off x="10810498" y="3094910"/>
              <a:ext cx="450185" cy="411544"/>
            </a:xfrm>
            <a:prstGeom prst="rect">
              <a:avLst/>
            </a:prstGeom>
            <a:pattFill prst="smCheck">
              <a:fgClr>
                <a:schemeClr val="accent3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00B050"/>
                  </a:solidFill>
                </a:rPr>
                <a:t>52</a:t>
              </a:r>
            </a:p>
          </p:txBody>
        </p:sp>
        <p:sp>
          <p:nvSpPr>
            <p:cNvPr id="118" name="Rectangle 16">
              <a:extLst>
                <a:ext uri="{FF2B5EF4-FFF2-40B4-BE49-F238E27FC236}">
                  <a16:creationId xmlns:a16="http://schemas.microsoft.com/office/drawing/2014/main" id="{68F56891-CDA3-406A-9420-3F8DA428E46A}"/>
                </a:ext>
              </a:extLst>
            </p:cNvPr>
            <p:cNvSpPr/>
            <p:nvPr/>
          </p:nvSpPr>
          <p:spPr>
            <a:xfrm>
              <a:off x="10810497" y="4290228"/>
              <a:ext cx="450185" cy="421399"/>
            </a:xfrm>
            <a:prstGeom prst="rect">
              <a:avLst/>
            </a:prstGeom>
            <a:pattFill prst="smCheck">
              <a:fgClr>
                <a:schemeClr val="accent3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00B050"/>
                  </a:solidFill>
                </a:rPr>
                <a:t>44</a:t>
              </a:r>
            </a:p>
          </p:txBody>
        </p:sp>
      </p:grpSp>
      <p:sp>
        <p:nvSpPr>
          <p:cNvPr id="119" name="Rectangle 28">
            <a:extLst>
              <a:ext uri="{FF2B5EF4-FFF2-40B4-BE49-F238E27FC236}">
                <a16:creationId xmlns:a16="http://schemas.microsoft.com/office/drawing/2014/main" id="{3FC2F6F3-7075-4BA1-AA38-C3ACA397CA33}"/>
              </a:ext>
            </a:extLst>
          </p:cNvPr>
          <p:cNvSpPr/>
          <p:nvPr/>
        </p:nvSpPr>
        <p:spPr>
          <a:xfrm>
            <a:off x="330154" y="1995618"/>
            <a:ext cx="501670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800" dirty="0">
                <a:solidFill>
                  <a:srgbClr val="050D3F"/>
                </a:solidFill>
                <a:latin typeface="Gill Sans SemiBold" charset="0"/>
              </a:rPr>
              <a:t>Локализация области поиска незаблокированной очереди среди множества очередей</a:t>
            </a:r>
          </a:p>
          <a:p>
            <a:endParaRPr lang="ru-RU" altLang="ru-RU" sz="2800" dirty="0">
              <a:solidFill>
                <a:srgbClr val="050D3F"/>
              </a:solidFill>
              <a:latin typeface="Gill Sans SemiBold" charset="0"/>
            </a:endParaRPr>
          </a:p>
          <a:p>
            <a:r>
              <a:rPr lang="ru-RU" altLang="ru-RU" sz="2800" dirty="0">
                <a:solidFill>
                  <a:srgbClr val="050D3F"/>
                </a:solidFill>
                <a:latin typeface="Gill Sans SemiBold" charset="0"/>
              </a:rPr>
              <a:t>Первая половина потоков выполняет поиск среди первой половины множества очередей, вторая – из второй</a:t>
            </a:r>
          </a:p>
        </p:txBody>
      </p:sp>
    </p:spTree>
    <p:extLst>
      <p:ext uri="{BB962C8B-B14F-4D97-AF65-F5344CB8AC3E}">
        <p14:creationId xmlns:p14="http://schemas.microsoft.com/office/powerpoint/2010/main" val="3000026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53">
            <a:extLst>
              <a:ext uri="{FF2B5EF4-FFF2-40B4-BE49-F238E27FC236}">
                <a16:creationId xmlns:a16="http://schemas.microsoft.com/office/drawing/2014/main" id="{BD36B0CE-19A1-014C-AAF0-B0FA41FB403F}"/>
              </a:ext>
            </a:extLst>
          </p:cNvPr>
          <p:cNvSpPr>
            <a:spLocks/>
          </p:cNvSpPr>
          <p:nvPr/>
        </p:nvSpPr>
        <p:spPr>
          <a:xfrm>
            <a:off x="8963156" y="1282246"/>
            <a:ext cx="2898690" cy="4876580"/>
          </a:xfrm>
          <a:prstGeom prst="flowChartProcess">
            <a:avLst/>
          </a:prstGeom>
          <a:solidFill>
            <a:srgbClr val="FFFFCC"/>
          </a:solidFill>
          <a:ln w="25400" cap="flat" cmpd="sng">
            <a:solidFill>
              <a:schemeClr val="tx2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>
              <a:lnSpc>
                <a:spcPct val="150000"/>
              </a:lnSpc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Очередь с приоритетом</a:t>
            </a:r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7E06C995-5E41-42EE-90C7-2FB28E4D1F53}"/>
              </a:ext>
            </a:extLst>
          </p:cNvPr>
          <p:cNvSpPr/>
          <p:nvPr/>
        </p:nvSpPr>
        <p:spPr>
          <a:xfrm>
            <a:off x="9267012" y="4785042"/>
            <a:ext cx="2470049" cy="10771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13FC52CD-ACC0-4BE4-B6E6-5EF3413E0C99}"/>
              </a:ext>
            </a:extLst>
          </p:cNvPr>
          <p:cNvSpPr/>
          <p:nvPr/>
        </p:nvSpPr>
        <p:spPr>
          <a:xfrm>
            <a:off x="9267012" y="2568136"/>
            <a:ext cx="2470049" cy="1066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9A8EC733-AA5D-4DDD-909C-55B158DE7C75}"/>
              </a:ext>
            </a:extLst>
          </p:cNvPr>
          <p:cNvSpPr/>
          <p:nvPr/>
        </p:nvSpPr>
        <p:spPr>
          <a:xfrm>
            <a:off x="9264349" y="3709320"/>
            <a:ext cx="2470049" cy="10771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79793B7-F4A0-4DAD-88F0-E3678C1F6753}"/>
              </a:ext>
            </a:extLst>
          </p:cNvPr>
          <p:cNvSpPr/>
          <p:nvPr/>
        </p:nvSpPr>
        <p:spPr>
          <a:xfrm>
            <a:off x="9264350" y="1500744"/>
            <a:ext cx="2470049" cy="10666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ОПТИМИЗАЦИЯ ОПЕРАЦИИ УДАЛЕНИЯ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76590B0-2445-4F55-B1CC-CC02689B62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OPTEXACTDELETE</a:t>
            </a:r>
            <a:endParaRPr lang="ru-RU" dirty="0"/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D554CADB-86DD-4B09-82E9-A14C090D0C16}"/>
              </a:ext>
            </a:extLst>
          </p:cNvPr>
          <p:cNvGrpSpPr/>
          <p:nvPr/>
        </p:nvGrpSpPr>
        <p:grpSpPr>
          <a:xfrm>
            <a:off x="7066326" y="3788161"/>
            <a:ext cx="1409034" cy="2370665"/>
            <a:chOff x="2306958" y="863486"/>
            <a:chExt cx="827442" cy="2219659"/>
          </a:xfrm>
        </p:grpSpPr>
        <p:sp>
          <p:nvSpPr>
            <p:cNvPr id="66" name="Rectangle 5">
              <a:extLst>
                <a:ext uri="{FF2B5EF4-FFF2-40B4-BE49-F238E27FC236}">
                  <a16:creationId xmlns:a16="http://schemas.microsoft.com/office/drawing/2014/main" id="{3F72DEB1-7C01-4547-A4F6-60B0070174FB}"/>
                </a:ext>
              </a:extLst>
            </p:cNvPr>
            <p:cNvSpPr/>
            <p:nvPr/>
          </p:nvSpPr>
          <p:spPr>
            <a:xfrm>
              <a:off x="2306958" y="863486"/>
              <a:ext cx="827442" cy="2219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100" b="1" dirty="0">
                  <a:latin typeface="Gill Sans SemiBold"/>
                </a:rPr>
                <a:t>CPU </a:t>
              </a:r>
              <a:r>
                <a:rPr lang="ru-RU" sz="1100" b="1" dirty="0">
                  <a:latin typeface="Gill Sans SemiBold"/>
                </a:rPr>
                <a:t>1</a:t>
              </a:r>
              <a:endParaRPr lang="en-US" sz="1100" b="1" dirty="0">
                <a:latin typeface="Gill Sans SemiBold"/>
              </a:endParaRPr>
            </a:p>
          </p:txBody>
        </p:sp>
        <p:sp>
          <p:nvSpPr>
            <p:cNvPr id="67" name="Rectangle 335">
              <a:extLst>
                <a:ext uri="{FF2B5EF4-FFF2-40B4-BE49-F238E27FC236}">
                  <a16:creationId xmlns:a16="http://schemas.microsoft.com/office/drawing/2014/main" id="{E305B668-DFFB-4AA7-8C87-72D0AFE5D113}"/>
                </a:ext>
              </a:extLst>
            </p:cNvPr>
            <p:cNvSpPr/>
            <p:nvPr/>
          </p:nvSpPr>
          <p:spPr>
            <a:xfrm rot="16200000">
              <a:off x="2578001" y="1550699"/>
              <a:ext cx="282202" cy="7051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>
                  <a:latin typeface="Gill Sans SemiBold"/>
                </a:rPr>
                <a:t>L3 </a:t>
              </a:r>
              <a:r>
                <a:rPr lang="ru-RU" sz="1400" dirty="0"/>
                <a:t>Кэш</a:t>
              </a:r>
            </a:p>
          </p:txBody>
        </p:sp>
        <p:grpSp>
          <p:nvGrpSpPr>
            <p:cNvPr id="68" name="Группа 67">
              <a:extLst>
                <a:ext uri="{FF2B5EF4-FFF2-40B4-BE49-F238E27FC236}">
                  <a16:creationId xmlns:a16="http://schemas.microsoft.com/office/drawing/2014/main" id="{C05C7D68-6641-4D85-868C-2CEDDCDB0F9F}"/>
                </a:ext>
              </a:extLst>
            </p:cNvPr>
            <p:cNvGrpSpPr/>
            <p:nvPr/>
          </p:nvGrpSpPr>
          <p:grpSpPr>
            <a:xfrm>
              <a:off x="2368155" y="2238667"/>
              <a:ext cx="700864" cy="638203"/>
              <a:chOff x="1205860" y="2618881"/>
              <a:chExt cx="615502" cy="638203"/>
            </a:xfrm>
          </p:grpSpPr>
          <p:sp>
            <p:nvSpPr>
              <p:cNvPr id="76" name="Rectangle 48">
                <a:extLst>
                  <a:ext uri="{FF2B5EF4-FFF2-40B4-BE49-F238E27FC236}">
                    <a16:creationId xmlns:a16="http://schemas.microsoft.com/office/drawing/2014/main" id="{FBE9BCB6-4025-4B3C-A340-D0B90FC7B7AC}"/>
                  </a:ext>
                </a:extLst>
              </p:cNvPr>
              <p:cNvSpPr/>
              <p:nvPr/>
            </p:nvSpPr>
            <p:spPr>
              <a:xfrm>
                <a:off x="1205860" y="2618881"/>
                <a:ext cx="615502" cy="638203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sz="1100" b="1" dirty="0"/>
              </a:p>
              <a:p>
                <a:pPr algn="ctr">
                  <a:lnSpc>
                    <a:spcPct val="250000"/>
                  </a:lnSpc>
                </a:pPr>
                <a:r>
                  <a:rPr lang="ru-RU" sz="1100" b="1" dirty="0"/>
                  <a:t>Ядро</a:t>
                </a:r>
                <a:r>
                  <a:rPr lang="en-US" sz="1100" b="1" dirty="0"/>
                  <a:t> </a:t>
                </a:r>
                <a:r>
                  <a:rPr lang="ru-RU" sz="1100" b="1" dirty="0"/>
                  <a:t>1</a:t>
                </a:r>
                <a:endParaRPr lang="en-US" sz="1100" b="1" dirty="0"/>
              </a:p>
            </p:txBody>
          </p:sp>
          <p:sp>
            <p:nvSpPr>
              <p:cNvPr id="81" name="Rectangle 52">
                <a:extLst>
                  <a:ext uri="{FF2B5EF4-FFF2-40B4-BE49-F238E27FC236}">
                    <a16:creationId xmlns:a16="http://schemas.microsoft.com/office/drawing/2014/main" id="{15421CD4-585B-4D16-AD95-3286B4887B6A}"/>
                  </a:ext>
                </a:extLst>
              </p:cNvPr>
              <p:cNvSpPr/>
              <p:nvPr/>
            </p:nvSpPr>
            <p:spPr>
              <a:xfrm>
                <a:off x="1247473" y="2664472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90" name="Rectangle 50">
                <a:extLst>
                  <a:ext uri="{FF2B5EF4-FFF2-40B4-BE49-F238E27FC236}">
                    <a16:creationId xmlns:a16="http://schemas.microsoft.com/office/drawing/2014/main" id="{123D1778-8CA9-4948-8A60-E8B068CDA831}"/>
                  </a:ext>
                </a:extLst>
              </p:cNvPr>
              <p:cNvSpPr/>
              <p:nvPr/>
            </p:nvSpPr>
            <p:spPr>
              <a:xfrm>
                <a:off x="1251162" y="2892941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91" name="Rectangle 51">
                <a:extLst>
                  <a:ext uri="{FF2B5EF4-FFF2-40B4-BE49-F238E27FC236}">
                    <a16:creationId xmlns:a16="http://schemas.microsoft.com/office/drawing/2014/main" id="{4A845900-5A16-4B1E-B57D-1FAB6EC6A222}"/>
                  </a:ext>
                </a:extLst>
              </p:cNvPr>
              <p:cNvSpPr/>
              <p:nvPr/>
            </p:nvSpPr>
            <p:spPr>
              <a:xfrm>
                <a:off x="1520293" y="2892941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69" name="Группа 68">
              <a:extLst>
                <a:ext uri="{FF2B5EF4-FFF2-40B4-BE49-F238E27FC236}">
                  <a16:creationId xmlns:a16="http://schemas.microsoft.com/office/drawing/2014/main" id="{867D65B8-CE15-4362-8CFE-AF91C31AC982}"/>
                </a:ext>
              </a:extLst>
            </p:cNvPr>
            <p:cNvGrpSpPr/>
            <p:nvPr/>
          </p:nvGrpSpPr>
          <p:grpSpPr>
            <a:xfrm>
              <a:off x="2366543" y="932606"/>
              <a:ext cx="705121" cy="638203"/>
              <a:chOff x="1203926" y="1312820"/>
              <a:chExt cx="615502" cy="638203"/>
            </a:xfrm>
          </p:grpSpPr>
          <p:sp>
            <p:nvSpPr>
              <p:cNvPr id="70" name="Rectangle 48">
                <a:extLst>
                  <a:ext uri="{FF2B5EF4-FFF2-40B4-BE49-F238E27FC236}">
                    <a16:creationId xmlns:a16="http://schemas.microsoft.com/office/drawing/2014/main" id="{7CC03163-7889-4FDD-9528-B7D629C17B77}"/>
                  </a:ext>
                </a:extLst>
              </p:cNvPr>
              <p:cNvSpPr/>
              <p:nvPr/>
            </p:nvSpPr>
            <p:spPr>
              <a:xfrm>
                <a:off x="1203926" y="1312820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100" b="1" dirty="0"/>
                  <a:t>Ядро</a:t>
                </a:r>
                <a:r>
                  <a:rPr lang="en-US" sz="1100" b="1" dirty="0"/>
                  <a:t> 0</a:t>
                </a:r>
              </a:p>
            </p:txBody>
          </p:sp>
          <p:sp>
            <p:nvSpPr>
              <p:cNvPr id="71" name="Rectangle 50">
                <a:extLst>
                  <a:ext uri="{FF2B5EF4-FFF2-40B4-BE49-F238E27FC236}">
                    <a16:creationId xmlns:a16="http://schemas.microsoft.com/office/drawing/2014/main" id="{13A428AD-5500-4C1E-B2D7-296831425DFF}"/>
                  </a:ext>
                </a:extLst>
              </p:cNvPr>
              <p:cNvSpPr/>
              <p:nvPr/>
            </p:nvSpPr>
            <p:spPr>
              <a:xfrm>
                <a:off x="1253481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74" name="Rectangle 51">
                <a:extLst>
                  <a:ext uri="{FF2B5EF4-FFF2-40B4-BE49-F238E27FC236}">
                    <a16:creationId xmlns:a16="http://schemas.microsoft.com/office/drawing/2014/main" id="{FB219A5E-EDB7-4F90-9B37-BE12CCDC5913}"/>
                  </a:ext>
                </a:extLst>
              </p:cNvPr>
              <p:cNvSpPr/>
              <p:nvPr/>
            </p:nvSpPr>
            <p:spPr>
              <a:xfrm>
                <a:off x="1522614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75" name="Rectangle 52">
                <a:extLst>
                  <a:ext uri="{FF2B5EF4-FFF2-40B4-BE49-F238E27FC236}">
                    <a16:creationId xmlns:a16="http://schemas.microsoft.com/office/drawing/2014/main" id="{A8391083-E196-4D86-A6EE-84C2D64C110D}"/>
                  </a:ext>
                </a:extLst>
              </p:cNvPr>
              <p:cNvSpPr/>
              <p:nvPr/>
            </p:nvSpPr>
            <p:spPr>
              <a:xfrm>
                <a:off x="1253213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</p:grpSp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7766AF91-E453-473C-9EAA-FE468C677275}"/>
              </a:ext>
            </a:extLst>
          </p:cNvPr>
          <p:cNvGrpSpPr/>
          <p:nvPr/>
        </p:nvGrpSpPr>
        <p:grpSpPr>
          <a:xfrm>
            <a:off x="7047722" y="1282246"/>
            <a:ext cx="1409034" cy="2370665"/>
            <a:chOff x="2306958" y="863486"/>
            <a:chExt cx="827442" cy="2219659"/>
          </a:xfrm>
        </p:grpSpPr>
        <p:sp>
          <p:nvSpPr>
            <p:cNvPr id="94" name="Rectangle 5">
              <a:extLst>
                <a:ext uri="{FF2B5EF4-FFF2-40B4-BE49-F238E27FC236}">
                  <a16:creationId xmlns:a16="http://schemas.microsoft.com/office/drawing/2014/main" id="{E968EB9B-EDC7-4D1A-8D5A-89F8033B681B}"/>
                </a:ext>
              </a:extLst>
            </p:cNvPr>
            <p:cNvSpPr/>
            <p:nvPr/>
          </p:nvSpPr>
          <p:spPr>
            <a:xfrm>
              <a:off x="2306958" y="863486"/>
              <a:ext cx="827442" cy="2219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100" b="1" dirty="0">
                  <a:latin typeface="Gill Sans SemiBold"/>
                </a:rPr>
                <a:t>CPU 0</a:t>
              </a:r>
            </a:p>
          </p:txBody>
        </p:sp>
        <p:sp>
          <p:nvSpPr>
            <p:cNvPr id="98" name="Rectangle 335">
              <a:extLst>
                <a:ext uri="{FF2B5EF4-FFF2-40B4-BE49-F238E27FC236}">
                  <a16:creationId xmlns:a16="http://schemas.microsoft.com/office/drawing/2014/main" id="{F2A6864F-D02B-43EA-B3CC-1D6C17D915F8}"/>
                </a:ext>
              </a:extLst>
            </p:cNvPr>
            <p:cNvSpPr/>
            <p:nvPr/>
          </p:nvSpPr>
          <p:spPr>
            <a:xfrm rot="16200000">
              <a:off x="2578001" y="1550699"/>
              <a:ext cx="282202" cy="7051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>
                  <a:latin typeface="Gill Sans SemiBold"/>
                </a:rPr>
                <a:t>L3 </a:t>
              </a:r>
              <a:r>
                <a:rPr lang="ru-RU" sz="1400" dirty="0"/>
                <a:t>Кэш</a:t>
              </a:r>
            </a:p>
          </p:txBody>
        </p:sp>
        <p:grpSp>
          <p:nvGrpSpPr>
            <p:cNvPr id="101" name="Группа 100">
              <a:extLst>
                <a:ext uri="{FF2B5EF4-FFF2-40B4-BE49-F238E27FC236}">
                  <a16:creationId xmlns:a16="http://schemas.microsoft.com/office/drawing/2014/main" id="{6A75FB44-2487-44B3-B2CA-1FF1600D64CD}"/>
                </a:ext>
              </a:extLst>
            </p:cNvPr>
            <p:cNvGrpSpPr/>
            <p:nvPr/>
          </p:nvGrpSpPr>
          <p:grpSpPr>
            <a:xfrm>
              <a:off x="2368155" y="2238667"/>
              <a:ext cx="700864" cy="638203"/>
              <a:chOff x="1205860" y="2618881"/>
              <a:chExt cx="615502" cy="638203"/>
            </a:xfrm>
          </p:grpSpPr>
          <p:sp>
            <p:nvSpPr>
              <p:cNvPr id="114" name="Rectangle 48">
                <a:extLst>
                  <a:ext uri="{FF2B5EF4-FFF2-40B4-BE49-F238E27FC236}">
                    <a16:creationId xmlns:a16="http://schemas.microsoft.com/office/drawing/2014/main" id="{EFCA3210-15B4-4A07-B48F-4ED0F1A285F8}"/>
                  </a:ext>
                </a:extLst>
              </p:cNvPr>
              <p:cNvSpPr/>
              <p:nvPr/>
            </p:nvSpPr>
            <p:spPr>
              <a:xfrm>
                <a:off x="1205860" y="2618881"/>
                <a:ext cx="615502" cy="638203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sz="1100" b="1" dirty="0"/>
              </a:p>
              <a:p>
                <a:pPr algn="ctr">
                  <a:lnSpc>
                    <a:spcPct val="250000"/>
                  </a:lnSpc>
                </a:pPr>
                <a:r>
                  <a:rPr lang="ru-RU" sz="1100" b="1" dirty="0"/>
                  <a:t>Ядро</a:t>
                </a:r>
                <a:r>
                  <a:rPr lang="en-US" sz="1100" b="1" dirty="0"/>
                  <a:t> </a:t>
                </a:r>
                <a:r>
                  <a:rPr lang="ru-RU" sz="1100" b="1" dirty="0"/>
                  <a:t>1</a:t>
                </a:r>
                <a:endParaRPr lang="en-US" sz="1100" b="1" dirty="0"/>
              </a:p>
            </p:txBody>
          </p:sp>
          <p:sp>
            <p:nvSpPr>
              <p:cNvPr id="115" name="Rectangle 52">
                <a:extLst>
                  <a:ext uri="{FF2B5EF4-FFF2-40B4-BE49-F238E27FC236}">
                    <a16:creationId xmlns:a16="http://schemas.microsoft.com/office/drawing/2014/main" id="{2B1FB16E-E28B-4566-B371-8FEF4CB62BD5}"/>
                  </a:ext>
                </a:extLst>
              </p:cNvPr>
              <p:cNvSpPr/>
              <p:nvPr/>
            </p:nvSpPr>
            <p:spPr>
              <a:xfrm>
                <a:off x="1247473" y="2664472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144" name="Rectangle 50">
                <a:extLst>
                  <a:ext uri="{FF2B5EF4-FFF2-40B4-BE49-F238E27FC236}">
                    <a16:creationId xmlns:a16="http://schemas.microsoft.com/office/drawing/2014/main" id="{08083904-628E-400D-A811-10F592F9A15B}"/>
                  </a:ext>
                </a:extLst>
              </p:cNvPr>
              <p:cNvSpPr/>
              <p:nvPr/>
            </p:nvSpPr>
            <p:spPr>
              <a:xfrm>
                <a:off x="1251162" y="2892941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145" name="Rectangle 51">
                <a:extLst>
                  <a:ext uri="{FF2B5EF4-FFF2-40B4-BE49-F238E27FC236}">
                    <a16:creationId xmlns:a16="http://schemas.microsoft.com/office/drawing/2014/main" id="{0E8169B9-2B76-4C08-AF2C-D279CA6E219D}"/>
                  </a:ext>
                </a:extLst>
              </p:cNvPr>
              <p:cNvSpPr/>
              <p:nvPr/>
            </p:nvSpPr>
            <p:spPr>
              <a:xfrm>
                <a:off x="1520293" y="2892941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106" name="Группа 105">
              <a:extLst>
                <a:ext uri="{FF2B5EF4-FFF2-40B4-BE49-F238E27FC236}">
                  <a16:creationId xmlns:a16="http://schemas.microsoft.com/office/drawing/2014/main" id="{55F73832-E379-434C-AF8F-391745F37DA0}"/>
                </a:ext>
              </a:extLst>
            </p:cNvPr>
            <p:cNvGrpSpPr/>
            <p:nvPr/>
          </p:nvGrpSpPr>
          <p:grpSpPr>
            <a:xfrm>
              <a:off x="2366543" y="932606"/>
              <a:ext cx="705121" cy="638203"/>
              <a:chOff x="1203926" y="1312820"/>
              <a:chExt cx="615502" cy="638203"/>
            </a:xfrm>
          </p:grpSpPr>
          <p:sp>
            <p:nvSpPr>
              <p:cNvPr id="108" name="Rectangle 48">
                <a:extLst>
                  <a:ext uri="{FF2B5EF4-FFF2-40B4-BE49-F238E27FC236}">
                    <a16:creationId xmlns:a16="http://schemas.microsoft.com/office/drawing/2014/main" id="{8F547219-8511-46ED-867A-A2D721CEE9AF}"/>
                  </a:ext>
                </a:extLst>
              </p:cNvPr>
              <p:cNvSpPr/>
              <p:nvPr/>
            </p:nvSpPr>
            <p:spPr>
              <a:xfrm>
                <a:off x="1203926" y="1312820"/>
                <a:ext cx="615502" cy="63820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100" b="1" dirty="0"/>
                  <a:t>Ядро</a:t>
                </a:r>
                <a:r>
                  <a:rPr lang="en-US" sz="1100" b="1" dirty="0"/>
                  <a:t> 0</a:t>
                </a:r>
              </a:p>
            </p:txBody>
          </p:sp>
          <p:sp>
            <p:nvSpPr>
              <p:cNvPr id="109" name="Rectangle 50">
                <a:extLst>
                  <a:ext uri="{FF2B5EF4-FFF2-40B4-BE49-F238E27FC236}">
                    <a16:creationId xmlns:a16="http://schemas.microsoft.com/office/drawing/2014/main" id="{1DA5F94C-6FCA-4035-8F13-D1A8DB944FDD}"/>
                  </a:ext>
                </a:extLst>
              </p:cNvPr>
              <p:cNvSpPr/>
              <p:nvPr/>
            </p:nvSpPr>
            <p:spPr>
              <a:xfrm>
                <a:off x="1253481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111" name="Rectangle 51">
                <a:extLst>
                  <a:ext uri="{FF2B5EF4-FFF2-40B4-BE49-F238E27FC236}">
                    <a16:creationId xmlns:a16="http://schemas.microsoft.com/office/drawing/2014/main" id="{ABE823D3-FBFB-48D8-8237-3F60F477CCA7}"/>
                  </a:ext>
                </a:extLst>
              </p:cNvPr>
              <p:cNvSpPr/>
              <p:nvPr/>
            </p:nvSpPr>
            <p:spPr>
              <a:xfrm>
                <a:off x="1522614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112" name="Rectangle 52">
                <a:extLst>
                  <a:ext uri="{FF2B5EF4-FFF2-40B4-BE49-F238E27FC236}">
                    <a16:creationId xmlns:a16="http://schemas.microsoft.com/office/drawing/2014/main" id="{B8453A56-61B4-473F-B40E-DDA93CE9E086}"/>
                  </a:ext>
                </a:extLst>
              </p:cNvPr>
              <p:cNvSpPr/>
              <p:nvPr/>
            </p:nvSpPr>
            <p:spPr>
              <a:xfrm>
                <a:off x="1253213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</p:grpSp>
      </p:grpSp>
      <p:cxnSp>
        <p:nvCxnSpPr>
          <p:cNvPr id="148" name="Соединитель: изогнутый 147">
            <a:extLst>
              <a:ext uri="{FF2B5EF4-FFF2-40B4-BE49-F238E27FC236}">
                <a16:creationId xmlns:a16="http://schemas.microsoft.com/office/drawing/2014/main" id="{FCA08155-FE6F-4CD8-88C8-016F5E1CB445}"/>
              </a:ext>
            </a:extLst>
          </p:cNvPr>
          <p:cNvCxnSpPr>
            <a:cxnSpLocks/>
            <a:stCxn id="108" idx="2"/>
            <a:endCxn id="98" idx="2"/>
          </p:cNvCxnSpPr>
          <p:nvPr/>
        </p:nvCxnSpPr>
        <p:spPr>
          <a:xfrm rot="16200000" flipH="1">
            <a:off x="7872206" y="1915039"/>
            <a:ext cx="355067" cy="600366"/>
          </a:xfrm>
          <a:prstGeom prst="curvedConnector4">
            <a:avLst>
              <a:gd name="adj1" fmla="val 33017"/>
              <a:gd name="adj2" fmla="val 49760"/>
            </a:avLst>
          </a:prstGeom>
          <a:ln w="317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Соединитель: изогнутый 148">
            <a:extLst>
              <a:ext uri="{FF2B5EF4-FFF2-40B4-BE49-F238E27FC236}">
                <a16:creationId xmlns:a16="http://schemas.microsoft.com/office/drawing/2014/main" id="{D780CF31-CDC9-47E1-B9E3-DCDB4D8A4BEB}"/>
              </a:ext>
            </a:extLst>
          </p:cNvPr>
          <p:cNvCxnSpPr>
            <a:cxnSpLocks/>
          </p:cNvCxnSpPr>
          <p:nvPr/>
        </p:nvCxnSpPr>
        <p:spPr>
          <a:xfrm>
            <a:off x="5772348" y="1581353"/>
            <a:ext cx="1191886" cy="208159"/>
          </a:xfrm>
          <a:prstGeom prst="curvedConnector3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Соединитель: изогнутый 162">
            <a:extLst>
              <a:ext uri="{FF2B5EF4-FFF2-40B4-BE49-F238E27FC236}">
                <a16:creationId xmlns:a16="http://schemas.microsoft.com/office/drawing/2014/main" id="{62E58382-0D41-445D-9E5A-FF24821C5573}"/>
              </a:ext>
            </a:extLst>
          </p:cNvPr>
          <p:cNvCxnSpPr>
            <a:cxnSpLocks/>
            <a:stCxn id="98" idx="2"/>
            <a:endCxn id="212" idx="1"/>
          </p:cNvCxnSpPr>
          <p:nvPr/>
        </p:nvCxnSpPr>
        <p:spPr>
          <a:xfrm flipV="1">
            <a:off x="8349922" y="2306566"/>
            <a:ext cx="1103126" cy="86190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: изогнутый 200">
            <a:extLst>
              <a:ext uri="{FF2B5EF4-FFF2-40B4-BE49-F238E27FC236}">
                <a16:creationId xmlns:a16="http://schemas.microsoft.com/office/drawing/2014/main" id="{B6F9D6B1-3ACE-4976-9511-77825039B3C5}"/>
              </a:ext>
            </a:extLst>
          </p:cNvPr>
          <p:cNvCxnSpPr>
            <a:cxnSpLocks/>
            <a:stCxn id="98" idx="2"/>
            <a:endCxn id="219" idx="1"/>
          </p:cNvCxnSpPr>
          <p:nvPr/>
        </p:nvCxnSpPr>
        <p:spPr>
          <a:xfrm flipV="1">
            <a:off x="8349922" y="1812676"/>
            <a:ext cx="1103126" cy="580080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12">
            <a:extLst>
              <a:ext uri="{FF2B5EF4-FFF2-40B4-BE49-F238E27FC236}">
                <a16:creationId xmlns:a16="http://schemas.microsoft.com/office/drawing/2014/main" id="{55A19933-99E2-4251-B6BC-F5321B83C4E0}"/>
              </a:ext>
            </a:extLst>
          </p:cNvPr>
          <p:cNvSpPr/>
          <p:nvPr/>
        </p:nvSpPr>
        <p:spPr>
          <a:xfrm>
            <a:off x="9459941" y="3795414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03" name="Rectangle 13">
            <a:extLst>
              <a:ext uri="{FF2B5EF4-FFF2-40B4-BE49-F238E27FC236}">
                <a16:creationId xmlns:a16="http://schemas.microsoft.com/office/drawing/2014/main" id="{951AA421-AFF1-46F4-883A-8CD2C595C5AC}"/>
              </a:ext>
            </a:extLst>
          </p:cNvPr>
          <p:cNvSpPr/>
          <p:nvPr/>
        </p:nvSpPr>
        <p:spPr>
          <a:xfrm>
            <a:off x="9459941" y="4290957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30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04" name="Rectangle 14">
            <a:extLst>
              <a:ext uri="{FF2B5EF4-FFF2-40B4-BE49-F238E27FC236}">
                <a16:creationId xmlns:a16="http://schemas.microsoft.com/office/drawing/2014/main" id="{A2956638-1B5D-4128-A2D2-5D967EFF706C}"/>
              </a:ext>
            </a:extLst>
          </p:cNvPr>
          <p:cNvSpPr/>
          <p:nvPr/>
        </p:nvSpPr>
        <p:spPr>
          <a:xfrm>
            <a:off x="9910863" y="4290592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36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05" name="Rectangle 15">
            <a:extLst>
              <a:ext uri="{FF2B5EF4-FFF2-40B4-BE49-F238E27FC236}">
                <a16:creationId xmlns:a16="http://schemas.microsoft.com/office/drawing/2014/main" id="{215E7E7D-5CDB-45CA-9989-FD0C26875E8F}"/>
              </a:ext>
            </a:extLst>
          </p:cNvPr>
          <p:cNvSpPr/>
          <p:nvPr/>
        </p:nvSpPr>
        <p:spPr>
          <a:xfrm>
            <a:off x="10360311" y="4290228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59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07" name="Rectangle 17">
            <a:extLst>
              <a:ext uri="{FF2B5EF4-FFF2-40B4-BE49-F238E27FC236}">
                <a16:creationId xmlns:a16="http://schemas.microsoft.com/office/drawing/2014/main" id="{DB950DBC-0EB1-49D1-B75B-FC6D63AA67EC}"/>
              </a:ext>
            </a:extLst>
          </p:cNvPr>
          <p:cNvSpPr/>
          <p:nvPr/>
        </p:nvSpPr>
        <p:spPr>
          <a:xfrm>
            <a:off x="9453048" y="4832071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08" name="Rectangle 18">
            <a:extLst>
              <a:ext uri="{FF2B5EF4-FFF2-40B4-BE49-F238E27FC236}">
                <a16:creationId xmlns:a16="http://schemas.microsoft.com/office/drawing/2014/main" id="{99A2DF3B-9D85-47DA-A29C-620C53B43D2D}"/>
              </a:ext>
            </a:extLst>
          </p:cNvPr>
          <p:cNvSpPr/>
          <p:nvPr/>
        </p:nvSpPr>
        <p:spPr>
          <a:xfrm>
            <a:off x="9903971" y="4831707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09" name="Rectangle 19">
            <a:extLst>
              <a:ext uri="{FF2B5EF4-FFF2-40B4-BE49-F238E27FC236}">
                <a16:creationId xmlns:a16="http://schemas.microsoft.com/office/drawing/2014/main" id="{68E6B4E0-C457-43D5-90D7-B659954E44E6}"/>
              </a:ext>
            </a:extLst>
          </p:cNvPr>
          <p:cNvSpPr/>
          <p:nvPr/>
        </p:nvSpPr>
        <p:spPr>
          <a:xfrm>
            <a:off x="10353419" y="4831342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210" name="Rectangle 20">
            <a:extLst>
              <a:ext uri="{FF2B5EF4-FFF2-40B4-BE49-F238E27FC236}">
                <a16:creationId xmlns:a16="http://schemas.microsoft.com/office/drawing/2014/main" id="{FADA4BFC-87CC-4A7A-B816-A7E854206301}"/>
              </a:ext>
            </a:extLst>
          </p:cNvPr>
          <p:cNvSpPr/>
          <p:nvPr/>
        </p:nvSpPr>
        <p:spPr>
          <a:xfrm>
            <a:off x="10803604" y="4831342"/>
            <a:ext cx="450185" cy="421399"/>
          </a:xfrm>
          <a:prstGeom prst="rect">
            <a:avLst/>
          </a:prstGeom>
          <a:pattFill prst="smCheck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65</a:t>
            </a:r>
          </a:p>
        </p:txBody>
      </p:sp>
      <p:grpSp>
        <p:nvGrpSpPr>
          <p:cNvPr id="211" name="Group 23">
            <a:extLst>
              <a:ext uri="{FF2B5EF4-FFF2-40B4-BE49-F238E27FC236}">
                <a16:creationId xmlns:a16="http://schemas.microsoft.com/office/drawing/2014/main" id="{16377D87-AC30-4809-938B-F0D2EB5A8CF1}"/>
              </a:ext>
            </a:extLst>
          </p:cNvPr>
          <p:cNvGrpSpPr/>
          <p:nvPr/>
        </p:nvGrpSpPr>
        <p:grpSpPr>
          <a:xfrm>
            <a:off x="9453048" y="1606547"/>
            <a:ext cx="1806898" cy="1900620"/>
            <a:chOff x="4637310" y="1958989"/>
            <a:chExt cx="1806898" cy="1900620"/>
          </a:xfrm>
        </p:grpSpPr>
        <p:sp>
          <p:nvSpPr>
            <p:cNvPr id="212" name="Rectangle 24">
              <a:extLst>
                <a:ext uri="{FF2B5EF4-FFF2-40B4-BE49-F238E27FC236}">
                  <a16:creationId xmlns:a16="http://schemas.microsoft.com/office/drawing/2014/main" id="{EE043419-4F75-4BC2-BEE3-D44ABD76C8FA}"/>
                </a:ext>
              </a:extLst>
            </p:cNvPr>
            <p:cNvSpPr/>
            <p:nvPr/>
          </p:nvSpPr>
          <p:spPr>
            <a:xfrm>
              <a:off x="4637310" y="2453236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13" name="Rectangle 25">
              <a:extLst>
                <a:ext uri="{FF2B5EF4-FFF2-40B4-BE49-F238E27FC236}">
                  <a16:creationId xmlns:a16="http://schemas.microsoft.com/office/drawing/2014/main" id="{33F8E668-9FD1-4F8E-9C1E-361653D9C279}"/>
                </a:ext>
              </a:extLst>
            </p:cNvPr>
            <p:cNvSpPr/>
            <p:nvPr/>
          </p:nvSpPr>
          <p:spPr>
            <a:xfrm>
              <a:off x="5088233" y="2452880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14" name="Rectangle 26">
              <a:extLst>
                <a:ext uri="{FF2B5EF4-FFF2-40B4-BE49-F238E27FC236}">
                  <a16:creationId xmlns:a16="http://schemas.microsoft.com/office/drawing/2014/main" id="{B15EB448-457E-4023-A55D-1C39E51C6705}"/>
                </a:ext>
              </a:extLst>
            </p:cNvPr>
            <p:cNvSpPr/>
            <p:nvPr/>
          </p:nvSpPr>
          <p:spPr>
            <a:xfrm>
              <a:off x="5537679" y="2452169"/>
              <a:ext cx="450185" cy="412111"/>
            </a:xfrm>
            <a:prstGeom prst="rect">
              <a:avLst/>
            </a:prstGeom>
            <a:pattFill prst="smCheck">
              <a:fgClr>
                <a:schemeClr val="accent2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27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15" name="Rectangle 27">
              <a:extLst>
                <a:ext uri="{FF2B5EF4-FFF2-40B4-BE49-F238E27FC236}">
                  <a16:creationId xmlns:a16="http://schemas.microsoft.com/office/drawing/2014/main" id="{0BB11A3E-C0AE-43F3-AEC2-3C89AD20E702}"/>
                </a:ext>
              </a:extLst>
            </p:cNvPr>
            <p:cNvSpPr/>
            <p:nvPr/>
          </p:nvSpPr>
          <p:spPr>
            <a:xfrm>
              <a:off x="4643467" y="2966344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16" name="Rectangle 28">
              <a:extLst>
                <a:ext uri="{FF2B5EF4-FFF2-40B4-BE49-F238E27FC236}">
                  <a16:creationId xmlns:a16="http://schemas.microsoft.com/office/drawing/2014/main" id="{F5388701-018C-424E-BAED-121FD929AA4D}"/>
                </a:ext>
              </a:extLst>
            </p:cNvPr>
            <p:cNvSpPr/>
            <p:nvPr/>
          </p:nvSpPr>
          <p:spPr>
            <a:xfrm>
              <a:off x="5094389" y="2965988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17" name="Rectangle 29">
              <a:extLst>
                <a:ext uri="{FF2B5EF4-FFF2-40B4-BE49-F238E27FC236}">
                  <a16:creationId xmlns:a16="http://schemas.microsoft.com/office/drawing/2014/main" id="{2CA60363-9F14-4A3C-94DC-1F678F49CDE1}"/>
                </a:ext>
              </a:extLst>
            </p:cNvPr>
            <p:cNvSpPr/>
            <p:nvPr/>
          </p:nvSpPr>
          <p:spPr>
            <a:xfrm>
              <a:off x="5543837" y="2965631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19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18" name="Rectangle 30">
              <a:extLst>
                <a:ext uri="{FF2B5EF4-FFF2-40B4-BE49-F238E27FC236}">
                  <a16:creationId xmlns:a16="http://schemas.microsoft.com/office/drawing/2014/main" id="{02915355-639E-4167-A935-D4F7A68BC2B6}"/>
                </a:ext>
              </a:extLst>
            </p:cNvPr>
            <p:cNvSpPr/>
            <p:nvPr/>
          </p:nvSpPr>
          <p:spPr>
            <a:xfrm>
              <a:off x="5994023" y="2965631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39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19" name="Rectangle 31">
              <a:extLst>
                <a:ext uri="{FF2B5EF4-FFF2-40B4-BE49-F238E27FC236}">
                  <a16:creationId xmlns:a16="http://schemas.microsoft.com/office/drawing/2014/main" id="{59BF6F3F-3CC9-4D15-A839-6802ED708744}"/>
                </a:ext>
              </a:extLst>
            </p:cNvPr>
            <p:cNvSpPr/>
            <p:nvPr/>
          </p:nvSpPr>
          <p:spPr>
            <a:xfrm>
              <a:off x="4637310" y="1959346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20" name="Rectangle 32">
              <a:extLst>
                <a:ext uri="{FF2B5EF4-FFF2-40B4-BE49-F238E27FC236}">
                  <a16:creationId xmlns:a16="http://schemas.microsoft.com/office/drawing/2014/main" id="{6AE5C20C-3417-40C3-8C58-79C77EF99628}"/>
                </a:ext>
              </a:extLst>
            </p:cNvPr>
            <p:cNvSpPr/>
            <p:nvPr/>
          </p:nvSpPr>
          <p:spPr>
            <a:xfrm>
              <a:off x="5088233" y="1958989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61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21" name="Rectangle 34">
              <a:extLst>
                <a:ext uri="{FF2B5EF4-FFF2-40B4-BE49-F238E27FC236}">
                  <a16:creationId xmlns:a16="http://schemas.microsoft.com/office/drawing/2014/main" id="{164B088D-97C6-41D8-9D5F-A595F157CAB2}"/>
                </a:ext>
              </a:extLst>
            </p:cNvPr>
            <p:cNvSpPr/>
            <p:nvPr/>
          </p:nvSpPr>
          <p:spPr>
            <a:xfrm>
              <a:off x="4644204" y="3447352"/>
              <a:ext cx="450185" cy="412257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5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22" name="Rectangle 35">
              <a:extLst>
                <a:ext uri="{FF2B5EF4-FFF2-40B4-BE49-F238E27FC236}">
                  <a16:creationId xmlns:a16="http://schemas.microsoft.com/office/drawing/2014/main" id="{1E1D7D29-4DCD-4009-833E-45C4A9634135}"/>
                </a:ext>
              </a:extLst>
            </p:cNvPr>
            <p:cNvSpPr/>
            <p:nvPr/>
          </p:nvSpPr>
          <p:spPr>
            <a:xfrm>
              <a:off x="5095126" y="3447709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8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23" name="Rectangle 36">
              <a:extLst>
                <a:ext uri="{FF2B5EF4-FFF2-40B4-BE49-F238E27FC236}">
                  <a16:creationId xmlns:a16="http://schemas.microsoft.com/office/drawing/2014/main" id="{F6C95FC9-47A0-4B27-AE14-4D4FE1F3E82D}"/>
                </a:ext>
              </a:extLst>
            </p:cNvPr>
            <p:cNvSpPr/>
            <p:nvPr/>
          </p:nvSpPr>
          <p:spPr>
            <a:xfrm>
              <a:off x="5544574" y="3447352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14</a:t>
              </a:r>
              <a:endParaRPr lang="ru-RU" dirty="0">
                <a:solidFill>
                  <a:schemeClr val="tx2"/>
                </a:solidFill>
              </a:endParaRPr>
            </a:p>
          </p:txBody>
        </p:sp>
      </p:grpSp>
      <p:sp>
        <p:nvSpPr>
          <p:cNvPr id="225" name="Rectangle 38">
            <a:extLst>
              <a:ext uri="{FF2B5EF4-FFF2-40B4-BE49-F238E27FC236}">
                <a16:creationId xmlns:a16="http://schemas.microsoft.com/office/drawing/2014/main" id="{692C636A-7756-419C-B79D-2FA053227338}"/>
              </a:ext>
            </a:extLst>
          </p:cNvPr>
          <p:cNvSpPr/>
          <p:nvPr/>
        </p:nvSpPr>
        <p:spPr>
          <a:xfrm>
            <a:off x="9453048" y="5322657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26" name="Rectangle 39">
            <a:extLst>
              <a:ext uri="{FF2B5EF4-FFF2-40B4-BE49-F238E27FC236}">
                <a16:creationId xmlns:a16="http://schemas.microsoft.com/office/drawing/2014/main" id="{97F87765-6FDB-4CCF-952F-CAF24000279B}"/>
              </a:ext>
            </a:extLst>
          </p:cNvPr>
          <p:cNvSpPr/>
          <p:nvPr/>
        </p:nvSpPr>
        <p:spPr>
          <a:xfrm>
            <a:off x="9903971" y="5322293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27" name="Rectangle 40">
            <a:extLst>
              <a:ext uri="{FF2B5EF4-FFF2-40B4-BE49-F238E27FC236}">
                <a16:creationId xmlns:a16="http://schemas.microsoft.com/office/drawing/2014/main" id="{7AE03389-3EBC-42C6-A47B-0D65B32B2DC5}"/>
              </a:ext>
            </a:extLst>
          </p:cNvPr>
          <p:cNvSpPr/>
          <p:nvPr/>
        </p:nvSpPr>
        <p:spPr>
          <a:xfrm>
            <a:off x="10353419" y="5321928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72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28" name="Rectangle 41">
            <a:extLst>
              <a:ext uri="{FF2B5EF4-FFF2-40B4-BE49-F238E27FC236}">
                <a16:creationId xmlns:a16="http://schemas.microsoft.com/office/drawing/2014/main" id="{F0BA5DCA-FB9D-4A47-8A52-5723909965D8}"/>
              </a:ext>
            </a:extLst>
          </p:cNvPr>
          <p:cNvSpPr/>
          <p:nvPr/>
        </p:nvSpPr>
        <p:spPr>
          <a:xfrm>
            <a:off x="10803604" y="5321928"/>
            <a:ext cx="450185" cy="421399"/>
          </a:xfrm>
          <a:prstGeom prst="rect">
            <a:avLst/>
          </a:prstGeom>
          <a:pattFill prst="smCheck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93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229" name="Рисунок 228" descr="Замок">
            <a:extLst>
              <a:ext uri="{FF2B5EF4-FFF2-40B4-BE49-F238E27FC236}">
                <a16:creationId xmlns:a16="http://schemas.microsoft.com/office/drawing/2014/main" id="{789456BF-A915-4FFD-86E6-B286D52A48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2863" y="2047115"/>
            <a:ext cx="450185" cy="450185"/>
          </a:xfrm>
          <a:prstGeom prst="rect">
            <a:avLst/>
          </a:prstGeom>
        </p:spPr>
      </p:pic>
      <p:sp>
        <p:nvSpPr>
          <p:cNvPr id="231" name="Rectangle 26">
            <a:extLst>
              <a:ext uri="{FF2B5EF4-FFF2-40B4-BE49-F238E27FC236}">
                <a16:creationId xmlns:a16="http://schemas.microsoft.com/office/drawing/2014/main" id="{D1AA1CB1-6ECA-4D14-920C-9D5B2A0F0BEC}"/>
              </a:ext>
            </a:extLst>
          </p:cNvPr>
          <p:cNvSpPr/>
          <p:nvPr/>
        </p:nvSpPr>
        <p:spPr>
          <a:xfrm>
            <a:off x="9910862" y="3795415"/>
            <a:ext cx="450185" cy="421398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19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32" name="Rectangle 33">
            <a:extLst>
              <a:ext uri="{FF2B5EF4-FFF2-40B4-BE49-F238E27FC236}">
                <a16:creationId xmlns:a16="http://schemas.microsoft.com/office/drawing/2014/main" id="{0226DDAB-B849-4EFA-9C64-2F68B25F879D}"/>
              </a:ext>
            </a:extLst>
          </p:cNvPr>
          <p:cNvSpPr/>
          <p:nvPr/>
        </p:nvSpPr>
        <p:spPr>
          <a:xfrm>
            <a:off x="10353418" y="1604894"/>
            <a:ext cx="450185" cy="411544"/>
          </a:xfrm>
          <a:prstGeom prst="rect">
            <a:avLst/>
          </a:prstGeom>
          <a:pattFill prst="smCheck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71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78" name="Рисунок 77" descr="Замок">
            <a:extLst>
              <a:ext uri="{FF2B5EF4-FFF2-40B4-BE49-F238E27FC236}">
                <a16:creationId xmlns:a16="http://schemas.microsoft.com/office/drawing/2014/main" id="{5D9314D4-1621-48BB-9662-C8AC3B9CB3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2865" y="1583099"/>
            <a:ext cx="450185" cy="45018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D1BA0DD3-4B06-46DC-8D56-DB9F31B8B882}"/>
              </a:ext>
            </a:extLst>
          </p:cNvPr>
          <p:cNvSpPr txBox="1"/>
          <p:nvPr/>
        </p:nvSpPr>
        <p:spPr>
          <a:xfrm>
            <a:off x="5702150" y="1212021"/>
            <a:ext cx="13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deleteMax()</a:t>
            </a:r>
            <a:endParaRPr lang="ru-RU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0083270-9A70-4246-910C-9FA14E5D2466}"/>
              </a:ext>
            </a:extLst>
          </p:cNvPr>
          <p:cNvSpPr txBox="1"/>
          <p:nvPr/>
        </p:nvSpPr>
        <p:spPr>
          <a:xfrm>
            <a:off x="5740244" y="5233508"/>
            <a:ext cx="13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deleteMax()</a:t>
            </a:r>
            <a:endParaRPr lang="ru-RU" dirty="0"/>
          </a:p>
        </p:txBody>
      </p:sp>
      <p:cxnSp>
        <p:nvCxnSpPr>
          <p:cNvPr id="79" name="Соединитель: изогнутый 78">
            <a:extLst>
              <a:ext uri="{FF2B5EF4-FFF2-40B4-BE49-F238E27FC236}">
                <a16:creationId xmlns:a16="http://schemas.microsoft.com/office/drawing/2014/main" id="{04B5CAFB-88EA-48AA-9523-9F7D8061814C}"/>
              </a:ext>
            </a:extLst>
          </p:cNvPr>
          <p:cNvCxnSpPr>
            <a:cxnSpLocks/>
          </p:cNvCxnSpPr>
          <p:nvPr/>
        </p:nvCxnSpPr>
        <p:spPr>
          <a:xfrm>
            <a:off x="5772348" y="5634307"/>
            <a:ext cx="1191886" cy="208159"/>
          </a:xfrm>
          <a:prstGeom prst="curvedConnector3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Соединитель: изогнутый 95">
            <a:extLst>
              <a:ext uri="{FF2B5EF4-FFF2-40B4-BE49-F238E27FC236}">
                <a16:creationId xmlns:a16="http://schemas.microsoft.com/office/drawing/2014/main" id="{B9CE944B-FC38-4907-BF04-51C066AD1C3A}"/>
              </a:ext>
            </a:extLst>
          </p:cNvPr>
          <p:cNvCxnSpPr>
            <a:cxnSpLocks/>
            <a:stCxn id="67" idx="2"/>
            <a:endCxn id="207" idx="1"/>
          </p:cNvCxnSpPr>
          <p:nvPr/>
        </p:nvCxnSpPr>
        <p:spPr>
          <a:xfrm>
            <a:off x="8368526" y="4898671"/>
            <a:ext cx="1084522" cy="144100"/>
          </a:xfrm>
          <a:prstGeom prst="curvedConnector3">
            <a:avLst>
              <a:gd name="adj1" fmla="val 50000"/>
            </a:avLst>
          </a:prstGeom>
          <a:ln w="317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оединитель: изогнутый 98">
            <a:extLst>
              <a:ext uri="{FF2B5EF4-FFF2-40B4-BE49-F238E27FC236}">
                <a16:creationId xmlns:a16="http://schemas.microsoft.com/office/drawing/2014/main" id="{3660B9EF-A0CB-4B6C-9386-0B693FCFB7E5}"/>
              </a:ext>
            </a:extLst>
          </p:cNvPr>
          <p:cNvCxnSpPr>
            <a:cxnSpLocks/>
            <a:stCxn id="76" idx="0"/>
            <a:endCxn id="67" idx="2"/>
          </p:cNvCxnSpPr>
          <p:nvPr/>
        </p:nvCxnSpPr>
        <p:spPr>
          <a:xfrm rot="5400000" flipH="1" flipV="1">
            <a:off x="7888790" y="4777162"/>
            <a:ext cx="358226" cy="601245"/>
          </a:xfrm>
          <a:prstGeom prst="curvedConnector4">
            <a:avLst>
              <a:gd name="adj1" fmla="val 38925"/>
              <a:gd name="adj2" fmla="val 40635"/>
            </a:avLst>
          </a:prstGeom>
          <a:ln w="317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Рисунок 102" descr="Замок">
            <a:extLst>
              <a:ext uri="{FF2B5EF4-FFF2-40B4-BE49-F238E27FC236}">
                <a16:creationId xmlns:a16="http://schemas.microsoft.com/office/drawing/2014/main" id="{4850D430-8742-4555-B76C-534516C4C3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3845" y="4786870"/>
            <a:ext cx="450185" cy="450185"/>
          </a:xfrm>
          <a:prstGeom prst="rect">
            <a:avLst/>
          </a:prstGeom>
        </p:spPr>
      </p:pic>
      <p:cxnSp>
        <p:nvCxnSpPr>
          <p:cNvPr id="104" name="Соединитель: изогнутый 103">
            <a:extLst>
              <a:ext uri="{FF2B5EF4-FFF2-40B4-BE49-F238E27FC236}">
                <a16:creationId xmlns:a16="http://schemas.microsoft.com/office/drawing/2014/main" id="{80D8C1F1-5DED-4485-A05E-85BB222DCEDA}"/>
              </a:ext>
            </a:extLst>
          </p:cNvPr>
          <p:cNvCxnSpPr>
            <a:cxnSpLocks/>
            <a:stCxn id="67" idx="2"/>
            <a:endCxn id="225" idx="1"/>
          </p:cNvCxnSpPr>
          <p:nvPr/>
        </p:nvCxnSpPr>
        <p:spPr>
          <a:xfrm>
            <a:off x="8368526" y="4898671"/>
            <a:ext cx="1084522" cy="634686"/>
          </a:xfrm>
          <a:prstGeom prst="curvedConnector3">
            <a:avLst>
              <a:gd name="adj1" fmla="val 50000"/>
            </a:avLst>
          </a:prstGeom>
          <a:ln w="317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Рисунок 106" descr="Замок">
            <a:extLst>
              <a:ext uri="{FF2B5EF4-FFF2-40B4-BE49-F238E27FC236}">
                <a16:creationId xmlns:a16="http://schemas.microsoft.com/office/drawing/2014/main" id="{B8C0D4BC-A3E0-49E1-AB48-5D4FB0E4BA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3845" y="5282807"/>
            <a:ext cx="450185" cy="450185"/>
          </a:xfrm>
          <a:prstGeom prst="rect">
            <a:avLst/>
          </a:prstGeom>
        </p:spPr>
      </p:pic>
      <p:sp>
        <p:nvSpPr>
          <p:cNvPr id="117" name="Rectangle 37">
            <a:extLst>
              <a:ext uri="{FF2B5EF4-FFF2-40B4-BE49-F238E27FC236}">
                <a16:creationId xmlns:a16="http://schemas.microsoft.com/office/drawing/2014/main" id="{9E5E1D63-1C71-404D-947D-937C29685A00}"/>
              </a:ext>
            </a:extLst>
          </p:cNvPr>
          <p:cNvSpPr/>
          <p:nvPr/>
        </p:nvSpPr>
        <p:spPr>
          <a:xfrm>
            <a:off x="10810498" y="3094910"/>
            <a:ext cx="450185" cy="411544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52</a:t>
            </a:r>
          </a:p>
        </p:txBody>
      </p:sp>
      <p:sp>
        <p:nvSpPr>
          <p:cNvPr id="118" name="Rectangle 16">
            <a:extLst>
              <a:ext uri="{FF2B5EF4-FFF2-40B4-BE49-F238E27FC236}">
                <a16:creationId xmlns:a16="http://schemas.microsoft.com/office/drawing/2014/main" id="{68F56891-CDA3-406A-9420-3F8DA428E46A}"/>
              </a:ext>
            </a:extLst>
          </p:cNvPr>
          <p:cNvSpPr/>
          <p:nvPr/>
        </p:nvSpPr>
        <p:spPr>
          <a:xfrm>
            <a:off x="10810497" y="4290228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44</a:t>
            </a:r>
          </a:p>
        </p:txBody>
      </p:sp>
      <p:sp>
        <p:nvSpPr>
          <p:cNvPr id="119" name="Rectangle 28">
            <a:extLst>
              <a:ext uri="{FF2B5EF4-FFF2-40B4-BE49-F238E27FC236}">
                <a16:creationId xmlns:a16="http://schemas.microsoft.com/office/drawing/2014/main" id="{3FC2F6F3-7075-4BA1-AA38-C3ACA397CA33}"/>
              </a:ext>
            </a:extLst>
          </p:cNvPr>
          <p:cNvSpPr/>
          <p:nvPr/>
        </p:nvSpPr>
        <p:spPr>
          <a:xfrm>
            <a:off x="330154" y="1995618"/>
            <a:ext cx="576584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800" dirty="0">
                <a:solidFill>
                  <a:srgbClr val="050D3F"/>
                </a:solidFill>
                <a:latin typeface="Gill Sans SemiBold" charset="0"/>
              </a:rPr>
              <a:t>Локализация области поиска незаблокированной очереди среди «привязанных»</a:t>
            </a:r>
            <a:r>
              <a:rPr lang="en-US" altLang="ru-RU" sz="2800" dirty="0">
                <a:solidFill>
                  <a:srgbClr val="050D3F"/>
                </a:solidFill>
                <a:latin typeface="Gill Sans SemiBold" charset="0"/>
              </a:rPr>
              <a:t> </a:t>
            </a:r>
            <a:r>
              <a:rPr lang="ru-RU" altLang="ru-RU" sz="2800" dirty="0">
                <a:solidFill>
                  <a:srgbClr val="050D3F"/>
                </a:solidFill>
                <a:latin typeface="Gill Sans SemiBold" charset="0"/>
              </a:rPr>
              <a:t>очередей</a:t>
            </a:r>
          </a:p>
          <a:p>
            <a:endParaRPr lang="ru-RU" altLang="ru-RU" sz="2800" dirty="0">
              <a:solidFill>
                <a:srgbClr val="050D3F"/>
              </a:solidFill>
              <a:latin typeface="Gill Sans SemiBold" charset="0"/>
            </a:endParaRPr>
          </a:p>
          <a:p>
            <a:r>
              <a:rPr lang="ru-RU" altLang="ru-RU" sz="2800" dirty="0">
                <a:solidFill>
                  <a:srgbClr val="050D3F"/>
                </a:solidFill>
                <a:latin typeface="Gill Sans SemiBold" charset="0"/>
              </a:rPr>
              <a:t>Первый поиск осуществляется среди локального множества очередей, если он неудачен, то выполняется поиск среди половины очередей </a:t>
            </a:r>
          </a:p>
        </p:txBody>
      </p:sp>
    </p:spTree>
    <p:extLst>
      <p:ext uri="{BB962C8B-B14F-4D97-AF65-F5344CB8AC3E}">
        <p14:creationId xmlns:p14="http://schemas.microsoft.com/office/powerpoint/2010/main" val="4072662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1CD8FFB-1722-4F03-84AF-9F793D1CB3EC}"/>
              </a:ext>
            </a:extLst>
          </p:cNvPr>
          <p:cNvSpPr/>
          <p:nvPr/>
        </p:nvSpPr>
        <p:spPr>
          <a:xfrm>
            <a:off x="340987" y="1268760"/>
            <a:ext cx="10513168" cy="3015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</a:rPr>
              <a:t>Обеспечение синхронизации в параллельных программах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</a:rPr>
              <a:t>Ослабленные структуры данных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</a:rPr>
              <a:t>Оптимизация алгоритмов вставки и удаления структуры </a:t>
            </a:r>
            <a:r>
              <a:rPr lang="en-US" altLang="ru-RU" sz="2400" dirty="0">
                <a:solidFill>
                  <a:srgbClr val="050D3F"/>
                </a:solidFill>
              </a:rPr>
              <a:t>Multiqueues</a:t>
            </a:r>
            <a:endParaRPr lang="ru-RU" altLang="ru-RU" sz="2400" dirty="0">
              <a:solidFill>
                <a:srgbClr val="050D3F"/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accent6">
                    <a:lumMod val="75000"/>
                  </a:schemeClr>
                </a:solidFill>
              </a:rPr>
              <a:t>Алгоритм балансировки структуры </a:t>
            </a:r>
            <a:r>
              <a:rPr lang="en-US" altLang="ru-RU" sz="2400" dirty="0">
                <a:solidFill>
                  <a:schemeClr val="accent6">
                    <a:lumMod val="75000"/>
                  </a:schemeClr>
                </a:solidFill>
                <a:latin typeface="Gill Sans SemiBold" charset="0"/>
              </a:rPr>
              <a:t>Multiqueues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Экспериментальное исследование оптимизированных алгоритмов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Построение ослабленных структур данных на основе циклических списков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Экспериментальное исследование ослабленной циклической очереди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F69E6E4-F6A9-4370-A4E2-4BF1B2FB0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987" y="165079"/>
            <a:ext cx="11507206" cy="729553"/>
          </a:xfrm>
        </p:spPr>
        <p:txBody>
          <a:bodyPr/>
          <a:lstStyle/>
          <a:p>
            <a:r>
              <a:rPr lang="ru-RU" altLang="ru-RU" dirty="0"/>
              <a:t>Содержание</a:t>
            </a:r>
            <a:endParaRPr lang="en-US" altLang="ru-RU" dirty="0">
              <a:latin typeface="Gill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93433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1CD8FFB-1722-4F03-84AF-9F793D1CB3EC}"/>
              </a:ext>
            </a:extLst>
          </p:cNvPr>
          <p:cNvSpPr/>
          <p:nvPr/>
        </p:nvSpPr>
        <p:spPr>
          <a:xfrm>
            <a:off x="340987" y="1268760"/>
            <a:ext cx="10513168" cy="3015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accent6">
                    <a:lumMod val="75000"/>
                  </a:schemeClr>
                </a:solidFill>
                <a:latin typeface="Gill Sans SemiBold" charset="0"/>
              </a:rPr>
              <a:t>Обеспечение синхронизации в параллельных программах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Ослабленные структуры данных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Оптимизация алгоритмов вставки и удаления структуры </a:t>
            </a:r>
            <a:r>
              <a:rPr lang="en-US" altLang="ru-RU" sz="2400" dirty="0">
                <a:solidFill>
                  <a:srgbClr val="050D3F"/>
                </a:solidFill>
                <a:latin typeface="Gill Sans SemiBold" charset="0"/>
              </a:rPr>
              <a:t>Multiqueues</a:t>
            </a:r>
            <a:endParaRPr lang="ru-RU" altLang="ru-RU" sz="2400" dirty="0">
              <a:solidFill>
                <a:srgbClr val="050D3F"/>
              </a:solidFill>
              <a:latin typeface="Gill Sans SemiBold" charset="0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Алгоритм балансировки структуры </a:t>
            </a:r>
            <a:r>
              <a:rPr lang="en-US" altLang="ru-RU" sz="2400" dirty="0">
                <a:solidFill>
                  <a:srgbClr val="050D3F"/>
                </a:solidFill>
                <a:latin typeface="Gill Sans SemiBold" charset="0"/>
              </a:rPr>
              <a:t>Multiqueues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Экспериментальное исследование оптимизированных алгоритмов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Построение ослабленных структур данных на основе циклических списков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Экспериментальное исследование ослабленной циклической очереди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F69E6E4-F6A9-4370-A4E2-4BF1B2FB0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987" y="165079"/>
            <a:ext cx="11507206" cy="729553"/>
          </a:xfrm>
        </p:spPr>
        <p:txBody>
          <a:bodyPr/>
          <a:lstStyle/>
          <a:p>
            <a:r>
              <a:rPr lang="ru-RU" altLang="ru-RU" dirty="0"/>
              <a:t>СОДЕРЖАНИЕ</a:t>
            </a:r>
            <a:endParaRPr lang="en-US" altLang="ru-RU" dirty="0">
              <a:latin typeface="Gill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654755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20B80265-D680-4F6E-AB4E-A17610238570}"/>
              </a:ext>
            </a:extLst>
          </p:cNvPr>
          <p:cNvSpPr/>
          <p:nvPr/>
        </p:nvSpPr>
        <p:spPr>
          <a:xfrm>
            <a:off x="7176120" y="1875120"/>
            <a:ext cx="4646481" cy="436219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ru-RU" sz="2000" dirty="0">
                <a:solidFill>
                  <a:srgbClr val="002060"/>
                </a:solidFill>
              </a:rPr>
              <a:t>Очередь с приоритетом с ослабленной семантикой выполнения операций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АЛГОРИТМ БАЛАНСИРОВКИ</a:t>
            </a:r>
            <a:endParaRPr lang="en-US" alt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49B4D8D-F9B5-4A7C-BD9A-A61E5B4D32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tx2">
                    <a:lumMod val="50000"/>
                  </a:schemeClr>
                </a:solidFill>
              </a:rPr>
              <a:t>Балансировка необходима во избежание появления пустых очередей. Алгоритм запускается после каждой 10</a:t>
            </a:r>
            <a:r>
              <a:rPr lang="en-US" baseline="30000" dirty="0">
                <a:solidFill>
                  <a:schemeClr val="tx2">
                    <a:lumMod val="50000"/>
                  </a:schemeClr>
                </a:solidFill>
              </a:rPr>
              <a:t>6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altLang="ru-RU" dirty="0">
                <a:solidFill>
                  <a:schemeClr val="tx2">
                    <a:lumMod val="50000"/>
                  </a:schemeClr>
                </a:solidFill>
              </a:rPr>
              <a:t>операции над структурой</a:t>
            </a:r>
          </a:p>
          <a:p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68208" y="2313029"/>
            <a:ext cx="489777" cy="547785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58787" y="2312552"/>
            <a:ext cx="489777" cy="54826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47762" y="2312075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7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37539" y="2311598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15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27873" y="2312552"/>
            <a:ext cx="489777" cy="550018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16848" y="2312075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06625" y="2311598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25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961510" y="2995833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452089" y="2995356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26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941064" y="2995356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27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68208" y="4365104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68208" y="3680869"/>
            <a:ext cx="489777" cy="551926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58787" y="3680870"/>
            <a:ext cx="489777" cy="552403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47762" y="3680869"/>
            <a:ext cx="489777" cy="551926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19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437539" y="3680869"/>
            <a:ext cx="489777" cy="551926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39</a:t>
            </a:r>
            <a:endParaRPr lang="ru-RU" dirty="0">
              <a:solidFill>
                <a:schemeClr val="tx2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924880"/>
              </p:ext>
            </p:extLst>
          </p:nvPr>
        </p:nvGraphicFramePr>
        <p:xfrm>
          <a:off x="378504" y="1875120"/>
          <a:ext cx="6552728" cy="4403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268">
                  <a:extLst>
                    <a:ext uri="{9D8B030D-6E8A-4147-A177-3AD203B41FA5}">
                      <a16:colId xmlns:a16="http://schemas.microsoft.com/office/drawing/2014/main" val="3492315357"/>
                    </a:ext>
                  </a:extLst>
                </a:gridCol>
                <a:gridCol w="6042460">
                  <a:extLst>
                    <a:ext uri="{9D8B030D-6E8A-4147-A177-3AD203B41FA5}">
                      <a16:colId xmlns:a16="http://schemas.microsoft.com/office/drawing/2014/main" val="640429027"/>
                    </a:ext>
                  </a:extLst>
                </a:gridCol>
              </a:tblGrid>
              <a:tr h="36004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Consolas" panose="020B0609020204030204" pitchFamily="49" charset="0"/>
                        </a:rPr>
                        <a:t>q1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FindLargestQueue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();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2296922"/>
                  </a:ext>
                </a:extLst>
              </a:tr>
              <a:tr h="35432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Consolas" panose="020B0609020204030204" pitchFamily="49" charset="0"/>
                        </a:rPr>
                        <a:t>q2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FindShortestQueue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();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2697081"/>
                  </a:ext>
                </a:extLst>
              </a:tr>
              <a:tr h="3486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q1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.size()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&gt;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</a:rPr>
                        <a:t>AvgSizeOfAllQueues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()*</a:t>
                      </a:r>
                      <a:r>
                        <a:rPr lang="en-US" i="1" dirty="0">
                          <a:solidFill>
                            <a:srgbClr val="07144D"/>
                          </a:solidFill>
                        </a:rPr>
                        <a:t>⍺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1" baseline="0" dirty="0">
                          <a:latin typeface="Consolas" panose="020B0609020204030204" pitchFamily="49" charset="0"/>
                        </a:rPr>
                        <a:t>then</a:t>
                      </a:r>
                      <a:endParaRPr lang="ru-RU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9672552"/>
                  </a:ext>
                </a:extLst>
              </a:tr>
              <a:tr h="34288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Lock(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q1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);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6320856"/>
                  </a:ext>
                </a:extLst>
              </a:tr>
              <a:tr h="33716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q2IsLocked =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LockWithTimeout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q2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);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9940566"/>
                  </a:ext>
                </a:extLst>
              </a:tr>
              <a:tr h="33144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q2IsLocked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then</a:t>
                      </a:r>
                      <a:endParaRPr lang="ru-RU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2006651"/>
                  </a:ext>
                </a:extLst>
              </a:tr>
              <a:tr h="32572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i="1" dirty="0" err="1">
                          <a:latin typeface="Consolas" panose="020B0609020204030204" pitchFamily="49" charset="0"/>
                        </a:rPr>
                        <a:t>sizeToTransfer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i="1" baseline="0" dirty="0">
                          <a:latin typeface="Consolas" panose="020B0609020204030204" pitchFamily="49" charset="0"/>
                        </a:rPr>
                        <a:t>q1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.size()*</a:t>
                      </a:r>
                      <a:r>
                        <a:rPr lang="en-US" i="1" dirty="0">
                          <a:solidFill>
                            <a:srgbClr val="07144D"/>
                          </a:solidFill>
                        </a:rPr>
                        <a:t>⍵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582414"/>
                  </a:ext>
                </a:extLst>
              </a:tr>
              <a:tr h="3200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TransferElements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q1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i="1" baseline="0" dirty="0">
                          <a:latin typeface="Consolas" panose="020B0609020204030204" pitchFamily="49" charset="0"/>
                        </a:rPr>
                        <a:t>q2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i="1" baseline="0" dirty="0" err="1">
                          <a:latin typeface="Consolas" panose="020B0609020204030204" pitchFamily="49" charset="0"/>
                        </a:rPr>
                        <a:t>sizeToTransfer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)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0806839"/>
                  </a:ext>
                </a:extLst>
              </a:tr>
              <a:tr h="31428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  Unlock(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q2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);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4751539"/>
                  </a:ext>
                </a:extLst>
              </a:tr>
              <a:tr h="38057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end</a:t>
                      </a:r>
                      <a:endParaRPr lang="ru-RU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245288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Unlock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i="1" baseline="0" dirty="0">
                          <a:latin typeface="Consolas" panose="020B0609020204030204" pitchFamily="49" charset="0"/>
                        </a:rPr>
                        <a:t>q1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);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066110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end</a:t>
                      </a:r>
                      <a:endParaRPr lang="ru-RU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4382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898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>
            <a:extLst>
              <a:ext uri="{FF2B5EF4-FFF2-40B4-BE49-F238E27FC236}">
                <a16:creationId xmlns:a16="http://schemas.microsoft.com/office/drawing/2014/main" id="{F2A0A79F-53B5-4F36-85D3-C31B3844558C}"/>
              </a:ext>
            </a:extLst>
          </p:cNvPr>
          <p:cNvSpPr/>
          <p:nvPr/>
        </p:nvSpPr>
        <p:spPr>
          <a:xfrm>
            <a:off x="7176120" y="1875120"/>
            <a:ext cx="4646481" cy="436219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ru-RU" sz="2000" dirty="0">
                <a:solidFill>
                  <a:srgbClr val="002060"/>
                </a:solidFill>
              </a:rPr>
              <a:t>Очередь с приоритетом с ослабленной семантикой выполнения операций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7025CC-5D4E-4C6F-B1EC-DBDE6B1367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АЛГОРИТМ БАЛАНСИРОВКИ</a:t>
            </a:r>
            <a:endParaRPr lang="en-US" altLang="ru-RU" sz="2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E1E41D-E096-4A48-BEFF-6D677F5DBE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tx2">
                    <a:lumMod val="50000"/>
                  </a:schemeClr>
                </a:solidFill>
              </a:rPr>
              <a:t>Поиск самой большой и самой маленькой, по численности элементов, очередей</a:t>
            </a:r>
            <a:endParaRPr lang="en-US" alt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30482" y="4284390"/>
            <a:ext cx="780888" cy="11608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 anchorCtr="0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Мин.</a:t>
            </a:r>
            <a:r>
              <a:rPr lang="en-US" dirty="0">
                <a:solidFill>
                  <a:schemeClr val="tx2"/>
                </a:solidFill>
              </a:rPr>
              <a:t> (q2)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30481" y="1965546"/>
            <a:ext cx="3733216" cy="977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Макс.</a:t>
            </a:r>
            <a:r>
              <a:rPr lang="en-US" dirty="0">
                <a:solidFill>
                  <a:schemeClr val="tx2"/>
                </a:solidFill>
              </a:rPr>
              <a:t> (q1)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68673" y="2313029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59252" y="2312552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48227" y="2312075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7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38004" y="2311598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15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28338" y="2312552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17313" y="2312075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07090" y="2311598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25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61975" y="2995833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2554" y="2995356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26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68673" y="4365104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68673" y="3680869"/>
            <a:ext cx="489777" cy="551926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59252" y="3680870"/>
            <a:ext cx="489777" cy="552403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48227" y="3680869"/>
            <a:ext cx="489777" cy="551926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19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438004" y="3680869"/>
            <a:ext cx="489777" cy="551926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39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41529" y="2995356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27</a:t>
            </a:r>
            <a:endParaRPr lang="ru-RU" dirty="0">
              <a:solidFill>
                <a:schemeClr val="tx2"/>
              </a:solidFill>
            </a:endParaRPr>
          </a:p>
        </p:txBody>
      </p:sp>
      <p:graphicFrame>
        <p:nvGraphicFramePr>
          <p:cNvPr id="35" name="Table 22">
            <a:extLst>
              <a:ext uri="{FF2B5EF4-FFF2-40B4-BE49-F238E27FC236}">
                <a16:creationId xmlns:a16="http://schemas.microsoft.com/office/drawing/2014/main" id="{4B6C9EF7-019E-4EF9-B9D8-8448DE82A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346138"/>
              </p:ext>
            </p:extLst>
          </p:nvPr>
        </p:nvGraphicFramePr>
        <p:xfrm>
          <a:off x="378504" y="1875120"/>
          <a:ext cx="6552728" cy="4403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268">
                  <a:extLst>
                    <a:ext uri="{9D8B030D-6E8A-4147-A177-3AD203B41FA5}">
                      <a16:colId xmlns:a16="http://schemas.microsoft.com/office/drawing/2014/main" val="3492315357"/>
                    </a:ext>
                  </a:extLst>
                </a:gridCol>
                <a:gridCol w="6042460">
                  <a:extLst>
                    <a:ext uri="{9D8B030D-6E8A-4147-A177-3AD203B41FA5}">
                      <a16:colId xmlns:a16="http://schemas.microsoft.com/office/drawing/2014/main" val="640429027"/>
                    </a:ext>
                  </a:extLst>
                </a:gridCol>
              </a:tblGrid>
              <a:tr h="36004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Consolas" panose="020B0609020204030204" pitchFamily="49" charset="0"/>
                        </a:rPr>
                        <a:t>q1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FindLargestQueue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();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296922"/>
                  </a:ext>
                </a:extLst>
              </a:tr>
              <a:tr h="35432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Consolas" panose="020B0609020204030204" pitchFamily="49" charset="0"/>
                        </a:rPr>
                        <a:t>q2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FindShortestQueue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();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697081"/>
                  </a:ext>
                </a:extLst>
              </a:tr>
              <a:tr h="3486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q1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.size()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&gt;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</a:rPr>
                        <a:t>AvgSizeOfAllQueues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()*</a:t>
                      </a:r>
                      <a:r>
                        <a:rPr lang="en-US" i="1" dirty="0">
                          <a:solidFill>
                            <a:srgbClr val="07144D"/>
                          </a:solidFill>
                        </a:rPr>
                        <a:t>c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1" baseline="0" dirty="0">
                          <a:latin typeface="Consolas" panose="020B0609020204030204" pitchFamily="49" charset="0"/>
                        </a:rPr>
                        <a:t>then</a:t>
                      </a:r>
                      <a:endParaRPr lang="ru-RU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9672552"/>
                  </a:ext>
                </a:extLst>
              </a:tr>
              <a:tr h="34288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Lock(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q1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);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6320856"/>
                  </a:ext>
                </a:extLst>
              </a:tr>
              <a:tr h="33716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q2IsLocked =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LockWithTimeout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q2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);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9940566"/>
                  </a:ext>
                </a:extLst>
              </a:tr>
              <a:tr h="33144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q2IsLocked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then</a:t>
                      </a:r>
                      <a:endParaRPr lang="ru-RU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2006651"/>
                  </a:ext>
                </a:extLst>
              </a:tr>
              <a:tr h="32572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i="1" dirty="0" err="1">
                          <a:latin typeface="Consolas" panose="020B0609020204030204" pitchFamily="49" charset="0"/>
                        </a:rPr>
                        <a:t>sizeToTransfer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i="1" baseline="0" dirty="0">
                          <a:latin typeface="Consolas" panose="020B0609020204030204" pitchFamily="49" charset="0"/>
                        </a:rPr>
                        <a:t>q1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.size()*</a:t>
                      </a:r>
                      <a:r>
                        <a:rPr lang="en-US" i="1" dirty="0">
                          <a:solidFill>
                            <a:srgbClr val="07144D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582414"/>
                  </a:ext>
                </a:extLst>
              </a:tr>
              <a:tr h="3200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TransferElements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q1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i="1" baseline="0" dirty="0">
                          <a:latin typeface="Consolas" panose="020B0609020204030204" pitchFamily="49" charset="0"/>
                        </a:rPr>
                        <a:t>q2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i="1" baseline="0" dirty="0" err="1">
                          <a:latin typeface="Consolas" panose="020B0609020204030204" pitchFamily="49" charset="0"/>
                        </a:rPr>
                        <a:t>sizeToTransfer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)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0806839"/>
                  </a:ext>
                </a:extLst>
              </a:tr>
              <a:tr h="31428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  Unlock(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q2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);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4751539"/>
                  </a:ext>
                </a:extLst>
              </a:tr>
              <a:tr h="38057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end</a:t>
                      </a:r>
                      <a:endParaRPr lang="ru-RU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245288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Unlock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i="1" baseline="0" dirty="0">
                          <a:latin typeface="Consolas" panose="020B0609020204030204" pitchFamily="49" charset="0"/>
                        </a:rPr>
                        <a:t>q1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);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066110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end</a:t>
                      </a:r>
                      <a:endParaRPr lang="ru-RU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4382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096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>
            <a:extLst>
              <a:ext uri="{FF2B5EF4-FFF2-40B4-BE49-F238E27FC236}">
                <a16:creationId xmlns:a16="http://schemas.microsoft.com/office/drawing/2014/main" id="{7567104B-A304-4B66-89CC-7F0B443B071F}"/>
              </a:ext>
            </a:extLst>
          </p:cNvPr>
          <p:cNvSpPr/>
          <p:nvPr/>
        </p:nvSpPr>
        <p:spPr>
          <a:xfrm>
            <a:off x="7176120" y="1875120"/>
            <a:ext cx="4646481" cy="436219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ru-RU" sz="2000" dirty="0">
                <a:solidFill>
                  <a:srgbClr val="002060"/>
                </a:solidFill>
              </a:rPr>
              <a:t>Очередь с приоритетом с ослабленной семантикой выполнения операций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0F6226-D2D7-4EB7-A5ED-9F4DCF241A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АЛГОРИТМ БАЛАНСИРОВКИ</a:t>
            </a:r>
            <a:endParaRPr lang="en-US" altLang="ru-RU" sz="2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03B61A9-AB90-432C-B272-8DBE3C36C5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tx2">
                    <a:lumMod val="50000"/>
                  </a:schemeClr>
                </a:solidFill>
              </a:rPr>
              <a:t>Если размер большой очереди больше чем </a:t>
            </a:r>
            <a:r>
              <a:rPr lang="en-US" altLang="ru-RU" i="1" dirty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%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 среднего размера всех очередей, то выполняется балансировка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30482" y="4284390"/>
            <a:ext cx="780888" cy="11608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 anchorCtr="0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Мин.</a:t>
            </a:r>
            <a:r>
              <a:rPr lang="en-US" dirty="0">
                <a:solidFill>
                  <a:schemeClr val="tx2"/>
                </a:solidFill>
              </a:rPr>
              <a:t> (q2)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30481" y="1965546"/>
            <a:ext cx="3733216" cy="977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Макс.</a:t>
            </a:r>
            <a:r>
              <a:rPr lang="en-US" dirty="0">
                <a:solidFill>
                  <a:schemeClr val="tx2"/>
                </a:solidFill>
              </a:rPr>
              <a:t> (q1)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68673" y="2313029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59252" y="2312552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48227" y="2312075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7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438004" y="2311598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15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928338" y="2312552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17313" y="2312075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907090" y="2311598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25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61975" y="2995833"/>
            <a:ext cx="4972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52554" y="2995356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26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68673" y="4365104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968673" y="3680869"/>
            <a:ext cx="489777" cy="551926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59252" y="3680870"/>
            <a:ext cx="489777" cy="552403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48227" y="3680869"/>
            <a:ext cx="489777" cy="551926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19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438004" y="3680869"/>
            <a:ext cx="489777" cy="551926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39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941529" y="2995356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27</a:t>
            </a:r>
            <a:endParaRPr lang="ru-RU" dirty="0">
              <a:solidFill>
                <a:schemeClr val="tx2"/>
              </a:solidFill>
            </a:endParaRPr>
          </a:p>
        </p:txBody>
      </p:sp>
      <p:graphicFrame>
        <p:nvGraphicFramePr>
          <p:cNvPr id="34" name="Table 22">
            <a:extLst>
              <a:ext uri="{FF2B5EF4-FFF2-40B4-BE49-F238E27FC236}">
                <a16:creationId xmlns:a16="http://schemas.microsoft.com/office/drawing/2014/main" id="{E1086ADF-6DA2-4E02-80F6-C133CA7F2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054838"/>
              </p:ext>
            </p:extLst>
          </p:nvPr>
        </p:nvGraphicFramePr>
        <p:xfrm>
          <a:off x="378504" y="1875120"/>
          <a:ext cx="6552728" cy="4403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268">
                  <a:extLst>
                    <a:ext uri="{9D8B030D-6E8A-4147-A177-3AD203B41FA5}">
                      <a16:colId xmlns:a16="http://schemas.microsoft.com/office/drawing/2014/main" val="3492315357"/>
                    </a:ext>
                  </a:extLst>
                </a:gridCol>
                <a:gridCol w="6042460">
                  <a:extLst>
                    <a:ext uri="{9D8B030D-6E8A-4147-A177-3AD203B41FA5}">
                      <a16:colId xmlns:a16="http://schemas.microsoft.com/office/drawing/2014/main" val="640429027"/>
                    </a:ext>
                  </a:extLst>
                </a:gridCol>
              </a:tblGrid>
              <a:tr h="36004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Consolas" panose="020B0609020204030204" pitchFamily="49" charset="0"/>
                        </a:rPr>
                        <a:t>q1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FindLargestQueue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();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2296922"/>
                  </a:ext>
                </a:extLst>
              </a:tr>
              <a:tr h="35432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Consolas" panose="020B0609020204030204" pitchFamily="49" charset="0"/>
                        </a:rPr>
                        <a:t>q2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FindShortestQueue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();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2697081"/>
                  </a:ext>
                </a:extLst>
              </a:tr>
              <a:tr h="3486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q1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.size()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&gt;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</a:rPr>
                        <a:t>AvgSizeOfAllQueues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()*</a:t>
                      </a:r>
                      <a:r>
                        <a:rPr lang="en-US" i="1" dirty="0">
                          <a:solidFill>
                            <a:srgbClr val="07144D"/>
                          </a:solidFill>
                        </a:rPr>
                        <a:t>c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1" baseline="0" dirty="0">
                          <a:latin typeface="Consolas" panose="020B0609020204030204" pitchFamily="49" charset="0"/>
                        </a:rPr>
                        <a:t>then</a:t>
                      </a:r>
                      <a:endParaRPr lang="ru-RU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72552"/>
                  </a:ext>
                </a:extLst>
              </a:tr>
              <a:tr h="34288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Lock(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q1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);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6320856"/>
                  </a:ext>
                </a:extLst>
              </a:tr>
              <a:tr h="33716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q2IsLocked =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LockWithTimeout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q2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);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9940566"/>
                  </a:ext>
                </a:extLst>
              </a:tr>
              <a:tr h="33144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q2IsLocked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then</a:t>
                      </a:r>
                      <a:endParaRPr lang="ru-RU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2006651"/>
                  </a:ext>
                </a:extLst>
              </a:tr>
              <a:tr h="32572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i="1" dirty="0" err="1">
                          <a:latin typeface="Consolas" panose="020B0609020204030204" pitchFamily="49" charset="0"/>
                        </a:rPr>
                        <a:t>sizeToTransfer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i="1" baseline="0" dirty="0">
                          <a:latin typeface="Consolas" panose="020B0609020204030204" pitchFamily="49" charset="0"/>
                        </a:rPr>
                        <a:t>q1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.size()*</a:t>
                      </a:r>
                      <a:r>
                        <a:rPr lang="en-US" i="1" dirty="0">
                          <a:solidFill>
                            <a:srgbClr val="07144D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582414"/>
                  </a:ext>
                </a:extLst>
              </a:tr>
              <a:tr h="3200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TransferElements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q1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i="1" baseline="0" dirty="0">
                          <a:latin typeface="Consolas" panose="020B0609020204030204" pitchFamily="49" charset="0"/>
                        </a:rPr>
                        <a:t>q2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i="1" baseline="0" dirty="0" err="1">
                          <a:latin typeface="Consolas" panose="020B0609020204030204" pitchFamily="49" charset="0"/>
                        </a:rPr>
                        <a:t>sizeToTransfer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)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0806839"/>
                  </a:ext>
                </a:extLst>
              </a:tr>
              <a:tr h="31428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  Unlock(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q2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);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4751539"/>
                  </a:ext>
                </a:extLst>
              </a:tr>
              <a:tr h="38057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end</a:t>
                      </a:r>
                      <a:endParaRPr lang="ru-RU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245288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Unlock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i="1" baseline="0" dirty="0">
                          <a:latin typeface="Consolas" panose="020B0609020204030204" pitchFamily="49" charset="0"/>
                        </a:rPr>
                        <a:t>q1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);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066110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end</a:t>
                      </a:r>
                      <a:endParaRPr lang="ru-RU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4382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096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6">
            <a:extLst>
              <a:ext uri="{FF2B5EF4-FFF2-40B4-BE49-F238E27FC236}">
                <a16:creationId xmlns:a16="http://schemas.microsoft.com/office/drawing/2014/main" id="{B0527721-6B3C-F046-9BFC-12AC00A37F4A}"/>
              </a:ext>
            </a:extLst>
          </p:cNvPr>
          <p:cNvSpPr/>
          <p:nvPr/>
        </p:nvSpPr>
        <p:spPr>
          <a:xfrm>
            <a:off x="7176120" y="1875120"/>
            <a:ext cx="4646481" cy="436219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ru-RU" sz="2000" dirty="0">
                <a:solidFill>
                  <a:srgbClr val="002060"/>
                </a:solidFill>
              </a:rPr>
              <a:t>Очередь с приоритетом с ослабленной семантикой выполнения операций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38EE11-65A5-42B9-A929-E96B181FBA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АЛГОРИТМ БАЛАНСИРОВКИ</a:t>
            </a:r>
            <a:endParaRPr lang="en-US" altLang="ru-RU" sz="2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2ADF81-A374-4228-8EFD-F26691FC01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Перемещается 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s%</a:t>
            </a:r>
            <a:r>
              <a:rPr lang="ru-RU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элементов из самой большой в самую маленькую очередь</a:t>
            </a:r>
            <a:endParaRPr lang="en-US" alt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31375" y="4284390"/>
            <a:ext cx="2225065" cy="1035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 anchorCtr="0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Мин.</a:t>
            </a:r>
            <a:r>
              <a:rPr lang="en-US" dirty="0">
                <a:solidFill>
                  <a:schemeClr val="tx2"/>
                </a:solidFill>
              </a:rPr>
              <a:t> (q2)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31374" y="1965546"/>
            <a:ext cx="3733216" cy="977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Макс.</a:t>
            </a:r>
            <a:r>
              <a:rPr lang="en-US" dirty="0">
                <a:solidFill>
                  <a:schemeClr val="tx2"/>
                </a:solidFill>
              </a:rPr>
              <a:t> (q1)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69566" y="2313029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60145" y="2312552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49120" y="2312075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7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38897" y="2311598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15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29231" y="2312552"/>
            <a:ext cx="489777" cy="550972"/>
          </a:xfrm>
          <a:prstGeom prst="rect">
            <a:avLst/>
          </a:prstGeom>
          <a:pattFill prst="smCheck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18206" y="2312075"/>
            <a:ext cx="489777" cy="550972"/>
          </a:xfrm>
          <a:prstGeom prst="rect">
            <a:avLst/>
          </a:prstGeom>
          <a:pattFill prst="smCheck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07983" y="2311598"/>
            <a:ext cx="489777" cy="550972"/>
          </a:xfrm>
          <a:prstGeom prst="rect">
            <a:avLst/>
          </a:prstGeom>
          <a:pattFill prst="smCheck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25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62868" y="2995833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3447" y="2995356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26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69566" y="4365104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60145" y="4365581"/>
            <a:ext cx="489777" cy="550972"/>
          </a:xfrm>
          <a:prstGeom prst="rect">
            <a:avLst/>
          </a:prstGeom>
          <a:pattFill prst="smCheck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16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949120" y="4365104"/>
            <a:ext cx="489777" cy="550972"/>
          </a:xfrm>
          <a:prstGeom prst="rect">
            <a:avLst/>
          </a:prstGeom>
          <a:pattFill prst="smCheck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438897" y="4364627"/>
            <a:ext cx="489777" cy="550972"/>
          </a:xfrm>
          <a:prstGeom prst="rect">
            <a:avLst/>
          </a:prstGeom>
          <a:pattFill prst="smCheck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25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69566" y="3680869"/>
            <a:ext cx="489777" cy="551926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60145" y="3680870"/>
            <a:ext cx="489777" cy="552403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949120" y="3680869"/>
            <a:ext cx="489777" cy="551926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19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438897" y="3680869"/>
            <a:ext cx="489777" cy="551926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39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42422" y="2995356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27</a:t>
            </a:r>
            <a:endParaRPr lang="ru-RU" dirty="0">
              <a:solidFill>
                <a:schemeClr val="tx2"/>
              </a:solidFill>
            </a:endParaRPr>
          </a:p>
        </p:txBody>
      </p:sp>
      <p:graphicFrame>
        <p:nvGraphicFramePr>
          <p:cNvPr id="36" name="Table 22">
            <a:extLst>
              <a:ext uri="{FF2B5EF4-FFF2-40B4-BE49-F238E27FC236}">
                <a16:creationId xmlns:a16="http://schemas.microsoft.com/office/drawing/2014/main" id="{99589FB0-499A-452D-B698-152B762C4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041555"/>
              </p:ext>
            </p:extLst>
          </p:nvPr>
        </p:nvGraphicFramePr>
        <p:xfrm>
          <a:off x="378504" y="1875120"/>
          <a:ext cx="6552728" cy="4403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268">
                  <a:extLst>
                    <a:ext uri="{9D8B030D-6E8A-4147-A177-3AD203B41FA5}">
                      <a16:colId xmlns:a16="http://schemas.microsoft.com/office/drawing/2014/main" val="3492315357"/>
                    </a:ext>
                  </a:extLst>
                </a:gridCol>
                <a:gridCol w="6042460">
                  <a:extLst>
                    <a:ext uri="{9D8B030D-6E8A-4147-A177-3AD203B41FA5}">
                      <a16:colId xmlns:a16="http://schemas.microsoft.com/office/drawing/2014/main" val="640429027"/>
                    </a:ext>
                  </a:extLst>
                </a:gridCol>
              </a:tblGrid>
              <a:tr h="36004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Consolas" panose="020B0609020204030204" pitchFamily="49" charset="0"/>
                        </a:rPr>
                        <a:t>q1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FindLargestQueue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();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2296922"/>
                  </a:ext>
                </a:extLst>
              </a:tr>
              <a:tr h="35432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Consolas" panose="020B0609020204030204" pitchFamily="49" charset="0"/>
                        </a:rPr>
                        <a:t>q2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FindShortestQueue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();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2697081"/>
                  </a:ext>
                </a:extLst>
              </a:tr>
              <a:tr h="3486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q1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.size()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&gt;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</a:rPr>
                        <a:t>AvgSizeOfAllQueues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()*</a:t>
                      </a:r>
                      <a:r>
                        <a:rPr lang="en-US" i="1" dirty="0">
                          <a:solidFill>
                            <a:srgbClr val="07144D"/>
                          </a:solidFill>
                        </a:rPr>
                        <a:t>c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1" baseline="0" dirty="0">
                          <a:latin typeface="Consolas" panose="020B0609020204030204" pitchFamily="49" charset="0"/>
                        </a:rPr>
                        <a:t>then</a:t>
                      </a:r>
                      <a:endParaRPr lang="ru-RU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9672552"/>
                  </a:ext>
                </a:extLst>
              </a:tr>
              <a:tr h="34288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Lock(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q1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);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6320856"/>
                  </a:ext>
                </a:extLst>
              </a:tr>
              <a:tr h="33716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q2IsLocked =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LockWithTimeout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q2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);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9940566"/>
                  </a:ext>
                </a:extLst>
              </a:tr>
              <a:tr h="33144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q2IsLocked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then</a:t>
                      </a:r>
                      <a:endParaRPr lang="ru-RU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2006651"/>
                  </a:ext>
                </a:extLst>
              </a:tr>
              <a:tr h="32572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i="1" dirty="0" err="1">
                          <a:latin typeface="Consolas" panose="020B0609020204030204" pitchFamily="49" charset="0"/>
                        </a:rPr>
                        <a:t>sizeToTransfer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i="1" baseline="0" dirty="0">
                          <a:latin typeface="Consolas" panose="020B0609020204030204" pitchFamily="49" charset="0"/>
                        </a:rPr>
                        <a:t>q1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.size()*</a:t>
                      </a:r>
                      <a:r>
                        <a:rPr lang="en-US" i="1" dirty="0">
                          <a:solidFill>
                            <a:srgbClr val="07144D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82414"/>
                  </a:ext>
                </a:extLst>
              </a:tr>
              <a:tr h="32000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TransferElements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q1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i="1" baseline="0" dirty="0">
                          <a:latin typeface="Consolas" panose="020B0609020204030204" pitchFamily="49" charset="0"/>
                        </a:rPr>
                        <a:t>q2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i="1" baseline="0" dirty="0" err="1">
                          <a:latin typeface="Consolas" panose="020B0609020204030204" pitchFamily="49" charset="0"/>
                        </a:rPr>
                        <a:t>sizeToTransfer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)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806839"/>
                  </a:ext>
                </a:extLst>
              </a:tr>
              <a:tr h="31428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  Unlock(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q2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);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4751539"/>
                  </a:ext>
                </a:extLst>
              </a:tr>
              <a:tr h="38057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end</a:t>
                      </a:r>
                      <a:endParaRPr lang="ru-RU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245288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Unlock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i="1" baseline="0" dirty="0">
                          <a:latin typeface="Consolas" panose="020B0609020204030204" pitchFamily="49" charset="0"/>
                        </a:rPr>
                        <a:t>q1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);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066110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end</a:t>
                      </a:r>
                      <a:endParaRPr lang="ru-RU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4382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673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1CD8FFB-1722-4F03-84AF-9F793D1CB3EC}"/>
              </a:ext>
            </a:extLst>
          </p:cNvPr>
          <p:cNvSpPr/>
          <p:nvPr/>
        </p:nvSpPr>
        <p:spPr>
          <a:xfrm>
            <a:off x="340987" y="1268760"/>
            <a:ext cx="10513168" cy="3015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</a:rPr>
              <a:t>Обеспечение синхронизации в параллельных программах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</a:rPr>
              <a:t>Ослабленные структуры данных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</a:rPr>
              <a:t>Оптимизация алгоритмов вставки и удаления структуры </a:t>
            </a:r>
            <a:r>
              <a:rPr lang="en-US" altLang="ru-RU" sz="2400" dirty="0">
                <a:solidFill>
                  <a:srgbClr val="050D3F"/>
                </a:solidFill>
              </a:rPr>
              <a:t>Multiqueues</a:t>
            </a:r>
            <a:endParaRPr lang="ru-RU" altLang="ru-RU" sz="2400" dirty="0">
              <a:solidFill>
                <a:srgbClr val="050D3F"/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</a:rPr>
              <a:t>Алгоритм балансировки структуры </a:t>
            </a:r>
            <a:r>
              <a:rPr lang="en-US" altLang="ru-RU" sz="2400" dirty="0">
                <a:solidFill>
                  <a:srgbClr val="050D3F"/>
                </a:solidFill>
              </a:rPr>
              <a:t>Multiqueues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accent6">
                    <a:lumMod val="75000"/>
                  </a:schemeClr>
                </a:solidFill>
                <a:latin typeface="Gill Sans SemiBold" charset="0"/>
              </a:rPr>
              <a:t>Экспериментальное исследование оптимизированных алгоритмов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Построение ослабленных структур данных на основе циклических списков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Экспериментальное исследование ослабленной циклической очереди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F69E6E4-F6A9-4370-A4E2-4BF1B2FB0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987" y="165079"/>
            <a:ext cx="11507206" cy="729553"/>
          </a:xfrm>
        </p:spPr>
        <p:txBody>
          <a:bodyPr/>
          <a:lstStyle/>
          <a:p>
            <a:r>
              <a:rPr lang="ru-RU" altLang="ru-RU" dirty="0"/>
              <a:t>СОДЕРЖАНИЕ</a:t>
            </a:r>
            <a:endParaRPr lang="en-US" altLang="ru-RU" dirty="0">
              <a:latin typeface="Gill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030590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fld id="{FADCE1FA-DB27-47BB-AC29-A13C9A981991}" type="slidenum">
              <a:rPr lang="ru-RU" smtClean="0"/>
              <a:pPr>
                <a:buFont typeface="Arial" panose="020B0604020202020204" pitchFamily="34" charset="0"/>
                <a:buNone/>
                <a:defRPr/>
              </a:pPr>
              <a:t>25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ЭКСПЕРИМЕНТАЛЬНОЕ ИССЛЕДОВАНИЕ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67408" y="1340769"/>
            <a:ext cx="53285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7144D"/>
                </a:solidFill>
              </a:rPr>
              <a:t>Спецификация вычислительного узла</a:t>
            </a:r>
            <a:r>
              <a:rPr lang="en-US" sz="2400" dirty="0">
                <a:solidFill>
                  <a:srgbClr val="07144D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7144D"/>
                </a:solidFill>
              </a:rPr>
              <a:t>2 Intel Xeon X5670</a:t>
            </a:r>
            <a:endParaRPr lang="ru-RU" sz="2400" dirty="0">
              <a:solidFill>
                <a:srgbClr val="0714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7144D"/>
                </a:solidFill>
              </a:rPr>
              <a:t>6 </a:t>
            </a:r>
            <a:r>
              <a:rPr lang="ru-RU" sz="2400" dirty="0">
                <a:solidFill>
                  <a:srgbClr val="07144D"/>
                </a:solidFill>
              </a:rPr>
              <a:t>Ядре</a:t>
            </a:r>
            <a:r>
              <a:rPr lang="en-US" sz="2400" dirty="0">
                <a:solidFill>
                  <a:srgbClr val="07144D"/>
                </a:solidFill>
              </a:rPr>
              <a:t> 2.93 GHz per CPU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7144D"/>
                </a:solidFill>
              </a:rPr>
              <a:t>12M L3</a:t>
            </a:r>
            <a:r>
              <a:rPr lang="ru-RU" sz="2400" dirty="0">
                <a:solidFill>
                  <a:srgbClr val="07144D"/>
                </a:solidFill>
              </a:rPr>
              <a:t> Кэш</a:t>
            </a:r>
            <a:endParaRPr lang="en-US" sz="2400" dirty="0">
              <a:solidFill>
                <a:srgbClr val="0714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7144D"/>
                </a:solidFill>
              </a:rPr>
              <a:t>16 Gb RAM</a:t>
            </a:r>
          </a:p>
          <a:p>
            <a:endParaRPr lang="en-US" sz="2400" dirty="0">
              <a:solidFill>
                <a:srgbClr val="07144D"/>
              </a:solidFill>
            </a:endParaRPr>
          </a:p>
          <a:p>
            <a:r>
              <a:rPr lang="ru-RU" sz="2400" b="1" dirty="0">
                <a:solidFill>
                  <a:srgbClr val="07144D"/>
                </a:solidFill>
              </a:rPr>
              <a:t>Обозначения</a:t>
            </a:r>
            <a:r>
              <a:rPr lang="en-US" sz="2400" dirty="0">
                <a:solidFill>
                  <a:srgbClr val="07144D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7144D"/>
                </a:solidFill>
              </a:rPr>
              <a:t>b</a:t>
            </a:r>
            <a:r>
              <a:rPr lang="en-US" sz="2400" b="1" dirty="0">
                <a:solidFill>
                  <a:srgbClr val="07144D"/>
                </a:solidFill>
              </a:rPr>
              <a:t> = </a:t>
            </a:r>
            <a:r>
              <a:rPr lang="en-US" sz="2400" b="1" i="1" dirty="0">
                <a:solidFill>
                  <a:srgbClr val="07144D"/>
                </a:solidFill>
              </a:rPr>
              <a:t>N /</a:t>
            </a:r>
            <a:r>
              <a:rPr lang="en-US" sz="2400" b="1" dirty="0">
                <a:solidFill>
                  <a:srgbClr val="07144D"/>
                </a:solidFill>
              </a:rPr>
              <a:t> </a:t>
            </a:r>
            <a:r>
              <a:rPr lang="en-US" sz="2400" b="1" i="1" dirty="0">
                <a:solidFill>
                  <a:srgbClr val="07144D"/>
                </a:solidFill>
              </a:rPr>
              <a:t>t – </a:t>
            </a:r>
            <a:r>
              <a:rPr lang="ru-RU" sz="2400" b="1" i="1" dirty="0">
                <a:solidFill>
                  <a:srgbClr val="07144D"/>
                </a:solidFill>
              </a:rPr>
              <a:t>Пропускная способность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7144D"/>
                </a:solidFill>
              </a:rPr>
              <a:t>N </a:t>
            </a:r>
            <a:r>
              <a:rPr lang="en-US" sz="2400" dirty="0">
                <a:solidFill>
                  <a:srgbClr val="07144D"/>
                </a:solidFill>
              </a:rPr>
              <a:t>– </a:t>
            </a:r>
            <a:r>
              <a:rPr lang="ru-RU" sz="2400" dirty="0">
                <a:solidFill>
                  <a:srgbClr val="07144D"/>
                </a:solidFill>
              </a:rPr>
              <a:t>Количество операций</a:t>
            </a:r>
            <a:endParaRPr lang="en-US" sz="2400" dirty="0">
              <a:solidFill>
                <a:srgbClr val="0714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7144D"/>
                </a:solidFill>
              </a:rPr>
              <a:t>t</a:t>
            </a:r>
            <a:r>
              <a:rPr lang="en-US" sz="2400" dirty="0">
                <a:solidFill>
                  <a:srgbClr val="07144D"/>
                </a:solidFill>
              </a:rPr>
              <a:t> –</a:t>
            </a:r>
            <a:r>
              <a:rPr lang="ru-RU" sz="2400" dirty="0">
                <a:solidFill>
                  <a:srgbClr val="07144D"/>
                </a:solidFill>
              </a:rPr>
              <a:t> Время выполнения (секунд)</a:t>
            </a:r>
            <a:endParaRPr lang="en-US" sz="2400" dirty="0">
              <a:solidFill>
                <a:srgbClr val="0714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7144D"/>
                </a:solidFill>
              </a:rPr>
              <a:t>p </a:t>
            </a:r>
            <a:r>
              <a:rPr lang="en-US" sz="2400" dirty="0">
                <a:solidFill>
                  <a:srgbClr val="07144D"/>
                </a:solidFill>
              </a:rPr>
              <a:t>– </a:t>
            </a:r>
            <a:r>
              <a:rPr lang="ru-RU" sz="2400" dirty="0">
                <a:solidFill>
                  <a:srgbClr val="07144D"/>
                </a:solidFill>
              </a:rPr>
              <a:t>Количество потоков</a:t>
            </a:r>
            <a:endParaRPr lang="en-US" sz="2400" i="1" dirty="0">
              <a:solidFill>
                <a:srgbClr val="0714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7144D"/>
                </a:solidFill>
              </a:rPr>
              <a:t>k </a:t>
            </a:r>
            <a:r>
              <a:rPr lang="en-US" sz="2400" dirty="0">
                <a:solidFill>
                  <a:srgbClr val="07144D"/>
                </a:solidFill>
              </a:rPr>
              <a:t>–</a:t>
            </a:r>
            <a:r>
              <a:rPr lang="ru-RU" sz="2400" dirty="0">
                <a:solidFill>
                  <a:srgbClr val="07144D"/>
                </a:solidFill>
              </a:rPr>
              <a:t> Количество очередей на один поток</a:t>
            </a:r>
            <a:endParaRPr lang="en-US" sz="2000" i="1" dirty="0">
              <a:solidFill>
                <a:srgbClr val="0714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8742" y="1340769"/>
            <a:ext cx="56886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7144D"/>
                </a:solidFill>
              </a:rPr>
              <a:t>Эксперимент 1</a:t>
            </a:r>
            <a:r>
              <a:rPr lang="ru-RU" sz="2400" dirty="0">
                <a:solidFill>
                  <a:srgbClr val="07144D"/>
                </a:solidFill>
              </a:rPr>
              <a:t>. Пропускная способность в зависимости от потоков</a:t>
            </a:r>
            <a:r>
              <a:rPr lang="en-US" sz="2400" dirty="0">
                <a:solidFill>
                  <a:srgbClr val="07144D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7144D"/>
                </a:solidFill>
              </a:rPr>
              <a:t>Количество потоков от 1 до 32 (</a:t>
            </a:r>
            <a:r>
              <a:rPr lang="en-US" sz="2400" dirty="0">
                <a:solidFill>
                  <a:srgbClr val="07144D"/>
                </a:solidFill>
              </a:rPr>
              <a:t>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7144D"/>
                </a:solidFill>
              </a:rPr>
              <a:t>10</a:t>
            </a:r>
            <a:r>
              <a:rPr lang="en-US" sz="2400" baseline="30000" dirty="0">
                <a:solidFill>
                  <a:srgbClr val="07144D"/>
                </a:solidFill>
              </a:rPr>
              <a:t>6</a:t>
            </a:r>
            <a:r>
              <a:rPr lang="en-US" sz="2400" dirty="0">
                <a:solidFill>
                  <a:srgbClr val="07144D"/>
                </a:solidFill>
              </a:rPr>
              <a:t> </a:t>
            </a:r>
            <a:r>
              <a:rPr lang="ru-RU" sz="2400" dirty="0">
                <a:solidFill>
                  <a:srgbClr val="07144D"/>
                </a:solidFill>
              </a:rPr>
              <a:t>Операций вставки</a:t>
            </a:r>
            <a:endParaRPr lang="en-US" sz="2400" dirty="0">
              <a:solidFill>
                <a:srgbClr val="0714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7144D"/>
                </a:solidFill>
              </a:rPr>
              <a:t>0,5·10</a:t>
            </a:r>
            <a:r>
              <a:rPr lang="en-US" sz="2400" baseline="30000" dirty="0">
                <a:solidFill>
                  <a:srgbClr val="07144D"/>
                </a:solidFill>
              </a:rPr>
              <a:t>6</a:t>
            </a:r>
            <a:r>
              <a:rPr lang="en-US" sz="2400" dirty="0">
                <a:solidFill>
                  <a:srgbClr val="07144D"/>
                </a:solidFill>
              </a:rPr>
              <a:t> </a:t>
            </a:r>
            <a:r>
              <a:rPr lang="ru-RU" sz="2400" dirty="0">
                <a:solidFill>
                  <a:srgbClr val="07144D"/>
                </a:solidFill>
              </a:rPr>
              <a:t>Операций удаления</a:t>
            </a:r>
            <a:endParaRPr lang="en-US" sz="2400" dirty="0">
              <a:solidFill>
                <a:srgbClr val="0714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7144D"/>
                </a:solidFill>
              </a:rPr>
              <a:t>2·10</a:t>
            </a:r>
            <a:r>
              <a:rPr lang="en-US" sz="2400" baseline="30000" dirty="0">
                <a:solidFill>
                  <a:srgbClr val="07144D"/>
                </a:solidFill>
              </a:rPr>
              <a:t>6</a:t>
            </a:r>
            <a:r>
              <a:rPr lang="en-US" sz="2400" dirty="0">
                <a:solidFill>
                  <a:srgbClr val="07144D"/>
                </a:solidFill>
              </a:rPr>
              <a:t> </a:t>
            </a:r>
            <a:r>
              <a:rPr lang="ru-RU" sz="2400" dirty="0">
                <a:solidFill>
                  <a:srgbClr val="07144D"/>
                </a:solidFill>
              </a:rPr>
              <a:t>Случайных операций</a:t>
            </a:r>
            <a:endParaRPr lang="en-US" sz="2400" dirty="0">
              <a:solidFill>
                <a:srgbClr val="0714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7144D"/>
              </a:solidFill>
            </a:endParaRPr>
          </a:p>
          <a:p>
            <a:r>
              <a:rPr lang="ru-RU" sz="2400" b="1" dirty="0">
                <a:solidFill>
                  <a:srgbClr val="07144D"/>
                </a:solidFill>
              </a:rPr>
              <a:t>Эксперимент 2</a:t>
            </a:r>
            <a:r>
              <a:rPr lang="ru-RU" sz="2400" dirty="0">
                <a:solidFill>
                  <a:srgbClr val="07144D"/>
                </a:solidFill>
              </a:rPr>
              <a:t>. Пропускная способность в зависимости от количества очередей на один поток</a:t>
            </a:r>
            <a:r>
              <a:rPr lang="en-US" sz="2400" dirty="0">
                <a:solidFill>
                  <a:srgbClr val="07144D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7144D"/>
                </a:solidFill>
              </a:rPr>
              <a:t>Количество очередей от</a:t>
            </a:r>
            <a:r>
              <a:rPr lang="en-US" sz="2400" dirty="0">
                <a:solidFill>
                  <a:srgbClr val="07144D"/>
                </a:solidFill>
              </a:rPr>
              <a:t> 2 </a:t>
            </a:r>
            <a:r>
              <a:rPr lang="ru-RU" sz="2400" dirty="0">
                <a:solidFill>
                  <a:srgbClr val="07144D"/>
                </a:solidFill>
              </a:rPr>
              <a:t>до</a:t>
            </a:r>
            <a:r>
              <a:rPr lang="en-US" sz="2400" dirty="0">
                <a:solidFill>
                  <a:srgbClr val="07144D"/>
                </a:solidFill>
              </a:rPr>
              <a:t> 10 (</a:t>
            </a:r>
            <a:r>
              <a:rPr lang="en-US" sz="2400" i="1" dirty="0">
                <a:solidFill>
                  <a:srgbClr val="07144D"/>
                </a:solidFill>
              </a:rPr>
              <a:t>k</a:t>
            </a:r>
            <a:r>
              <a:rPr lang="en-US" sz="2400" dirty="0">
                <a:solidFill>
                  <a:srgbClr val="07144D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7144D"/>
                </a:solidFill>
              </a:rPr>
              <a:t>10</a:t>
            </a:r>
            <a:r>
              <a:rPr lang="en-US" sz="2400" baseline="30000" dirty="0">
                <a:solidFill>
                  <a:srgbClr val="07144D"/>
                </a:solidFill>
              </a:rPr>
              <a:t>6</a:t>
            </a:r>
            <a:r>
              <a:rPr lang="en-US" sz="2400" dirty="0">
                <a:solidFill>
                  <a:srgbClr val="07144D"/>
                </a:solidFill>
              </a:rPr>
              <a:t> </a:t>
            </a:r>
            <a:r>
              <a:rPr lang="ru-RU" sz="2400" dirty="0">
                <a:solidFill>
                  <a:srgbClr val="07144D"/>
                </a:solidFill>
              </a:rPr>
              <a:t>Операций вставки</a:t>
            </a:r>
            <a:endParaRPr lang="en-US" sz="2400" dirty="0">
              <a:solidFill>
                <a:srgbClr val="0714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7144D"/>
                </a:solidFill>
              </a:rPr>
              <a:t>0,5·10</a:t>
            </a:r>
            <a:r>
              <a:rPr lang="en-US" sz="2400" baseline="30000" dirty="0">
                <a:solidFill>
                  <a:srgbClr val="07144D"/>
                </a:solidFill>
              </a:rPr>
              <a:t>6</a:t>
            </a:r>
            <a:r>
              <a:rPr lang="en-US" sz="2400" dirty="0">
                <a:solidFill>
                  <a:srgbClr val="07144D"/>
                </a:solidFill>
              </a:rPr>
              <a:t> </a:t>
            </a:r>
            <a:r>
              <a:rPr lang="ru-RU" sz="2400" dirty="0">
                <a:solidFill>
                  <a:srgbClr val="07144D"/>
                </a:solidFill>
              </a:rPr>
              <a:t>Операций удаления</a:t>
            </a:r>
            <a:endParaRPr lang="en-US" sz="2400" dirty="0">
              <a:solidFill>
                <a:srgbClr val="07144D"/>
              </a:solidFill>
            </a:endParaRPr>
          </a:p>
        </p:txBody>
      </p:sp>
      <p:cxnSp>
        <p:nvCxnSpPr>
          <p:cNvPr id="8" name="Соединитель: изогнутый 7">
            <a:extLst>
              <a:ext uri="{FF2B5EF4-FFF2-40B4-BE49-F238E27FC236}">
                <a16:creationId xmlns:a16="http://schemas.microsoft.com/office/drawing/2014/main" id="{EBB64190-B4A5-4A89-B8A3-2F0E53B7B46F}"/>
              </a:ext>
            </a:extLst>
          </p:cNvPr>
          <p:cNvCxnSpPr>
            <a:cxnSpLocks/>
          </p:cNvCxnSpPr>
          <p:nvPr/>
        </p:nvCxnSpPr>
        <p:spPr>
          <a:xfrm rot="5400000">
            <a:off x="3572219" y="3708573"/>
            <a:ext cx="5044773" cy="12700"/>
          </a:xfrm>
          <a:prstGeom prst="curvedConnector3">
            <a:avLst>
              <a:gd name="adj1" fmla="val 50000"/>
            </a:avLst>
          </a:prstGeom>
          <a:ln w="15875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97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ЭКСПЕРИМЕНТАЛЬНОЕ ИССЛЕДОВАНИЕ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D8B5CCCC-A619-400B-80C5-3B5E787B1C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altLang="ru-RU" dirty="0"/>
              <a:t>ОПЕРАЦИЯ ВСТАВКИ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40783" y="1264356"/>
            <a:ext cx="57601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7144D"/>
                </a:solidFill>
              </a:rPr>
              <a:t>Количество очередей на поток </a:t>
            </a:r>
            <a:r>
              <a:rPr lang="en-US" sz="2800" i="1" dirty="0">
                <a:solidFill>
                  <a:srgbClr val="07144D"/>
                </a:solidFill>
              </a:rPr>
              <a:t>k</a:t>
            </a:r>
            <a:r>
              <a:rPr lang="en-US" sz="2800" dirty="0">
                <a:solidFill>
                  <a:srgbClr val="07144D"/>
                </a:solidFill>
              </a:rPr>
              <a:t> = 2</a:t>
            </a:r>
          </a:p>
          <a:p>
            <a:r>
              <a:rPr lang="ru-RU" sz="2800" dirty="0">
                <a:solidFill>
                  <a:srgbClr val="07144D"/>
                </a:solidFill>
              </a:rPr>
              <a:t>Количество операций </a:t>
            </a:r>
            <a:r>
              <a:rPr lang="en-US" sz="2800" i="1" dirty="0">
                <a:solidFill>
                  <a:srgbClr val="07144D"/>
                </a:solidFill>
              </a:rPr>
              <a:t>N</a:t>
            </a:r>
            <a:r>
              <a:rPr lang="en-US" sz="2800" dirty="0">
                <a:solidFill>
                  <a:srgbClr val="07144D"/>
                </a:solidFill>
              </a:rPr>
              <a:t> = 10</a:t>
            </a:r>
            <a:r>
              <a:rPr lang="en-US" sz="2800" baseline="30000" dirty="0">
                <a:solidFill>
                  <a:srgbClr val="07144D"/>
                </a:solidFill>
              </a:rPr>
              <a:t>6</a:t>
            </a:r>
            <a:r>
              <a:rPr lang="en-US" sz="2800" dirty="0">
                <a:solidFill>
                  <a:srgbClr val="07144D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80815" y="1264356"/>
            <a:ext cx="5368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7144D"/>
                </a:solidFill>
              </a:rPr>
              <a:t>Количество потоков </a:t>
            </a:r>
            <a:r>
              <a:rPr lang="en-US" sz="2800" i="1" dirty="0">
                <a:solidFill>
                  <a:srgbClr val="07144D"/>
                </a:solidFill>
              </a:rPr>
              <a:t>p</a:t>
            </a:r>
            <a:r>
              <a:rPr lang="en-US" sz="2800" dirty="0">
                <a:solidFill>
                  <a:srgbClr val="07144D"/>
                </a:solidFill>
              </a:rPr>
              <a:t> = </a:t>
            </a:r>
            <a:r>
              <a:rPr lang="ru-RU" sz="2800" dirty="0">
                <a:solidFill>
                  <a:srgbClr val="07144D"/>
                </a:solidFill>
              </a:rPr>
              <a:t>1</a:t>
            </a:r>
            <a:r>
              <a:rPr lang="en-US" sz="2800" dirty="0">
                <a:solidFill>
                  <a:srgbClr val="07144D"/>
                </a:solidFill>
              </a:rPr>
              <a:t>2</a:t>
            </a:r>
          </a:p>
          <a:p>
            <a:r>
              <a:rPr lang="ru-RU" sz="2800" dirty="0">
                <a:solidFill>
                  <a:srgbClr val="07144D"/>
                </a:solidFill>
              </a:rPr>
              <a:t>Количество операций </a:t>
            </a:r>
            <a:r>
              <a:rPr lang="en-US" sz="2800" i="1" dirty="0">
                <a:solidFill>
                  <a:srgbClr val="07144D"/>
                </a:solidFill>
              </a:rPr>
              <a:t>N</a:t>
            </a:r>
            <a:r>
              <a:rPr lang="en-US" sz="2800" dirty="0">
                <a:solidFill>
                  <a:srgbClr val="07144D"/>
                </a:solidFill>
              </a:rPr>
              <a:t> = 10</a:t>
            </a:r>
            <a:r>
              <a:rPr lang="en-US" sz="2800" baseline="30000" dirty="0">
                <a:solidFill>
                  <a:srgbClr val="07144D"/>
                </a:solidFill>
              </a:rPr>
              <a:t>6</a:t>
            </a:r>
            <a:r>
              <a:rPr lang="en-US" sz="2800" dirty="0">
                <a:solidFill>
                  <a:srgbClr val="07144D"/>
                </a:solidFill>
              </a:rPr>
              <a:t> </a:t>
            </a:r>
            <a:endParaRPr lang="ru-RU" sz="2800" dirty="0">
              <a:solidFill>
                <a:srgbClr val="07144D"/>
              </a:solidFill>
            </a:endParaRPr>
          </a:p>
        </p:txBody>
      </p:sp>
      <p:cxnSp>
        <p:nvCxnSpPr>
          <p:cNvPr id="26" name="Соединитель: изогнутый 25">
            <a:extLst>
              <a:ext uri="{FF2B5EF4-FFF2-40B4-BE49-F238E27FC236}">
                <a16:creationId xmlns:a16="http://schemas.microsoft.com/office/drawing/2014/main" id="{527A0D9C-A7EA-4AC8-913D-9CBFA0455F73}"/>
              </a:ext>
            </a:extLst>
          </p:cNvPr>
          <p:cNvCxnSpPr>
            <a:cxnSpLocks/>
          </p:cNvCxnSpPr>
          <p:nvPr/>
        </p:nvCxnSpPr>
        <p:spPr>
          <a:xfrm rot="5400000">
            <a:off x="3572219" y="3708573"/>
            <a:ext cx="5044773" cy="12700"/>
          </a:xfrm>
          <a:prstGeom prst="curvedConnector3">
            <a:avLst>
              <a:gd name="adj1" fmla="val 50000"/>
            </a:avLst>
          </a:prstGeom>
          <a:ln w="15875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A901BCD-D0FB-4E96-A401-8BDF3439FA49}"/>
              </a:ext>
            </a:extLst>
          </p:cNvPr>
          <p:cNvGrpSpPr/>
          <p:nvPr/>
        </p:nvGrpSpPr>
        <p:grpSpPr>
          <a:xfrm>
            <a:off x="448884" y="2463402"/>
            <a:ext cx="5315679" cy="3784172"/>
            <a:chOff x="448884" y="2463402"/>
            <a:chExt cx="5315679" cy="3784172"/>
          </a:xfrm>
        </p:grpSpPr>
        <p:pic>
          <p:nvPicPr>
            <p:cNvPr id="24" name="Picture 6">
              <a:extLst>
                <a:ext uri="{FF2B5EF4-FFF2-40B4-BE49-F238E27FC236}">
                  <a16:creationId xmlns:a16="http://schemas.microsoft.com/office/drawing/2014/main" id="{2015902C-E80E-4A0B-ABD9-3081EAFDC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01" y="2638115"/>
              <a:ext cx="5256262" cy="350417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40F7571-AC85-4FD3-B194-730E233663CB}"/>
                </a:ext>
              </a:extLst>
            </p:cNvPr>
            <p:cNvSpPr txBox="1"/>
            <p:nvPr/>
          </p:nvSpPr>
          <p:spPr>
            <a:xfrm>
              <a:off x="903488" y="2463402"/>
              <a:ext cx="427608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ru-RU" sz="1600" b="1" dirty="0">
                  <a:solidFill>
                    <a:schemeClr val="tx2">
                      <a:lumMod val="50000"/>
                    </a:schemeClr>
                  </a:solidFill>
                </a:rPr>
                <a:t>Пропускная способность алгоритма вставки График числа потоков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2B27EA-A774-4FA1-8825-0F64B881BF25}"/>
                </a:ext>
              </a:extLst>
            </p:cNvPr>
            <p:cNvSpPr txBox="1"/>
            <p:nvPr/>
          </p:nvSpPr>
          <p:spPr>
            <a:xfrm>
              <a:off x="2265435" y="5909019"/>
              <a:ext cx="2448272" cy="3385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chemeClr val="tx2">
                      <a:lumMod val="50000"/>
                    </a:schemeClr>
                  </a:solidFill>
                </a:rPr>
                <a:t>Количество потоков (</a:t>
              </a:r>
              <a:r>
                <a:rPr lang="en-US" sz="1600" i="1" dirty="0">
                  <a:solidFill>
                    <a:schemeClr val="tx2">
                      <a:lumMod val="50000"/>
                    </a:schemeClr>
                  </a:solidFill>
                </a:rPr>
                <a:t>p</a:t>
              </a:r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</a:rPr>
                <a:t>)</a:t>
              </a:r>
              <a:endParaRPr lang="ru-RU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6BD6CE3-B43E-43DE-A021-4F4DB4DBBA41}"/>
                </a:ext>
              </a:extLst>
            </p:cNvPr>
            <p:cNvSpPr txBox="1"/>
            <p:nvPr/>
          </p:nvSpPr>
          <p:spPr>
            <a:xfrm rot="16200000">
              <a:off x="-1033665" y="4161468"/>
              <a:ext cx="330365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chemeClr val="tx2">
                      <a:lumMod val="50000"/>
                    </a:schemeClr>
                  </a:solidFill>
                </a:rPr>
                <a:t>Пропускная способность </a:t>
              </a:r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</a:rPr>
                <a:t>[</a:t>
              </a:r>
              <a:r>
                <a:rPr lang="ru-RU" sz="1600" dirty="0">
                  <a:solidFill>
                    <a:schemeClr val="tx2">
                      <a:lumMod val="50000"/>
                    </a:schemeClr>
                  </a:solidFill>
                </a:rPr>
                <a:t>Оп</a:t>
              </a:r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</a:rPr>
                <a:t>/c </a:t>
              </a:r>
              <a:r>
                <a:rPr lang="ru-RU" sz="1600" dirty="0">
                  <a:solidFill>
                    <a:schemeClr val="tx2">
                      <a:lumMod val="50000"/>
                    </a:schemeClr>
                  </a:solidFill>
                </a:rPr>
                <a:t>10</a:t>
              </a:r>
              <a:r>
                <a:rPr lang="ru-RU" sz="1600" baseline="30000" dirty="0">
                  <a:solidFill>
                    <a:schemeClr val="tx2">
                      <a:lumMod val="50000"/>
                    </a:schemeClr>
                  </a:solidFill>
                </a:rPr>
                <a:t>6</a:t>
              </a:r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</a:rPr>
                <a:t>]</a:t>
              </a:r>
              <a:endParaRPr lang="ru-RU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4CA368B-E461-435F-92C4-50694F0EAE44}"/>
              </a:ext>
            </a:extLst>
          </p:cNvPr>
          <p:cNvGrpSpPr/>
          <p:nvPr/>
        </p:nvGrpSpPr>
        <p:grpSpPr>
          <a:xfrm>
            <a:off x="6480816" y="2463403"/>
            <a:ext cx="5347128" cy="3726494"/>
            <a:chOff x="6480816" y="2463403"/>
            <a:chExt cx="5347128" cy="3726494"/>
          </a:xfrm>
        </p:grpSpPr>
        <p:pic>
          <p:nvPicPr>
            <p:cNvPr id="25" name="Picture 7">
              <a:extLst>
                <a:ext uri="{FF2B5EF4-FFF2-40B4-BE49-F238E27FC236}">
                  <a16:creationId xmlns:a16="http://schemas.microsoft.com/office/drawing/2014/main" id="{D67E2D13-FF88-4554-BB83-E53319CAD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1681" y="2638114"/>
              <a:ext cx="5256263" cy="350417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8DDA82-610A-48E5-8B48-211E5B950A0F}"/>
                </a:ext>
              </a:extLst>
            </p:cNvPr>
            <p:cNvSpPr txBox="1"/>
            <p:nvPr/>
          </p:nvSpPr>
          <p:spPr>
            <a:xfrm>
              <a:off x="7205022" y="2463403"/>
              <a:ext cx="43916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ru-RU" sz="1600" b="1" dirty="0">
                  <a:solidFill>
                    <a:schemeClr val="tx2">
                      <a:lumMod val="50000"/>
                    </a:schemeClr>
                  </a:solidFill>
                </a:rPr>
                <a:t>Пропускная способность алгоритма вставки</a:t>
              </a:r>
            </a:p>
            <a:p>
              <a:r>
                <a:rPr lang="ru-RU" sz="1600" b="1" dirty="0">
                  <a:solidFill>
                    <a:schemeClr val="tx2">
                      <a:lumMod val="50000"/>
                    </a:schemeClr>
                  </a:solidFill>
                </a:rPr>
                <a:t>График числа очередей на поток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E427EF6-969A-4D3A-956D-DC0124D34A6C}"/>
                </a:ext>
              </a:extLst>
            </p:cNvPr>
            <p:cNvSpPr txBox="1"/>
            <p:nvPr/>
          </p:nvSpPr>
          <p:spPr>
            <a:xfrm>
              <a:off x="7924693" y="5851343"/>
              <a:ext cx="338437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chemeClr val="tx2">
                      <a:lumMod val="50000"/>
                    </a:schemeClr>
                  </a:solidFill>
                </a:rPr>
                <a:t>Количество очередей на поток (</a:t>
              </a:r>
              <a:r>
                <a:rPr lang="en-US" sz="1600" i="1" dirty="0">
                  <a:solidFill>
                    <a:schemeClr val="tx2">
                      <a:lumMod val="50000"/>
                    </a:schemeClr>
                  </a:solidFill>
                </a:rPr>
                <a:t>k</a:t>
              </a:r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</a:rPr>
                <a:t>)</a:t>
              </a:r>
              <a:endParaRPr lang="ru-RU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EB05E0-039D-4EB5-BBCD-E5A5988FBE24}"/>
                </a:ext>
              </a:extLst>
            </p:cNvPr>
            <p:cNvSpPr txBox="1"/>
            <p:nvPr/>
          </p:nvSpPr>
          <p:spPr>
            <a:xfrm rot="16200000">
              <a:off x="4998267" y="4190042"/>
              <a:ext cx="330365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chemeClr val="tx2">
                      <a:lumMod val="50000"/>
                    </a:schemeClr>
                  </a:solidFill>
                </a:rPr>
                <a:t>Пропускная способность </a:t>
              </a:r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</a:rPr>
                <a:t>[</a:t>
              </a:r>
              <a:r>
                <a:rPr lang="ru-RU" sz="1600" dirty="0">
                  <a:solidFill>
                    <a:schemeClr val="tx2">
                      <a:lumMod val="50000"/>
                    </a:schemeClr>
                  </a:solidFill>
                </a:rPr>
                <a:t>Оп</a:t>
              </a:r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</a:rPr>
                <a:t>/c </a:t>
              </a:r>
              <a:r>
                <a:rPr lang="ru-RU" sz="1600" dirty="0">
                  <a:solidFill>
                    <a:schemeClr val="tx2">
                      <a:lumMod val="50000"/>
                    </a:schemeClr>
                  </a:solidFill>
                </a:rPr>
                <a:t>10</a:t>
              </a:r>
              <a:r>
                <a:rPr lang="ru-RU" sz="1600" baseline="30000" dirty="0">
                  <a:solidFill>
                    <a:schemeClr val="tx2">
                      <a:lumMod val="50000"/>
                    </a:schemeClr>
                  </a:solidFill>
                </a:rPr>
                <a:t>6</a:t>
              </a:r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</a:rPr>
                <a:t>]</a:t>
              </a:r>
              <a:endParaRPr lang="ru-RU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1398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ЭКСПЕРИМЕНТАЛЬНОЕ ИССЛЕДОВАНИЕ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D8B5CCCC-A619-400B-80C5-3B5E787B1C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altLang="ru-RU" dirty="0"/>
              <a:t>УДАЛЕНИЕ МАКСИМАЛЬНОГО ЭЛЕМЕНТА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0783" y="1264356"/>
            <a:ext cx="57601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7144D"/>
                </a:solidFill>
              </a:rPr>
              <a:t>Количество очередей на поток </a:t>
            </a:r>
            <a:r>
              <a:rPr lang="en-US" sz="2800" i="1" dirty="0">
                <a:solidFill>
                  <a:srgbClr val="07144D"/>
                </a:solidFill>
              </a:rPr>
              <a:t>k</a:t>
            </a:r>
            <a:r>
              <a:rPr lang="en-US" sz="2800" dirty="0">
                <a:solidFill>
                  <a:srgbClr val="07144D"/>
                </a:solidFill>
              </a:rPr>
              <a:t> = 2</a:t>
            </a:r>
          </a:p>
          <a:p>
            <a:r>
              <a:rPr lang="ru-RU" sz="2800" dirty="0">
                <a:solidFill>
                  <a:srgbClr val="07144D"/>
                </a:solidFill>
              </a:rPr>
              <a:t>Количество операций </a:t>
            </a:r>
            <a:r>
              <a:rPr lang="en-US" sz="2800" i="1" dirty="0">
                <a:solidFill>
                  <a:srgbClr val="07144D"/>
                </a:solidFill>
              </a:rPr>
              <a:t>N</a:t>
            </a:r>
            <a:r>
              <a:rPr lang="en-US" sz="2800" dirty="0">
                <a:solidFill>
                  <a:srgbClr val="07144D"/>
                </a:solidFill>
              </a:rPr>
              <a:t> = 0,5·10</a:t>
            </a:r>
            <a:r>
              <a:rPr lang="en-US" sz="2800" baseline="30000" dirty="0">
                <a:solidFill>
                  <a:srgbClr val="07144D"/>
                </a:solidFill>
              </a:rPr>
              <a:t>6</a:t>
            </a:r>
            <a:r>
              <a:rPr lang="en-US" sz="2800" dirty="0">
                <a:solidFill>
                  <a:srgbClr val="07144D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80815" y="1264356"/>
            <a:ext cx="5368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7144D"/>
                </a:solidFill>
              </a:rPr>
              <a:t>Количество потоков </a:t>
            </a:r>
            <a:r>
              <a:rPr lang="en-US" sz="2800" i="1" dirty="0">
                <a:solidFill>
                  <a:srgbClr val="07144D"/>
                </a:solidFill>
              </a:rPr>
              <a:t>p</a:t>
            </a:r>
            <a:r>
              <a:rPr lang="en-US" sz="2800" dirty="0">
                <a:solidFill>
                  <a:srgbClr val="07144D"/>
                </a:solidFill>
              </a:rPr>
              <a:t> = </a:t>
            </a:r>
            <a:r>
              <a:rPr lang="ru-RU" sz="2800" dirty="0">
                <a:solidFill>
                  <a:srgbClr val="07144D"/>
                </a:solidFill>
              </a:rPr>
              <a:t>1</a:t>
            </a:r>
            <a:r>
              <a:rPr lang="en-US" sz="2800" dirty="0">
                <a:solidFill>
                  <a:srgbClr val="07144D"/>
                </a:solidFill>
              </a:rPr>
              <a:t>2</a:t>
            </a:r>
          </a:p>
          <a:p>
            <a:r>
              <a:rPr lang="ru-RU" sz="2800" dirty="0">
                <a:solidFill>
                  <a:srgbClr val="07144D"/>
                </a:solidFill>
              </a:rPr>
              <a:t>Количество операций </a:t>
            </a:r>
            <a:r>
              <a:rPr lang="en-US" sz="2800" i="1" dirty="0">
                <a:solidFill>
                  <a:srgbClr val="07144D"/>
                </a:solidFill>
              </a:rPr>
              <a:t>N</a:t>
            </a:r>
            <a:r>
              <a:rPr lang="en-US" sz="2800" dirty="0">
                <a:solidFill>
                  <a:srgbClr val="07144D"/>
                </a:solidFill>
              </a:rPr>
              <a:t> = 0,5·10</a:t>
            </a:r>
            <a:r>
              <a:rPr lang="en-US" sz="2800" baseline="30000" dirty="0">
                <a:solidFill>
                  <a:srgbClr val="07144D"/>
                </a:solidFill>
              </a:rPr>
              <a:t>6</a:t>
            </a:r>
            <a:r>
              <a:rPr lang="en-US" sz="2800" dirty="0">
                <a:solidFill>
                  <a:srgbClr val="07144D"/>
                </a:solidFill>
              </a:rPr>
              <a:t> </a:t>
            </a:r>
            <a:endParaRPr lang="ru-RU" sz="2800" dirty="0">
              <a:solidFill>
                <a:srgbClr val="07144D"/>
              </a:solidFill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3A6D3E0-CBBF-4D0A-A101-A019A372CFF9}"/>
              </a:ext>
            </a:extLst>
          </p:cNvPr>
          <p:cNvGrpSpPr/>
          <p:nvPr/>
        </p:nvGrpSpPr>
        <p:grpSpPr>
          <a:xfrm>
            <a:off x="448884" y="2559815"/>
            <a:ext cx="5123250" cy="3687759"/>
            <a:chOff x="413713" y="2525186"/>
            <a:chExt cx="5123250" cy="345734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59" y="2525186"/>
              <a:ext cx="5061204" cy="33741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1E5E63-8D84-4FA6-B160-EC0637643F18}"/>
                </a:ext>
              </a:extLst>
            </p:cNvPr>
            <p:cNvSpPr txBox="1"/>
            <p:nvPr/>
          </p:nvSpPr>
          <p:spPr>
            <a:xfrm>
              <a:off x="2230264" y="5665126"/>
              <a:ext cx="2448272" cy="3174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chemeClr val="tx2">
                      <a:lumMod val="50000"/>
                    </a:schemeClr>
                  </a:solidFill>
                </a:rPr>
                <a:t>Количество потоков (</a:t>
              </a:r>
              <a:r>
                <a:rPr lang="en-US" sz="1600" i="1" dirty="0">
                  <a:solidFill>
                    <a:schemeClr val="tx2">
                      <a:lumMod val="50000"/>
                    </a:schemeClr>
                  </a:solidFill>
                </a:rPr>
                <a:t>p</a:t>
              </a:r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</a:rPr>
                <a:t>)</a:t>
              </a:r>
              <a:endParaRPr lang="ru-RU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CDB009-5EDC-4E7C-AB70-2FED48683CA8}"/>
                </a:ext>
              </a:extLst>
            </p:cNvPr>
            <p:cNvSpPr txBox="1"/>
            <p:nvPr/>
          </p:nvSpPr>
          <p:spPr>
            <a:xfrm rot="16200000">
              <a:off x="-965627" y="4016188"/>
              <a:ext cx="309723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chemeClr val="tx2">
                      <a:lumMod val="50000"/>
                    </a:schemeClr>
                  </a:solidFill>
                </a:rPr>
                <a:t>Пропускная способность </a:t>
              </a:r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</a:rPr>
                <a:t>[</a:t>
              </a:r>
              <a:r>
                <a:rPr lang="ru-RU" sz="1600" dirty="0">
                  <a:solidFill>
                    <a:schemeClr val="tx2">
                      <a:lumMod val="50000"/>
                    </a:schemeClr>
                  </a:solidFill>
                </a:rPr>
                <a:t>Оп</a:t>
              </a:r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</a:rPr>
                <a:t>/c </a:t>
              </a:r>
              <a:r>
                <a:rPr lang="ru-RU" sz="1600" dirty="0">
                  <a:solidFill>
                    <a:schemeClr val="tx2">
                      <a:lumMod val="50000"/>
                    </a:schemeClr>
                  </a:solidFill>
                </a:rPr>
                <a:t>10</a:t>
              </a:r>
              <a:r>
                <a:rPr lang="ru-RU" sz="1600" baseline="30000" dirty="0">
                  <a:solidFill>
                    <a:schemeClr val="tx2">
                      <a:lumMod val="50000"/>
                    </a:schemeClr>
                  </a:solidFill>
                </a:rPr>
                <a:t>6</a:t>
              </a:r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</a:rPr>
                <a:t>]</a:t>
              </a:r>
              <a:endParaRPr lang="ru-RU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40F7571-AC85-4FD3-B194-730E233663CB}"/>
              </a:ext>
            </a:extLst>
          </p:cNvPr>
          <p:cNvSpPr txBox="1"/>
          <p:nvPr/>
        </p:nvSpPr>
        <p:spPr>
          <a:xfrm>
            <a:off x="903488" y="2463402"/>
            <a:ext cx="427608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tx2">
                    <a:lumMod val="50000"/>
                  </a:schemeClr>
                </a:solidFill>
              </a:rPr>
              <a:t>Пропускная способность алгоритма удаления График числа потоков</a:t>
            </a:r>
          </a:p>
        </p:txBody>
      </p:sp>
      <p:cxnSp>
        <p:nvCxnSpPr>
          <p:cNvPr id="26" name="Соединитель: изогнутый 25">
            <a:extLst>
              <a:ext uri="{FF2B5EF4-FFF2-40B4-BE49-F238E27FC236}">
                <a16:creationId xmlns:a16="http://schemas.microsoft.com/office/drawing/2014/main" id="{527A0D9C-A7EA-4AC8-913D-9CBFA0455F73}"/>
              </a:ext>
            </a:extLst>
          </p:cNvPr>
          <p:cNvCxnSpPr>
            <a:cxnSpLocks/>
          </p:cNvCxnSpPr>
          <p:nvPr/>
        </p:nvCxnSpPr>
        <p:spPr>
          <a:xfrm rot="5400000">
            <a:off x="3572219" y="3708573"/>
            <a:ext cx="5044773" cy="12700"/>
          </a:xfrm>
          <a:prstGeom prst="curvedConnector3">
            <a:avLst>
              <a:gd name="adj1" fmla="val 50000"/>
            </a:avLst>
          </a:prstGeom>
          <a:ln w="15875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FE1D207-353D-43A7-A73D-A08A09C6268F}"/>
              </a:ext>
            </a:extLst>
          </p:cNvPr>
          <p:cNvGrpSpPr/>
          <p:nvPr/>
        </p:nvGrpSpPr>
        <p:grpSpPr>
          <a:xfrm>
            <a:off x="6480816" y="2463403"/>
            <a:ext cx="5397520" cy="3726494"/>
            <a:chOff x="6480816" y="2463403"/>
            <a:chExt cx="5397520" cy="372649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5546" y="2559815"/>
              <a:ext cx="5312790" cy="3541860"/>
            </a:xfrm>
            <a:prstGeom prst="rect">
              <a:avLst/>
            </a:prstGeom>
          </p:spPr>
        </p:pic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81488E4B-937B-45A1-BB98-F054DB3978EF}"/>
                </a:ext>
              </a:extLst>
            </p:cNvPr>
            <p:cNvGrpSpPr/>
            <p:nvPr/>
          </p:nvGrpSpPr>
          <p:grpSpPr>
            <a:xfrm>
              <a:off x="6480816" y="2463403"/>
              <a:ext cx="5115905" cy="3726494"/>
              <a:chOff x="6480816" y="2463403"/>
              <a:chExt cx="5115905" cy="3726494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8DDA82-610A-48E5-8B48-211E5B950A0F}"/>
                  </a:ext>
                </a:extLst>
              </p:cNvPr>
              <p:cNvSpPr txBox="1"/>
              <p:nvPr/>
            </p:nvSpPr>
            <p:spPr>
              <a:xfrm>
                <a:off x="7205022" y="2463403"/>
                <a:ext cx="4391699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sz="1600" b="1" dirty="0">
                    <a:solidFill>
                      <a:schemeClr val="tx2">
                        <a:lumMod val="50000"/>
                      </a:schemeClr>
                    </a:solidFill>
                  </a:rPr>
                  <a:t>Пропускная способность алгоритма удаления</a:t>
                </a:r>
              </a:p>
              <a:p>
                <a:r>
                  <a:rPr lang="ru-RU" sz="1600" b="1" dirty="0">
                    <a:solidFill>
                      <a:schemeClr val="tx2">
                        <a:lumMod val="50000"/>
                      </a:schemeClr>
                    </a:solidFill>
                  </a:rPr>
                  <a:t>График числа очередей на поток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BA97B1-40C4-470D-85FE-D8BF17039C99}"/>
                  </a:ext>
                </a:extLst>
              </p:cNvPr>
              <p:cNvSpPr txBox="1"/>
              <p:nvPr/>
            </p:nvSpPr>
            <p:spPr>
              <a:xfrm>
                <a:off x="7924693" y="5851343"/>
                <a:ext cx="338437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solidFill>
                      <a:schemeClr val="tx2">
                        <a:lumMod val="50000"/>
                      </a:schemeClr>
                    </a:solidFill>
                  </a:rPr>
                  <a:t>Количество очередей на поток (</a:t>
                </a:r>
                <a:r>
                  <a:rPr lang="en-US" sz="1600" i="1" dirty="0">
                    <a:solidFill>
                      <a:schemeClr val="tx2">
                        <a:lumMod val="50000"/>
                      </a:schemeClr>
                    </a:solidFill>
                  </a:rPr>
                  <a:t>k</a:t>
                </a:r>
                <a:r>
                  <a:rPr lang="en-US" sz="1600" dirty="0">
                    <a:solidFill>
                      <a:schemeClr val="tx2">
                        <a:lumMod val="50000"/>
                      </a:schemeClr>
                    </a:solidFill>
                  </a:rPr>
                  <a:t>)</a:t>
                </a:r>
                <a:endParaRPr lang="ru-RU" sz="16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4F3680-B78C-4EA7-B62E-F3C4C11E2FAB}"/>
                  </a:ext>
                </a:extLst>
              </p:cNvPr>
              <p:cNvSpPr txBox="1"/>
              <p:nvPr/>
            </p:nvSpPr>
            <p:spPr>
              <a:xfrm rot="16200000">
                <a:off x="4998267" y="4190042"/>
                <a:ext cx="330365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solidFill>
                      <a:schemeClr val="tx2">
                        <a:lumMod val="50000"/>
                      </a:schemeClr>
                    </a:solidFill>
                  </a:rPr>
                  <a:t>Пропускная способность </a:t>
                </a:r>
                <a:r>
                  <a:rPr lang="en-US" sz="1600" dirty="0">
                    <a:solidFill>
                      <a:schemeClr val="tx2">
                        <a:lumMod val="50000"/>
                      </a:schemeClr>
                    </a:solidFill>
                  </a:rPr>
                  <a:t>[</a:t>
                </a:r>
                <a:r>
                  <a:rPr lang="ru-RU" sz="1600" dirty="0">
                    <a:solidFill>
                      <a:schemeClr val="tx2">
                        <a:lumMod val="50000"/>
                      </a:schemeClr>
                    </a:solidFill>
                  </a:rPr>
                  <a:t>Оп</a:t>
                </a:r>
                <a:r>
                  <a:rPr lang="en-US" sz="1600" dirty="0">
                    <a:solidFill>
                      <a:schemeClr val="tx2">
                        <a:lumMod val="50000"/>
                      </a:schemeClr>
                    </a:solidFill>
                  </a:rPr>
                  <a:t>/c </a:t>
                </a:r>
                <a:r>
                  <a:rPr lang="ru-RU" sz="1600" dirty="0">
                    <a:solidFill>
                      <a:schemeClr val="tx2">
                        <a:lumMod val="50000"/>
                      </a:schemeClr>
                    </a:solidFill>
                  </a:rPr>
                  <a:t>10</a:t>
                </a:r>
                <a:r>
                  <a:rPr lang="ru-RU" sz="1600" baseline="30000" dirty="0">
                    <a:solidFill>
                      <a:schemeClr val="tx2">
                        <a:lumMod val="50000"/>
                      </a:schemeClr>
                    </a:solidFill>
                  </a:rPr>
                  <a:t>6</a:t>
                </a:r>
                <a:r>
                  <a:rPr lang="en-US" sz="1600" dirty="0">
                    <a:solidFill>
                      <a:schemeClr val="tx2">
                        <a:lumMod val="50000"/>
                      </a:schemeClr>
                    </a:solidFill>
                  </a:rPr>
                  <a:t>]</a:t>
                </a:r>
                <a:endParaRPr lang="ru-RU" sz="16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4398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28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ЭКСПЕРИМЕНТАЛЬНОЕ ИССЛЕДОВАНИЕ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CBA4B22-9B16-4C41-9C3E-15B081C72D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altLang="ru-RU" dirty="0"/>
              <a:t>СЛУЧАЙНЫЕ ОПЕРАЦИИ ВСТАВКИ И УДАЛЕНИЯ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E9B451B-F4C4-48DE-8222-B6CAA0354AEC}"/>
              </a:ext>
            </a:extLst>
          </p:cNvPr>
          <p:cNvGrpSpPr/>
          <p:nvPr/>
        </p:nvGrpSpPr>
        <p:grpSpPr>
          <a:xfrm>
            <a:off x="2705168" y="2135891"/>
            <a:ext cx="6781663" cy="4470573"/>
            <a:chOff x="2095113" y="1498153"/>
            <a:chExt cx="6794573" cy="47271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0934" y="1581790"/>
              <a:ext cx="6768752" cy="451250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34C4022-35E3-4158-81D4-83C294820662}"/>
                </a:ext>
              </a:extLst>
            </p:cNvPr>
            <p:cNvSpPr txBox="1"/>
            <p:nvPr/>
          </p:nvSpPr>
          <p:spPr>
            <a:xfrm>
              <a:off x="4439816" y="5855989"/>
              <a:ext cx="24482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chemeClr val="tx2">
                      <a:lumMod val="50000"/>
                    </a:schemeClr>
                  </a:solidFill>
                </a:rPr>
                <a:t>Количество потоков (</a:t>
              </a:r>
              <a:r>
                <a:rPr lang="en-US" i="1" dirty="0">
                  <a:solidFill>
                    <a:schemeClr val="tx2">
                      <a:lumMod val="50000"/>
                    </a:schemeClr>
                  </a:solidFill>
                </a:rPr>
                <a:t>p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</a:rPr>
                <a:t>)</a:t>
              </a:r>
              <a:endParaRPr lang="ru-RU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9FB4EA-4AEE-4060-A126-F9ACBBCF4E46}"/>
                </a:ext>
              </a:extLst>
            </p:cNvPr>
            <p:cNvSpPr txBox="1"/>
            <p:nvPr/>
          </p:nvSpPr>
          <p:spPr>
            <a:xfrm rot="16200000">
              <a:off x="263555" y="3532366"/>
              <a:ext cx="40324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chemeClr val="tx2">
                      <a:lumMod val="50000"/>
                    </a:schemeClr>
                  </a:solidFill>
                </a:rPr>
                <a:t>Пропускная способность 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</a:rPr>
                <a:t>[</a:t>
              </a:r>
              <a:r>
                <a:rPr lang="ru-RU" dirty="0">
                  <a:solidFill>
                    <a:schemeClr val="tx2">
                      <a:lumMod val="50000"/>
                    </a:schemeClr>
                  </a:solidFill>
                </a:rPr>
                <a:t>Оп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</a:rPr>
                <a:t>/c </a:t>
              </a:r>
              <a:r>
                <a:rPr lang="ru-RU" dirty="0">
                  <a:solidFill>
                    <a:schemeClr val="tx2">
                      <a:lumMod val="50000"/>
                    </a:schemeClr>
                  </a:solidFill>
                </a:rPr>
                <a:t>10</a:t>
              </a:r>
              <a:r>
                <a:rPr lang="ru-RU" baseline="30000" dirty="0">
                  <a:solidFill>
                    <a:schemeClr val="tx2">
                      <a:lumMod val="50000"/>
                    </a:schemeClr>
                  </a:solidFill>
                </a:rPr>
                <a:t>6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</a:rPr>
                <a:t>]</a:t>
              </a:r>
              <a:endParaRPr lang="ru-RU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D7A7D3-BC2E-4103-A90C-58B18B307EE4}"/>
                </a:ext>
              </a:extLst>
            </p:cNvPr>
            <p:cNvSpPr txBox="1"/>
            <p:nvPr/>
          </p:nvSpPr>
          <p:spPr>
            <a:xfrm>
              <a:off x="3261963" y="1498153"/>
              <a:ext cx="510418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chemeClr val="tx2">
                      <a:lumMod val="50000"/>
                    </a:schemeClr>
                  </a:solidFill>
                </a:rPr>
                <a:t>Пропускная способность случайных операций</a:t>
              </a:r>
            </a:p>
            <a:p>
              <a:r>
                <a:rPr lang="ru-RU" b="1" dirty="0">
                  <a:solidFill>
                    <a:schemeClr val="tx2">
                      <a:lumMod val="50000"/>
                    </a:schemeClr>
                  </a:solidFill>
                </a:rPr>
                <a:t>График числа потоков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5FD5308-29FF-4F85-804E-65EF4BD72F80}"/>
              </a:ext>
            </a:extLst>
          </p:cNvPr>
          <p:cNvSpPr txBox="1"/>
          <p:nvPr/>
        </p:nvSpPr>
        <p:spPr>
          <a:xfrm>
            <a:off x="335827" y="1181784"/>
            <a:ext cx="57601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7144D"/>
                </a:solidFill>
              </a:rPr>
              <a:t>Количество очередей на поток </a:t>
            </a:r>
            <a:r>
              <a:rPr lang="en-US" sz="2800" i="1" dirty="0">
                <a:solidFill>
                  <a:srgbClr val="07144D"/>
                </a:solidFill>
              </a:rPr>
              <a:t>k</a:t>
            </a:r>
            <a:r>
              <a:rPr lang="en-US" sz="2800" dirty="0">
                <a:solidFill>
                  <a:srgbClr val="07144D"/>
                </a:solidFill>
              </a:rPr>
              <a:t> = 2</a:t>
            </a:r>
          </a:p>
          <a:p>
            <a:r>
              <a:rPr lang="ru-RU" sz="2800" dirty="0">
                <a:solidFill>
                  <a:srgbClr val="07144D"/>
                </a:solidFill>
              </a:rPr>
              <a:t>Количество операций </a:t>
            </a:r>
            <a:r>
              <a:rPr lang="en-US" sz="2800" i="1" dirty="0">
                <a:solidFill>
                  <a:srgbClr val="07144D"/>
                </a:solidFill>
              </a:rPr>
              <a:t>N</a:t>
            </a:r>
            <a:r>
              <a:rPr lang="en-US" sz="2800" dirty="0">
                <a:solidFill>
                  <a:srgbClr val="07144D"/>
                </a:solidFill>
              </a:rPr>
              <a:t> = </a:t>
            </a:r>
            <a:r>
              <a:rPr lang="ru-RU" sz="2800" dirty="0">
                <a:solidFill>
                  <a:srgbClr val="07144D"/>
                </a:solidFill>
              </a:rPr>
              <a:t>2</a:t>
            </a:r>
            <a:r>
              <a:rPr lang="en-US" sz="2800" dirty="0">
                <a:solidFill>
                  <a:srgbClr val="07144D"/>
                </a:solidFill>
              </a:rPr>
              <a:t>·10</a:t>
            </a:r>
            <a:r>
              <a:rPr lang="en-US" sz="2800" baseline="30000" dirty="0">
                <a:solidFill>
                  <a:srgbClr val="07144D"/>
                </a:solidFill>
              </a:rPr>
              <a:t>6</a:t>
            </a:r>
            <a:r>
              <a:rPr lang="en-US" sz="2800" dirty="0">
                <a:solidFill>
                  <a:srgbClr val="07144D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9632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29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1CD8FFB-1722-4F03-84AF-9F793D1CB3EC}"/>
              </a:ext>
            </a:extLst>
          </p:cNvPr>
          <p:cNvSpPr/>
          <p:nvPr/>
        </p:nvSpPr>
        <p:spPr>
          <a:xfrm>
            <a:off x="340987" y="1268760"/>
            <a:ext cx="10513168" cy="3015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</a:rPr>
              <a:t>Обеспечение синхронизации в параллельных программах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</a:rPr>
              <a:t>Ослабленные структуры данных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</a:rPr>
              <a:t>Оптимизация алгоритмов вставки и удаления структуры </a:t>
            </a:r>
            <a:r>
              <a:rPr lang="en-US" altLang="ru-RU" sz="2400" dirty="0">
                <a:solidFill>
                  <a:srgbClr val="050D3F"/>
                </a:solidFill>
              </a:rPr>
              <a:t>Multiqueues</a:t>
            </a:r>
            <a:endParaRPr lang="ru-RU" altLang="ru-RU" sz="2400" dirty="0">
              <a:solidFill>
                <a:srgbClr val="050D3F"/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</a:rPr>
              <a:t>Алгоритм балансировки структуры </a:t>
            </a:r>
            <a:r>
              <a:rPr lang="en-US" altLang="ru-RU" sz="2400" dirty="0">
                <a:solidFill>
                  <a:srgbClr val="050D3F"/>
                </a:solidFill>
              </a:rPr>
              <a:t>Multiqueues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</a:rPr>
              <a:t>Экспериментальное исследование оптимизированных алгоритмов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accent6">
                    <a:lumMod val="75000"/>
                  </a:schemeClr>
                </a:solidFill>
              </a:rPr>
              <a:t>Построение ослабленных структур данных на основе циклических списков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Экспериментальное исследование ослабленной циклической очереди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F69E6E4-F6A9-4370-A4E2-4BF1B2FB0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987" y="165079"/>
            <a:ext cx="11507206" cy="729553"/>
          </a:xfrm>
        </p:spPr>
        <p:txBody>
          <a:bodyPr/>
          <a:lstStyle/>
          <a:p>
            <a:r>
              <a:rPr lang="ru-RU" altLang="ru-RU" dirty="0"/>
              <a:t>СОДЕРЖАНИЕ</a:t>
            </a:r>
            <a:endParaRPr lang="en-US" altLang="ru-RU" dirty="0">
              <a:latin typeface="Gill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89706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fld id="{FADCE1FA-DB27-47BB-AC29-A13C9A981991}" type="slidenum">
              <a:rPr lang="ru-RU" smtClean="0"/>
              <a:pPr>
                <a:buFont typeface="Arial" panose="020B0604020202020204" pitchFamily="34" charset="0"/>
                <a:buNone/>
                <a:defRPr/>
              </a:pPr>
              <a:t>3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40987" y="165079"/>
            <a:ext cx="11507206" cy="729553"/>
          </a:xfrm>
        </p:spPr>
        <p:txBody>
          <a:bodyPr/>
          <a:lstStyle/>
          <a:p>
            <a:r>
              <a:rPr lang="ru-RU" altLang="ru-RU" dirty="0"/>
              <a:t>СИНХРОНИЗАЦИИ В ВЫЧИСЛИТЕЛЬНЫХ СИСТЕМАХ</a:t>
            </a:r>
            <a:endParaRPr lang="en-US" altLang="ru-RU" dirty="0">
              <a:latin typeface="Gill Sans SemiBol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84EAF7-B482-9046-BD6E-B91C1714F774}"/>
              </a:ext>
            </a:extLst>
          </p:cNvPr>
          <p:cNvSpPr txBox="1"/>
          <p:nvPr/>
        </p:nvSpPr>
        <p:spPr>
          <a:xfrm>
            <a:off x="2366497" y="3615229"/>
            <a:ext cx="143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Gill Sans SemiBold"/>
              </a:rPr>
              <a:t>NUMA </a:t>
            </a:r>
            <a:r>
              <a:rPr lang="ru-RU" sz="1600" dirty="0">
                <a:solidFill>
                  <a:schemeClr val="tx2">
                    <a:lumMod val="50000"/>
                  </a:schemeClr>
                </a:solidFill>
              </a:rPr>
              <a:t>Узел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Gill Sans SemiBold"/>
              </a:rPr>
              <a:t> #0</a:t>
            </a:r>
            <a:endParaRPr lang="ru-RU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B9792C3-EE94-684E-8B08-5A83B85878BD}"/>
              </a:ext>
            </a:extLst>
          </p:cNvPr>
          <p:cNvSpPr txBox="1"/>
          <p:nvPr/>
        </p:nvSpPr>
        <p:spPr>
          <a:xfrm>
            <a:off x="8264347" y="3621528"/>
            <a:ext cx="143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Gill Sans SemiBold"/>
              </a:rPr>
              <a:t>NUMA </a:t>
            </a:r>
            <a:r>
              <a:rPr lang="ru-RU" sz="1600" dirty="0">
                <a:solidFill>
                  <a:schemeClr val="tx2">
                    <a:lumMod val="50000"/>
                  </a:schemeClr>
                </a:solidFill>
              </a:rPr>
              <a:t>Узел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Gill Sans SemiBold"/>
              </a:rPr>
              <a:t> #1</a:t>
            </a:r>
            <a:endParaRPr lang="ru-RU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E9EB13E-8EF1-8B46-82DF-A0CDE9D04402}"/>
              </a:ext>
            </a:extLst>
          </p:cNvPr>
          <p:cNvSpPr txBox="1"/>
          <p:nvPr/>
        </p:nvSpPr>
        <p:spPr>
          <a:xfrm>
            <a:off x="5294760" y="2006582"/>
            <a:ext cx="1579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Gill Sans SemiBold"/>
              </a:rPr>
              <a:t>Intel QPI </a:t>
            </a:r>
            <a:endParaRPr lang="ru-RU" sz="1200" b="1" dirty="0">
              <a:solidFill>
                <a:schemeClr val="tx2">
                  <a:lumMod val="50000"/>
                </a:schemeClr>
              </a:solidFill>
              <a:latin typeface="Gill Sans SemiBold"/>
            </a:endParaRPr>
          </a:p>
          <a:p>
            <a:pPr algn="ctr"/>
            <a:endParaRPr lang="ru-RU" sz="1200" b="1" dirty="0">
              <a:solidFill>
                <a:schemeClr val="tx2">
                  <a:lumMod val="50000"/>
                </a:schemeClr>
              </a:solidFill>
              <a:latin typeface="Gill Sans SemiBold"/>
            </a:endParaRPr>
          </a:p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Gill Sans SemiBold"/>
              </a:rPr>
              <a:t>AMD </a:t>
            </a: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Gill Sans SemiBold"/>
              </a:rPr>
              <a:t>HyperTransport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Gill Sans SemiBold"/>
              </a:rPr>
              <a:t> </a:t>
            </a:r>
            <a:endParaRPr lang="ru-RU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95B6EF4-1AED-42E4-A582-01E7F084022C}"/>
              </a:ext>
            </a:extLst>
          </p:cNvPr>
          <p:cNvSpPr txBox="1"/>
          <p:nvPr/>
        </p:nvSpPr>
        <p:spPr>
          <a:xfrm>
            <a:off x="4885397" y="3612705"/>
            <a:ext cx="2348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Gill Sans SemiBold"/>
              </a:rPr>
              <a:t>NUMA </a:t>
            </a:r>
            <a:r>
              <a:rPr lang="ru-RU" sz="2000" b="1" dirty="0">
                <a:solidFill>
                  <a:schemeClr val="tx2">
                    <a:lumMod val="50000"/>
                  </a:schemeClr>
                </a:solidFill>
              </a:rPr>
              <a:t>Архитектура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DBE3FDB-8393-5443-9411-1CA2BDAADCD5}"/>
              </a:ext>
            </a:extLst>
          </p:cNvPr>
          <p:cNvSpPr/>
          <p:nvPr/>
        </p:nvSpPr>
        <p:spPr>
          <a:xfrm>
            <a:off x="1055440" y="1124744"/>
            <a:ext cx="4248472" cy="2434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endParaRPr lang="ru-RU" dirty="0">
              <a:solidFill>
                <a:srgbClr val="002060"/>
              </a:solidFill>
            </a:endParaRPr>
          </a:p>
          <a:p>
            <a:pPr algn="ctr"/>
            <a:r>
              <a:rPr lang="en-US" dirty="0">
                <a:solidFill>
                  <a:srgbClr val="002060"/>
                </a:solidFill>
                <a:latin typeface="Gill Sans SemiBold"/>
              </a:rPr>
              <a:t>SMP </a:t>
            </a:r>
            <a:r>
              <a:rPr lang="ru-RU" dirty="0">
                <a:solidFill>
                  <a:srgbClr val="002060"/>
                </a:solidFill>
              </a:rPr>
              <a:t>Архитектура</a:t>
            </a:r>
          </a:p>
        </p:txBody>
      </p:sp>
      <p:sp>
        <p:nvSpPr>
          <p:cNvPr id="323" name="Rectangle 322"/>
          <p:cNvSpPr/>
          <p:nvPr/>
        </p:nvSpPr>
        <p:spPr>
          <a:xfrm rot="16200000">
            <a:off x="2179883" y="2088862"/>
            <a:ext cx="1929428" cy="236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A1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002060"/>
                </a:solidFill>
                <a:cs typeface="Times New Roman" panose="02020603050405020304" pitchFamily="18" charset="0"/>
              </a:rPr>
              <a:t>Сегмент памяти 0</a:t>
            </a:r>
            <a:endParaRPr lang="en-US" sz="1600" dirty="0">
              <a:solidFill>
                <a:srgbClr val="002060"/>
              </a:solidFill>
              <a:latin typeface="Gill Sans SemiBold"/>
              <a:cs typeface="Times New Roman" panose="02020603050405020304" pitchFamily="18" charset="0"/>
            </a:endParaRPr>
          </a:p>
        </p:txBody>
      </p:sp>
      <p:cxnSp>
        <p:nvCxnSpPr>
          <p:cNvPr id="222" name="Straight Arrow Connector 315">
            <a:extLst>
              <a:ext uri="{FF2B5EF4-FFF2-40B4-BE49-F238E27FC236}">
                <a16:creationId xmlns:a16="http://schemas.microsoft.com/office/drawing/2014/main" id="{42451CC3-0C61-40D4-A47D-D9D82CC46733}"/>
              </a:ext>
            </a:extLst>
          </p:cNvPr>
          <p:cNvCxnSpPr>
            <a:cxnSpLocks/>
            <a:stCxn id="9" idx="3"/>
            <a:endCxn id="304" idx="1"/>
          </p:cNvCxnSpPr>
          <p:nvPr/>
        </p:nvCxnSpPr>
        <p:spPr>
          <a:xfrm>
            <a:off x="5303912" y="2341746"/>
            <a:ext cx="1551724" cy="0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FAED77F3-9150-4D08-ADE0-F3B617695E9C}"/>
              </a:ext>
            </a:extLst>
          </p:cNvPr>
          <p:cNvGrpSpPr/>
          <p:nvPr/>
        </p:nvGrpSpPr>
        <p:grpSpPr>
          <a:xfrm>
            <a:off x="1144339" y="1243700"/>
            <a:ext cx="1446994" cy="1929428"/>
            <a:chOff x="1144339" y="1243700"/>
            <a:chExt cx="1446994" cy="1929428"/>
          </a:xfrm>
        </p:grpSpPr>
        <p:sp>
          <p:nvSpPr>
            <p:cNvPr id="6" name="Rectangle 5"/>
            <p:cNvSpPr/>
            <p:nvPr/>
          </p:nvSpPr>
          <p:spPr>
            <a:xfrm>
              <a:off x="1144339" y="1243700"/>
              <a:ext cx="1446994" cy="19294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000" b="1" dirty="0">
                  <a:latin typeface="Gill Sans SemiBold"/>
                </a:rPr>
                <a:t>CPU 0</a:t>
              </a:r>
            </a:p>
          </p:txBody>
        </p:sp>
        <p:sp>
          <p:nvSpPr>
            <p:cNvPr id="336" name="Rectangle 335"/>
            <p:cNvSpPr/>
            <p:nvPr/>
          </p:nvSpPr>
          <p:spPr>
            <a:xfrm rot="16200000">
              <a:off x="1762912" y="1483406"/>
              <a:ext cx="184323" cy="13082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00" b="1" dirty="0">
                  <a:latin typeface="Gill Sans SemiBold"/>
                </a:rPr>
                <a:t>L3 </a:t>
              </a:r>
              <a:r>
                <a:rPr lang="ru-RU" sz="1000" b="1" dirty="0"/>
                <a:t>Кэш</a:t>
              </a:r>
            </a:p>
          </p:txBody>
        </p: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153AE489-E4B8-440F-835E-C894F72A8AEE}"/>
                </a:ext>
              </a:extLst>
            </p:cNvPr>
            <p:cNvGrpSpPr/>
            <p:nvPr/>
          </p:nvGrpSpPr>
          <p:grpSpPr>
            <a:xfrm>
              <a:off x="1208181" y="2321468"/>
              <a:ext cx="615502" cy="638203"/>
              <a:chOff x="1208181" y="2321468"/>
              <a:chExt cx="615502" cy="638203"/>
            </a:xfrm>
          </p:grpSpPr>
          <p:sp>
            <p:nvSpPr>
              <p:cNvPr id="215" name="Rectangle 48">
                <a:extLst>
                  <a:ext uri="{FF2B5EF4-FFF2-40B4-BE49-F238E27FC236}">
                    <a16:creationId xmlns:a16="http://schemas.microsoft.com/office/drawing/2014/main" id="{146CD987-5350-47D8-A8B1-8BDEB9A04421}"/>
                  </a:ext>
                </a:extLst>
              </p:cNvPr>
              <p:cNvSpPr/>
              <p:nvPr/>
            </p:nvSpPr>
            <p:spPr>
              <a:xfrm>
                <a:off x="1208181" y="2321468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ru-RU" sz="900" b="1" dirty="0"/>
              </a:p>
              <a:p>
                <a:pPr algn="ctr"/>
                <a:endParaRPr lang="ru-RU" sz="900" b="1" dirty="0"/>
              </a:p>
              <a:p>
                <a:pPr algn="ctr"/>
                <a:endParaRPr lang="ru-RU" sz="900" b="1" dirty="0"/>
              </a:p>
              <a:p>
                <a:pPr algn="ctr"/>
                <a:r>
                  <a:rPr lang="ru-RU" sz="900" b="1" dirty="0"/>
                  <a:t>Ядро</a:t>
                </a:r>
                <a:r>
                  <a:rPr lang="en-US" sz="900" b="1" dirty="0">
                    <a:latin typeface="Gill Sans SemiBold"/>
                  </a:rPr>
                  <a:t> </a:t>
                </a:r>
                <a:r>
                  <a:rPr lang="ru-RU" sz="900" b="1" dirty="0">
                    <a:latin typeface="Gill Sans SemiBold"/>
                  </a:rPr>
                  <a:t>2</a:t>
                </a:r>
                <a:endParaRPr lang="en-US" sz="900" b="1" dirty="0">
                  <a:latin typeface="Gill Sans SemiBold"/>
                </a:endParaRPr>
              </a:p>
            </p:txBody>
          </p:sp>
          <p:sp>
            <p:nvSpPr>
              <p:cNvPr id="237" name="Rectangle 52">
                <a:extLst>
                  <a:ext uri="{FF2B5EF4-FFF2-40B4-BE49-F238E27FC236}">
                    <a16:creationId xmlns:a16="http://schemas.microsoft.com/office/drawing/2014/main" id="{0FF41FD1-BC8E-4CA7-BEEB-FC8D3EF9A9D1}"/>
                  </a:ext>
                </a:extLst>
              </p:cNvPr>
              <p:cNvSpPr/>
              <p:nvPr/>
            </p:nvSpPr>
            <p:spPr>
              <a:xfrm>
                <a:off x="1249795" y="2367059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238" name="Rectangle 50">
                <a:extLst>
                  <a:ext uri="{FF2B5EF4-FFF2-40B4-BE49-F238E27FC236}">
                    <a16:creationId xmlns:a16="http://schemas.microsoft.com/office/drawing/2014/main" id="{7372099E-4A70-4196-8995-0084644F412A}"/>
                  </a:ext>
                </a:extLst>
              </p:cNvPr>
              <p:cNvSpPr/>
              <p:nvPr/>
            </p:nvSpPr>
            <p:spPr>
              <a:xfrm>
                <a:off x="1253481" y="2595528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L1I</a:t>
                </a:r>
                <a:endParaRPr lang="ru-RU" sz="1000" b="1" dirty="0"/>
              </a:p>
            </p:txBody>
          </p:sp>
          <p:sp>
            <p:nvSpPr>
              <p:cNvPr id="239" name="Rectangle 51">
                <a:extLst>
                  <a:ext uri="{FF2B5EF4-FFF2-40B4-BE49-F238E27FC236}">
                    <a16:creationId xmlns:a16="http://schemas.microsoft.com/office/drawing/2014/main" id="{3B0292D7-D869-4FAD-A44D-4F334AC2175A}"/>
                  </a:ext>
                </a:extLst>
              </p:cNvPr>
              <p:cNvSpPr/>
              <p:nvPr/>
            </p:nvSpPr>
            <p:spPr>
              <a:xfrm>
                <a:off x="1522614" y="2595528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0CCF9E02-D89A-44E8-8827-09627BE84179}"/>
                </a:ext>
              </a:extLst>
            </p:cNvPr>
            <p:cNvGrpSpPr/>
            <p:nvPr/>
          </p:nvGrpSpPr>
          <p:grpSpPr>
            <a:xfrm>
              <a:off x="1896019" y="1311858"/>
              <a:ext cx="615502" cy="638203"/>
              <a:chOff x="1896019" y="1311858"/>
              <a:chExt cx="615502" cy="638203"/>
            </a:xfrm>
          </p:grpSpPr>
          <p:sp>
            <p:nvSpPr>
              <p:cNvPr id="224" name="Rectangle 48">
                <a:extLst>
                  <a:ext uri="{FF2B5EF4-FFF2-40B4-BE49-F238E27FC236}">
                    <a16:creationId xmlns:a16="http://schemas.microsoft.com/office/drawing/2014/main" id="{13A179F0-52DB-477E-AE0D-C3C65D6D123A}"/>
                  </a:ext>
                </a:extLst>
              </p:cNvPr>
              <p:cNvSpPr/>
              <p:nvPr/>
            </p:nvSpPr>
            <p:spPr>
              <a:xfrm>
                <a:off x="1896019" y="1311858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900" b="1" dirty="0"/>
                  <a:t>Ядро</a:t>
                </a:r>
                <a:r>
                  <a:rPr lang="en-US" sz="900" b="1" dirty="0"/>
                  <a:t> 1</a:t>
                </a:r>
              </a:p>
            </p:txBody>
          </p:sp>
          <p:sp>
            <p:nvSpPr>
              <p:cNvPr id="232" name="Rectangle 52">
                <a:extLst>
                  <a:ext uri="{FF2B5EF4-FFF2-40B4-BE49-F238E27FC236}">
                    <a16:creationId xmlns:a16="http://schemas.microsoft.com/office/drawing/2014/main" id="{464F3A39-A5EA-4F8D-9F23-3211DA6F9003}"/>
                  </a:ext>
                </a:extLst>
              </p:cNvPr>
              <p:cNvSpPr/>
              <p:nvPr/>
            </p:nvSpPr>
            <p:spPr>
              <a:xfrm>
                <a:off x="1933557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240" name="Rectangle 50">
                <a:extLst>
                  <a:ext uri="{FF2B5EF4-FFF2-40B4-BE49-F238E27FC236}">
                    <a16:creationId xmlns:a16="http://schemas.microsoft.com/office/drawing/2014/main" id="{1F7D21EF-9440-4E71-B0FE-ABA4A2235288}"/>
                  </a:ext>
                </a:extLst>
              </p:cNvPr>
              <p:cNvSpPr/>
              <p:nvPr/>
            </p:nvSpPr>
            <p:spPr>
              <a:xfrm>
                <a:off x="1933558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L1I</a:t>
                </a:r>
                <a:endParaRPr lang="ru-RU" sz="1000" b="1" dirty="0"/>
              </a:p>
            </p:txBody>
          </p:sp>
          <p:sp>
            <p:nvSpPr>
              <p:cNvPr id="241" name="Rectangle 51">
                <a:extLst>
                  <a:ext uri="{FF2B5EF4-FFF2-40B4-BE49-F238E27FC236}">
                    <a16:creationId xmlns:a16="http://schemas.microsoft.com/office/drawing/2014/main" id="{F09198E8-0664-4766-8E32-214BDB20D5E3}"/>
                  </a:ext>
                </a:extLst>
              </p:cNvPr>
              <p:cNvSpPr/>
              <p:nvPr/>
            </p:nvSpPr>
            <p:spPr>
              <a:xfrm>
                <a:off x="2202691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3DBFE143-E336-483D-AAF1-6DF1E23BE894}"/>
                </a:ext>
              </a:extLst>
            </p:cNvPr>
            <p:cNvGrpSpPr/>
            <p:nvPr/>
          </p:nvGrpSpPr>
          <p:grpSpPr>
            <a:xfrm>
              <a:off x="1904004" y="2321468"/>
              <a:ext cx="615502" cy="638203"/>
              <a:chOff x="1904004" y="2321468"/>
              <a:chExt cx="615502" cy="638203"/>
            </a:xfrm>
          </p:grpSpPr>
          <p:sp>
            <p:nvSpPr>
              <p:cNvPr id="226" name="Rectangle 48">
                <a:extLst>
                  <a:ext uri="{FF2B5EF4-FFF2-40B4-BE49-F238E27FC236}">
                    <a16:creationId xmlns:a16="http://schemas.microsoft.com/office/drawing/2014/main" id="{B004AAB0-FFA6-4126-BF73-62A0B0426797}"/>
                  </a:ext>
                </a:extLst>
              </p:cNvPr>
              <p:cNvSpPr/>
              <p:nvPr/>
            </p:nvSpPr>
            <p:spPr>
              <a:xfrm>
                <a:off x="1904004" y="2321468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ru-RU" sz="900" b="1" dirty="0"/>
              </a:p>
              <a:p>
                <a:pPr algn="ctr"/>
                <a:endParaRPr lang="ru-RU" sz="900" b="1" dirty="0"/>
              </a:p>
              <a:p>
                <a:pPr algn="ctr"/>
                <a:endParaRPr lang="ru-RU" sz="900" b="1" dirty="0"/>
              </a:p>
              <a:p>
                <a:pPr algn="ctr"/>
                <a:r>
                  <a:rPr lang="ru-RU" sz="900" b="1" dirty="0"/>
                  <a:t>Ядро</a:t>
                </a:r>
                <a:r>
                  <a:rPr lang="en-US" sz="900" b="1" dirty="0">
                    <a:latin typeface="Gill Sans SemiBold"/>
                  </a:rPr>
                  <a:t> </a:t>
                </a:r>
                <a:r>
                  <a:rPr lang="ru-RU" sz="900" b="1" dirty="0">
                    <a:latin typeface="Gill Sans SemiBold"/>
                  </a:rPr>
                  <a:t>3</a:t>
                </a:r>
                <a:endParaRPr lang="en-US" sz="900" b="1" dirty="0">
                  <a:latin typeface="Gill Sans SemiBold"/>
                </a:endParaRPr>
              </a:p>
            </p:txBody>
          </p:sp>
          <p:sp>
            <p:nvSpPr>
              <p:cNvPr id="242" name="Rectangle 52">
                <a:extLst>
                  <a:ext uri="{FF2B5EF4-FFF2-40B4-BE49-F238E27FC236}">
                    <a16:creationId xmlns:a16="http://schemas.microsoft.com/office/drawing/2014/main" id="{618CE4E5-1118-4E09-A6DF-8F9FDB138430}"/>
                  </a:ext>
                </a:extLst>
              </p:cNvPr>
              <p:cNvSpPr/>
              <p:nvPr/>
            </p:nvSpPr>
            <p:spPr>
              <a:xfrm>
                <a:off x="1947250" y="2367059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243" name="Rectangle 50">
                <a:extLst>
                  <a:ext uri="{FF2B5EF4-FFF2-40B4-BE49-F238E27FC236}">
                    <a16:creationId xmlns:a16="http://schemas.microsoft.com/office/drawing/2014/main" id="{335C7571-C1A1-4BE0-B028-92F1DA36A5A2}"/>
                  </a:ext>
                </a:extLst>
              </p:cNvPr>
              <p:cNvSpPr/>
              <p:nvPr/>
            </p:nvSpPr>
            <p:spPr>
              <a:xfrm>
                <a:off x="1950936" y="2595528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L1I</a:t>
                </a:r>
                <a:endParaRPr lang="ru-RU" sz="1000" b="1" dirty="0"/>
              </a:p>
            </p:txBody>
          </p:sp>
          <p:sp>
            <p:nvSpPr>
              <p:cNvPr id="244" name="Rectangle 51">
                <a:extLst>
                  <a:ext uri="{FF2B5EF4-FFF2-40B4-BE49-F238E27FC236}">
                    <a16:creationId xmlns:a16="http://schemas.microsoft.com/office/drawing/2014/main" id="{B121A085-BFBC-49FE-B689-420C8FE72290}"/>
                  </a:ext>
                </a:extLst>
              </p:cNvPr>
              <p:cNvSpPr/>
              <p:nvPr/>
            </p:nvSpPr>
            <p:spPr>
              <a:xfrm>
                <a:off x="2220069" y="2595528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245" name="Группа 244">
              <a:extLst>
                <a:ext uri="{FF2B5EF4-FFF2-40B4-BE49-F238E27FC236}">
                  <a16:creationId xmlns:a16="http://schemas.microsoft.com/office/drawing/2014/main" id="{71007BB4-A710-4238-9CBF-285CB4F90CEF}"/>
                </a:ext>
              </a:extLst>
            </p:cNvPr>
            <p:cNvGrpSpPr/>
            <p:nvPr/>
          </p:nvGrpSpPr>
          <p:grpSpPr>
            <a:xfrm>
              <a:off x="1203925" y="1312820"/>
              <a:ext cx="615502" cy="638203"/>
              <a:chOff x="1203925" y="1312820"/>
              <a:chExt cx="615502" cy="638203"/>
            </a:xfrm>
          </p:grpSpPr>
          <p:sp>
            <p:nvSpPr>
              <p:cNvPr id="246" name="Rectangle 48">
                <a:extLst>
                  <a:ext uri="{FF2B5EF4-FFF2-40B4-BE49-F238E27FC236}">
                    <a16:creationId xmlns:a16="http://schemas.microsoft.com/office/drawing/2014/main" id="{0CEC3108-2E67-402B-8DCF-66DA85402829}"/>
                  </a:ext>
                </a:extLst>
              </p:cNvPr>
              <p:cNvSpPr/>
              <p:nvPr/>
            </p:nvSpPr>
            <p:spPr>
              <a:xfrm>
                <a:off x="1203925" y="1312820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900" b="1" dirty="0"/>
                  <a:t>Ядро</a:t>
                </a:r>
                <a:r>
                  <a:rPr lang="en-US" sz="900" b="1" dirty="0"/>
                  <a:t> 0</a:t>
                </a:r>
              </a:p>
            </p:txBody>
          </p:sp>
          <p:sp>
            <p:nvSpPr>
              <p:cNvPr id="247" name="Rectangle 50">
                <a:extLst>
                  <a:ext uri="{FF2B5EF4-FFF2-40B4-BE49-F238E27FC236}">
                    <a16:creationId xmlns:a16="http://schemas.microsoft.com/office/drawing/2014/main" id="{A4CCC493-3D8D-4D28-A1CC-2CF07D0DED87}"/>
                  </a:ext>
                </a:extLst>
              </p:cNvPr>
              <p:cNvSpPr/>
              <p:nvPr/>
            </p:nvSpPr>
            <p:spPr>
              <a:xfrm>
                <a:off x="1253481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L1I</a:t>
                </a:r>
                <a:endParaRPr lang="ru-RU" sz="1000" b="1" dirty="0"/>
              </a:p>
            </p:txBody>
          </p:sp>
          <p:sp>
            <p:nvSpPr>
              <p:cNvPr id="248" name="Rectangle 51">
                <a:extLst>
                  <a:ext uri="{FF2B5EF4-FFF2-40B4-BE49-F238E27FC236}">
                    <a16:creationId xmlns:a16="http://schemas.microsoft.com/office/drawing/2014/main" id="{C410ECA0-8DBB-4ED3-9455-992DC399F259}"/>
                  </a:ext>
                </a:extLst>
              </p:cNvPr>
              <p:cNvSpPr/>
              <p:nvPr/>
            </p:nvSpPr>
            <p:spPr>
              <a:xfrm>
                <a:off x="1522614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249" name="Rectangle 52">
                <a:extLst>
                  <a:ext uri="{FF2B5EF4-FFF2-40B4-BE49-F238E27FC236}">
                    <a16:creationId xmlns:a16="http://schemas.microsoft.com/office/drawing/2014/main" id="{FDDB30D9-41A9-4810-8B5E-710FBDF22714}"/>
                  </a:ext>
                </a:extLst>
              </p:cNvPr>
              <p:cNvSpPr/>
              <p:nvPr/>
            </p:nvSpPr>
            <p:spPr>
              <a:xfrm>
                <a:off x="1253213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L2</a:t>
                </a:r>
              </a:p>
            </p:txBody>
          </p:sp>
        </p:grpSp>
      </p:grpSp>
      <p:grpSp>
        <p:nvGrpSpPr>
          <p:cNvPr id="281" name="Группа 280">
            <a:extLst>
              <a:ext uri="{FF2B5EF4-FFF2-40B4-BE49-F238E27FC236}">
                <a16:creationId xmlns:a16="http://schemas.microsoft.com/office/drawing/2014/main" id="{0A0889D7-205D-481C-A0EF-262CEFDA9C93}"/>
              </a:ext>
            </a:extLst>
          </p:cNvPr>
          <p:cNvGrpSpPr/>
          <p:nvPr/>
        </p:nvGrpSpPr>
        <p:grpSpPr>
          <a:xfrm>
            <a:off x="3697138" y="1238917"/>
            <a:ext cx="1446994" cy="1929428"/>
            <a:chOff x="1144339" y="1243700"/>
            <a:chExt cx="1446994" cy="1929428"/>
          </a:xfrm>
        </p:grpSpPr>
        <p:sp>
          <p:nvSpPr>
            <p:cNvPr id="282" name="Rectangle 5">
              <a:extLst>
                <a:ext uri="{FF2B5EF4-FFF2-40B4-BE49-F238E27FC236}">
                  <a16:creationId xmlns:a16="http://schemas.microsoft.com/office/drawing/2014/main" id="{4B8F5933-3D20-4CC1-B5B4-4892A6EBC3D6}"/>
                </a:ext>
              </a:extLst>
            </p:cNvPr>
            <p:cNvSpPr/>
            <p:nvPr/>
          </p:nvSpPr>
          <p:spPr>
            <a:xfrm>
              <a:off x="1144339" y="1243700"/>
              <a:ext cx="1446994" cy="19294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000" b="1" dirty="0">
                  <a:latin typeface="Gill Sans SemiBold"/>
                </a:rPr>
                <a:t>CPU </a:t>
              </a:r>
              <a:r>
                <a:rPr lang="ru-RU" sz="1000" b="1" dirty="0">
                  <a:latin typeface="Gill Sans SemiBold"/>
                </a:rPr>
                <a:t>1</a:t>
              </a:r>
              <a:endParaRPr lang="en-US" sz="1000" b="1" dirty="0">
                <a:latin typeface="Gill Sans SemiBold"/>
              </a:endParaRPr>
            </a:p>
          </p:txBody>
        </p:sp>
        <p:sp>
          <p:nvSpPr>
            <p:cNvPr id="283" name="Rectangle 335">
              <a:extLst>
                <a:ext uri="{FF2B5EF4-FFF2-40B4-BE49-F238E27FC236}">
                  <a16:creationId xmlns:a16="http://schemas.microsoft.com/office/drawing/2014/main" id="{77C23707-7A31-427E-9CB3-57A7224090F4}"/>
                </a:ext>
              </a:extLst>
            </p:cNvPr>
            <p:cNvSpPr/>
            <p:nvPr/>
          </p:nvSpPr>
          <p:spPr>
            <a:xfrm rot="16200000">
              <a:off x="1762912" y="1483406"/>
              <a:ext cx="184323" cy="13082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00" b="1" dirty="0">
                  <a:latin typeface="Gill Sans SemiBold"/>
                </a:rPr>
                <a:t>L3 </a:t>
              </a:r>
              <a:r>
                <a:rPr lang="ru-RU" sz="1000" b="1" dirty="0"/>
                <a:t>Кэш</a:t>
              </a:r>
            </a:p>
          </p:txBody>
        </p:sp>
        <p:grpSp>
          <p:nvGrpSpPr>
            <p:cNvPr id="284" name="Группа 283">
              <a:extLst>
                <a:ext uri="{FF2B5EF4-FFF2-40B4-BE49-F238E27FC236}">
                  <a16:creationId xmlns:a16="http://schemas.microsoft.com/office/drawing/2014/main" id="{E444D872-74A5-4505-84E0-2D077054FD42}"/>
                </a:ext>
              </a:extLst>
            </p:cNvPr>
            <p:cNvGrpSpPr/>
            <p:nvPr/>
          </p:nvGrpSpPr>
          <p:grpSpPr>
            <a:xfrm>
              <a:off x="1208181" y="2321468"/>
              <a:ext cx="615502" cy="638203"/>
              <a:chOff x="1208181" y="2321468"/>
              <a:chExt cx="615502" cy="638203"/>
            </a:xfrm>
          </p:grpSpPr>
          <p:sp>
            <p:nvSpPr>
              <p:cNvPr id="300" name="Rectangle 48">
                <a:extLst>
                  <a:ext uri="{FF2B5EF4-FFF2-40B4-BE49-F238E27FC236}">
                    <a16:creationId xmlns:a16="http://schemas.microsoft.com/office/drawing/2014/main" id="{79982765-29BE-4FF8-A4D4-1F55B78EECFC}"/>
                  </a:ext>
                </a:extLst>
              </p:cNvPr>
              <p:cNvSpPr/>
              <p:nvPr/>
            </p:nvSpPr>
            <p:spPr>
              <a:xfrm>
                <a:off x="1208181" y="2321468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ru-RU" sz="900" b="1" dirty="0"/>
              </a:p>
              <a:p>
                <a:pPr algn="ctr"/>
                <a:endParaRPr lang="ru-RU" sz="900" b="1" dirty="0"/>
              </a:p>
              <a:p>
                <a:pPr algn="ctr"/>
                <a:endParaRPr lang="ru-RU" sz="900" b="1" dirty="0"/>
              </a:p>
              <a:p>
                <a:pPr algn="ctr"/>
                <a:r>
                  <a:rPr lang="ru-RU" sz="900" b="1" dirty="0"/>
                  <a:t>Ядро</a:t>
                </a:r>
                <a:r>
                  <a:rPr lang="en-US" sz="900" b="1" dirty="0">
                    <a:latin typeface="Gill Sans SemiBold"/>
                  </a:rPr>
                  <a:t> </a:t>
                </a:r>
                <a:r>
                  <a:rPr lang="ru-RU" sz="900" b="1" dirty="0">
                    <a:latin typeface="Gill Sans SemiBold"/>
                  </a:rPr>
                  <a:t>2</a:t>
                </a:r>
                <a:endParaRPr lang="en-US" sz="900" b="1" dirty="0">
                  <a:latin typeface="Gill Sans SemiBold"/>
                </a:endParaRPr>
              </a:p>
            </p:txBody>
          </p:sp>
          <p:sp>
            <p:nvSpPr>
              <p:cNvPr id="301" name="Rectangle 52">
                <a:extLst>
                  <a:ext uri="{FF2B5EF4-FFF2-40B4-BE49-F238E27FC236}">
                    <a16:creationId xmlns:a16="http://schemas.microsoft.com/office/drawing/2014/main" id="{E107595F-2476-41C0-8789-FA95E0C9DA81}"/>
                  </a:ext>
                </a:extLst>
              </p:cNvPr>
              <p:cNvSpPr/>
              <p:nvPr/>
            </p:nvSpPr>
            <p:spPr>
              <a:xfrm>
                <a:off x="1249795" y="2367059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302" name="Rectangle 50">
                <a:extLst>
                  <a:ext uri="{FF2B5EF4-FFF2-40B4-BE49-F238E27FC236}">
                    <a16:creationId xmlns:a16="http://schemas.microsoft.com/office/drawing/2014/main" id="{DDBCC4BD-3A01-4D72-AD11-32DC1A922FCE}"/>
                  </a:ext>
                </a:extLst>
              </p:cNvPr>
              <p:cNvSpPr/>
              <p:nvPr/>
            </p:nvSpPr>
            <p:spPr>
              <a:xfrm>
                <a:off x="1253481" y="2595528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L1I</a:t>
                </a:r>
                <a:endParaRPr lang="ru-RU" sz="1000" b="1" dirty="0"/>
              </a:p>
            </p:txBody>
          </p:sp>
          <p:sp>
            <p:nvSpPr>
              <p:cNvPr id="303" name="Rectangle 51">
                <a:extLst>
                  <a:ext uri="{FF2B5EF4-FFF2-40B4-BE49-F238E27FC236}">
                    <a16:creationId xmlns:a16="http://schemas.microsoft.com/office/drawing/2014/main" id="{B33AFE04-4AE6-468B-90F5-98AF9BB21472}"/>
                  </a:ext>
                </a:extLst>
              </p:cNvPr>
              <p:cNvSpPr/>
              <p:nvPr/>
            </p:nvSpPr>
            <p:spPr>
              <a:xfrm>
                <a:off x="1522614" y="2595528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285" name="Группа 284">
              <a:extLst>
                <a:ext uri="{FF2B5EF4-FFF2-40B4-BE49-F238E27FC236}">
                  <a16:creationId xmlns:a16="http://schemas.microsoft.com/office/drawing/2014/main" id="{046C8AF2-1A3F-4ED4-B9FB-B4673001837B}"/>
                </a:ext>
              </a:extLst>
            </p:cNvPr>
            <p:cNvGrpSpPr/>
            <p:nvPr/>
          </p:nvGrpSpPr>
          <p:grpSpPr>
            <a:xfrm>
              <a:off x="1896019" y="1311858"/>
              <a:ext cx="615502" cy="638203"/>
              <a:chOff x="1896019" y="1311858"/>
              <a:chExt cx="615502" cy="638203"/>
            </a:xfrm>
          </p:grpSpPr>
          <p:sp>
            <p:nvSpPr>
              <p:cNvPr id="296" name="Rectangle 48">
                <a:extLst>
                  <a:ext uri="{FF2B5EF4-FFF2-40B4-BE49-F238E27FC236}">
                    <a16:creationId xmlns:a16="http://schemas.microsoft.com/office/drawing/2014/main" id="{B1A54701-C83C-410C-AE6E-B7F28A13FCE0}"/>
                  </a:ext>
                </a:extLst>
              </p:cNvPr>
              <p:cNvSpPr/>
              <p:nvPr/>
            </p:nvSpPr>
            <p:spPr>
              <a:xfrm>
                <a:off x="1896019" y="1311858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900" b="1" dirty="0"/>
                  <a:t>Ядро</a:t>
                </a:r>
                <a:r>
                  <a:rPr lang="en-US" sz="900" b="1" dirty="0"/>
                  <a:t> 1</a:t>
                </a:r>
              </a:p>
            </p:txBody>
          </p:sp>
          <p:sp>
            <p:nvSpPr>
              <p:cNvPr id="297" name="Rectangle 52">
                <a:extLst>
                  <a:ext uri="{FF2B5EF4-FFF2-40B4-BE49-F238E27FC236}">
                    <a16:creationId xmlns:a16="http://schemas.microsoft.com/office/drawing/2014/main" id="{36DC365E-7388-408F-99AE-AB8C808A4189}"/>
                  </a:ext>
                </a:extLst>
              </p:cNvPr>
              <p:cNvSpPr/>
              <p:nvPr/>
            </p:nvSpPr>
            <p:spPr>
              <a:xfrm>
                <a:off x="1933557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298" name="Rectangle 50">
                <a:extLst>
                  <a:ext uri="{FF2B5EF4-FFF2-40B4-BE49-F238E27FC236}">
                    <a16:creationId xmlns:a16="http://schemas.microsoft.com/office/drawing/2014/main" id="{D21ED0FA-4E9E-4892-9F84-D0D9EC3AA6EB}"/>
                  </a:ext>
                </a:extLst>
              </p:cNvPr>
              <p:cNvSpPr/>
              <p:nvPr/>
            </p:nvSpPr>
            <p:spPr>
              <a:xfrm>
                <a:off x="1933558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L1I</a:t>
                </a:r>
                <a:endParaRPr lang="ru-RU" sz="1000" b="1" dirty="0"/>
              </a:p>
            </p:txBody>
          </p:sp>
          <p:sp>
            <p:nvSpPr>
              <p:cNvPr id="299" name="Rectangle 51">
                <a:extLst>
                  <a:ext uri="{FF2B5EF4-FFF2-40B4-BE49-F238E27FC236}">
                    <a16:creationId xmlns:a16="http://schemas.microsoft.com/office/drawing/2014/main" id="{93D36271-2286-4344-A10C-9062145C1440}"/>
                  </a:ext>
                </a:extLst>
              </p:cNvPr>
              <p:cNvSpPr/>
              <p:nvPr/>
            </p:nvSpPr>
            <p:spPr>
              <a:xfrm>
                <a:off x="2202691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286" name="Группа 285">
              <a:extLst>
                <a:ext uri="{FF2B5EF4-FFF2-40B4-BE49-F238E27FC236}">
                  <a16:creationId xmlns:a16="http://schemas.microsoft.com/office/drawing/2014/main" id="{8CBE3E28-D28F-44A8-BE20-AC3163D3E99B}"/>
                </a:ext>
              </a:extLst>
            </p:cNvPr>
            <p:cNvGrpSpPr/>
            <p:nvPr/>
          </p:nvGrpSpPr>
          <p:grpSpPr>
            <a:xfrm>
              <a:off x="1904004" y="2321468"/>
              <a:ext cx="615502" cy="638203"/>
              <a:chOff x="1904004" y="2321468"/>
              <a:chExt cx="615502" cy="638203"/>
            </a:xfrm>
          </p:grpSpPr>
          <p:sp>
            <p:nvSpPr>
              <p:cNvPr id="292" name="Rectangle 48">
                <a:extLst>
                  <a:ext uri="{FF2B5EF4-FFF2-40B4-BE49-F238E27FC236}">
                    <a16:creationId xmlns:a16="http://schemas.microsoft.com/office/drawing/2014/main" id="{22E184B8-1FB2-4301-A393-F08F8F4FDDE3}"/>
                  </a:ext>
                </a:extLst>
              </p:cNvPr>
              <p:cNvSpPr/>
              <p:nvPr/>
            </p:nvSpPr>
            <p:spPr>
              <a:xfrm>
                <a:off x="1904004" y="2321468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ru-RU" sz="900" b="1" dirty="0"/>
              </a:p>
              <a:p>
                <a:pPr algn="ctr"/>
                <a:endParaRPr lang="ru-RU" sz="900" b="1" dirty="0"/>
              </a:p>
              <a:p>
                <a:pPr algn="ctr"/>
                <a:endParaRPr lang="ru-RU" sz="900" b="1" dirty="0"/>
              </a:p>
              <a:p>
                <a:pPr algn="ctr"/>
                <a:r>
                  <a:rPr lang="ru-RU" sz="900" b="1" dirty="0"/>
                  <a:t>Ядро</a:t>
                </a:r>
                <a:r>
                  <a:rPr lang="en-US" sz="900" b="1" dirty="0">
                    <a:latin typeface="Gill Sans SemiBold"/>
                  </a:rPr>
                  <a:t> </a:t>
                </a:r>
                <a:r>
                  <a:rPr lang="ru-RU" sz="900" b="1" dirty="0">
                    <a:latin typeface="Gill Sans SemiBold"/>
                  </a:rPr>
                  <a:t>3</a:t>
                </a:r>
                <a:endParaRPr lang="en-US" sz="900" b="1" dirty="0">
                  <a:latin typeface="Gill Sans SemiBold"/>
                </a:endParaRPr>
              </a:p>
            </p:txBody>
          </p:sp>
          <p:sp>
            <p:nvSpPr>
              <p:cNvPr id="293" name="Rectangle 52">
                <a:extLst>
                  <a:ext uri="{FF2B5EF4-FFF2-40B4-BE49-F238E27FC236}">
                    <a16:creationId xmlns:a16="http://schemas.microsoft.com/office/drawing/2014/main" id="{116F7621-E645-4241-88E2-B3F2B7F9EDA6}"/>
                  </a:ext>
                </a:extLst>
              </p:cNvPr>
              <p:cNvSpPr/>
              <p:nvPr/>
            </p:nvSpPr>
            <p:spPr>
              <a:xfrm>
                <a:off x="1947250" y="2367059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294" name="Rectangle 50">
                <a:extLst>
                  <a:ext uri="{FF2B5EF4-FFF2-40B4-BE49-F238E27FC236}">
                    <a16:creationId xmlns:a16="http://schemas.microsoft.com/office/drawing/2014/main" id="{E9DECC37-2C1A-4145-8ED9-A40DDED13685}"/>
                  </a:ext>
                </a:extLst>
              </p:cNvPr>
              <p:cNvSpPr/>
              <p:nvPr/>
            </p:nvSpPr>
            <p:spPr>
              <a:xfrm>
                <a:off x="1950936" y="2595528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L1I</a:t>
                </a:r>
                <a:endParaRPr lang="ru-RU" sz="1000" b="1" dirty="0"/>
              </a:p>
            </p:txBody>
          </p:sp>
          <p:sp>
            <p:nvSpPr>
              <p:cNvPr id="295" name="Rectangle 51">
                <a:extLst>
                  <a:ext uri="{FF2B5EF4-FFF2-40B4-BE49-F238E27FC236}">
                    <a16:creationId xmlns:a16="http://schemas.microsoft.com/office/drawing/2014/main" id="{C0D3950F-9BE0-4E96-952A-8B357A89F000}"/>
                  </a:ext>
                </a:extLst>
              </p:cNvPr>
              <p:cNvSpPr/>
              <p:nvPr/>
            </p:nvSpPr>
            <p:spPr>
              <a:xfrm>
                <a:off x="2220069" y="2595528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287" name="Группа 286">
              <a:extLst>
                <a:ext uri="{FF2B5EF4-FFF2-40B4-BE49-F238E27FC236}">
                  <a16:creationId xmlns:a16="http://schemas.microsoft.com/office/drawing/2014/main" id="{CD8DDD4F-04D0-4028-B184-DCD5C13D2D01}"/>
                </a:ext>
              </a:extLst>
            </p:cNvPr>
            <p:cNvGrpSpPr/>
            <p:nvPr/>
          </p:nvGrpSpPr>
          <p:grpSpPr>
            <a:xfrm>
              <a:off x="1203925" y="1312820"/>
              <a:ext cx="615502" cy="638203"/>
              <a:chOff x="1203925" y="1312820"/>
              <a:chExt cx="615502" cy="638203"/>
            </a:xfrm>
          </p:grpSpPr>
          <p:sp>
            <p:nvSpPr>
              <p:cNvPr id="288" name="Rectangle 48">
                <a:extLst>
                  <a:ext uri="{FF2B5EF4-FFF2-40B4-BE49-F238E27FC236}">
                    <a16:creationId xmlns:a16="http://schemas.microsoft.com/office/drawing/2014/main" id="{466E7ADA-67AE-40FF-B76A-DF28356E8E88}"/>
                  </a:ext>
                </a:extLst>
              </p:cNvPr>
              <p:cNvSpPr/>
              <p:nvPr/>
            </p:nvSpPr>
            <p:spPr>
              <a:xfrm>
                <a:off x="1203925" y="1312820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900" b="1" dirty="0"/>
                  <a:t>Ядро</a:t>
                </a:r>
                <a:r>
                  <a:rPr lang="en-US" sz="900" b="1" dirty="0"/>
                  <a:t> 0</a:t>
                </a:r>
              </a:p>
            </p:txBody>
          </p:sp>
          <p:sp>
            <p:nvSpPr>
              <p:cNvPr id="289" name="Rectangle 50">
                <a:extLst>
                  <a:ext uri="{FF2B5EF4-FFF2-40B4-BE49-F238E27FC236}">
                    <a16:creationId xmlns:a16="http://schemas.microsoft.com/office/drawing/2014/main" id="{267EADC2-FC07-4B83-A21E-3F0D9920F2DE}"/>
                  </a:ext>
                </a:extLst>
              </p:cNvPr>
              <p:cNvSpPr/>
              <p:nvPr/>
            </p:nvSpPr>
            <p:spPr>
              <a:xfrm>
                <a:off x="1253481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L1I</a:t>
                </a:r>
                <a:endParaRPr lang="ru-RU" sz="1000" b="1" dirty="0"/>
              </a:p>
            </p:txBody>
          </p:sp>
          <p:sp>
            <p:nvSpPr>
              <p:cNvPr id="290" name="Rectangle 51">
                <a:extLst>
                  <a:ext uri="{FF2B5EF4-FFF2-40B4-BE49-F238E27FC236}">
                    <a16:creationId xmlns:a16="http://schemas.microsoft.com/office/drawing/2014/main" id="{4B0FCD92-05DE-48AD-B678-BCD2D711D716}"/>
                  </a:ext>
                </a:extLst>
              </p:cNvPr>
              <p:cNvSpPr/>
              <p:nvPr/>
            </p:nvSpPr>
            <p:spPr>
              <a:xfrm>
                <a:off x="1522614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291" name="Rectangle 52">
                <a:extLst>
                  <a:ext uri="{FF2B5EF4-FFF2-40B4-BE49-F238E27FC236}">
                    <a16:creationId xmlns:a16="http://schemas.microsoft.com/office/drawing/2014/main" id="{89A274D2-C69B-4FF3-B25E-62C7964E2293}"/>
                  </a:ext>
                </a:extLst>
              </p:cNvPr>
              <p:cNvSpPr/>
              <p:nvPr/>
            </p:nvSpPr>
            <p:spPr>
              <a:xfrm>
                <a:off x="1253213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L2</a:t>
                </a:r>
              </a:p>
            </p:txBody>
          </p:sp>
        </p:grpSp>
      </p:grp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6064260D-3576-4FF5-98E2-E69976754CB6}"/>
              </a:ext>
            </a:extLst>
          </p:cNvPr>
          <p:cNvSpPr/>
          <p:nvPr/>
        </p:nvSpPr>
        <p:spPr>
          <a:xfrm>
            <a:off x="6855636" y="1124744"/>
            <a:ext cx="4248472" cy="2434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endParaRPr lang="ru-RU" dirty="0">
              <a:solidFill>
                <a:srgbClr val="002060"/>
              </a:solidFill>
            </a:endParaRPr>
          </a:p>
          <a:p>
            <a:pPr algn="ctr"/>
            <a:r>
              <a:rPr lang="en-US" dirty="0">
                <a:solidFill>
                  <a:srgbClr val="002060"/>
                </a:solidFill>
                <a:latin typeface="Gill Sans SemiBold"/>
              </a:rPr>
              <a:t>SMP </a:t>
            </a:r>
            <a:r>
              <a:rPr lang="ru-RU" dirty="0">
                <a:solidFill>
                  <a:srgbClr val="002060"/>
                </a:solidFill>
              </a:rPr>
              <a:t>Архитектура</a:t>
            </a:r>
          </a:p>
        </p:txBody>
      </p:sp>
      <p:sp>
        <p:nvSpPr>
          <p:cNvPr id="306" name="Rectangle 322">
            <a:extLst>
              <a:ext uri="{FF2B5EF4-FFF2-40B4-BE49-F238E27FC236}">
                <a16:creationId xmlns:a16="http://schemas.microsoft.com/office/drawing/2014/main" id="{F1EC79B4-8802-4316-8B3C-C439A0F2752D}"/>
              </a:ext>
            </a:extLst>
          </p:cNvPr>
          <p:cNvSpPr/>
          <p:nvPr/>
        </p:nvSpPr>
        <p:spPr>
          <a:xfrm rot="16200000">
            <a:off x="7980079" y="2088862"/>
            <a:ext cx="1929428" cy="236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A1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002060"/>
                </a:solidFill>
                <a:cs typeface="Times New Roman" panose="02020603050405020304" pitchFamily="18" charset="0"/>
              </a:rPr>
              <a:t>Сегмент памяти </a:t>
            </a:r>
            <a:r>
              <a:rPr lang="en-US" sz="1600" dirty="0">
                <a:solidFill>
                  <a:srgbClr val="002060"/>
                </a:solidFill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rgbClr val="002060"/>
              </a:solidFill>
              <a:latin typeface="Gill Sans SemiBold"/>
              <a:cs typeface="Times New Roman" panose="02020603050405020304" pitchFamily="18" charset="0"/>
            </a:endParaRPr>
          </a:p>
        </p:txBody>
      </p:sp>
      <p:grpSp>
        <p:nvGrpSpPr>
          <p:cNvPr id="308" name="Группа 307">
            <a:extLst>
              <a:ext uri="{FF2B5EF4-FFF2-40B4-BE49-F238E27FC236}">
                <a16:creationId xmlns:a16="http://schemas.microsoft.com/office/drawing/2014/main" id="{3F8B8A8C-A33A-46B6-90BC-6AD5271273E5}"/>
              </a:ext>
            </a:extLst>
          </p:cNvPr>
          <p:cNvGrpSpPr/>
          <p:nvPr/>
        </p:nvGrpSpPr>
        <p:grpSpPr>
          <a:xfrm>
            <a:off x="6944535" y="1243700"/>
            <a:ext cx="1446994" cy="1929428"/>
            <a:chOff x="1144339" y="1243700"/>
            <a:chExt cx="1446994" cy="1929428"/>
          </a:xfrm>
        </p:grpSpPr>
        <p:sp>
          <p:nvSpPr>
            <p:cNvPr id="309" name="Rectangle 5">
              <a:extLst>
                <a:ext uri="{FF2B5EF4-FFF2-40B4-BE49-F238E27FC236}">
                  <a16:creationId xmlns:a16="http://schemas.microsoft.com/office/drawing/2014/main" id="{5183C0A2-30C5-4063-B154-21846329C07C}"/>
                </a:ext>
              </a:extLst>
            </p:cNvPr>
            <p:cNvSpPr/>
            <p:nvPr/>
          </p:nvSpPr>
          <p:spPr>
            <a:xfrm>
              <a:off x="1144339" y="1243700"/>
              <a:ext cx="1446994" cy="19294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000" b="1" dirty="0">
                  <a:latin typeface="Gill Sans SemiBold"/>
                </a:rPr>
                <a:t>CPU 0</a:t>
              </a:r>
            </a:p>
          </p:txBody>
        </p:sp>
        <p:sp>
          <p:nvSpPr>
            <p:cNvPr id="310" name="Rectangle 335">
              <a:extLst>
                <a:ext uri="{FF2B5EF4-FFF2-40B4-BE49-F238E27FC236}">
                  <a16:creationId xmlns:a16="http://schemas.microsoft.com/office/drawing/2014/main" id="{DC0D0899-CD75-4274-A0AF-9EFE5ECABC8B}"/>
                </a:ext>
              </a:extLst>
            </p:cNvPr>
            <p:cNvSpPr/>
            <p:nvPr/>
          </p:nvSpPr>
          <p:spPr>
            <a:xfrm rot="16200000">
              <a:off x="1762912" y="1483406"/>
              <a:ext cx="184323" cy="13082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00" b="1" dirty="0">
                  <a:latin typeface="Gill Sans SemiBold"/>
                </a:rPr>
                <a:t>L3 </a:t>
              </a:r>
              <a:r>
                <a:rPr lang="ru-RU" sz="1000" b="1" dirty="0"/>
                <a:t>Кэш</a:t>
              </a:r>
            </a:p>
          </p:txBody>
        </p:sp>
        <p:grpSp>
          <p:nvGrpSpPr>
            <p:cNvPr id="311" name="Группа 310">
              <a:extLst>
                <a:ext uri="{FF2B5EF4-FFF2-40B4-BE49-F238E27FC236}">
                  <a16:creationId xmlns:a16="http://schemas.microsoft.com/office/drawing/2014/main" id="{895DB9B3-6310-4EB0-A4BC-3B4814CAAF44}"/>
                </a:ext>
              </a:extLst>
            </p:cNvPr>
            <p:cNvGrpSpPr/>
            <p:nvPr/>
          </p:nvGrpSpPr>
          <p:grpSpPr>
            <a:xfrm>
              <a:off x="1208181" y="2321468"/>
              <a:ext cx="615502" cy="638203"/>
              <a:chOff x="1208181" y="2321468"/>
              <a:chExt cx="615502" cy="638203"/>
            </a:xfrm>
          </p:grpSpPr>
          <p:sp>
            <p:nvSpPr>
              <p:cNvPr id="445" name="Rectangle 48">
                <a:extLst>
                  <a:ext uri="{FF2B5EF4-FFF2-40B4-BE49-F238E27FC236}">
                    <a16:creationId xmlns:a16="http://schemas.microsoft.com/office/drawing/2014/main" id="{81E2861E-2DBE-447B-AB2D-2B57CF4DA46B}"/>
                  </a:ext>
                </a:extLst>
              </p:cNvPr>
              <p:cNvSpPr/>
              <p:nvPr/>
            </p:nvSpPr>
            <p:spPr>
              <a:xfrm>
                <a:off x="1208181" y="2321468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ru-RU" sz="900" b="1" dirty="0"/>
              </a:p>
              <a:p>
                <a:pPr algn="ctr"/>
                <a:endParaRPr lang="ru-RU" sz="900" b="1" dirty="0"/>
              </a:p>
              <a:p>
                <a:pPr algn="ctr"/>
                <a:endParaRPr lang="ru-RU" sz="900" b="1" dirty="0"/>
              </a:p>
              <a:p>
                <a:pPr algn="ctr"/>
                <a:r>
                  <a:rPr lang="ru-RU" sz="900" b="1" dirty="0"/>
                  <a:t>Ядро</a:t>
                </a:r>
                <a:r>
                  <a:rPr lang="en-US" sz="900" b="1" dirty="0">
                    <a:latin typeface="Gill Sans SemiBold"/>
                  </a:rPr>
                  <a:t> </a:t>
                </a:r>
                <a:r>
                  <a:rPr lang="ru-RU" sz="900" b="1" dirty="0">
                    <a:latin typeface="Gill Sans SemiBold"/>
                  </a:rPr>
                  <a:t>2</a:t>
                </a:r>
                <a:endParaRPr lang="en-US" sz="900" b="1" dirty="0">
                  <a:latin typeface="Gill Sans SemiBold"/>
                </a:endParaRPr>
              </a:p>
            </p:txBody>
          </p:sp>
          <p:sp>
            <p:nvSpPr>
              <p:cNvPr id="446" name="Rectangle 52">
                <a:extLst>
                  <a:ext uri="{FF2B5EF4-FFF2-40B4-BE49-F238E27FC236}">
                    <a16:creationId xmlns:a16="http://schemas.microsoft.com/office/drawing/2014/main" id="{BDC2127F-4244-4A79-8F6C-1403DA7765BA}"/>
                  </a:ext>
                </a:extLst>
              </p:cNvPr>
              <p:cNvSpPr/>
              <p:nvPr/>
            </p:nvSpPr>
            <p:spPr>
              <a:xfrm>
                <a:off x="1249795" y="2367059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447" name="Rectangle 50">
                <a:extLst>
                  <a:ext uri="{FF2B5EF4-FFF2-40B4-BE49-F238E27FC236}">
                    <a16:creationId xmlns:a16="http://schemas.microsoft.com/office/drawing/2014/main" id="{5D5BD3A3-F615-47BC-B9D2-5210E21443DC}"/>
                  </a:ext>
                </a:extLst>
              </p:cNvPr>
              <p:cNvSpPr/>
              <p:nvPr/>
            </p:nvSpPr>
            <p:spPr>
              <a:xfrm>
                <a:off x="1253481" y="2595528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L1I</a:t>
                </a:r>
                <a:endParaRPr lang="ru-RU" sz="1000" b="1" dirty="0"/>
              </a:p>
            </p:txBody>
          </p:sp>
          <p:sp>
            <p:nvSpPr>
              <p:cNvPr id="448" name="Rectangle 51">
                <a:extLst>
                  <a:ext uri="{FF2B5EF4-FFF2-40B4-BE49-F238E27FC236}">
                    <a16:creationId xmlns:a16="http://schemas.microsoft.com/office/drawing/2014/main" id="{8226E529-FE0C-4334-9953-71FE37FEA30A}"/>
                  </a:ext>
                </a:extLst>
              </p:cNvPr>
              <p:cNvSpPr/>
              <p:nvPr/>
            </p:nvSpPr>
            <p:spPr>
              <a:xfrm>
                <a:off x="1522614" y="2595528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312" name="Группа 311">
              <a:extLst>
                <a:ext uri="{FF2B5EF4-FFF2-40B4-BE49-F238E27FC236}">
                  <a16:creationId xmlns:a16="http://schemas.microsoft.com/office/drawing/2014/main" id="{04959D8D-81C9-4DC9-A70A-FB8688AD9F8B}"/>
                </a:ext>
              </a:extLst>
            </p:cNvPr>
            <p:cNvGrpSpPr/>
            <p:nvPr/>
          </p:nvGrpSpPr>
          <p:grpSpPr>
            <a:xfrm>
              <a:off x="1896019" y="1311858"/>
              <a:ext cx="615502" cy="638203"/>
              <a:chOff x="1896019" y="1311858"/>
              <a:chExt cx="615502" cy="638203"/>
            </a:xfrm>
          </p:grpSpPr>
          <p:sp>
            <p:nvSpPr>
              <p:cNvPr id="441" name="Rectangle 48">
                <a:extLst>
                  <a:ext uri="{FF2B5EF4-FFF2-40B4-BE49-F238E27FC236}">
                    <a16:creationId xmlns:a16="http://schemas.microsoft.com/office/drawing/2014/main" id="{A2B4A7C5-BC83-4821-8CF3-2DCB700D56BA}"/>
                  </a:ext>
                </a:extLst>
              </p:cNvPr>
              <p:cNvSpPr/>
              <p:nvPr/>
            </p:nvSpPr>
            <p:spPr>
              <a:xfrm>
                <a:off x="1896019" y="1311858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900" b="1" dirty="0"/>
                  <a:t>Ядро</a:t>
                </a:r>
                <a:r>
                  <a:rPr lang="en-US" sz="900" b="1" dirty="0"/>
                  <a:t> 1</a:t>
                </a:r>
              </a:p>
            </p:txBody>
          </p:sp>
          <p:sp>
            <p:nvSpPr>
              <p:cNvPr id="442" name="Rectangle 52">
                <a:extLst>
                  <a:ext uri="{FF2B5EF4-FFF2-40B4-BE49-F238E27FC236}">
                    <a16:creationId xmlns:a16="http://schemas.microsoft.com/office/drawing/2014/main" id="{A0D77448-E03F-4171-8C40-B321C4504454}"/>
                  </a:ext>
                </a:extLst>
              </p:cNvPr>
              <p:cNvSpPr/>
              <p:nvPr/>
            </p:nvSpPr>
            <p:spPr>
              <a:xfrm>
                <a:off x="1933557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443" name="Rectangle 50">
                <a:extLst>
                  <a:ext uri="{FF2B5EF4-FFF2-40B4-BE49-F238E27FC236}">
                    <a16:creationId xmlns:a16="http://schemas.microsoft.com/office/drawing/2014/main" id="{A43C5E7C-F9E7-4943-9BB9-682323B42B6F}"/>
                  </a:ext>
                </a:extLst>
              </p:cNvPr>
              <p:cNvSpPr/>
              <p:nvPr/>
            </p:nvSpPr>
            <p:spPr>
              <a:xfrm>
                <a:off x="1933558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L1I</a:t>
                </a:r>
                <a:endParaRPr lang="ru-RU" sz="1000" b="1" dirty="0"/>
              </a:p>
            </p:txBody>
          </p:sp>
          <p:sp>
            <p:nvSpPr>
              <p:cNvPr id="444" name="Rectangle 51">
                <a:extLst>
                  <a:ext uri="{FF2B5EF4-FFF2-40B4-BE49-F238E27FC236}">
                    <a16:creationId xmlns:a16="http://schemas.microsoft.com/office/drawing/2014/main" id="{8A4CB362-8606-4B96-876B-0B34A8346432}"/>
                  </a:ext>
                </a:extLst>
              </p:cNvPr>
              <p:cNvSpPr/>
              <p:nvPr/>
            </p:nvSpPr>
            <p:spPr>
              <a:xfrm>
                <a:off x="2202691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313" name="Группа 312">
              <a:extLst>
                <a:ext uri="{FF2B5EF4-FFF2-40B4-BE49-F238E27FC236}">
                  <a16:creationId xmlns:a16="http://schemas.microsoft.com/office/drawing/2014/main" id="{4BD839B9-E741-410A-BA23-144DFB327297}"/>
                </a:ext>
              </a:extLst>
            </p:cNvPr>
            <p:cNvGrpSpPr/>
            <p:nvPr/>
          </p:nvGrpSpPr>
          <p:grpSpPr>
            <a:xfrm>
              <a:off x="1904004" y="2321468"/>
              <a:ext cx="615502" cy="638203"/>
              <a:chOff x="1904004" y="2321468"/>
              <a:chExt cx="615502" cy="638203"/>
            </a:xfrm>
          </p:grpSpPr>
          <p:sp>
            <p:nvSpPr>
              <p:cNvPr id="347" name="Rectangle 48">
                <a:extLst>
                  <a:ext uri="{FF2B5EF4-FFF2-40B4-BE49-F238E27FC236}">
                    <a16:creationId xmlns:a16="http://schemas.microsoft.com/office/drawing/2014/main" id="{7DB9C019-02A7-43DD-BAC0-E485E4DCD35F}"/>
                  </a:ext>
                </a:extLst>
              </p:cNvPr>
              <p:cNvSpPr/>
              <p:nvPr/>
            </p:nvSpPr>
            <p:spPr>
              <a:xfrm>
                <a:off x="1904004" y="2321468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ru-RU" sz="900" b="1" dirty="0"/>
              </a:p>
              <a:p>
                <a:pPr algn="ctr"/>
                <a:endParaRPr lang="ru-RU" sz="900" b="1" dirty="0"/>
              </a:p>
              <a:p>
                <a:pPr algn="ctr"/>
                <a:endParaRPr lang="ru-RU" sz="900" b="1" dirty="0"/>
              </a:p>
              <a:p>
                <a:pPr algn="ctr"/>
                <a:r>
                  <a:rPr lang="ru-RU" sz="900" b="1" dirty="0"/>
                  <a:t>Ядро</a:t>
                </a:r>
                <a:r>
                  <a:rPr lang="en-US" sz="900" b="1" dirty="0">
                    <a:latin typeface="Gill Sans SemiBold"/>
                  </a:rPr>
                  <a:t> </a:t>
                </a:r>
                <a:r>
                  <a:rPr lang="ru-RU" sz="900" b="1" dirty="0">
                    <a:latin typeface="Gill Sans SemiBold"/>
                  </a:rPr>
                  <a:t>3</a:t>
                </a:r>
                <a:endParaRPr lang="en-US" sz="900" b="1" dirty="0">
                  <a:latin typeface="Gill Sans SemiBold"/>
                </a:endParaRPr>
              </a:p>
            </p:txBody>
          </p:sp>
          <p:sp>
            <p:nvSpPr>
              <p:cNvPr id="438" name="Rectangle 52">
                <a:extLst>
                  <a:ext uri="{FF2B5EF4-FFF2-40B4-BE49-F238E27FC236}">
                    <a16:creationId xmlns:a16="http://schemas.microsoft.com/office/drawing/2014/main" id="{1922E2A5-8504-49FA-9F3B-3834DB5AB4B1}"/>
                  </a:ext>
                </a:extLst>
              </p:cNvPr>
              <p:cNvSpPr/>
              <p:nvPr/>
            </p:nvSpPr>
            <p:spPr>
              <a:xfrm>
                <a:off x="1947250" y="2367059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439" name="Rectangle 50">
                <a:extLst>
                  <a:ext uri="{FF2B5EF4-FFF2-40B4-BE49-F238E27FC236}">
                    <a16:creationId xmlns:a16="http://schemas.microsoft.com/office/drawing/2014/main" id="{37516D3B-7626-45BF-BDD9-E26210666B5B}"/>
                  </a:ext>
                </a:extLst>
              </p:cNvPr>
              <p:cNvSpPr/>
              <p:nvPr/>
            </p:nvSpPr>
            <p:spPr>
              <a:xfrm>
                <a:off x="1950936" y="2595528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L1I</a:t>
                </a:r>
                <a:endParaRPr lang="ru-RU" sz="1000" b="1" dirty="0"/>
              </a:p>
            </p:txBody>
          </p:sp>
          <p:sp>
            <p:nvSpPr>
              <p:cNvPr id="440" name="Rectangle 51">
                <a:extLst>
                  <a:ext uri="{FF2B5EF4-FFF2-40B4-BE49-F238E27FC236}">
                    <a16:creationId xmlns:a16="http://schemas.microsoft.com/office/drawing/2014/main" id="{1EA524FD-139D-414F-8A59-F6E7E442A092}"/>
                  </a:ext>
                </a:extLst>
              </p:cNvPr>
              <p:cNvSpPr/>
              <p:nvPr/>
            </p:nvSpPr>
            <p:spPr>
              <a:xfrm>
                <a:off x="2220069" y="2595528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317" name="Группа 316">
              <a:extLst>
                <a:ext uri="{FF2B5EF4-FFF2-40B4-BE49-F238E27FC236}">
                  <a16:creationId xmlns:a16="http://schemas.microsoft.com/office/drawing/2014/main" id="{C984A07A-2D15-4574-A165-761EB94A5AB4}"/>
                </a:ext>
              </a:extLst>
            </p:cNvPr>
            <p:cNvGrpSpPr/>
            <p:nvPr/>
          </p:nvGrpSpPr>
          <p:grpSpPr>
            <a:xfrm>
              <a:off x="1203925" y="1312820"/>
              <a:ext cx="615502" cy="638203"/>
              <a:chOff x="1203925" y="1312820"/>
              <a:chExt cx="615502" cy="638203"/>
            </a:xfrm>
          </p:grpSpPr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7F68C6E5-9987-4B42-850B-1ABC1786B6D5}"/>
                  </a:ext>
                </a:extLst>
              </p:cNvPr>
              <p:cNvSpPr/>
              <p:nvPr/>
            </p:nvSpPr>
            <p:spPr>
              <a:xfrm>
                <a:off x="1203925" y="1312820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900" b="1" dirty="0"/>
                  <a:t>Ядро</a:t>
                </a:r>
                <a:r>
                  <a:rPr lang="en-US" sz="900" b="1" dirty="0"/>
                  <a:t> 0</a:t>
                </a:r>
              </a:p>
            </p:txBody>
          </p:sp>
          <p:sp>
            <p:nvSpPr>
              <p:cNvPr id="328" name="Rectangle 50">
                <a:extLst>
                  <a:ext uri="{FF2B5EF4-FFF2-40B4-BE49-F238E27FC236}">
                    <a16:creationId xmlns:a16="http://schemas.microsoft.com/office/drawing/2014/main" id="{0019CF8D-B9FE-47D8-8F58-887E9258994A}"/>
                  </a:ext>
                </a:extLst>
              </p:cNvPr>
              <p:cNvSpPr/>
              <p:nvPr/>
            </p:nvSpPr>
            <p:spPr>
              <a:xfrm>
                <a:off x="1253481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L1I</a:t>
                </a:r>
                <a:endParaRPr lang="ru-RU" sz="1000" b="1" dirty="0"/>
              </a:p>
            </p:txBody>
          </p:sp>
          <p:sp>
            <p:nvSpPr>
              <p:cNvPr id="332" name="Rectangle 51">
                <a:extLst>
                  <a:ext uri="{FF2B5EF4-FFF2-40B4-BE49-F238E27FC236}">
                    <a16:creationId xmlns:a16="http://schemas.microsoft.com/office/drawing/2014/main" id="{CD1DA8B9-E965-4EEB-9E28-0CC642516B12}"/>
                  </a:ext>
                </a:extLst>
              </p:cNvPr>
              <p:cNvSpPr/>
              <p:nvPr/>
            </p:nvSpPr>
            <p:spPr>
              <a:xfrm>
                <a:off x="1522614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339" name="Rectangle 52">
                <a:extLst>
                  <a:ext uri="{FF2B5EF4-FFF2-40B4-BE49-F238E27FC236}">
                    <a16:creationId xmlns:a16="http://schemas.microsoft.com/office/drawing/2014/main" id="{2CFC4BDD-C821-4AB5-8372-A5366BF3BCF1}"/>
                  </a:ext>
                </a:extLst>
              </p:cNvPr>
              <p:cNvSpPr/>
              <p:nvPr/>
            </p:nvSpPr>
            <p:spPr>
              <a:xfrm>
                <a:off x="1253213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L2</a:t>
                </a:r>
              </a:p>
            </p:txBody>
          </p:sp>
        </p:grpSp>
      </p:grpSp>
      <p:grpSp>
        <p:nvGrpSpPr>
          <p:cNvPr id="449" name="Группа 448">
            <a:extLst>
              <a:ext uri="{FF2B5EF4-FFF2-40B4-BE49-F238E27FC236}">
                <a16:creationId xmlns:a16="http://schemas.microsoft.com/office/drawing/2014/main" id="{0711AEBE-7752-4F20-964B-A6361B5E69CF}"/>
              </a:ext>
            </a:extLst>
          </p:cNvPr>
          <p:cNvGrpSpPr/>
          <p:nvPr/>
        </p:nvGrpSpPr>
        <p:grpSpPr>
          <a:xfrm>
            <a:off x="9497334" y="1238917"/>
            <a:ext cx="1446994" cy="1929428"/>
            <a:chOff x="1144339" y="1243700"/>
            <a:chExt cx="1446994" cy="1929428"/>
          </a:xfrm>
        </p:grpSpPr>
        <p:sp>
          <p:nvSpPr>
            <p:cNvPr id="450" name="Rectangle 5">
              <a:extLst>
                <a:ext uri="{FF2B5EF4-FFF2-40B4-BE49-F238E27FC236}">
                  <a16:creationId xmlns:a16="http://schemas.microsoft.com/office/drawing/2014/main" id="{130FCECC-1CB5-4AAE-AD42-AB5EDEFC57B6}"/>
                </a:ext>
              </a:extLst>
            </p:cNvPr>
            <p:cNvSpPr/>
            <p:nvPr/>
          </p:nvSpPr>
          <p:spPr>
            <a:xfrm>
              <a:off x="1144339" y="1243700"/>
              <a:ext cx="1446994" cy="19294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000" b="1" dirty="0">
                  <a:latin typeface="Gill Sans SemiBold"/>
                </a:rPr>
                <a:t>CPU </a:t>
              </a:r>
              <a:r>
                <a:rPr lang="ru-RU" sz="1000" b="1" dirty="0">
                  <a:latin typeface="Gill Sans SemiBold"/>
                </a:rPr>
                <a:t>1</a:t>
              </a:r>
              <a:endParaRPr lang="en-US" sz="1000" b="1" dirty="0">
                <a:latin typeface="Gill Sans SemiBold"/>
              </a:endParaRPr>
            </a:p>
          </p:txBody>
        </p:sp>
        <p:sp>
          <p:nvSpPr>
            <p:cNvPr id="451" name="Rectangle 335">
              <a:extLst>
                <a:ext uri="{FF2B5EF4-FFF2-40B4-BE49-F238E27FC236}">
                  <a16:creationId xmlns:a16="http://schemas.microsoft.com/office/drawing/2014/main" id="{5B05D085-581A-4689-AE6F-E2779D851A67}"/>
                </a:ext>
              </a:extLst>
            </p:cNvPr>
            <p:cNvSpPr/>
            <p:nvPr/>
          </p:nvSpPr>
          <p:spPr>
            <a:xfrm rot="16200000">
              <a:off x="1762912" y="1483406"/>
              <a:ext cx="184323" cy="13082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00" b="1" dirty="0">
                  <a:latin typeface="Gill Sans SemiBold"/>
                </a:rPr>
                <a:t>L3 </a:t>
              </a:r>
              <a:r>
                <a:rPr lang="ru-RU" sz="1000" b="1" dirty="0"/>
                <a:t>Кэш</a:t>
              </a:r>
            </a:p>
          </p:txBody>
        </p:sp>
        <p:grpSp>
          <p:nvGrpSpPr>
            <p:cNvPr id="452" name="Группа 451">
              <a:extLst>
                <a:ext uri="{FF2B5EF4-FFF2-40B4-BE49-F238E27FC236}">
                  <a16:creationId xmlns:a16="http://schemas.microsoft.com/office/drawing/2014/main" id="{F7EDB1AB-9A43-424D-B7E6-001366CF435C}"/>
                </a:ext>
              </a:extLst>
            </p:cNvPr>
            <p:cNvGrpSpPr/>
            <p:nvPr/>
          </p:nvGrpSpPr>
          <p:grpSpPr>
            <a:xfrm>
              <a:off x="1208181" y="2321468"/>
              <a:ext cx="615502" cy="638203"/>
              <a:chOff x="1208181" y="2321468"/>
              <a:chExt cx="615502" cy="638203"/>
            </a:xfrm>
          </p:grpSpPr>
          <p:sp>
            <p:nvSpPr>
              <p:cNvPr id="468" name="Rectangle 48">
                <a:extLst>
                  <a:ext uri="{FF2B5EF4-FFF2-40B4-BE49-F238E27FC236}">
                    <a16:creationId xmlns:a16="http://schemas.microsoft.com/office/drawing/2014/main" id="{EE0F8251-57C2-4CDA-B5CF-03F2EECA732B}"/>
                  </a:ext>
                </a:extLst>
              </p:cNvPr>
              <p:cNvSpPr/>
              <p:nvPr/>
            </p:nvSpPr>
            <p:spPr>
              <a:xfrm>
                <a:off x="1208181" y="2321468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ru-RU" sz="900" b="1" dirty="0"/>
              </a:p>
              <a:p>
                <a:pPr algn="ctr"/>
                <a:endParaRPr lang="ru-RU" sz="900" b="1" dirty="0"/>
              </a:p>
              <a:p>
                <a:pPr algn="ctr"/>
                <a:endParaRPr lang="ru-RU" sz="900" b="1" dirty="0"/>
              </a:p>
              <a:p>
                <a:pPr algn="ctr"/>
                <a:r>
                  <a:rPr lang="ru-RU" sz="900" b="1" dirty="0"/>
                  <a:t>Ядро</a:t>
                </a:r>
                <a:r>
                  <a:rPr lang="en-US" sz="900" b="1" dirty="0">
                    <a:latin typeface="Gill Sans SemiBold"/>
                  </a:rPr>
                  <a:t> </a:t>
                </a:r>
                <a:r>
                  <a:rPr lang="ru-RU" sz="900" b="1" dirty="0">
                    <a:latin typeface="Gill Sans SemiBold"/>
                  </a:rPr>
                  <a:t>2</a:t>
                </a:r>
                <a:endParaRPr lang="en-US" sz="900" b="1" dirty="0">
                  <a:latin typeface="Gill Sans SemiBold"/>
                </a:endParaRPr>
              </a:p>
            </p:txBody>
          </p:sp>
          <p:sp>
            <p:nvSpPr>
              <p:cNvPr id="469" name="Rectangle 52">
                <a:extLst>
                  <a:ext uri="{FF2B5EF4-FFF2-40B4-BE49-F238E27FC236}">
                    <a16:creationId xmlns:a16="http://schemas.microsoft.com/office/drawing/2014/main" id="{6BC57957-523C-406F-A53B-A33F2F258EDD}"/>
                  </a:ext>
                </a:extLst>
              </p:cNvPr>
              <p:cNvSpPr/>
              <p:nvPr/>
            </p:nvSpPr>
            <p:spPr>
              <a:xfrm>
                <a:off x="1249795" y="2367059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470" name="Rectangle 50">
                <a:extLst>
                  <a:ext uri="{FF2B5EF4-FFF2-40B4-BE49-F238E27FC236}">
                    <a16:creationId xmlns:a16="http://schemas.microsoft.com/office/drawing/2014/main" id="{708CE900-937C-4082-81BC-84BD491AC29D}"/>
                  </a:ext>
                </a:extLst>
              </p:cNvPr>
              <p:cNvSpPr/>
              <p:nvPr/>
            </p:nvSpPr>
            <p:spPr>
              <a:xfrm>
                <a:off x="1253481" y="2595528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L1I</a:t>
                </a:r>
                <a:endParaRPr lang="ru-RU" sz="1000" b="1" dirty="0"/>
              </a:p>
            </p:txBody>
          </p:sp>
          <p:sp>
            <p:nvSpPr>
              <p:cNvPr id="471" name="Rectangle 51">
                <a:extLst>
                  <a:ext uri="{FF2B5EF4-FFF2-40B4-BE49-F238E27FC236}">
                    <a16:creationId xmlns:a16="http://schemas.microsoft.com/office/drawing/2014/main" id="{E18B9279-85E9-42C2-8269-8B64F6AF3BBA}"/>
                  </a:ext>
                </a:extLst>
              </p:cNvPr>
              <p:cNvSpPr/>
              <p:nvPr/>
            </p:nvSpPr>
            <p:spPr>
              <a:xfrm>
                <a:off x="1522614" y="2595528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453" name="Группа 452">
              <a:extLst>
                <a:ext uri="{FF2B5EF4-FFF2-40B4-BE49-F238E27FC236}">
                  <a16:creationId xmlns:a16="http://schemas.microsoft.com/office/drawing/2014/main" id="{28263A6E-664C-4BD7-A077-8802617008BD}"/>
                </a:ext>
              </a:extLst>
            </p:cNvPr>
            <p:cNvGrpSpPr/>
            <p:nvPr/>
          </p:nvGrpSpPr>
          <p:grpSpPr>
            <a:xfrm>
              <a:off x="1896019" y="1311858"/>
              <a:ext cx="615502" cy="638203"/>
              <a:chOff x="1896019" y="1311858"/>
              <a:chExt cx="615502" cy="638203"/>
            </a:xfrm>
          </p:grpSpPr>
          <p:sp>
            <p:nvSpPr>
              <p:cNvPr id="464" name="Rectangle 48">
                <a:extLst>
                  <a:ext uri="{FF2B5EF4-FFF2-40B4-BE49-F238E27FC236}">
                    <a16:creationId xmlns:a16="http://schemas.microsoft.com/office/drawing/2014/main" id="{C4AC0E5A-B7CC-4ECD-9443-10C80879AFAB}"/>
                  </a:ext>
                </a:extLst>
              </p:cNvPr>
              <p:cNvSpPr/>
              <p:nvPr/>
            </p:nvSpPr>
            <p:spPr>
              <a:xfrm>
                <a:off x="1896019" y="1311858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900" b="1" dirty="0"/>
                  <a:t>Ядро</a:t>
                </a:r>
                <a:r>
                  <a:rPr lang="en-US" sz="900" b="1" dirty="0"/>
                  <a:t> 1</a:t>
                </a:r>
              </a:p>
            </p:txBody>
          </p:sp>
          <p:sp>
            <p:nvSpPr>
              <p:cNvPr id="465" name="Rectangle 52">
                <a:extLst>
                  <a:ext uri="{FF2B5EF4-FFF2-40B4-BE49-F238E27FC236}">
                    <a16:creationId xmlns:a16="http://schemas.microsoft.com/office/drawing/2014/main" id="{66F3B8F6-D48A-4BF1-9DB8-485A473492AA}"/>
                  </a:ext>
                </a:extLst>
              </p:cNvPr>
              <p:cNvSpPr/>
              <p:nvPr/>
            </p:nvSpPr>
            <p:spPr>
              <a:xfrm>
                <a:off x="1933557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466" name="Rectangle 50">
                <a:extLst>
                  <a:ext uri="{FF2B5EF4-FFF2-40B4-BE49-F238E27FC236}">
                    <a16:creationId xmlns:a16="http://schemas.microsoft.com/office/drawing/2014/main" id="{76F02EDB-E272-4A65-BCD6-20846A74335A}"/>
                  </a:ext>
                </a:extLst>
              </p:cNvPr>
              <p:cNvSpPr/>
              <p:nvPr/>
            </p:nvSpPr>
            <p:spPr>
              <a:xfrm>
                <a:off x="1933558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L1I</a:t>
                </a:r>
                <a:endParaRPr lang="ru-RU" sz="1000" b="1" dirty="0"/>
              </a:p>
            </p:txBody>
          </p:sp>
          <p:sp>
            <p:nvSpPr>
              <p:cNvPr id="467" name="Rectangle 51">
                <a:extLst>
                  <a:ext uri="{FF2B5EF4-FFF2-40B4-BE49-F238E27FC236}">
                    <a16:creationId xmlns:a16="http://schemas.microsoft.com/office/drawing/2014/main" id="{AE8B0EDB-B8DD-45D4-9498-D8140CCDB5F6}"/>
                  </a:ext>
                </a:extLst>
              </p:cNvPr>
              <p:cNvSpPr/>
              <p:nvPr/>
            </p:nvSpPr>
            <p:spPr>
              <a:xfrm>
                <a:off x="2202691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454" name="Группа 453">
              <a:extLst>
                <a:ext uri="{FF2B5EF4-FFF2-40B4-BE49-F238E27FC236}">
                  <a16:creationId xmlns:a16="http://schemas.microsoft.com/office/drawing/2014/main" id="{887DE817-034E-46C9-B4C3-4ABB15673152}"/>
                </a:ext>
              </a:extLst>
            </p:cNvPr>
            <p:cNvGrpSpPr/>
            <p:nvPr/>
          </p:nvGrpSpPr>
          <p:grpSpPr>
            <a:xfrm>
              <a:off x="1904004" y="2321468"/>
              <a:ext cx="615502" cy="638203"/>
              <a:chOff x="1904004" y="2321468"/>
              <a:chExt cx="615502" cy="638203"/>
            </a:xfrm>
          </p:grpSpPr>
          <p:sp>
            <p:nvSpPr>
              <p:cNvPr id="460" name="Rectangle 48">
                <a:extLst>
                  <a:ext uri="{FF2B5EF4-FFF2-40B4-BE49-F238E27FC236}">
                    <a16:creationId xmlns:a16="http://schemas.microsoft.com/office/drawing/2014/main" id="{F8EB0179-CA50-4133-8A96-110BD391FEAB}"/>
                  </a:ext>
                </a:extLst>
              </p:cNvPr>
              <p:cNvSpPr/>
              <p:nvPr/>
            </p:nvSpPr>
            <p:spPr>
              <a:xfrm>
                <a:off x="1904004" y="2321468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ru-RU" sz="900" b="1" dirty="0"/>
              </a:p>
              <a:p>
                <a:pPr algn="ctr"/>
                <a:endParaRPr lang="ru-RU" sz="900" b="1" dirty="0"/>
              </a:p>
              <a:p>
                <a:pPr algn="ctr"/>
                <a:endParaRPr lang="ru-RU" sz="900" b="1" dirty="0"/>
              </a:p>
              <a:p>
                <a:pPr algn="ctr"/>
                <a:r>
                  <a:rPr lang="ru-RU" sz="900" b="1" dirty="0"/>
                  <a:t>Ядро</a:t>
                </a:r>
                <a:r>
                  <a:rPr lang="en-US" sz="900" b="1" dirty="0">
                    <a:latin typeface="Gill Sans SemiBold"/>
                  </a:rPr>
                  <a:t> </a:t>
                </a:r>
                <a:r>
                  <a:rPr lang="ru-RU" sz="900" b="1" dirty="0">
                    <a:latin typeface="Gill Sans SemiBold"/>
                  </a:rPr>
                  <a:t>3</a:t>
                </a:r>
                <a:endParaRPr lang="en-US" sz="900" b="1" dirty="0">
                  <a:latin typeface="Gill Sans SemiBold"/>
                </a:endParaRPr>
              </a:p>
            </p:txBody>
          </p:sp>
          <p:sp>
            <p:nvSpPr>
              <p:cNvPr id="461" name="Rectangle 52">
                <a:extLst>
                  <a:ext uri="{FF2B5EF4-FFF2-40B4-BE49-F238E27FC236}">
                    <a16:creationId xmlns:a16="http://schemas.microsoft.com/office/drawing/2014/main" id="{670E4422-9E47-4FE1-AAE7-9956F2FDB56F}"/>
                  </a:ext>
                </a:extLst>
              </p:cNvPr>
              <p:cNvSpPr/>
              <p:nvPr/>
            </p:nvSpPr>
            <p:spPr>
              <a:xfrm>
                <a:off x="1947250" y="2367059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462" name="Rectangle 50">
                <a:extLst>
                  <a:ext uri="{FF2B5EF4-FFF2-40B4-BE49-F238E27FC236}">
                    <a16:creationId xmlns:a16="http://schemas.microsoft.com/office/drawing/2014/main" id="{FB25FFF7-09E7-4562-86B2-F47F5701B56D}"/>
                  </a:ext>
                </a:extLst>
              </p:cNvPr>
              <p:cNvSpPr/>
              <p:nvPr/>
            </p:nvSpPr>
            <p:spPr>
              <a:xfrm>
                <a:off x="1950936" y="2595528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L1I</a:t>
                </a:r>
                <a:endParaRPr lang="ru-RU" sz="1000" b="1" dirty="0"/>
              </a:p>
            </p:txBody>
          </p:sp>
          <p:sp>
            <p:nvSpPr>
              <p:cNvPr id="463" name="Rectangle 51">
                <a:extLst>
                  <a:ext uri="{FF2B5EF4-FFF2-40B4-BE49-F238E27FC236}">
                    <a16:creationId xmlns:a16="http://schemas.microsoft.com/office/drawing/2014/main" id="{80436549-873E-49DF-9DC4-AED7D588E1F8}"/>
                  </a:ext>
                </a:extLst>
              </p:cNvPr>
              <p:cNvSpPr/>
              <p:nvPr/>
            </p:nvSpPr>
            <p:spPr>
              <a:xfrm>
                <a:off x="2220069" y="2595528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455" name="Группа 454">
              <a:extLst>
                <a:ext uri="{FF2B5EF4-FFF2-40B4-BE49-F238E27FC236}">
                  <a16:creationId xmlns:a16="http://schemas.microsoft.com/office/drawing/2014/main" id="{EE9D55C8-183C-4C55-8D39-9FDBE4DAC4B1}"/>
                </a:ext>
              </a:extLst>
            </p:cNvPr>
            <p:cNvGrpSpPr/>
            <p:nvPr/>
          </p:nvGrpSpPr>
          <p:grpSpPr>
            <a:xfrm>
              <a:off x="1203925" y="1312820"/>
              <a:ext cx="615502" cy="638203"/>
              <a:chOff x="1203925" y="1312820"/>
              <a:chExt cx="615502" cy="638203"/>
            </a:xfrm>
          </p:grpSpPr>
          <p:sp>
            <p:nvSpPr>
              <p:cNvPr id="456" name="Rectangle 48">
                <a:extLst>
                  <a:ext uri="{FF2B5EF4-FFF2-40B4-BE49-F238E27FC236}">
                    <a16:creationId xmlns:a16="http://schemas.microsoft.com/office/drawing/2014/main" id="{58BAB7BC-DCCE-485C-894F-070FD6C062DA}"/>
                  </a:ext>
                </a:extLst>
              </p:cNvPr>
              <p:cNvSpPr/>
              <p:nvPr/>
            </p:nvSpPr>
            <p:spPr>
              <a:xfrm>
                <a:off x="1203925" y="1312820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900" b="1" dirty="0"/>
                  <a:t>Ядро</a:t>
                </a:r>
                <a:r>
                  <a:rPr lang="en-US" sz="900" b="1" dirty="0"/>
                  <a:t> 0</a:t>
                </a:r>
              </a:p>
            </p:txBody>
          </p:sp>
          <p:sp>
            <p:nvSpPr>
              <p:cNvPr id="457" name="Rectangle 50">
                <a:extLst>
                  <a:ext uri="{FF2B5EF4-FFF2-40B4-BE49-F238E27FC236}">
                    <a16:creationId xmlns:a16="http://schemas.microsoft.com/office/drawing/2014/main" id="{8B933D2A-4264-48FD-BE82-FFEA8E2E5FC8}"/>
                  </a:ext>
                </a:extLst>
              </p:cNvPr>
              <p:cNvSpPr/>
              <p:nvPr/>
            </p:nvSpPr>
            <p:spPr>
              <a:xfrm>
                <a:off x="1253481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L1I</a:t>
                </a:r>
                <a:endParaRPr lang="ru-RU" sz="1000" b="1" dirty="0"/>
              </a:p>
            </p:txBody>
          </p:sp>
          <p:sp>
            <p:nvSpPr>
              <p:cNvPr id="458" name="Rectangle 51">
                <a:extLst>
                  <a:ext uri="{FF2B5EF4-FFF2-40B4-BE49-F238E27FC236}">
                    <a16:creationId xmlns:a16="http://schemas.microsoft.com/office/drawing/2014/main" id="{574325F0-7E97-4EE7-A386-C801EDE6CF60}"/>
                  </a:ext>
                </a:extLst>
              </p:cNvPr>
              <p:cNvSpPr/>
              <p:nvPr/>
            </p:nvSpPr>
            <p:spPr>
              <a:xfrm>
                <a:off x="1522614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459" name="Rectangle 52">
                <a:extLst>
                  <a:ext uri="{FF2B5EF4-FFF2-40B4-BE49-F238E27FC236}">
                    <a16:creationId xmlns:a16="http://schemas.microsoft.com/office/drawing/2014/main" id="{56E8CDFF-CF4B-4744-A9D0-E697030634D2}"/>
                  </a:ext>
                </a:extLst>
              </p:cNvPr>
              <p:cNvSpPr/>
              <p:nvPr/>
            </p:nvSpPr>
            <p:spPr>
              <a:xfrm>
                <a:off x="1253213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b="1" dirty="0">
                    <a:latin typeface="Gill Sans SemiBold"/>
                  </a:rPr>
                  <a:t>L2</a:t>
                </a:r>
              </a:p>
            </p:txBody>
          </p:sp>
        </p:grpSp>
      </p:grpSp>
      <p:cxnSp>
        <p:nvCxnSpPr>
          <p:cNvPr id="35" name="Соединитель: изогнутый 34">
            <a:extLst>
              <a:ext uri="{FF2B5EF4-FFF2-40B4-BE49-F238E27FC236}">
                <a16:creationId xmlns:a16="http://schemas.microsoft.com/office/drawing/2014/main" id="{9A64A9DE-A48B-419E-ADE4-88EFE242438B}"/>
              </a:ext>
            </a:extLst>
          </p:cNvPr>
          <p:cNvCxnSpPr/>
          <p:nvPr/>
        </p:nvCxnSpPr>
        <p:spPr>
          <a:xfrm>
            <a:off x="2633289" y="1956372"/>
            <a:ext cx="360040" cy="144016"/>
          </a:xfrm>
          <a:prstGeom prst="curvedConnector3">
            <a:avLst/>
          </a:prstGeom>
          <a:ln w="19050">
            <a:solidFill>
              <a:srgbClr val="0A1D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Соединитель: изогнутый 471">
            <a:extLst>
              <a:ext uri="{FF2B5EF4-FFF2-40B4-BE49-F238E27FC236}">
                <a16:creationId xmlns:a16="http://schemas.microsoft.com/office/drawing/2014/main" id="{3865F137-17E3-43DA-BCBB-7CB7BF9E625B}"/>
              </a:ext>
            </a:extLst>
          </p:cNvPr>
          <p:cNvCxnSpPr/>
          <p:nvPr/>
        </p:nvCxnSpPr>
        <p:spPr>
          <a:xfrm>
            <a:off x="2629034" y="2147564"/>
            <a:ext cx="360040" cy="144016"/>
          </a:xfrm>
          <a:prstGeom prst="curvedConnector3">
            <a:avLst/>
          </a:prstGeom>
          <a:ln w="19050">
            <a:solidFill>
              <a:srgbClr val="0A1D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Соединитель: изогнутый 472">
            <a:extLst>
              <a:ext uri="{FF2B5EF4-FFF2-40B4-BE49-F238E27FC236}">
                <a16:creationId xmlns:a16="http://schemas.microsoft.com/office/drawing/2014/main" id="{BF6FC499-9B2E-43E3-A3B6-2997B642639B}"/>
              </a:ext>
            </a:extLst>
          </p:cNvPr>
          <p:cNvCxnSpPr/>
          <p:nvPr/>
        </p:nvCxnSpPr>
        <p:spPr>
          <a:xfrm>
            <a:off x="2629034" y="2338877"/>
            <a:ext cx="360040" cy="144016"/>
          </a:xfrm>
          <a:prstGeom prst="curvedConnector3">
            <a:avLst/>
          </a:prstGeom>
          <a:ln w="19050">
            <a:solidFill>
              <a:srgbClr val="0A1D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: изогнутый 473">
            <a:extLst>
              <a:ext uri="{FF2B5EF4-FFF2-40B4-BE49-F238E27FC236}">
                <a16:creationId xmlns:a16="http://schemas.microsoft.com/office/drawing/2014/main" id="{C1042049-DD06-4D02-8835-1CDCB8794B3D}"/>
              </a:ext>
            </a:extLst>
          </p:cNvPr>
          <p:cNvCxnSpPr>
            <a:cxnSpLocks/>
          </p:cNvCxnSpPr>
          <p:nvPr/>
        </p:nvCxnSpPr>
        <p:spPr>
          <a:xfrm flipV="1">
            <a:off x="3314628" y="1956372"/>
            <a:ext cx="360040" cy="144016"/>
          </a:xfrm>
          <a:prstGeom prst="curvedConnector3">
            <a:avLst/>
          </a:prstGeom>
          <a:ln w="19050">
            <a:solidFill>
              <a:srgbClr val="0A1D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: изогнутый 474">
            <a:extLst>
              <a:ext uri="{FF2B5EF4-FFF2-40B4-BE49-F238E27FC236}">
                <a16:creationId xmlns:a16="http://schemas.microsoft.com/office/drawing/2014/main" id="{FF30E6EE-578C-4B18-9CE2-0E67477DC51E}"/>
              </a:ext>
            </a:extLst>
          </p:cNvPr>
          <p:cNvCxnSpPr>
            <a:cxnSpLocks/>
          </p:cNvCxnSpPr>
          <p:nvPr/>
        </p:nvCxnSpPr>
        <p:spPr>
          <a:xfrm flipV="1">
            <a:off x="3310373" y="2147564"/>
            <a:ext cx="360040" cy="144016"/>
          </a:xfrm>
          <a:prstGeom prst="curvedConnector3">
            <a:avLst/>
          </a:prstGeom>
          <a:ln w="19050">
            <a:solidFill>
              <a:srgbClr val="0A1D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Соединитель: изогнутый 475">
            <a:extLst>
              <a:ext uri="{FF2B5EF4-FFF2-40B4-BE49-F238E27FC236}">
                <a16:creationId xmlns:a16="http://schemas.microsoft.com/office/drawing/2014/main" id="{65A076EE-D8D1-4BB8-9362-5364A8ACE0CA}"/>
              </a:ext>
            </a:extLst>
          </p:cNvPr>
          <p:cNvCxnSpPr>
            <a:cxnSpLocks/>
          </p:cNvCxnSpPr>
          <p:nvPr/>
        </p:nvCxnSpPr>
        <p:spPr>
          <a:xfrm flipV="1">
            <a:off x="3310373" y="2338877"/>
            <a:ext cx="360040" cy="144016"/>
          </a:xfrm>
          <a:prstGeom prst="curvedConnector3">
            <a:avLst/>
          </a:prstGeom>
          <a:ln w="19050">
            <a:solidFill>
              <a:srgbClr val="0A1D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Соединитель: изогнутый 476">
            <a:extLst>
              <a:ext uri="{FF2B5EF4-FFF2-40B4-BE49-F238E27FC236}">
                <a16:creationId xmlns:a16="http://schemas.microsoft.com/office/drawing/2014/main" id="{8BE5ABD3-8C99-4B0C-A405-06DD5BC987EF}"/>
              </a:ext>
            </a:extLst>
          </p:cNvPr>
          <p:cNvCxnSpPr/>
          <p:nvPr/>
        </p:nvCxnSpPr>
        <p:spPr>
          <a:xfrm>
            <a:off x="8431728" y="1907763"/>
            <a:ext cx="360040" cy="144016"/>
          </a:xfrm>
          <a:prstGeom prst="curvedConnector3">
            <a:avLst/>
          </a:prstGeom>
          <a:ln w="19050">
            <a:solidFill>
              <a:srgbClr val="0A1D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Соединитель: изогнутый 477">
            <a:extLst>
              <a:ext uri="{FF2B5EF4-FFF2-40B4-BE49-F238E27FC236}">
                <a16:creationId xmlns:a16="http://schemas.microsoft.com/office/drawing/2014/main" id="{43EC4254-FD3F-4E69-AEC0-3E41E79D42C2}"/>
              </a:ext>
            </a:extLst>
          </p:cNvPr>
          <p:cNvCxnSpPr/>
          <p:nvPr/>
        </p:nvCxnSpPr>
        <p:spPr>
          <a:xfrm>
            <a:off x="8427473" y="2098955"/>
            <a:ext cx="360040" cy="144016"/>
          </a:xfrm>
          <a:prstGeom prst="curvedConnector3">
            <a:avLst/>
          </a:prstGeom>
          <a:ln w="19050">
            <a:solidFill>
              <a:srgbClr val="0A1D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Соединитель: изогнутый 478">
            <a:extLst>
              <a:ext uri="{FF2B5EF4-FFF2-40B4-BE49-F238E27FC236}">
                <a16:creationId xmlns:a16="http://schemas.microsoft.com/office/drawing/2014/main" id="{79797AC1-B2A3-48D5-AFEE-B367F1CC3012}"/>
              </a:ext>
            </a:extLst>
          </p:cNvPr>
          <p:cNvCxnSpPr/>
          <p:nvPr/>
        </p:nvCxnSpPr>
        <p:spPr>
          <a:xfrm>
            <a:off x="8427473" y="2290268"/>
            <a:ext cx="360040" cy="144016"/>
          </a:xfrm>
          <a:prstGeom prst="curvedConnector3">
            <a:avLst/>
          </a:prstGeom>
          <a:ln w="19050">
            <a:solidFill>
              <a:srgbClr val="0A1D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Соединитель: изогнутый 479">
            <a:extLst>
              <a:ext uri="{FF2B5EF4-FFF2-40B4-BE49-F238E27FC236}">
                <a16:creationId xmlns:a16="http://schemas.microsoft.com/office/drawing/2014/main" id="{0A7087C5-1413-482B-9A31-DBDFC8E6C78C}"/>
              </a:ext>
            </a:extLst>
          </p:cNvPr>
          <p:cNvCxnSpPr>
            <a:cxnSpLocks/>
          </p:cNvCxnSpPr>
          <p:nvPr/>
        </p:nvCxnSpPr>
        <p:spPr>
          <a:xfrm flipV="1">
            <a:off x="9113067" y="1907763"/>
            <a:ext cx="360040" cy="144016"/>
          </a:xfrm>
          <a:prstGeom prst="curvedConnector3">
            <a:avLst/>
          </a:prstGeom>
          <a:ln w="19050">
            <a:solidFill>
              <a:srgbClr val="0A1D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: изогнутый 480">
            <a:extLst>
              <a:ext uri="{FF2B5EF4-FFF2-40B4-BE49-F238E27FC236}">
                <a16:creationId xmlns:a16="http://schemas.microsoft.com/office/drawing/2014/main" id="{1FC7212C-7FA7-4750-8941-DABB58F1FF7E}"/>
              </a:ext>
            </a:extLst>
          </p:cNvPr>
          <p:cNvCxnSpPr>
            <a:cxnSpLocks/>
          </p:cNvCxnSpPr>
          <p:nvPr/>
        </p:nvCxnSpPr>
        <p:spPr>
          <a:xfrm flipV="1">
            <a:off x="9108812" y="2098955"/>
            <a:ext cx="360040" cy="144016"/>
          </a:xfrm>
          <a:prstGeom prst="curvedConnector3">
            <a:avLst/>
          </a:prstGeom>
          <a:ln w="19050">
            <a:solidFill>
              <a:srgbClr val="0A1D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Соединитель: изогнутый 481">
            <a:extLst>
              <a:ext uri="{FF2B5EF4-FFF2-40B4-BE49-F238E27FC236}">
                <a16:creationId xmlns:a16="http://schemas.microsoft.com/office/drawing/2014/main" id="{9F08C86D-B0A2-440C-A085-8D550B3D4352}"/>
              </a:ext>
            </a:extLst>
          </p:cNvPr>
          <p:cNvCxnSpPr>
            <a:cxnSpLocks/>
          </p:cNvCxnSpPr>
          <p:nvPr/>
        </p:nvCxnSpPr>
        <p:spPr>
          <a:xfrm flipV="1">
            <a:off x="9108812" y="2290268"/>
            <a:ext cx="360040" cy="144016"/>
          </a:xfrm>
          <a:prstGeom prst="curvedConnector3">
            <a:avLst/>
          </a:prstGeom>
          <a:ln w="19050">
            <a:solidFill>
              <a:srgbClr val="0A1D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Прямоугольник 116">
            <a:extLst>
              <a:ext uri="{FF2B5EF4-FFF2-40B4-BE49-F238E27FC236}">
                <a16:creationId xmlns:a16="http://schemas.microsoft.com/office/drawing/2014/main" id="{BB0299DD-A8F3-4013-84C4-8020CB1500FB}"/>
              </a:ext>
            </a:extLst>
          </p:cNvPr>
          <p:cNvSpPr/>
          <p:nvPr/>
        </p:nvSpPr>
        <p:spPr>
          <a:xfrm>
            <a:off x="217583" y="4681735"/>
            <a:ext cx="5542982" cy="173521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69200" algn="ctr">
              <a:lnSpc>
                <a:spcPct val="80000"/>
              </a:lnSpc>
              <a:spcAft>
                <a:spcPts val="1200"/>
              </a:spcAft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Аспекты безопасности (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safeness)</a:t>
            </a:r>
            <a:endParaRPr lang="en-US" altLang="ru-RU" dirty="0">
              <a:solidFill>
                <a:srgbClr val="050D3F"/>
              </a:solidFill>
              <a:latin typeface="Gill Sans SemiBold" charset="0"/>
            </a:endParaRPr>
          </a:p>
          <a:p>
            <a:pPr marL="457200" indent="-28800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50D3F"/>
                </a:solidFill>
                <a:latin typeface="Gill Sans SemiBold" charset="0"/>
              </a:rPr>
              <a:t>Обеспечение </a:t>
            </a:r>
            <a:r>
              <a:rPr lang="ru-RU" altLang="ru-RU" dirty="0" err="1">
                <a:solidFill>
                  <a:srgbClr val="050D3F"/>
                </a:solidFill>
                <a:latin typeface="Gill Sans SemiBold" charset="0"/>
              </a:rPr>
              <a:t>потокобезопасности</a:t>
            </a:r>
            <a:r>
              <a:rPr lang="ru-RU" altLang="ru-RU" dirty="0">
                <a:solidFill>
                  <a:srgbClr val="050D3F"/>
                </a:solidFill>
                <a:latin typeface="Gill Sans SemiBold" charset="0"/>
              </a:rPr>
              <a:t> (</a:t>
            </a:r>
            <a:r>
              <a:rPr lang="en-US" altLang="ru-RU" dirty="0">
                <a:solidFill>
                  <a:srgbClr val="050D3F"/>
                </a:solidFill>
                <a:latin typeface="Gill Sans SemiBold" charset="0"/>
              </a:rPr>
              <a:t>thread-safety)</a:t>
            </a:r>
            <a:endParaRPr lang="ru-RU" altLang="ru-RU" dirty="0">
              <a:solidFill>
                <a:srgbClr val="050D3F"/>
              </a:solidFill>
              <a:latin typeface="Gill Sans SemiBold" charset="0"/>
            </a:endParaRPr>
          </a:p>
          <a:p>
            <a:pPr marL="457200" indent="-28800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50D3F"/>
                </a:solidFill>
              </a:rPr>
              <a:t>Исключение тупиковых ситуаций (</a:t>
            </a:r>
            <a:r>
              <a:rPr lang="en-US" altLang="ru-RU" dirty="0">
                <a:solidFill>
                  <a:srgbClr val="050D3F"/>
                </a:solidFill>
                <a:latin typeface="Gill Sans SemiBold" charset="0"/>
              </a:rPr>
              <a:t>deadlocks, </a:t>
            </a:r>
            <a:r>
              <a:rPr lang="en-US" altLang="ru-RU" dirty="0" err="1">
                <a:solidFill>
                  <a:srgbClr val="050D3F"/>
                </a:solidFill>
                <a:latin typeface="Gill Sans SemiBold" charset="0"/>
              </a:rPr>
              <a:t>livelocks</a:t>
            </a:r>
            <a:r>
              <a:rPr lang="en-US" altLang="ru-RU" dirty="0">
                <a:solidFill>
                  <a:srgbClr val="050D3F"/>
                </a:solidFill>
                <a:latin typeface="Gill Sans SemiBold" charset="0"/>
              </a:rPr>
              <a:t>)</a:t>
            </a:r>
            <a:endParaRPr lang="ru-RU" altLang="ru-RU" dirty="0">
              <a:solidFill>
                <a:srgbClr val="050D3F"/>
              </a:solidFill>
              <a:latin typeface="Gill Sans SemiBold" charset="0"/>
            </a:endParaRPr>
          </a:p>
          <a:p>
            <a:pPr marL="457200" indent="-28800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50D3F"/>
                </a:solidFill>
                <a:latin typeface="Gill Sans SemiBold" charset="0"/>
              </a:rPr>
              <a:t>Соответствие критериям корректности: </a:t>
            </a:r>
            <a:r>
              <a:rPr lang="ru-RU" altLang="ru-RU" dirty="0" err="1">
                <a:solidFill>
                  <a:srgbClr val="050D3F"/>
                </a:solidFill>
                <a:latin typeface="Gill Sans SemiBold" charset="0"/>
              </a:rPr>
              <a:t>линеаризуемость</a:t>
            </a:r>
            <a:r>
              <a:rPr lang="ru-RU" altLang="ru-RU" dirty="0">
                <a:solidFill>
                  <a:srgbClr val="050D3F"/>
                </a:solidFill>
                <a:latin typeface="Gill Sans SemiBold" charset="0"/>
              </a:rPr>
              <a:t> (</a:t>
            </a:r>
            <a:r>
              <a:rPr lang="en-US" altLang="ru-RU" dirty="0">
                <a:solidFill>
                  <a:srgbClr val="050D3F"/>
                </a:solidFill>
                <a:latin typeface="Gill Sans SemiBold" charset="0"/>
              </a:rPr>
              <a:t>linearizability)</a:t>
            </a:r>
            <a:endParaRPr lang="ru-RU" altLang="ru-RU" dirty="0">
              <a:solidFill>
                <a:srgbClr val="050D3F"/>
              </a:solidFill>
              <a:latin typeface="Gill Sans SemiBold" charset="0"/>
            </a:endParaRPr>
          </a:p>
        </p:txBody>
      </p: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B3BB9DAC-86E8-463B-A8A7-F7D1FCA5E757}"/>
              </a:ext>
            </a:extLst>
          </p:cNvPr>
          <p:cNvSpPr/>
          <p:nvPr/>
        </p:nvSpPr>
        <p:spPr>
          <a:xfrm>
            <a:off x="5879976" y="4618136"/>
            <a:ext cx="5908649" cy="203376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69200" algn="ctr">
              <a:lnSpc>
                <a:spcPct val="80000"/>
              </a:lnSpc>
              <a:spcAft>
                <a:spcPts val="1200"/>
              </a:spcAft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Аспекты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масштабируемости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(scalability)</a:t>
            </a:r>
            <a:endParaRPr lang="en-US" altLang="ru-RU" dirty="0">
              <a:solidFill>
                <a:srgbClr val="050D3F"/>
              </a:solidFill>
              <a:latin typeface="Gill Sans SemiBold" charset="0"/>
            </a:endParaRPr>
          </a:p>
          <a:p>
            <a:pPr marL="457200" indent="-28800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50D3F"/>
                </a:solidFill>
                <a:latin typeface="Gill Sans SemiBold" charset="0"/>
              </a:rPr>
              <a:t>Состязание потоков (</a:t>
            </a:r>
            <a:r>
              <a:rPr lang="en-US" altLang="ru-RU" dirty="0">
                <a:solidFill>
                  <a:srgbClr val="050D3F"/>
                </a:solidFill>
                <a:latin typeface="Gill Sans SemiBold" charset="0"/>
              </a:rPr>
              <a:t>contention, o</a:t>
            </a:r>
            <a:r>
              <a:rPr lang="en-US" dirty="0"/>
              <a:t>versubscription</a:t>
            </a:r>
            <a:r>
              <a:rPr lang="ru-RU" altLang="ru-RU" dirty="0">
                <a:solidFill>
                  <a:srgbClr val="050D3F"/>
                </a:solidFill>
                <a:latin typeface="Gill Sans SemiBold" charset="0"/>
              </a:rPr>
              <a:t>)</a:t>
            </a:r>
            <a:endParaRPr lang="en-US" altLang="ru-RU" dirty="0">
              <a:solidFill>
                <a:srgbClr val="050D3F"/>
              </a:solidFill>
              <a:latin typeface="Gill Sans SemiBold" charset="0"/>
            </a:endParaRPr>
          </a:p>
          <a:p>
            <a:pPr marL="457200" indent="-28800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50D3F"/>
                </a:solidFill>
                <a:latin typeface="Gill Sans SemiBold" charset="0"/>
              </a:rPr>
              <a:t>Узкие места (</a:t>
            </a:r>
            <a:r>
              <a:rPr lang="en-US" altLang="ru-RU" dirty="0">
                <a:solidFill>
                  <a:srgbClr val="050D3F"/>
                </a:solidFill>
                <a:latin typeface="Gill Sans SemiBold" charset="0"/>
              </a:rPr>
              <a:t>bottlenecks, hotspots)</a:t>
            </a:r>
          </a:p>
          <a:p>
            <a:pPr marL="457200" indent="-28800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50D3F"/>
                </a:solidFill>
                <a:latin typeface="Gill Sans SemiBold" charset="0"/>
              </a:rPr>
              <a:t>Эффективность использования кэш-памяти </a:t>
            </a:r>
            <a:r>
              <a:rPr lang="en-US" altLang="ru-RU" dirty="0">
                <a:solidFill>
                  <a:srgbClr val="050D3F"/>
                </a:solidFill>
                <a:latin typeface="Gill Sans SemiBold" charset="0"/>
              </a:rPr>
              <a:t>(invalidations, cache misses)</a:t>
            </a:r>
            <a:endParaRPr lang="ru-RU" altLang="ru-RU" dirty="0">
              <a:solidFill>
                <a:srgbClr val="050D3F"/>
              </a:solidFill>
            </a:endParaRPr>
          </a:p>
          <a:p>
            <a:pPr marL="457200" indent="-28800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50D3F"/>
                </a:solidFill>
              </a:rPr>
              <a:t>Голодание потоков </a:t>
            </a:r>
            <a:r>
              <a:rPr lang="en-US" altLang="ru-RU" dirty="0">
                <a:solidFill>
                  <a:srgbClr val="050D3F"/>
                </a:solidFill>
                <a:latin typeface="Gill Sans SemiBold" charset="0"/>
              </a:rPr>
              <a:t>(thread starvation), </a:t>
            </a:r>
            <a:r>
              <a:rPr lang="ru-RU" altLang="ru-RU" dirty="0">
                <a:solidFill>
                  <a:srgbClr val="050D3F"/>
                </a:solidFill>
                <a:latin typeface="Gill Sans SemiBold" charset="0"/>
              </a:rPr>
              <a:t>проблема справедливого доступа к ресурсам (</a:t>
            </a:r>
            <a:r>
              <a:rPr lang="en-US" altLang="ru-RU" dirty="0">
                <a:solidFill>
                  <a:srgbClr val="050D3F"/>
                </a:solidFill>
                <a:latin typeface="Gill Sans SemiBold" charset="0"/>
              </a:rPr>
              <a:t>fairness)</a:t>
            </a:r>
            <a:endParaRPr lang="ru-RU" altLang="ru-RU" dirty="0">
              <a:solidFill>
                <a:srgbClr val="050D3F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8F464A3-632F-4E6D-AE6A-88A2141EF29E}"/>
              </a:ext>
            </a:extLst>
          </p:cNvPr>
          <p:cNvSpPr/>
          <p:nvPr/>
        </p:nvSpPr>
        <p:spPr>
          <a:xfrm>
            <a:off x="479376" y="4066772"/>
            <a:ext cx="10873208" cy="54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Aft>
                <a:spcPts val="600"/>
              </a:spcAft>
            </a:pPr>
            <a:r>
              <a:rPr lang="ru-RU" altLang="ru-RU" dirty="0">
                <a:solidFill>
                  <a:srgbClr val="050D3F"/>
                </a:solidFill>
                <a:latin typeface="Gill Sans SemiBold" charset="0"/>
              </a:rPr>
              <a:t>Одна из ключевых задач параллельного программирования </a:t>
            </a:r>
            <a:r>
              <a:rPr lang="ru-RU" altLang="ru-RU" b="1" dirty="0">
                <a:solidFill>
                  <a:srgbClr val="050D3F"/>
                </a:solidFill>
                <a:latin typeface="Gill Sans SemiBold" charset="0"/>
              </a:rPr>
              <a:t>– </a:t>
            </a:r>
            <a:r>
              <a:rPr lang="ru-RU" altLang="ru-RU" b="1" dirty="0" err="1">
                <a:solidFill>
                  <a:srgbClr val="050D3F"/>
                </a:solidFill>
                <a:latin typeface="Gill Sans SemiBold" charset="0"/>
              </a:rPr>
              <a:t>масштибариуемая</a:t>
            </a:r>
            <a:r>
              <a:rPr lang="ru-RU" altLang="ru-RU" b="1" dirty="0">
                <a:solidFill>
                  <a:srgbClr val="050D3F"/>
                </a:solidFill>
                <a:latin typeface="Gill Sans SemiBold" charset="0"/>
              </a:rPr>
              <a:t> синхронизации</a:t>
            </a:r>
            <a:r>
              <a:rPr lang="ru-RU" altLang="ru-RU" dirty="0">
                <a:solidFill>
                  <a:srgbClr val="050D3F"/>
                </a:solidFill>
                <a:latin typeface="Gill Sans SemiBold" charset="0"/>
              </a:rPr>
              <a:t> потоков </a:t>
            </a:r>
            <a:br>
              <a:rPr lang="ru-RU" altLang="ru-RU" dirty="0">
                <a:solidFill>
                  <a:srgbClr val="050D3F"/>
                </a:solidFill>
                <a:latin typeface="Gill Sans SemiBold" charset="0"/>
              </a:rPr>
            </a:br>
            <a:r>
              <a:rPr lang="ru-RU" altLang="ru-RU" dirty="0">
                <a:solidFill>
                  <a:srgbClr val="050D3F"/>
                </a:solidFill>
                <a:latin typeface="Gill Sans SemiBold" charset="0"/>
              </a:rPr>
              <a:t>при обращении к разделяемым областям памяти</a:t>
            </a:r>
          </a:p>
        </p:txBody>
      </p:sp>
    </p:spTree>
    <p:extLst>
      <p:ext uri="{BB962C8B-B14F-4D97-AF65-F5344CB8AC3E}">
        <p14:creationId xmlns:p14="http://schemas.microsoft.com/office/powerpoint/2010/main" val="1804216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30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ЦИКЛИЧЕСКАЯ ОСЛАБЛЕННАЯ ОЧЕРЕДЬ С ПРИОРИТЕТОМ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F81AF83-7D37-4416-AC98-FD8E294A67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ru-RU" dirty="0"/>
              <a:t>Circular Relaxed Concurrent Priority Queue (CPQ)</a:t>
            </a:r>
            <a:endParaRPr lang="ru-RU" dirty="0"/>
          </a:p>
        </p:txBody>
      </p:sp>
      <p:cxnSp>
        <p:nvCxnSpPr>
          <p:cNvPr id="198" name="Соединитель: изогнутый 197">
            <a:extLst>
              <a:ext uri="{FF2B5EF4-FFF2-40B4-BE49-F238E27FC236}">
                <a16:creationId xmlns:a16="http://schemas.microsoft.com/office/drawing/2014/main" id="{A6A059DC-697D-4111-B054-933AA9248C20}"/>
              </a:ext>
            </a:extLst>
          </p:cNvPr>
          <p:cNvCxnSpPr>
            <a:cxnSpLocks/>
            <a:stCxn id="52" idx="3"/>
            <a:endCxn id="93" idx="0"/>
          </p:cNvCxnSpPr>
          <p:nvPr/>
        </p:nvCxnSpPr>
        <p:spPr>
          <a:xfrm>
            <a:off x="9682624" y="2251308"/>
            <a:ext cx="497233" cy="602748"/>
          </a:xfrm>
          <a:prstGeom prst="curvedConnector2">
            <a:avLst/>
          </a:prstGeom>
          <a:ln w="317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Соединитель: изогнутый 186">
            <a:extLst>
              <a:ext uri="{FF2B5EF4-FFF2-40B4-BE49-F238E27FC236}">
                <a16:creationId xmlns:a16="http://schemas.microsoft.com/office/drawing/2014/main" id="{013DF84C-63B9-4EBF-8EF4-65B4C8C80115}"/>
              </a:ext>
            </a:extLst>
          </p:cNvPr>
          <p:cNvCxnSpPr>
            <a:cxnSpLocks/>
            <a:stCxn id="52" idx="3"/>
            <a:endCxn id="93" idx="0"/>
          </p:cNvCxnSpPr>
          <p:nvPr/>
        </p:nvCxnSpPr>
        <p:spPr>
          <a:xfrm>
            <a:off x="9682624" y="2251308"/>
            <a:ext cx="497233" cy="602748"/>
          </a:xfrm>
          <a:prstGeom prst="curvedConnector2">
            <a:avLst/>
          </a:prstGeom>
          <a:ln w="317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93E04882-4C7C-4BF0-9462-9F113701ECF2}"/>
              </a:ext>
            </a:extLst>
          </p:cNvPr>
          <p:cNvSpPr/>
          <p:nvPr/>
        </p:nvSpPr>
        <p:spPr>
          <a:xfrm>
            <a:off x="9140688" y="5348346"/>
            <a:ext cx="1973161" cy="75968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ru-RU" sz="1200" dirty="0">
              <a:solidFill>
                <a:schemeClr val="tx2"/>
              </a:solidFill>
            </a:endParaRPr>
          </a:p>
          <a:p>
            <a:pPr algn="ctr"/>
            <a:endParaRPr lang="ru-RU" sz="1200" dirty="0">
              <a:solidFill>
                <a:schemeClr val="tx2"/>
              </a:solidFill>
            </a:endParaRPr>
          </a:p>
          <a:p>
            <a:pPr algn="ctr"/>
            <a:endParaRPr lang="ru-RU" sz="1200" dirty="0">
              <a:solidFill>
                <a:schemeClr val="tx2"/>
              </a:solidFill>
            </a:endParaRPr>
          </a:p>
          <a:p>
            <a:pPr algn="ctr"/>
            <a:r>
              <a:rPr lang="ru-RU" sz="1200" dirty="0">
                <a:solidFill>
                  <a:schemeClr val="tx2"/>
                </a:solidFill>
              </a:rPr>
              <a:t>Очередь с приоритетом</a:t>
            </a:r>
          </a:p>
        </p:txBody>
      </p:sp>
      <p:sp>
        <p:nvSpPr>
          <p:cNvPr id="41" name="Rectangle 37">
            <a:extLst>
              <a:ext uri="{FF2B5EF4-FFF2-40B4-BE49-F238E27FC236}">
                <a16:creationId xmlns:a16="http://schemas.microsoft.com/office/drawing/2014/main" id="{FDD2AD77-2FDD-44C8-A621-C1E70AC3D4D0}"/>
              </a:ext>
            </a:extLst>
          </p:cNvPr>
          <p:cNvSpPr/>
          <p:nvPr/>
        </p:nvSpPr>
        <p:spPr>
          <a:xfrm>
            <a:off x="9243855" y="5425062"/>
            <a:ext cx="450185" cy="411544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2" name="Rectangle 38">
            <a:extLst>
              <a:ext uri="{FF2B5EF4-FFF2-40B4-BE49-F238E27FC236}">
                <a16:creationId xmlns:a16="http://schemas.microsoft.com/office/drawing/2014/main" id="{AACDED2C-2981-4413-93BA-6E97206B7475}"/>
              </a:ext>
            </a:extLst>
          </p:cNvPr>
          <p:cNvSpPr/>
          <p:nvPr/>
        </p:nvSpPr>
        <p:spPr>
          <a:xfrm>
            <a:off x="9694777" y="5424706"/>
            <a:ext cx="450185" cy="411544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8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BBA50885-6AA3-488D-B7A9-17CEF1688F83}"/>
              </a:ext>
            </a:extLst>
          </p:cNvPr>
          <p:cNvSpPr/>
          <p:nvPr/>
        </p:nvSpPr>
        <p:spPr>
          <a:xfrm>
            <a:off x="10144225" y="5424349"/>
            <a:ext cx="450185" cy="411544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14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6FCE5836-12A2-412B-B4CD-EDFD3C3EA01D}"/>
              </a:ext>
            </a:extLst>
          </p:cNvPr>
          <p:cNvSpPr/>
          <p:nvPr/>
        </p:nvSpPr>
        <p:spPr>
          <a:xfrm>
            <a:off x="10594411" y="5424349"/>
            <a:ext cx="450185" cy="411544"/>
          </a:xfrm>
          <a:prstGeom prst="rect">
            <a:avLst/>
          </a:prstGeom>
          <a:pattFill prst="smCheck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82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55" name="Соединитель: изогнутый 54">
            <a:extLst>
              <a:ext uri="{FF2B5EF4-FFF2-40B4-BE49-F238E27FC236}">
                <a16:creationId xmlns:a16="http://schemas.microsoft.com/office/drawing/2014/main" id="{3C6AF92C-6CF7-43C2-8883-F3B02410CE3C}"/>
              </a:ext>
            </a:extLst>
          </p:cNvPr>
          <p:cNvCxnSpPr>
            <a:cxnSpLocks/>
            <a:stCxn id="53" idx="1"/>
            <a:endCxn id="54" idx="2"/>
          </p:cNvCxnSpPr>
          <p:nvPr/>
        </p:nvCxnSpPr>
        <p:spPr>
          <a:xfrm rot="10800000">
            <a:off x="8606911" y="3261087"/>
            <a:ext cx="544224" cy="589991"/>
          </a:xfrm>
          <a:prstGeom prst="curved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изогнутый 55">
            <a:extLst>
              <a:ext uri="{FF2B5EF4-FFF2-40B4-BE49-F238E27FC236}">
                <a16:creationId xmlns:a16="http://schemas.microsoft.com/office/drawing/2014/main" id="{C86167F1-37A7-4385-96C1-D03398833F05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8541721" y="2316498"/>
            <a:ext cx="598234" cy="467854"/>
          </a:xfrm>
          <a:prstGeom prst="curvedConnector2">
            <a:avLst/>
          </a:prstGeom>
          <a:ln w="412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Соединитель: изогнутый 93">
            <a:extLst>
              <a:ext uri="{FF2B5EF4-FFF2-40B4-BE49-F238E27FC236}">
                <a16:creationId xmlns:a16="http://schemas.microsoft.com/office/drawing/2014/main" id="{884FB92C-9CE6-48B0-9F20-8355E887526E}"/>
              </a:ext>
            </a:extLst>
          </p:cNvPr>
          <p:cNvCxnSpPr>
            <a:cxnSpLocks/>
            <a:stCxn id="52" idx="3"/>
            <a:endCxn id="93" idx="0"/>
          </p:cNvCxnSpPr>
          <p:nvPr/>
        </p:nvCxnSpPr>
        <p:spPr>
          <a:xfrm>
            <a:off x="9682624" y="2251308"/>
            <a:ext cx="497233" cy="602748"/>
          </a:xfrm>
          <a:prstGeom prst="curved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: изогнутый 94">
            <a:extLst>
              <a:ext uri="{FF2B5EF4-FFF2-40B4-BE49-F238E27FC236}">
                <a16:creationId xmlns:a16="http://schemas.microsoft.com/office/drawing/2014/main" id="{27D3940B-6878-4B66-A66A-36DC45B3E637}"/>
              </a:ext>
            </a:extLst>
          </p:cNvPr>
          <p:cNvCxnSpPr>
            <a:cxnSpLocks/>
            <a:stCxn id="93" idx="2"/>
            <a:endCxn id="53" idx="3"/>
          </p:cNvCxnSpPr>
          <p:nvPr/>
        </p:nvCxnSpPr>
        <p:spPr>
          <a:xfrm rot="5400000">
            <a:off x="9624758" y="3295977"/>
            <a:ext cx="585477" cy="524722"/>
          </a:xfrm>
          <a:prstGeom prst="curved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1503C109-BFE7-4B18-B627-99B1C35B55B5}"/>
              </a:ext>
            </a:extLst>
          </p:cNvPr>
          <p:cNvSpPr/>
          <p:nvPr/>
        </p:nvSpPr>
        <p:spPr>
          <a:xfrm>
            <a:off x="10544736" y="2733954"/>
            <a:ext cx="1092275" cy="98814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ru-RU" sz="1200" dirty="0">
              <a:solidFill>
                <a:schemeClr val="tx2"/>
              </a:solidFill>
            </a:endParaRPr>
          </a:p>
          <a:p>
            <a:pPr algn="ctr"/>
            <a:endParaRPr lang="ru-RU" sz="1200" dirty="0">
              <a:solidFill>
                <a:schemeClr val="tx2"/>
              </a:solidFill>
            </a:endParaRPr>
          </a:p>
          <a:p>
            <a:pPr algn="ctr"/>
            <a:endParaRPr lang="ru-RU" sz="1200" dirty="0">
              <a:solidFill>
                <a:schemeClr val="tx2"/>
              </a:solidFill>
            </a:endParaRPr>
          </a:p>
          <a:p>
            <a:pPr algn="ctr"/>
            <a:r>
              <a:rPr lang="ru-RU" sz="1200" dirty="0">
                <a:solidFill>
                  <a:schemeClr val="tx2"/>
                </a:solidFill>
              </a:rPr>
              <a:t>Очередь с приоритетом</a:t>
            </a:r>
          </a:p>
        </p:txBody>
      </p:sp>
      <p:sp>
        <p:nvSpPr>
          <p:cNvPr id="90" name="Rectangle 31">
            <a:extLst>
              <a:ext uri="{FF2B5EF4-FFF2-40B4-BE49-F238E27FC236}">
                <a16:creationId xmlns:a16="http://schemas.microsoft.com/office/drawing/2014/main" id="{264E7A87-52BF-4EC4-B243-1A930A1B25E8}"/>
              </a:ext>
            </a:extLst>
          </p:cNvPr>
          <p:cNvSpPr/>
          <p:nvPr/>
        </p:nvSpPr>
        <p:spPr>
          <a:xfrm>
            <a:off x="10633908" y="2861566"/>
            <a:ext cx="450185" cy="411544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16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1" name="Rectangle 32">
            <a:extLst>
              <a:ext uri="{FF2B5EF4-FFF2-40B4-BE49-F238E27FC236}">
                <a16:creationId xmlns:a16="http://schemas.microsoft.com/office/drawing/2014/main" id="{946412C9-36AB-4018-896B-52DAE6E0CD3B}"/>
              </a:ext>
            </a:extLst>
          </p:cNvPr>
          <p:cNvSpPr/>
          <p:nvPr/>
        </p:nvSpPr>
        <p:spPr>
          <a:xfrm>
            <a:off x="11081132" y="2861566"/>
            <a:ext cx="450185" cy="411544"/>
          </a:xfrm>
          <a:prstGeom prst="rect">
            <a:avLst/>
          </a:prstGeom>
          <a:pattFill prst="smCheck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52</a:t>
            </a:r>
            <a:endParaRPr lang="ru-RU" dirty="0">
              <a:solidFill>
                <a:srgbClr val="00B050"/>
              </a:solidFill>
            </a:endParaRPr>
          </a:p>
        </p:txBody>
      </p: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4F42A47E-A018-46F0-B71A-9056D0D994A1}"/>
              </a:ext>
            </a:extLst>
          </p:cNvPr>
          <p:cNvCxnSpPr>
            <a:cxnSpLocks/>
            <a:stCxn id="93" idx="3"/>
            <a:endCxn id="90" idx="1"/>
          </p:cNvCxnSpPr>
          <p:nvPr/>
        </p:nvCxnSpPr>
        <p:spPr>
          <a:xfrm>
            <a:off x="10431857" y="3059828"/>
            <a:ext cx="202051" cy="751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29">
            <a:extLst>
              <a:ext uri="{FF2B5EF4-FFF2-40B4-BE49-F238E27FC236}">
                <a16:creationId xmlns:a16="http://schemas.microsoft.com/office/drawing/2014/main" id="{CBB3DD21-080D-4649-BE4D-32B66C61CDB8}"/>
              </a:ext>
            </a:extLst>
          </p:cNvPr>
          <p:cNvSpPr/>
          <p:nvPr/>
        </p:nvSpPr>
        <p:spPr>
          <a:xfrm>
            <a:off x="9927857" y="2854056"/>
            <a:ext cx="504000" cy="411544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node</a:t>
            </a:r>
            <a:endParaRPr lang="ru-RU" sz="1400" dirty="0">
              <a:solidFill>
                <a:schemeClr val="tx2"/>
              </a:solidFill>
            </a:endParaRPr>
          </a:p>
        </p:txBody>
      </p:sp>
      <p:pic>
        <p:nvPicPr>
          <p:cNvPr id="96" name="Рисунок 95" descr="Замок">
            <a:extLst>
              <a:ext uri="{FF2B5EF4-FFF2-40B4-BE49-F238E27FC236}">
                <a16:creationId xmlns:a16="http://schemas.microsoft.com/office/drawing/2014/main" id="{C8CDFC60-AB4D-4DF1-874B-D5D10612DB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0801" y="2849542"/>
            <a:ext cx="213337" cy="193263"/>
          </a:xfrm>
          <a:prstGeom prst="rect">
            <a:avLst/>
          </a:prstGeom>
        </p:spPr>
      </p:pic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1FCAAA7D-0C4B-4BDD-91FB-C95DBAF9337D}"/>
              </a:ext>
            </a:extLst>
          </p:cNvPr>
          <p:cNvSpPr/>
          <p:nvPr/>
        </p:nvSpPr>
        <p:spPr>
          <a:xfrm>
            <a:off x="10056440" y="1203954"/>
            <a:ext cx="1973161" cy="75968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ru-RU" sz="1200" dirty="0">
              <a:solidFill>
                <a:schemeClr val="tx2"/>
              </a:solidFill>
            </a:endParaRPr>
          </a:p>
          <a:p>
            <a:pPr algn="ctr"/>
            <a:endParaRPr lang="ru-RU" sz="1200" dirty="0">
              <a:solidFill>
                <a:schemeClr val="tx2"/>
              </a:solidFill>
            </a:endParaRPr>
          </a:p>
          <a:p>
            <a:pPr algn="ctr"/>
            <a:endParaRPr lang="ru-RU" sz="1200" dirty="0">
              <a:solidFill>
                <a:schemeClr val="tx2"/>
              </a:solidFill>
            </a:endParaRPr>
          </a:p>
          <a:p>
            <a:pPr algn="ctr"/>
            <a:r>
              <a:rPr lang="ru-RU" sz="1200" dirty="0">
                <a:solidFill>
                  <a:schemeClr val="tx2"/>
                </a:solidFill>
              </a:rPr>
              <a:t>Очередь с приоритетом</a:t>
            </a:r>
          </a:p>
        </p:txBody>
      </p:sp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id="{5E879039-A6E3-4A57-ADB1-1DB357206641}"/>
              </a:ext>
            </a:extLst>
          </p:cNvPr>
          <p:cNvGrpSpPr/>
          <p:nvPr/>
        </p:nvGrpSpPr>
        <p:grpSpPr>
          <a:xfrm>
            <a:off x="10370098" y="1325591"/>
            <a:ext cx="1349818" cy="411900"/>
            <a:chOff x="9630027" y="2312283"/>
            <a:chExt cx="1349818" cy="411900"/>
          </a:xfrm>
        </p:grpSpPr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072F31B7-F045-413D-87F4-7F721C9E597A}"/>
                </a:ext>
              </a:extLst>
            </p:cNvPr>
            <p:cNvSpPr/>
            <p:nvPr/>
          </p:nvSpPr>
          <p:spPr>
            <a:xfrm>
              <a:off x="9630027" y="2312639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33" name="Rectangle 30">
              <a:extLst>
                <a:ext uri="{FF2B5EF4-FFF2-40B4-BE49-F238E27FC236}">
                  <a16:creationId xmlns:a16="http://schemas.microsoft.com/office/drawing/2014/main" id="{1DD7E869-FAAF-439D-88EF-B5C03839FFB5}"/>
                </a:ext>
              </a:extLst>
            </p:cNvPr>
            <p:cNvSpPr/>
            <p:nvPr/>
          </p:nvSpPr>
          <p:spPr>
            <a:xfrm>
              <a:off x="10079475" y="2312283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27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39" name="Rectangle 36">
              <a:extLst>
                <a:ext uri="{FF2B5EF4-FFF2-40B4-BE49-F238E27FC236}">
                  <a16:creationId xmlns:a16="http://schemas.microsoft.com/office/drawing/2014/main" id="{6985D4FA-B245-4DA7-8202-C7F46F0D9CF0}"/>
                </a:ext>
              </a:extLst>
            </p:cNvPr>
            <p:cNvSpPr/>
            <p:nvPr/>
          </p:nvSpPr>
          <p:spPr>
            <a:xfrm>
              <a:off x="10529660" y="2312283"/>
              <a:ext cx="450185" cy="411544"/>
            </a:xfrm>
            <a:prstGeom prst="rect">
              <a:avLst/>
            </a:prstGeom>
            <a:pattFill prst="smCheck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61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60F4AF78-04DF-4B3B-8D16-FFF229B14299}"/>
              </a:ext>
            </a:extLst>
          </p:cNvPr>
          <p:cNvCxnSpPr>
            <a:cxnSpLocks/>
            <a:stCxn id="52" idx="0"/>
            <a:endCxn id="32" idx="1"/>
          </p:cNvCxnSpPr>
          <p:nvPr/>
        </p:nvCxnSpPr>
        <p:spPr>
          <a:xfrm rot="5400000" flipH="1" flipV="1">
            <a:off x="9617488" y="1292927"/>
            <a:ext cx="513817" cy="991403"/>
          </a:xfrm>
          <a:prstGeom prst="bentConnector2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9">
            <a:extLst>
              <a:ext uri="{FF2B5EF4-FFF2-40B4-BE49-F238E27FC236}">
                <a16:creationId xmlns:a16="http://schemas.microsoft.com/office/drawing/2014/main" id="{486E183B-E2F7-4310-9DA1-B5E71B02A759}"/>
              </a:ext>
            </a:extLst>
          </p:cNvPr>
          <p:cNvSpPr/>
          <p:nvPr/>
        </p:nvSpPr>
        <p:spPr>
          <a:xfrm>
            <a:off x="9074765" y="2045536"/>
            <a:ext cx="607859" cy="411544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head</a:t>
            </a:r>
            <a:endParaRPr lang="ru-RU" sz="1600" dirty="0">
              <a:solidFill>
                <a:schemeClr val="tx2"/>
              </a:solidFill>
            </a:endParaRPr>
          </a:p>
        </p:txBody>
      </p:sp>
      <p:pic>
        <p:nvPicPr>
          <p:cNvPr id="97" name="Рисунок 96" descr="Замок">
            <a:extLst>
              <a:ext uri="{FF2B5EF4-FFF2-40B4-BE49-F238E27FC236}">
                <a16:creationId xmlns:a16="http://schemas.microsoft.com/office/drawing/2014/main" id="{9A0F4985-D2C3-4703-84C7-DFDADB52ED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9308" y="2046393"/>
            <a:ext cx="170919" cy="170919"/>
          </a:xfrm>
          <a:prstGeom prst="rect">
            <a:avLst/>
          </a:prstGeom>
        </p:spPr>
      </p:pic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C8686913-56EB-429D-B061-B4C416F89D84}"/>
              </a:ext>
            </a:extLst>
          </p:cNvPr>
          <p:cNvSpPr/>
          <p:nvPr/>
        </p:nvSpPr>
        <p:spPr>
          <a:xfrm>
            <a:off x="10056440" y="4256502"/>
            <a:ext cx="1973161" cy="75968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ru-RU" sz="1200" dirty="0">
              <a:solidFill>
                <a:schemeClr val="tx2"/>
              </a:solidFill>
            </a:endParaRPr>
          </a:p>
          <a:p>
            <a:pPr algn="ctr"/>
            <a:endParaRPr lang="ru-RU" sz="1200" dirty="0">
              <a:solidFill>
                <a:schemeClr val="tx2"/>
              </a:solidFill>
            </a:endParaRPr>
          </a:p>
          <a:p>
            <a:pPr algn="ctr"/>
            <a:endParaRPr lang="ru-RU" sz="1200" dirty="0">
              <a:solidFill>
                <a:schemeClr val="tx2"/>
              </a:solidFill>
            </a:endParaRPr>
          </a:p>
          <a:p>
            <a:pPr algn="ctr"/>
            <a:r>
              <a:rPr lang="ru-RU" sz="1200" dirty="0">
                <a:solidFill>
                  <a:schemeClr val="tx2"/>
                </a:solidFill>
              </a:rPr>
              <a:t>Очередь с приоритетом</a:t>
            </a: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10B8F418-20BB-4972-94FF-E668FD3068D7}"/>
              </a:ext>
            </a:extLst>
          </p:cNvPr>
          <p:cNvSpPr/>
          <p:nvPr/>
        </p:nvSpPr>
        <p:spPr>
          <a:xfrm>
            <a:off x="10139263" y="4354138"/>
            <a:ext cx="450185" cy="411544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9D57E0C3-CB7B-4097-BFB1-2BAE1ED403AA}"/>
              </a:ext>
            </a:extLst>
          </p:cNvPr>
          <p:cNvSpPr/>
          <p:nvPr/>
        </p:nvSpPr>
        <p:spPr>
          <a:xfrm>
            <a:off x="10590185" y="4353782"/>
            <a:ext cx="450185" cy="411544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E691E159-6228-4C31-9896-10B8B22888BD}"/>
              </a:ext>
            </a:extLst>
          </p:cNvPr>
          <p:cNvSpPr/>
          <p:nvPr/>
        </p:nvSpPr>
        <p:spPr>
          <a:xfrm>
            <a:off x="11039633" y="4353425"/>
            <a:ext cx="450185" cy="411544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19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8" name="Rectangle 34">
            <a:extLst>
              <a:ext uri="{FF2B5EF4-FFF2-40B4-BE49-F238E27FC236}">
                <a16:creationId xmlns:a16="http://schemas.microsoft.com/office/drawing/2014/main" id="{BD91DA16-8BEE-4EB0-B237-A02E2AED0397}"/>
              </a:ext>
            </a:extLst>
          </p:cNvPr>
          <p:cNvSpPr/>
          <p:nvPr/>
        </p:nvSpPr>
        <p:spPr>
          <a:xfrm>
            <a:off x="11489819" y="4353425"/>
            <a:ext cx="450185" cy="411544"/>
          </a:xfrm>
          <a:prstGeom prst="rect">
            <a:avLst/>
          </a:prstGeom>
          <a:pattFill prst="smCheck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53" name="Rectangle 29">
            <a:extLst>
              <a:ext uri="{FF2B5EF4-FFF2-40B4-BE49-F238E27FC236}">
                <a16:creationId xmlns:a16="http://schemas.microsoft.com/office/drawing/2014/main" id="{DF046033-B355-41A7-8F25-8961C66FD52F}"/>
              </a:ext>
            </a:extLst>
          </p:cNvPr>
          <p:cNvSpPr/>
          <p:nvPr/>
        </p:nvSpPr>
        <p:spPr>
          <a:xfrm>
            <a:off x="9151140" y="3645305"/>
            <a:ext cx="504000" cy="411544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node</a:t>
            </a:r>
            <a:endParaRPr lang="ru-RU" sz="1200" dirty="0">
              <a:solidFill>
                <a:schemeClr val="tx2"/>
              </a:solidFill>
            </a:endParaRPr>
          </a:p>
        </p:txBody>
      </p:sp>
      <p:pic>
        <p:nvPicPr>
          <p:cNvPr id="98" name="Рисунок 97" descr="Замок">
            <a:extLst>
              <a:ext uri="{FF2B5EF4-FFF2-40B4-BE49-F238E27FC236}">
                <a16:creationId xmlns:a16="http://schemas.microsoft.com/office/drawing/2014/main" id="{971E8AB7-F3CC-4A08-B9AB-D513044EFE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2010" y="3645305"/>
            <a:ext cx="215744" cy="196236"/>
          </a:xfrm>
          <a:prstGeom prst="rect">
            <a:avLst/>
          </a:prstGeom>
        </p:spPr>
      </p:pic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4551B2D3-68DC-4EAD-BE78-10EEE0D2DB35}"/>
              </a:ext>
            </a:extLst>
          </p:cNvPr>
          <p:cNvCxnSpPr>
            <a:cxnSpLocks/>
            <a:stCxn id="54" idx="1"/>
            <a:endCxn id="41" idx="1"/>
          </p:cNvCxnSpPr>
          <p:nvPr/>
        </p:nvCxnSpPr>
        <p:spPr>
          <a:xfrm rot="10800000" flipH="1" flipV="1">
            <a:off x="8354911" y="3055314"/>
            <a:ext cx="888944" cy="2575520"/>
          </a:xfrm>
          <a:prstGeom prst="bentConnector3">
            <a:avLst>
              <a:gd name="adj1" fmla="val -25716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29">
            <a:extLst>
              <a:ext uri="{FF2B5EF4-FFF2-40B4-BE49-F238E27FC236}">
                <a16:creationId xmlns:a16="http://schemas.microsoft.com/office/drawing/2014/main" id="{A2DEEDCA-5B66-4BEB-BD84-0E19A15DBC28}"/>
              </a:ext>
            </a:extLst>
          </p:cNvPr>
          <p:cNvSpPr/>
          <p:nvPr/>
        </p:nvSpPr>
        <p:spPr>
          <a:xfrm>
            <a:off x="8354911" y="2849542"/>
            <a:ext cx="504000" cy="411544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node</a:t>
            </a:r>
            <a:endParaRPr lang="ru-RU" sz="1200" dirty="0">
              <a:solidFill>
                <a:schemeClr val="tx2"/>
              </a:solidFill>
            </a:endParaRPr>
          </a:p>
        </p:txBody>
      </p:sp>
      <p:pic>
        <p:nvPicPr>
          <p:cNvPr id="99" name="Рисунок 98" descr="Замок">
            <a:extLst>
              <a:ext uri="{FF2B5EF4-FFF2-40B4-BE49-F238E27FC236}">
                <a16:creationId xmlns:a16="http://schemas.microsoft.com/office/drawing/2014/main" id="{DACAE65C-D896-421C-8D0F-FC61023C777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62953" y="2855643"/>
            <a:ext cx="167699" cy="167699"/>
          </a:xfrm>
          <a:prstGeom prst="rect">
            <a:avLst/>
          </a:prstGeom>
        </p:spPr>
      </p:pic>
      <p:cxnSp>
        <p:nvCxnSpPr>
          <p:cNvPr id="107" name="Соединитель: уступ 106">
            <a:extLst>
              <a:ext uri="{FF2B5EF4-FFF2-40B4-BE49-F238E27FC236}">
                <a16:creationId xmlns:a16="http://schemas.microsoft.com/office/drawing/2014/main" id="{A5870569-E48B-48C4-9A58-D3686AE778EA}"/>
              </a:ext>
            </a:extLst>
          </p:cNvPr>
          <p:cNvCxnSpPr>
            <a:cxnSpLocks/>
            <a:stCxn id="53" idx="2"/>
            <a:endCxn id="34" idx="1"/>
          </p:cNvCxnSpPr>
          <p:nvPr/>
        </p:nvCxnSpPr>
        <p:spPr>
          <a:xfrm rot="16200000" flipH="1">
            <a:off x="9519671" y="3940317"/>
            <a:ext cx="503061" cy="736123"/>
          </a:xfrm>
          <a:prstGeom prst="bentConnector2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5">
            <a:extLst>
              <a:ext uri="{FF2B5EF4-FFF2-40B4-BE49-F238E27FC236}">
                <a16:creationId xmlns:a16="http://schemas.microsoft.com/office/drawing/2014/main" id="{2BC59803-112D-494A-A742-58D2EAB5D0EB}"/>
              </a:ext>
            </a:extLst>
          </p:cNvPr>
          <p:cNvSpPr/>
          <p:nvPr/>
        </p:nvSpPr>
        <p:spPr>
          <a:xfrm>
            <a:off x="6024847" y="3962286"/>
            <a:ext cx="1409034" cy="2370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100" b="1" dirty="0">
                <a:latin typeface="Gill Sans SemiBold"/>
              </a:rPr>
              <a:t>CPU </a:t>
            </a:r>
            <a:r>
              <a:rPr lang="ru-RU" sz="1100" b="1" dirty="0">
                <a:latin typeface="Gill Sans SemiBold"/>
              </a:rPr>
              <a:t>1</a:t>
            </a:r>
            <a:endParaRPr lang="en-US" sz="1100" b="1" dirty="0">
              <a:latin typeface="Gill Sans SemiBold"/>
            </a:endParaRPr>
          </a:p>
        </p:txBody>
      </p:sp>
      <p:sp>
        <p:nvSpPr>
          <p:cNvPr id="123" name="Rectangle 335">
            <a:extLst>
              <a:ext uri="{FF2B5EF4-FFF2-40B4-BE49-F238E27FC236}">
                <a16:creationId xmlns:a16="http://schemas.microsoft.com/office/drawing/2014/main" id="{FDC28F2A-4BC3-40CD-946A-C874B6FA7D00}"/>
              </a:ext>
            </a:extLst>
          </p:cNvPr>
          <p:cNvSpPr/>
          <p:nvPr/>
        </p:nvSpPr>
        <p:spPr>
          <a:xfrm rot="16200000">
            <a:off x="6575978" y="4472428"/>
            <a:ext cx="301401" cy="12007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>
                <a:latin typeface="Gill Sans SemiBold"/>
              </a:rPr>
              <a:t>L3 </a:t>
            </a:r>
            <a:r>
              <a:rPr lang="ru-RU" sz="1400" dirty="0"/>
              <a:t>Кэш</a:t>
            </a:r>
          </a:p>
        </p:txBody>
      </p:sp>
      <p:grpSp>
        <p:nvGrpSpPr>
          <p:cNvPr id="124" name="Группа 123">
            <a:extLst>
              <a:ext uri="{FF2B5EF4-FFF2-40B4-BE49-F238E27FC236}">
                <a16:creationId xmlns:a16="http://schemas.microsoft.com/office/drawing/2014/main" id="{8FCF3482-8C48-4D65-9DB2-5C1E7B5D1C88}"/>
              </a:ext>
            </a:extLst>
          </p:cNvPr>
          <p:cNvGrpSpPr/>
          <p:nvPr/>
        </p:nvGrpSpPr>
        <p:grpSpPr>
          <a:xfrm>
            <a:off x="6129058" y="5431022"/>
            <a:ext cx="1193487" cy="681621"/>
            <a:chOff x="1205860" y="2618881"/>
            <a:chExt cx="615502" cy="638203"/>
          </a:xfrm>
        </p:grpSpPr>
        <p:sp>
          <p:nvSpPr>
            <p:cNvPr id="130" name="Rectangle 48">
              <a:extLst>
                <a:ext uri="{FF2B5EF4-FFF2-40B4-BE49-F238E27FC236}">
                  <a16:creationId xmlns:a16="http://schemas.microsoft.com/office/drawing/2014/main" id="{0927CDD4-A777-497B-8921-277E92BDF859}"/>
                </a:ext>
              </a:extLst>
            </p:cNvPr>
            <p:cNvSpPr/>
            <p:nvPr/>
          </p:nvSpPr>
          <p:spPr>
            <a:xfrm>
              <a:off x="1205860" y="2618881"/>
              <a:ext cx="615502" cy="63820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en-US" sz="1100" b="1" dirty="0"/>
            </a:p>
            <a:p>
              <a:pPr algn="ctr">
                <a:lnSpc>
                  <a:spcPct val="250000"/>
                </a:lnSpc>
              </a:pPr>
              <a:r>
                <a:rPr lang="ru-RU" sz="1100" b="1" dirty="0"/>
                <a:t>Ядро</a:t>
              </a:r>
              <a:r>
                <a:rPr lang="en-US" sz="1100" b="1" dirty="0"/>
                <a:t> </a:t>
              </a:r>
              <a:r>
                <a:rPr lang="ru-RU" sz="1100" b="1" dirty="0"/>
                <a:t>1</a:t>
              </a:r>
              <a:endParaRPr lang="en-US" sz="1100" b="1" dirty="0"/>
            </a:p>
          </p:txBody>
        </p:sp>
        <p:sp>
          <p:nvSpPr>
            <p:cNvPr id="131" name="Rectangle 52">
              <a:extLst>
                <a:ext uri="{FF2B5EF4-FFF2-40B4-BE49-F238E27FC236}">
                  <a16:creationId xmlns:a16="http://schemas.microsoft.com/office/drawing/2014/main" id="{5EE12401-CC91-4D1B-A48D-D238786F1954}"/>
                </a:ext>
              </a:extLst>
            </p:cNvPr>
            <p:cNvSpPr/>
            <p:nvPr/>
          </p:nvSpPr>
          <p:spPr>
            <a:xfrm>
              <a:off x="1247473" y="2662169"/>
              <a:ext cx="528949" cy="1584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100" b="1" dirty="0">
                  <a:latin typeface="Gill Sans SemiBold"/>
                </a:rPr>
                <a:t>L2</a:t>
              </a:r>
            </a:p>
          </p:txBody>
        </p:sp>
        <p:sp>
          <p:nvSpPr>
            <p:cNvPr id="132" name="Rectangle 50">
              <a:extLst>
                <a:ext uri="{FF2B5EF4-FFF2-40B4-BE49-F238E27FC236}">
                  <a16:creationId xmlns:a16="http://schemas.microsoft.com/office/drawing/2014/main" id="{0610F915-86B7-4A0F-8D6F-68702D6F8CA9}"/>
                </a:ext>
              </a:extLst>
            </p:cNvPr>
            <p:cNvSpPr/>
            <p:nvPr/>
          </p:nvSpPr>
          <p:spPr>
            <a:xfrm>
              <a:off x="1251162" y="2890638"/>
              <a:ext cx="268515" cy="1584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100" b="1" dirty="0">
                  <a:latin typeface="Gill Sans SemiBold"/>
                </a:rPr>
                <a:t>L1I</a:t>
              </a:r>
              <a:endParaRPr lang="ru-RU" sz="1100" b="1" dirty="0"/>
            </a:p>
          </p:txBody>
        </p:sp>
        <p:sp>
          <p:nvSpPr>
            <p:cNvPr id="133" name="Rectangle 51">
              <a:extLst>
                <a:ext uri="{FF2B5EF4-FFF2-40B4-BE49-F238E27FC236}">
                  <a16:creationId xmlns:a16="http://schemas.microsoft.com/office/drawing/2014/main" id="{F1652AA3-EDE1-43F5-A4B0-5D9DEC53AE1E}"/>
                </a:ext>
              </a:extLst>
            </p:cNvPr>
            <p:cNvSpPr/>
            <p:nvPr/>
          </p:nvSpPr>
          <p:spPr>
            <a:xfrm>
              <a:off x="1520293" y="2890638"/>
              <a:ext cx="259815" cy="1584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100" b="1" dirty="0">
                  <a:latin typeface="Gill Sans SemiBold"/>
                </a:rPr>
                <a:t>L1D</a:t>
              </a:r>
            </a:p>
          </p:txBody>
        </p:sp>
      </p:grpSp>
      <p:grpSp>
        <p:nvGrpSpPr>
          <p:cNvPr id="125" name="Группа 124">
            <a:extLst>
              <a:ext uri="{FF2B5EF4-FFF2-40B4-BE49-F238E27FC236}">
                <a16:creationId xmlns:a16="http://schemas.microsoft.com/office/drawing/2014/main" id="{7447B4FD-AFCA-4F1C-AF9C-BD65E0BC7233}"/>
              </a:ext>
            </a:extLst>
          </p:cNvPr>
          <p:cNvGrpSpPr/>
          <p:nvPr/>
        </p:nvGrpSpPr>
        <p:grpSpPr>
          <a:xfrm>
            <a:off x="6126313" y="4036108"/>
            <a:ext cx="1200736" cy="681621"/>
            <a:chOff x="1203926" y="1312820"/>
            <a:chExt cx="615502" cy="638203"/>
          </a:xfrm>
        </p:grpSpPr>
        <p:sp>
          <p:nvSpPr>
            <p:cNvPr id="126" name="Rectangle 48">
              <a:extLst>
                <a:ext uri="{FF2B5EF4-FFF2-40B4-BE49-F238E27FC236}">
                  <a16:creationId xmlns:a16="http://schemas.microsoft.com/office/drawing/2014/main" id="{7D75AD00-9389-4FD6-8D31-9822188BF505}"/>
                </a:ext>
              </a:extLst>
            </p:cNvPr>
            <p:cNvSpPr/>
            <p:nvPr/>
          </p:nvSpPr>
          <p:spPr>
            <a:xfrm>
              <a:off x="1203926" y="1312820"/>
              <a:ext cx="615502" cy="6382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1100" b="1" dirty="0"/>
                <a:t>Ядро</a:t>
              </a:r>
              <a:r>
                <a:rPr lang="en-US" sz="1100" b="1" dirty="0"/>
                <a:t> 0</a:t>
              </a:r>
            </a:p>
          </p:txBody>
        </p:sp>
        <p:sp>
          <p:nvSpPr>
            <p:cNvPr id="127" name="Rectangle 50">
              <a:extLst>
                <a:ext uri="{FF2B5EF4-FFF2-40B4-BE49-F238E27FC236}">
                  <a16:creationId xmlns:a16="http://schemas.microsoft.com/office/drawing/2014/main" id="{6B34FC28-263F-4A68-B67B-FA3895734162}"/>
                </a:ext>
              </a:extLst>
            </p:cNvPr>
            <p:cNvSpPr/>
            <p:nvPr/>
          </p:nvSpPr>
          <p:spPr>
            <a:xfrm>
              <a:off x="1253481" y="1521451"/>
              <a:ext cx="268515" cy="1584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100" b="1" dirty="0">
                  <a:latin typeface="Gill Sans SemiBold"/>
                </a:rPr>
                <a:t>L1I</a:t>
              </a:r>
              <a:endParaRPr lang="ru-RU" sz="1100" b="1" dirty="0"/>
            </a:p>
          </p:txBody>
        </p:sp>
        <p:sp>
          <p:nvSpPr>
            <p:cNvPr id="128" name="Rectangle 51">
              <a:extLst>
                <a:ext uri="{FF2B5EF4-FFF2-40B4-BE49-F238E27FC236}">
                  <a16:creationId xmlns:a16="http://schemas.microsoft.com/office/drawing/2014/main" id="{9BC5F9D1-82E5-4989-9E01-9886FF353CFF}"/>
                </a:ext>
              </a:extLst>
            </p:cNvPr>
            <p:cNvSpPr/>
            <p:nvPr/>
          </p:nvSpPr>
          <p:spPr>
            <a:xfrm>
              <a:off x="1522614" y="1521451"/>
              <a:ext cx="259815" cy="1584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100" b="1" dirty="0">
                  <a:latin typeface="Gill Sans SemiBold"/>
                </a:rPr>
                <a:t>L1D</a:t>
              </a:r>
            </a:p>
          </p:txBody>
        </p:sp>
        <p:sp>
          <p:nvSpPr>
            <p:cNvPr id="129" name="Rectangle 52">
              <a:extLst>
                <a:ext uri="{FF2B5EF4-FFF2-40B4-BE49-F238E27FC236}">
                  <a16:creationId xmlns:a16="http://schemas.microsoft.com/office/drawing/2014/main" id="{D914C18A-52B5-4FCC-8B0F-6E9A2AF0FFD3}"/>
                </a:ext>
              </a:extLst>
            </p:cNvPr>
            <p:cNvSpPr/>
            <p:nvPr/>
          </p:nvSpPr>
          <p:spPr>
            <a:xfrm>
              <a:off x="1253213" y="1749920"/>
              <a:ext cx="528949" cy="1584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100" b="1" dirty="0">
                  <a:latin typeface="Gill Sans SemiBold"/>
                </a:rPr>
                <a:t>L2</a:t>
              </a:r>
            </a:p>
          </p:txBody>
        </p:sp>
      </p:grpSp>
      <p:sp>
        <p:nvSpPr>
          <p:cNvPr id="135" name="Rectangle 5">
            <a:extLst>
              <a:ext uri="{FF2B5EF4-FFF2-40B4-BE49-F238E27FC236}">
                <a16:creationId xmlns:a16="http://schemas.microsoft.com/office/drawing/2014/main" id="{ACA652A6-8C5C-49D2-B9D4-C970B3FB8339}"/>
              </a:ext>
            </a:extLst>
          </p:cNvPr>
          <p:cNvSpPr/>
          <p:nvPr/>
        </p:nvSpPr>
        <p:spPr>
          <a:xfrm>
            <a:off x="6006243" y="1456371"/>
            <a:ext cx="1409034" cy="2370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100" b="1" dirty="0">
                <a:latin typeface="Gill Sans SemiBold"/>
              </a:rPr>
              <a:t>CPU 0</a:t>
            </a:r>
          </a:p>
        </p:txBody>
      </p:sp>
      <p:sp>
        <p:nvSpPr>
          <p:cNvPr id="136" name="Rectangle 335">
            <a:extLst>
              <a:ext uri="{FF2B5EF4-FFF2-40B4-BE49-F238E27FC236}">
                <a16:creationId xmlns:a16="http://schemas.microsoft.com/office/drawing/2014/main" id="{3C70A928-1BD0-4A33-A4BD-1C1FFA6C881B}"/>
              </a:ext>
            </a:extLst>
          </p:cNvPr>
          <p:cNvSpPr/>
          <p:nvPr/>
        </p:nvSpPr>
        <p:spPr>
          <a:xfrm rot="16200000">
            <a:off x="6557374" y="1966513"/>
            <a:ext cx="301401" cy="12007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>
                <a:latin typeface="Gill Sans SemiBold"/>
              </a:rPr>
              <a:t>L3 </a:t>
            </a:r>
            <a:r>
              <a:rPr lang="ru-RU" sz="1400" dirty="0"/>
              <a:t>Кэш</a:t>
            </a:r>
          </a:p>
        </p:txBody>
      </p:sp>
      <p:grpSp>
        <p:nvGrpSpPr>
          <p:cNvPr id="137" name="Группа 136">
            <a:extLst>
              <a:ext uri="{FF2B5EF4-FFF2-40B4-BE49-F238E27FC236}">
                <a16:creationId xmlns:a16="http://schemas.microsoft.com/office/drawing/2014/main" id="{37D7F8A2-02D3-4721-BBFE-21240709E1D4}"/>
              </a:ext>
            </a:extLst>
          </p:cNvPr>
          <p:cNvGrpSpPr/>
          <p:nvPr/>
        </p:nvGrpSpPr>
        <p:grpSpPr>
          <a:xfrm>
            <a:off x="6110454" y="2925107"/>
            <a:ext cx="1193487" cy="681621"/>
            <a:chOff x="1205860" y="2618881"/>
            <a:chExt cx="615502" cy="638203"/>
          </a:xfrm>
        </p:grpSpPr>
        <p:sp>
          <p:nvSpPr>
            <p:cNvPr id="143" name="Rectangle 48">
              <a:extLst>
                <a:ext uri="{FF2B5EF4-FFF2-40B4-BE49-F238E27FC236}">
                  <a16:creationId xmlns:a16="http://schemas.microsoft.com/office/drawing/2014/main" id="{0B6A3260-9C2E-4E70-A7DA-33DDE405EA3A}"/>
                </a:ext>
              </a:extLst>
            </p:cNvPr>
            <p:cNvSpPr/>
            <p:nvPr/>
          </p:nvSpPr>
          <p:spPr>
            <a:xfrm>
              <a:off x="1205860" y="2618881"/>
              <a:ext cx="615502" cy="638203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en-US" sz="1100" b="1" dirty="0"/>
            </a:p>
            <a:p>
              <a:pPr algn="ctr">
                <a:lnSpc>
                  <a:spcPct val="250000"/>
                </a:lnSpc>
              </a:pPr>
              <a:r>
                <a:rPr lang="ru-RU" sz="1100" b="1" dirty="0"/>
                <a:t>Ядро</a:t>
              </a:r>
              <a:r>
                <a:rPr lang="en-US" sz="1100" b="1" dirty="0"/>
                <a:t> </a:t>
              </a:r>
              <a:r>
                <a:rPr lang="ru-RU" sz="1100" b="1" dirty="0"/>
                <a:t>1</a:t>
              </a:r>
              <a:endParaRPr lang="en-US" sz="1100" b="1" dirty="0"/>
            </a:p>
          </p:txBody>
        </p:sp>
        <p:sp>
          <p:nvSpPr>
            <p:cNvPr id="144" name="Rectangle 52">
              <a:extLst>
                <a:ext uri="{FF2B5EF4-FFF2-40B4-BE49-F238E27FC236}">
                  <a16:creationId xmlns:a16="http://schemas.microsoft.com/office/drawing/2014/main" id="{061FA1FD-98A8-4CF5-B43D-DB616625777E}"/>
                </a:ext>
              </a:extLst>
            </p:cNvPr>
            <p:cNvSpPr/>
            <p:nvPr/>
          </p:nvSpPr>
          <p:spPr>
            <a:xfrm>
              <a:off x="1247473" y="2662169"/>
              <a:ext cx="528949" cy="1584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100" b="1" dirty="0">
                  <a:latin typeface="Gill Sans SemiBold"/>
                </a:rPr>
                <a:t>L2</a:t>
              </a:r>
            </a:p>
          </p:txBody>
        </p:sp>
        <p:sp>
          <p:nvSpPr>
            <p:cNvPr id="145" name="Rectangle 50">
              <a:extLst>
                <a:ext uri="{FF2B5EF4-FFF2-40B4-BE49-F238E27FC236}">
                  <a16:creationId xmlns:a16="http://schemas.microsoft.com/office/drawing/2014/main" id="{BE44EAE1-27BA-46D4-B7E1-83194BFD081B}"/>
                </a:ext>
              </a:extLst>
            </p:cNvPr>
            <p:cNvSpPr/>
            <p:nvPr/>
          </p:nvSpPr>
          <p:spPr>
            <a:xfrm>
              <a:off x="1251162" y="2890638"/>
              <a:ext cx="268515" cy="1584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100" b="1" dirty="0">
                  <a:latin typeface="Gill Sans SemiBold"/>
                </a:rPr>
                <a:t>L1I</a:t>
              </a:r>
              <a:endParaRPr lang="ru-RU" sz="1100" b="1" dirty="0"/>
            </a:p>
          </p:txBody>
        </p:sp>
        <p:sp>
          <p:nvSpPr>
            <p:cNvPr id="146" name="Rectangle 51">
              <a:extLst>
                <a:ext uri="{FF2B5EF4-FFF2-40B4-BE49-F238E27FC236}">
                  <a16:creationId xmlns:a16="http://schemas.microsoft.com/office/drawing/2014/main" id="{8ECA7441-91F1-4FF6-8216-5362FAF0DD4A}"/>
                </a:ext>
              </a:extLst>
            </p:cNvPr>
            <p:cNvSpPr/>
            <p:nvPr/>
          </p:nvSpPr>
          <p:spPr>
            <a:xfrm>
              <a:off x="1520293" y="2890638"/>
              <a:ext cx="259815" cy="1584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100" b="1" dirty="0">
                  <a:latin typeface="Gill Sans SemiBold"/>
                </a:rPr>
                <a:t>L1D</a:t>
              </a:r>
            </a:p>
          </p:txBody>
        </p:sp>
      </p:grpSp>
      <p:grpSp>
        <p:nvGrpSpPr>
          <p:cNvPr id="138" name="Группа 137">
            <a:extLst>
              <a:ext uri="{FF2B5EF4-FFF2-40B4-BE49-F238E27FC236}">
                <a16:creationId xmlns:a16="http://schemas.microsoft.com/office/drawing/2014/main" id="{4C414FAB-7E1A-472F-98EF-01ABB3968601}"/>
              </a:ext>
            </a:extLst>
          </p:cNvPr>
          <p:cNvGrpSpPr/>
          <p:nvPr/>
        </p:nvGrpSpPr>
        <p:grpSpPr>
          <a:xfrm>
            <a:off x="6107709" y="1530193"/>
            <a:ext cx="1200736" cy="681621"/>
            <a:chOff x="1203926" y="1312820"/>
            <a:chExt cx="615502" cy="638203"/>
          </a:xfrm>
        </p:grpSpPr>
        <p:sp>
          <p:nvSpPr>
            <p:cNvPr id="139" name="Rectangle 48">
              <a:extLst>
                <a:ext uri="{FF2B5EF4-FFF2-40B4-BE49-F238E27FC236}">
                  <a16:creationId xmlns:a16="http://schemas.microsoft.com/office/drawing/2014/main" id="{F30C61EE-DB83-40D1-929D-3317EBA0B187}"/>
                </a:ext>
              </a:extLst>
            </p:cNvPr>
            <p:cNvSpPr/>
            <p:nvPr/>
          </p:nvSpPr>
          <p:spPr>
            <a:xfrm>
              <a:off x="1203926" y="1312820"/>
              <a:ext cx="615502" cy="638203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1100" b="1" dirty="0"/>
                <a:t>Ядро</a:t>
              </a:r>
              <a:r>
                <a:rPr lang="en-US" sz="1100" b="1" dirty="0"/>
                <a:t> 0</a:t>
              </a:r>
            </a:p>
          </p:txBody>
        </p:sp>
        <p:sp>
          <p:nvSpPr>
            <p:cNvPr id="140" name="Rectangle 50">
              <a:extLst>
                <a:ext uri="{FF2B5EF4-FFF2-40B4-BE49-F238E27FC236}">
                  <a16:creationId xmlns:a16="http://schemas.microsoft.com/office/drawing/2014/main" id="{F52FAB4F-E8D7-4218-B38F-0450DC699536}"/>
                </a:ext>
              </a:extLst>
            </p:cNvPr>
            <p:cNvSpPr/>
            <p:nvPr/>
          </p:nvSpPr>
          <p:spPr>
            <a:xfrm>
              <a:off x="1253481" y="1521451"/>
              <a:ext cx="268515" cy="1584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100" b="1" dirty="0">
                  <a:latin typeface="Gill Sans SemiBold"/>
                </a:rPr>
                <a:t>L1I</a:t>
              </a:r>
              <a:endParaRPr lang="ru-RU" sz="1100" b="1" dirty="0"/>
            </a:p>
          </p:txBody>
        </p:sp>
        <p:sp>
          <p:nvSpPr>
            <p:cNvPr id="141" name="Rectangle 51">
              <a:extLst>
                <a:ext uri="{FF2B5EF4-FFF2-40B4-BE49-F238E27FC236}">
                  <a16:creationId xmlns:a16="http://schemas.microsoft.com/office/drawing/2014/main" id="{77C48CA3-94EE-4518-9BDF-5CE3962B4B83}"/>
                </a:ext>
              </a:extLst>
            </p:cNvPr>
            <p:cNvSpPr/>
            <p:nvPr/>
          </p:nvSpPr>
          <p:spPr>
            <a:xfrm>
              <a:off x="1522614" y="1521451"/>
              <a:ext cx="259815" cy="1584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100" b="1" dirty="0">
                  <a:latin typeface="Gill Sans SemiBold"/>
                </a:rPr>
                <a:t>L1D</a:t>
              </a:r>
            </a:p>
          </p:txBody>
        </p:sp>
        <p:sp>
          <p:nvSpPr>
            <p:cNvPr id="142" name="Rectangle 52">
              <a:extLst>
                <a:ext uri="{FF2B5EF4-FFF2-40B4-BE49-F238E27FC236}">
                  <a16:creationId xmlns:a16="http://schemas.microsoft.com/office/drawing/2014/main" id="{0F61B8A2-CDD5-443B-8817-D223BC951ED8}"/>
                </a:ext>
              </a:extLst>
            </p:cNvPr>
            <p:cNvSpPr/>
            <p:nvPr/>
          </p:nvSpPr>
          <p:spPr>
            <a:xfrm>
              <a:off x="1253213" y="1749920"/>
              <a:ext cx="528949" cy="1584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100" b="1" dirty="0">
                  <a:latin typeface="Gill Sans SemiBold"/>
                </a:rPr>
                <a:t>L2</a:t>
              </a:r>
            </a:p>
          </p:txBody>
        </p:sp>
      </p:grpSp>
      <p:cxnSp>
        <p:nvCxnSpPr>
          <p:cNvPr id="147" name="Соединитель: изогнутый 146">
            <a:extLst>
              <a:ext uri="{FF2B5EF4-FFF2-40B4-BE49-F238E27FC236}">
                <a16:creationId xmlns:a16="http://schemas.microsoft.com/office/drawing/2014/main" id="{346D4D97-5A8E-49A4-9A0A-1D63AB2CAAF2}"/>
              </a:ext>
            </a:extLst>
          </p:cNvPr>
          <p:cNvCxnSpPr>
            <a:cxnSpLocks/>
            <a:stCxn id="139" idx="2"/>
            <a:endCxn id="136" idx="2"/>
          </p:cNvCxnSpPr>
          <p:nvPr/>
        </p:nvCxnSpPr>
        <p:spPr>
          <a:xfrm rot="16200000" flipH="1">
            <a:off x="6830727" y="2089164"/>
            <a:ext cx="355067" cy="600366"/>
          </a:xfrm>
          <a:prstGeom prst="curvedConnector4">
            <a:avLst>
              <a:gd name="adj1" fmla="val 33017"/>
              <a:gd name="adj2" fmla="val 49760"/>
            </a:avLst>
          </a:prstGeom>
          <a:ln w="317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: изогнутый 147">
            <a:extLst>
              <a:ext uri="{FF2B5EF4-FFF2-40B4-BE49-F238E27FC236}">
                <a16:creationId xmlns:a16="http://schemas.microsoft.com/office/drawing/2014/main" id="{4B5FE4DD-8BE0-4E23-AC3E-D98BC2A9DDAB}"/>
              </a:ext>
            </a:extLst>
          </p:cNvPr>
          <p:cNvCxnSpPr>
            <a:cxnSpLocks/>
          </p:cNvCxnSpPr>
          <p:nvPr/>
        </p:nvCxnSpPr>
        <p:spPr>
          <a:xfrm>
            <a:off x="4730869" y="1755478"/>
            <a:ext cx="1191886" cy="208159"/>
          </a:xfrm>
          <a:prstGeom prst="curvedConnector3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80F45B7C-20C8-41E6-BBAE-72A769490C7F}"/>
              </a:ext>
            </a:extLst>
          </p:cNvPr>
          <p:cNvSpPr txBox="1"/>
          <p:nvPr/>
        </p:nvSpPr>
        <p:spPr>
          <a:xfrm>
            <a:off x="4660671" y="1386146"/>
            <a:ext cx="13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deleteMax()</a:t>
            </a:r>
            <a:endParaRPr lang="ru-RU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2164FA9-AFE8-422A-A334-E1923E1027C9}"/>
              </a:ext>
            </a:extLst>
          </p:cNvPr>
          <p:cNvSpPr txBox="1"/>
          <p:nvPr/>
        </p:nvSpPr>
        <p:spPr>
          <a:xfrm>
            <a:off x="4698765" y="5407633"/>
            <a:ext cx="13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deleteMax()</a:t>
            </a:r>
            <a:endParaRPr lang="ru-RU" dirty="0"/>
          </a:p>
        </p:txBody>
      </p:sp>
      <p:cxnSp>
        <p:nvCxnSpPr>
          <p:cNvPr id="151" name="Соединитель: изогнутый 150">
            <a:extLst>
              <a:ext uri="{FF2B5EF4-FFF2-40B4-BE49-F238E27FC236}">
                <a16:creationId xmlns:a16="http://schemas.microsoft.com/office/drawing/2014/main" id="{5E5F7E5A-827A-45EC-93C2-DF2FAEC2C56D}"/>
              </a:ext>
            </a:extLst>
          </p:cNvPr>
          <p:cNvCxnSpPr>
            <a:cxnSpLocks/>
          </p:cNvCxnSpPr>
          <p:nvPr/>
        </p:nvCxnSpPr>
        <p:spPr>
          <a:xfrm>
            <a:off x="4730869" y="5808432"/>
            <a:ext cx="1191886" cy="208159"/>
          </a:xfrm>
          <a:prstGeom prst="curvedConnector3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Соединитель: изогнутый 151">
            <a:extLst>
              <a:ext uri="{FF2B5EF4-FFF2-40B4-BE49-F238E27FC236}">
                <a16:creationId xmlns:a16="http://schemas.microsoft.com/office/drawing/2014/main" id="{BC61665D-2C37-413B-BE23-A115B4F7AE65}"/>
              </a:ext>
            </a:extLst>
          </p:cNvPr>
          <p:cNvCxnSpPr>
            <a:cxnSpLocks/>
            <a:stCxn id="130" idx="0"/>
            <a:endCxn id="123" idx="2"/>
          </p:cNvCxnSpPr>
          <p:nvPr/>
        </p:nvCxnSpPr>
        <p:spPr>
          <a:xfrm rot="5400000" flipH="1" flipV="1">
            <a:off x="6847311" y="4951287"/>
            <a:ext cx="358226" cy="601245"/>
          </a:xfrm>
          <a:prstGeom prst="curvedConnector4">
            <a:avLst>
              <a:gd name="adj1" fmla="val 38925"/>
              <a:gd name="adj2" fmla="val 40635"/>
            </a:avLst>
          </a:prstGeom>
          <a:ln w="317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: изогнутый 152">
            <a:extLst>
              <a:ext uri="{FF2B5EF4-FFF2-40B4-BE49-F238E27FC236}">
                <a16:creationId xmlns:a16="http://schemas.microsoft.com/office/drawing/2014/main" id="{88AFE31D-61B1-421C-B1EB-758ADFC7E1F9}"/>
              </a:ext>
            </a:extLst>
          </p:cNvPr>
          <p:cNvCxnSpPr>
            <a:cxnSpLocks/>
            <a:stCxn id="143" idx="0"/>
            <a:endCxn id="136" idx="2"/>
          </p:cNvCxnSpPr>
          <p:nvPr/>
        </p:nvCxnSpPr>
        <p:spPr>
          <a:xfrm rot="5400000" flipH="1" flipV="1">
            <a:off x="6828707" y="2445372"/>
            <a:ext cx="358226" cy="601245"/>
          </a:xfrm>
          <a:prstGeom prst="curvedConnector4">
            <a:avLst>
              <a:gd name="adj1" fmla="val 46902"/>
              <a:gd name="adj2" fmla="val 46972"/>
            </a:avLst>
          </a:prstGeom>
          <a:ln w="31750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: изогнутый 157">
            <a:extLst>
              <a:ext uri="{FF2B5EF4-FFF2-40B4-BE49-F238E27FC236}">
                <a16:creationId xmlns:a16="http://schemas.microsoft.com/office/drawing/2014/main" id="{968D9112-C03D-4E79-909F-B254D016A48C}"/>
              </a:ext>
            </a:extLst>
          </p:cNvPr>
          <p:cNvCxnSpPr>
            <a:cxnSpLocks/>
            <a:stCxn id="126" idx="2"/>
            <a:endCxn id="123" idx="2"/>
          </p:cNvCxnSpPr>
          <p:nvPr/>
        </p:nvCxnSpPr>
        <p:spPr>
          <a:xfrm rot="16200000" flipH="1">
            <a:off x="6849331" y="4595079"/>
            <a:ext cx="355067" cy="600366"/>
          </a:xfrm>
          <a:prstGeom prst="curvedConnector4">
            <a:avLst>
              <a:gd name="adj1" fmla="val 35700"/>
              <a:gd name="adj2" fmla="val 38125"/>
            </a:avLst>
          </a:prstGeom>
          <a:ln w="317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EC9BA7E4-3D3B-40A1-AFF0-512F38BA969E}"/>
              </a:ext>
            </a:extLst>
          </p:cNvPr>
          <p:cNvSpPr txBox="1"/>
          <p:nvPr/>
        </p:nvSpPr>
        <p:spPr>
          <a:xfrm>
            <a:off x="4819301" y="266648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push(</a:t>
            </a:r>
            <a:r>
              <a:rPr lang="ru-RU" dirty="0"/>
              <a:t>52</a:t>
            </a:r>
            <a:r>
              <a:rPr lang="en-US" dirty="0"/>
              <a:t>)</a:t>
            </a:r>
            <a:endParaRPr lang="ru-RU" dirty="0"/>
          </a:p>
        </p:txBody>
      </p:sp>
      <p:cxnSp>
        <p:nvCxnSpPr>
          <p:cNvPr id="164" name="Соединитель: изогнутый 163">
            <a:extLst>
              <a:ext uri="{FF2B5EF4-FFF2-40B4-BE49-F238E27FC236}">
                <a16:creationId xmlns:a16="http://schemas.microsoft.com/office/drawing/2014/main" id="{88F016A0-568D-4AAD-821C-B1BF6F25946D}"/>
              </a:ext>
            </a:extLst>
          </p:cNvPr>
          <p:cNvCxnSpPr>
            <a:cxnSpLocks/>
          </p:cNvCxnSpPr>
          <p:nvPr/>
        </p:nvCxnSpPr>
        <p:spPr>
          <a:xfrm>
            <a:off x="4730869" y="3107653"/>
            <a:ext cx="1191886" cy="208159"/>
          </a:xfrm>
          <a:prstGeom prst="curvedConnector3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: изогнутый 164">
            <a:extLst>
              <a:ext uri="{FF2B5EF4-FFF2-40B4-BE49-F238E27FC236}">
                <a16:creationId xmlns:a16="http://schemas.microsoft.com/office/drawing/2014/main" id="{8F33D973-D2A2-44F6-B6A2-25A5E9E32BE1}"/>
              </a:ext>
            </a:extLst>
          </p:cNvPr>
          <p:cNvCxnSpPr>
            <a:cxnSpLocks/>
          </p:cNvCxnSpPr>
          <p:nvPr/>
        </p:nvCxnSpPr>
        <p:spPr>
          <a:xfrm>
            <a:off x="4730869" y="4235622"/>
            <a:ext cx="1191886" cy="208159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C76C14A4-5C99-4EB4-9949-29F3C26639AC}"/>
              </a:ext>
            </a:extLst>
          </p:cNvPr>
          <p:cNvSpPr txBox="1"/>
          <p:nvPr/>
        </p:nvSpPr>
        <p:spPr>
          <a:xfrm>
            <a:off x="4831865" y="390601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push(44)</a:t>
            </a:r>
            <a:endParaRPr lang="ru-RU" dirty="0"/>
          </a:p>
        </p:txBody>
      </p:sp>
      <p:cxnSp>
        <p:nvCxnSpPr>
          <p:cNvPr id="169" name="Соединитель: изогнутый 168">
            <a:extLst>
              <a:ext uri="{FF2B5EF4-FFF2-40B4-BE49-F238E27FC236}">
                <a16:creationId xmlns:a16="http://schemas.microsoft.com/office/drawing/2014/main" id="{6D5559DD-079B-4148-8495-9B3A3C2A7352}"/>
              </a:ext>
            </a:extLst>
          </p:cNvPr>
          <p:cNvCxnSpPr>
            <a:cxnSpLocks/>
            <a:stCxn id="136" idx="2"/>
            <a:endCxn id="52" idx="1"/>
          </p:cNvCxnSpPr>
          <p:nvPr/>
        </p:nvCxnSpPr>
        <p:spPr>
          <a:xfrm flipV="1">
            <a:off x="7308443" y="2251308"/>
            <a:ext cx="1766322" cy="315573"/>
          </a:xfrm>
          <a:prstGeom prst="curvedConnector3">
            <a:avLst>
              <a:gd name="adj1" fmla="val 57010"/>
            </a:avLst>
          </a:prstGeom>
          <a:ln w="317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Соединитель: изогнутый 171">
            <a:extLst>
              <a:ext uri="{FF2B5EF4-FFF2-40B4-BE49-F238E27FC236}">
                <a16:creationId xmlns:a16="http://schemas.microsoft.com/office/drawing/2014/main" id="{12FFF343-BD23-4B88-847F-44B3AFA7447E}"/>
              </a:ext>
            </a:extLst>
          </p:cNvPr>
          <p:cNvCxnSpPr>
            <a:cxnSpLocks/>
            <a:stCxn id="136" idx="2"/>
            <a:endCxn id="52" idx="1"/>
          </p:cNvCxnSpPr>
          <p:nvPr/>
        </p:nvCxnSpPr>
        <p:spPr>
          <a:xfrm flipV="1">
            <a:off x="7308443" y="2251308"/>
            <a:ext cx="1766322" cy="315573"/>
          </a:xfrm>
          <a:prstGeom prst="curvedConnector3">
            <a:avLst>
              <a:gd name="adj1" fmla="val 24116"/>
            </a:avLst>
          </a:prstGeom>
          <a:ln w="31750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: изогнутый 176">
            <a:extLst>
              <a:ext uri="{FF2B5EF4-FFF2-40B4-BE49-F238E27FC236}">
                <a16:creationId xmlns:a16="http://schemas.microsoft.com/office/drawing/2014/main" id="{A2E0F55D-F782-47AD-BCF5-500D6C264EE9}"/>
              </a:ext>
            </a:extLst>
          </p:cNvPr>
          <p:cNvCxnSpPr>
            <a:cxnSpLocks/>
            <a:stCxn id="123" idx="2"/>
            <a:endCxn id="52" idx="1"/>
          </p:cNvCxnSpPr>
          <p:nvPr/>
        </p:nvCxnSpPr>
        <p:spPr>
          <a:xfrm flipV="1">
            <a:off x="7327047" y="2251308"/>
            <a:ext cx="1747718" cy="2821488"/>
          </a:xfrm>
          <a:prstGeom prst="curvedConnector3">
            <a:avLst>
              <a:gd name="adj1" fmla="val 35830"/>
            </a:avLst>
          </a:prstGeom>
          <a:ln w="317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Соединитель: изогнутый 179">
            <a:extLst>
              <a:ext uri="{FF2B5EF4-FFF2-40B4-BE49-F238E27FC236}">
                <a16:creationId xmlns:a16="http://schemas.microsoft.com/office/drawing/2014/main" id="{97FC4FDF-191B-4116-ABAF-A6DD77B1EA1F}"/>
              </a:ext>
            </a:extLst>
          </p:cNvPr>
          <p:cNvCxnSpPr>
            <a:cxnSpLocks/>
            <a:stCxn id="123" idx="2"/>
            <a:endCxn id="52" idx="1"/>
          </p:cNvCxnSpPr>
          <p:nvPr/>
        </p:nvCxnSpPr>
        <p:spPr>
          <a:xfrm flipV="1">
            <a:off x="7327047" y="2251308"/>
            <a:ext cx="1747718" cy="2821488"/>
          </a:xfrm>
          <a:prstGeom prst="curvedConnector3">
            <a:avLst>
              <a:gd name="adj1" fmla="val 16755"/>
            </a:avLst>
          </a:prstGeom>
          <a:ln w="317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Соединитель: изогнутый 183">
            <a:extLst>
              <a:ext uri="{FF2B5EF4-FFF2-40B4-BE49-F238E27FC236}">
                <a16:creationId xmlns:a16="http://schemas.microsoft.com/office/drawing/2014/main" id="{B2164548-FB0D-4891-9CE9-6A3E8F5546F6}"/>
              </a:ext>
            </a:extLst>
          </p:cNvPr>
          <p:cNvCxnSpPr>
            <a:cxnSpLocks/>
            <a:stCxn id="52" idx="3"/>
            <a:endCxn id="93" idx="0"/>
          </p:cNvCxnSpPr>
          <p:nvPr/>
        </p:nvCxnSpPr>
        <p:spPr>
          <a:xfrm>
            <a:off x="9682624" y="2251308"/>
            <a:ext cx="497233" cy="602748"/>
          </a:xfrm>
          <a:prstGeom prst="curvedConnector2">
            <a:avLst/>
          </a:prstGeom>
          <a:ln w="31750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Соединитель: изогнутый 189">
            <a:extLst>
              <a:ext uri="{FF2B5EF4-FFF2-40B4-BE49-F238E27FC236}">
                <a16:creationId xmlns:a16="http://schemas.microsoft.com/office/drawing/2014/main" id="{1D184E92-5B83-4985-AA75-BC186F9F68DA}"/>
              </a:ext>
            </a:extLst>
          </p:cNvPr>
          <p:cNvCxnSpPr>
            <a:cxnSpLocks/>
            <a:stCxn id="93" idx="2"/>
            <a:endCxn id="53" idx="3"/>
          </p:cNvCxnSpPr>
          <p:nvPr/>
        </p:nvCxnSpPr>
        <p:spPr>
          <a:xfrm rot="5400000">
            <a:off x="9624761" y="3295980"/>
            <a:ext cx="585477" cy="524717"/>
          </a:xfrm>
          <a:prstGeom prst="curvedConnector2">
            <a:avLst/>
          </a:prstGeom>
          <a:ln w="317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Соединитель: изогнутый 192">
            <a:extLst>
              <a:ext uri="{FF2B5EF4-FFF2-40B4-BE49-F238E27FC236}">
                <a16:creationId xmlns:a16="http://schemas.microsoft.com/office/drawing/2014/main" id="{E958F9A2-A6CE-4D92-B829-67559FAB4A42}"/>
              </a:ext>
            </a:extLst>
          </p:cNvPr>
          <p:cNvCxnSpPr>
            <a:cxnSpLocks/>
            <a:stCxn id="53" idx="1"/>
            <a:endCxn id="54" idx="2"/>
          </p:cNvCxnSpPr>
          <p:nvPr/>
        </p:nvCxnSpPr>
        <p:spPr>
          <a:xfrm rot="10800000">
            <a:off x="8606912" y="3261087"/>
            <a:ext cx="544229" cy="589991"/>
          </a:xfrm>
          <a:prstGeom prst="curvedConnector2">
            <a:avLst/>
          </a:prstGeom>
          <a:ln w="317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: изогнутый 200">
            <a:extLst>
              <a:ext uri="{FF2B5EF4-FFF2-40B4-BE49-F238E27FC236}">
                <a16:creationId xmlns:a16="http://schemas.microsoft.com/office/drawing/2014/main" id="{F7D89BAF-E8B2-4B26-AFC9-CB27DC82375A}"/>
              </a:ext>
            </a:extLst>
          </p:cNvPr>
          <p:cNvCxnSpPr>
            <a:cxnSpLocks/>
            <a:stCxn id="93" idx="2"/>
            <a:endCxn id="53" idx="3"/>
          </p:cNvCxnSpPr>
          <p:nvPr/>
        </p:nvCxnSpPr>
        <p:spPr>
          <a:xfrm rot="5400000">
            <a:off x="9624761" y="3295980"/>
            <a:ext cx="585477" cy="524717"/>
          </a:xfrm>
          <a:prstGeom prst="curvedConnector2">
            <a:avLst/>
          </a:prstGeom>
          <a:ln w="317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Прямоугольник 208">
            <a:extLst>
              <a:ext uri="{FF2B5EF4-FFF2-40B4-BE49-F238E27FC236}">
                <a16:creationId xmlns:a16="http://schemas.microsoft.com/office/drawing/2014/main" id="{B41F6C92-D753-43D7-9AEA-9544E6FDEACE}"/>
              </a:ext>
            </a:extLst>
          </p:cNvPr>
          <p:cNvSpPr/>
          <p:nvPr/>
        </p:nvSpPr>
        <p:spPr>
          <a:xfrm>
            <a:off x="335360" y="1983995"/>
            <a:ext cx="429894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Каждый узел связного циклического списка содержит указатель на собственную последовательную структуру</a:t>
            </a:r>
          </a:p>
          <a:p>
            <a:endParaRPr lang="ru-RU" altLang="ru-RU" sz="2400" dirty="0">
              <a:solidFill>
                <a:srgbClr val="050D3F"/>
              </a:solidFill>
              <a:latin typeface="Gill Sans SemiBold" charset="0"/>
            </a:endParaRPr>
          </a:p>
          <a:p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Блокировка запрещает запись в последовательную структуру, но разрешает чтение</a:t>
            </a:r>
          </a:p>
        </p:txBody>
      </p:sp>
    </p:spTree>
    <p:extLst>
      <p:ext uri="{BB962C8B-B14F-4D97-AF65-F5344CB8AC3E}">
        <p14:creationId xmlns:p14="http://schemas.microsoft.com/office/powerpoint/2010/main" val="3164172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31</a:t>
            </a:fld>
            <a:endParaRPr lang="ru-RU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347F7A4-86E3-4FB6-9803-7E9E594B9B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ru-RU" dirty="0"/>
              <a:t>CPQ - </a:t>
            </a:r>
            <a:r>
              <a:rPr lang="ru-RU" altLang="ru-RU" dirty="0"/>
              <a:t>АЛГОРИТМ ВСТАВКИ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45690"/>
              </p:ext>
            </p:extLst>
          </p:nvPr>
        </p:nvGraphicFramePr>
        <p:xfrm>
          <a:off x="340542" y="1992165"/>
          <a:ext cx="3167397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933">
                  <a:extLst>
                    <a:ext uri="{9D8B030D-6E8A-4147-A177-3AD203B41FA5}">
                      <a16:colId xmlns:a16="http://schemas.microsoft.com/office/drawing/2014/main" val="3492315357"/>
                    </a:ext>
                  </a:extLst>
                </a:gridCol>
                <a:gridCol w="2815464">
                  <a:extLst>
                    <a:ext uri="{9D8B030D-6E8A-4147-A177-3AD203B41FA5}">
                      <a16:colId xmlns:a16="http://schemas.microsoft.com/office/drawing/2014/main" val="64042902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head =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</a:rPr>
                        <a:t>CPQHead</a:t>
                      </a: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();</a:t>
                      </a:r>
                      <a:endParaRPr lang="ru-RU" sz="1200" b="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50570"/>
                  </a:ext>
                </a:extLst>
              </a:tr>
              <a:tr h="235215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node = head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;</a:t>
                      </a:r>
                      <a:endParaRPr lang="ru-RU" sz="1200" b="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762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nsolas" panose="020B0609020204030204" pitchFamily="49" charset="0"/>
                        </a:rPr>
                        <a:t>do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2296922"/>
                  </a:ext>
                </a:extLst>
              </a:tr>
              <a:tr h="12685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i="0" dirty="0">
                          <a:latin typeface="Consolas" panose="020B0609020204030204" pitchFamily="49" charset="0"/>
                        </a:rPr>
                        <a:t>TryLock(</a:t>
                      </a:r>
                      <a:r>
                        <a:rPr lang="en-US" sz="1200" i="1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i="0" dirty="0">
                          <a:latin typeface="Consolas" panose="020B0609020204030204" pitchFamily="49" charset="0"/>
                        </a:rPr>
                        <a:t>) == </a:t>
                      </a:r>
                      <a:r>
                        <a:rPr lang="en-US" sz="1200" b="0" i="1" baseline="0" dirty="0"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200" i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1" i="0" baseline="0" dirty="0">
                          <a:latin typeface="Consolas" panose="020B0609020204030204" pitchFamily="49" charset="0"/>
                        </a:rPr>
                        <a:t>then</a:t>
                      </a:r>
                      <a:endParaRPr lang="ru-RU" sz="1200" b="1" i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697081"/>
                  </a:ext>
                </a:extLst>
              </a:tr>
              <a:tr h="1211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PushElement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i="1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i="1" dirty="0"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);</a:t>
                      </a:r>
                      <a:endParaRPr lang="ru-RU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72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    Unlock(</a:t>
                      </a:r>
                      <a:r>
                        <a:rPr lang="en-US" sz="1200" i="1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);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20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;</a:t>
                      </a:r>
                      <a:endParaRPr lang="ru-RU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006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end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58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i="1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i="1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i="0" baseline="0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i="1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i="0" baseline="0" dirty="0" err="1">
                          <a:latin typeface="Consolas" panose="020B0609020204030204" pitchFamily="49" charset="0"/>
                        </a:rPr>
                        <a:t>NextNode</a:t>
                      </a:r>
                      <a:r>
                        <a:rPr lang="en-US" sz="1200" i="0" u="none" baseline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i="1" u="none" baseline="0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i="0" u="none" baseline="0" dirty="0">
                          <a:latin typeface="Consolas" panose="020B0609020204030204" pitchFamily="49" charset="0"/>
                        </a:rPr>
                        <a:t>);</a:t>
                      </a:r>
                      <a:endParaRPr lang="ru-RU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080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200" b="0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1" baseline="0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b="0" baseline="0" dirty="0">
                          <a:latin typeface="Consolas" panose="020B0609020204030204" pitchFamily="49" charset="0"/>
                        </a:rPr>
                        <a:t> != </a:t>
                      </a:r>
                      <a:r>
                        <a:rPr lang="en-US" sz="1200" b="0" i="1" baseline="0" dirty="0">
                          <a:latin typeface="Consolas" panose="020B0609020204030204" pitchFamily="49" charset="0"/>
                        </a:rPr>
                        <a:t>head</a:t>
                      </a:r>
                      <a:r>
                        <a:rPr lang="en-US" sz="1200" b="0" baseline="0" dirty="0">
                          <a:latin typeface="Consolas" panose="020B0609020204030204" pitchFamily="49" charset="0"/>
                        </a:rPr>
                        <a:t>;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4751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node 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</a:rPr>
                        <a:t>CreateNewNode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head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; </a:t>
                      </a:r>
                      <a:endParaRPr lang="ru-RU" sz="1200" b="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066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Consolas" panose="020B0609020204030204" pitchFamily="49" charset="0"/>
                        </a:rPr>
                        <a:t>Lock(</a:t>
                      </a: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b="0" dirty="0">
                          <a:latin typeface="Consolas" panose="020B0609020204030204" pitchFamily="49" charset="0"/>
                        </a:rPr>
                        <a:t>);</a:t>
                      </a:r>
                      <a:endParaRPr lang="ru-RU" sz="12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4382332"/>
                  </a:ext>
                </a:extLst>
              </a:tr>
              <a:tr h="147384"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PushElement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i="1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i="1" dirty="0"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);</a:t>
                      </a:r>
                      <a:endParaRPr lang="ru-RU" sz="12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937279"/>
                  </a:ext>
                </a:extLst>
              </a:tr>
              <a:tr h="141664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Consolas" panose="020B0609020204030204" pitchFamily="49" charset="0"/>
                        </a:rPr>
                        <a:t>Unlock(</a:t>
                      </a: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b="0" dirty="0">
                          <a:latin typeface="Consolas" panose="020B0609020204030204" pitchFamily="49" charset="0"/>
                        </a:rPr>
                        <a:t>);</a:t>
                      </a:r>
                      <a:endParaRPr lang="ru-RU" sz="12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4351047"/>
                  </a:ext>
                </a:extLst>
              </a:tr>
            </a:tbl>
          </a:graphicData>
        </a:graphic>
      </p:graphicFrame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7C9A9777-B6BF-4183-B97F-A2ACC72B1C8E}"/>
              </a:ext>
            </a:extLst>
          </p:cNvPr>
          <p:cNvSpPr/>
          <p:nvPr/>
        </p:nvSpPr>
        <p:spPr>
          <a:xfrm>
            <a:off x="344173" y="692943"/>
            <a:ext cx="115124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Изначально циклический список имеет только один узел указывающий на структуру данных</a:t>
            </a:r>
          </a:p>
        </p:txBody>
      </p:sp>
      <p:cxnSp>
        <p:nvCxnSpPr>
          <p:cNvPr id="148" name="Соединитель: изогнутый 147">
            <a:extLst>
              <a:ext uri="{FF2B5EF4-FFF2-40B4-BE49-F238E27FC236}">
                <a16:creationId xmlns:a16="http://schemas.microsoft.com/office/drawing/2014/main" id="{00B4A4ED-0A37-4184-91F0-252D51534485}"/>
              </a:ext>
            </a:extLst>
          </p:cNvPr>
          <p:cNvCxnSpPr>
            <a:cxnSpLocks/>
            <a:stCxn id="163" idx="3"/>
            <a:endCxn id="163" idx="1"/>
          </p:cNvCxnSpPr>
          <p:nvPr/>
        </p:nvCxnSpPr>
        <p:spPr>
          <a:xfrm flipH="1">
            <a:off x="8442453" y="3780292"/>
            <a:ext cx="607859" cy="12700"/>
          </a:xfrm>
          <a:prstGeom prst="curvedConnector5">
            <a:avLst>
              <a:gd name="adj1" fmla="val -80816"/>
              <a:gd name="adj2" fmla="val 12535142"/>
              <a:gd name="adj3" fmla="val 204821"/>
            </a:avLst>
          </a:prstGeom>
          <a:ln w="412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Группа 154">
            <a:extLst>
              <a:ext uri="{FF2B5EF4-FFF2-40B4-BE49-F238E27FC236}">
                <a16:creationId xmlns:a16="http://schemas.microsoft.com/office/drawing/2014/main" id="{D957500E-6AAF-4097-BF61-152D7E6E0BE0}"/>
              </a:ext>
            </a:extLst>
          </p:cNvPr>
          <p:cNvGrpSpPr/>
          <p:nvPr/>
        </p:nvGrpSpPr>
        <p:grpSpPr>
          <a:xfrm>
            <a:off x="9424128" y="2732938"/>
            <a:ext cx="1973161" cy="759683"/>
            <a:chOff x="9316369" y="2190646"/>
            <a:chExt cx="1973161" cy="759683"/>
          </a:xfrm>
        </p:grpSpPr>
        <p:sp>
          <p:nvSpPr>
            <p:cNvPr id="156" name="Прямоугольник 155">
              <a:extLst>
                <a:ext uri="{FF2B5EF4-FFF2-40B4-BE49-F238E27FC236}">
                  <a16:creationId xmlns:a16="http://schemas.microsoft.com/office/drawing/2014/main" id="{5E6353B7-AC7F-4B1F-9A1D-693F4D5BF734}"/>
                </a:ext>
              </a:extLst>
            </p:cNvPr>
            <p:cNvSpPr/>
            <p:nvPr/>
          </p:nvSpPr>
          <p:spPr>
            <a:xfrm>
              <a:off x="9316369" y="2190646"/>
              <a:ext cx="1973161" cy="75968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ru-RU" sz="1200" dirty="0">
                <a:solidFill>
                  <a:schemeClr val="tx2"/>
                </a:solidFill>
              </a:endParaRPr>
            </a:p>
            <a:p>
              <a:pPr algn="ctr"/>
              <a:endParaRPr lang="ru-RU" sz="1200" dirty="0">
                <a:solidFill>
                  <a:schemeClr val="tx2"/>
                </a:solidFill>
              </a:endParaRPr>
            </a:p>
            <a:p>
              <a:pPr algn="ctr"/>
              <a:endParaRPr lang="ru-RU" sz="1200" dirty="0">
                <a:solidFill>
                  <a:schemeClr val="tx2"/>
                </a:solidFill>
              </a:endParaRPr>
            </a:p>
            <a:p>
              <a:pPr algn="ctr"/>
              <a:r>
                <a:rPr lang="ru-RU" sz="1200" dirty="0">
                  <a:solidFill>
                    <a:schemeClr val="tx2"/>
                  </a:solidFill>
                </a:rPr>
                <a:t>Очередь с приоритетом</a:t>
              </a:r>
            </a:p>
          </p:txBody>
        </p:sp>
        <p:grpSp>
          <p:nvGrpSpPr>
            <p:cNvPr id="157" name="Группа 156">
              <a:extLst>
                <a:ext uri="{FF2B5EF4-FFF2-40B4-BE49-F238E27FC236}">
                  <a16:creationId xmlns:a16="http://schemas.microsoft.com/office/drawing/2014/main" id="{72F3DC4B-844E-4AE2-8BD7-9E8A8760B7A0}"/>
                </a:ext>
              </a:extLst>
            </p:cNvPr>
            <p:cNvGrpSpPr/>
            <p:nvPr/>
          </p:nvGrpSpPr>
          <p:grpSpPr>
            <a:xfrm>
              <a:off x="9630027" y="2312283"/>
              <a:ext cx="1349818" cy="411900"/>
              <a:chOff x="9630027" y="2312283"/>
              <a:chExt cx="1349818" cy="411900"/>
            </a:xfrm>
          </p:grpSpPr>
          <p:sp>
            <p:nvSpPr>
              <p:cNvPr id="158" name="Rectangle 29">
                <a:extLst>
                  <a:ext uri="{FF2B5EF4-FFF2-40B4-BE49-F238E27FC236}">
                    <a16:creationId xmlns:a16="http://schemas.microsoft.com/office/drawing/2014/main" id="{C9F80DE5-EFD6-4F93-9635-6DEA3CC3232E}"/>
                  </a:ext>
                </a:extLst>
              </p:cNvPr>
              <p:cNvSpPr/>
              <p:nvPr/>
            </p:nvSpPr>
            <p:spPr>
              <a:xfrm>
                <a:off x="9630027" y="2312639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26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9" name="Rectangle 30">
                <a:extLst>
                  <a:ext uri="{FF2B5EF4-FFF2-40B4-BE49-F238E27FC236}">
                    <a16:creationId xmlns:a16="http://schemas.microsoft.com/office/drawing/2014/main" id="{27A95CC4-5B8A-42A7-848B-6CF3A9B23B0D}"/>
                  </a:ext>
                </a:extLst>
              </p:cNvPr>
              <p:cNvSpPr/>
              <p:nvPr/>
            </p:nvSpPr>
            <p:spPr>
              <a:xfrm>
                <a:off x="10079475" y="2312283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27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0" name="Rectangle 36">
                <a:extLst>
                  <a:ext uri="{FF2B5EF4-FFF2-40B4-BE49-F238E27FC236}">
                    <a16:creationId xmlns:a16="http://schemas.microsoft.com/office/drawing/2014/main" id="{4DF394D7-6EF6-4882-84B8-1B30AB2F608A}"/>
                  </a:ext>
                </a:extLst>
              </p:cNvPr>
              <p:cNvSpPr/>
              <p:nvPr/>
            </p:nvSpPr>
            <p:spPr>
              <a:xfrm>
                <a:off x="10529660" y="2312283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4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50"/>
                    </a:solidFill>
                  </a:rPr>
                  <a:t>61</a:t>
                </a:r>
                <a:endParaRPr lang="ru-RU" dirty="0">
                  <a:solidFill>
                    <a:srgbClr val="00B050"/>
                  </a:solidFill>
                </a:endParaRPr>
              </a:p>
            </p:txBody>
          </p:sp>
        </p:grpSp>
      </p:grpSp>
      <p:cxnSp>
        <p:nvCxnSpPr>
          <p:cNvPr id="161" name="Соединитель: уступ 160">
            <a:extLst>
              <a:ext uri="{FF2B5EF4-FFF2-40B4-BE49-F238E27FC236}">
                <a16:creationId xmlns:a16="http://schemas.microsoft.com/office/drawing/2014/main" id="{49ADD7A3-A0E5-4873-8227-EAEDA64B93A6}"/>
              </a:ext>
            </a:extLst>
          </p:cNvPr>
          <p:cNvCxnSpPr>
            <a:cxnSpLocks/>
            <a:stCxn id="163" idx="0"/>
            <a:endCxn id="158" idx="1"/>
          </p:cNvCxnSpPr>
          <p:nvPr/>
        </p:nvCxnSpPr>
        <p:spPr>
          <a:xfrm rot="5400000" flipH="1" flipV="1">
            <a:off x="8985176" y="2821911"/>
            <a:ext cx="513817" cy="991403"/>
          </a:xfrm>
          <a:prstGeom prst="bentConnector2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Группа 161">
            <a:extLst>
              <a:ext uri="{FF2B5EF4-FFF2-40B4-BE49-F238E27FC236}">
                <a16:creationId xmlns:a16="http://schemas.microsoft.com/office/drawing/2014/main" id="{52D47A0F-8904-42CD-9F6D-18D44096B183}"/>
              </a:ext>
            </a:extLst>
          </p:cNvPr>
          <p:cNvGrpSpPr/>
          <p:nvPr/>
        </p:nvGrpSpPr>
        <p:grpSpPr>
          <a:xfrm>
            <a:off x="8426996" y="3574520"/>
            <a:ext cx="623316" cy="411544"/>
            <a:chOff x="7349341" y="3413121"/>
            <a:chExt cx="623316" cy="411544"/>
          </a:xfrm>
        </p:grpSpPr>
        <p:sp>
          <p:nvSpPr>
            <p:cNvPr id="163" name="Rectangle 29">
              <a:extLst>
                <a:ext uri="{FF2B5EF4-FFF2-40B4-BE49-F238E27FC236}">
                  <a16:creationId xmlns:a16="http://schemas.microsoft.com/office/drawing/2014/main" id="{F4E81220-5012-4D02-9F55-0BCE7940443F}"/>
                </a:ext>
              </a:extLst>
            </p:cNvPr>
            <p:cNvSpPr/>
            <p:nvPr/>
          </p:nvSpPr>
          <p:spPr>
            <a:xfrm>
              <a:off x="7364798" y="3413121"/>
              <a:ext cx="607859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head</a:t>
              </a:r>
              <a:endParaRPr lang="ru-RU" sz="1600" dirty="0">
                <a:solidFill>
                  <a:schemeClr val="tx2"/>
                </a:solidFill>
              </a:endParaRPr>
            </a:p>
          </p:txBody>
        </p:sp>
        <p:pic>
          <p:nvPicPr>
            <p:cNvPr id="164" name="Рисунок 163" descr="Замок">
              <a:extLst>
                <a:ext uri="{FF2B5EF4-FFF2-40B4-BE49-F238E27FC236}">
                  <a16:creationId xmlns:a16="http://schemas.microsoft.com/office/drawing/2014/main" id="{4FB5B42E-B5C7-4F77-B8C9-6AF610294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49341" y="3413978"/>
              <a:ext cx="170919" cy="170919"/>
            </a:xfrm>
            <a:prstGeom prst="rect">
              <a:avLst/>
            </a:prstGeom>
          </p:spPr>
        </p:pic>
      </p:grpSp>
      <p:grpSp>
        <p:nvGrpSpPr>
          <p:cNvPr id="165" name="Группа 164">
            <a:extLst>
              <a:ext uri="{FF2B5EF4-FFF2-40B4-BE49-F238E27FC236}">
                <a16:creationId xmlns:a16="http://schemas.microsoft.com/office/drawing/2014/main" id="{AF1A36E4-09EF-42B6-BA61-DBF027CF5C24}"/>
              </a:ext>
            </a:extLst>
          </p:cNvPr>
          <p:cNvGrpSpPr/>
          <p:nvPr/>
        </p:nvGrpSpPr>
        <p:grpSpPr>
          <a:xfrm>
            <a:off x="5409987" y="4155919"/>
            <a:ext cx="1409034" cy="2370665"/>
            <a:chOff x="2306958" y="863486"/>
            <a:chExt cx="827442" cy="2219659"/>
          </a:xfrm>
        </p:grpSpPr>
        <p:sp>
          <p:nvSpPr>
            <p:cNvPr id="166" name="Rectangle 5">
              <a:extLst>
                <a:ext uri="{FF2B5EF4-FFF2-40B4-BE49-F238E27FC236}">
                  <a16:creationId xmlns:a16="http://schemas.microsoft.com/office/drawing/2014/main" id="{4AAF3386-1A58-4C06-9068-BE07144F449E}"/>
                </a:ext>
              </a:extLst>
            </p:cNvPr>
            <p:cNvSpPr/>
            <p:nvPr/>
          </p:nvSpPr>
          <p:spPr>
            <a:xfrm>
              <a:off x="2306958" y="863486"/>
              <a:ext cx="827442" cy="2219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000" dirty="0">
                  <a:latin typeface="Gill Sans SemiBold"/>
                </a:rPr>
                <a:t>CPU </a:t>
              </a:r>
              <a:r>
                <a:rPr lang="ru-RU" sz="1000" dirty="0">
                  <a:latin typeface="Gill Sans SemiBold"/>
                </a:rPr>
                <a:t>1</a:t>
              </a:r>
              <a:endParaRPr lang="en-US" sz="1000" dirty="0">
                <a:latin typeface="Gill Sans SemiBold"/>
              </a:endParaRPr>
            </a:p>
          </p:txBody>
        </p:sp>
        <p:sp>
          <p:nvSpPr>
            <p:cNvPr id="167" name="Rectangle 335">
              <a:extLst>
                <a:ext uri="{FF2B5EF4-FFF2-40B4-BE49-F238E27FC236}">
                  <a16:creationId xmlns:a16="http://schemas.microsoft.com/office/drawing/2014/main" id="{C0D7884D-059C-4C46-8959-629AF13932B6}"/>
                </a:ext>
              </a:extLst>
            </p:cNvPr>
            <p:cNvSpPr/>
            <p:nvPr/>
          </p:nvSpPr>
          <p:spPr>
            <a:xfrm rot="16200000">
              <a:off x="2578001" y="1550699"/>
              <a:ext cx="282202" cy="7051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>
                  <a:latin typeface="Gill Sans SemiBold"/>
                </a:rPr>
                <a:t>L3 </a:t>
              </a:r>
              <a:r>
                <a:rPr lang="ru-RU" sz="1400" dirty="0"/>
                <a:t>Кэш</a:t>
              </a:r>
            </a:p>
          </p:txBody>
        </p:sp>
        <p:grpSp>
          <p:nvGrpSpPr>
            <p:cNvPr id="168" name="Группа 167">
              <a:extLst>
                <a:ext uri="{FF2B5EF4-FFF2-40B4-BE49-F238E27FC236}">
                  <a16:creationId xmlns:a16="http://schemas.microsoft.com/office/drawing/2014/main" id="{5E7FE32D-17F6-48CA-86BC-A33C1008790A}"/>
                </a:ext>
              </a:extLst>
            </p:cNvPr>
            <p:cNvGrpSpPr/>
            <p:nvPr/>
          </p:nvGrpSpPr>
          <p:grpSpPr>
            <a:xfrm>
              <a:off x="2368155" y="2238667"/>
              <a:ext cx="700864" cy="638203"/>
              <a:chOff x="1205860" y="2618881"/>
              <a:chExt cx="615502" cy="638203"/>
            </a:xfrm>
          </p:grpSpPr>
          <p:sp>
            <p:nvSpPr>
              <p:cNvPr id="174" name="Rectangle 48">
                <a:extLst>
                  <a:ext uri="{FF2B5EF4-FFF2-40B4-BE49-F238E27FC236}">
                    <a16:creationId xmlns:a16="http://schemas.microsoft.com/office/drawing/2014/main" id="{8CE090A0-4D00-4810-9441-0A082564D859}"/>
                  </a:ext>
                </a:extLst>
              </p:cNvPr>
              <p:cNvSpPr/>
              <p:nvPr/>
            </p:nvSpPr>
            <p:spPr>
              <a:xfrm>
                <a:off x="1205860" y="2618881"/>
                <a:ext cx="615502" cy="638203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sz="1100" dirty="0"/>
              </a:p>
              <a:p>
                <a:pPr algn="ctr">
                  <a:lnSpc>
                    <a:spcPct val="250000"/>
                  </a:lnSpc>
                </a:pPr>
                <a:r>
                  <a:rPr lang="ru-RU" sz="1100" dirty="0"/>
                  <a:t>Ядро</a:t>
                </a:r>
                <a:r>
                  <a:rPr lang="en-US" sz="1100" dirty="0"/>
                  <a:t> </a:t>
                </a:r>
                <a:r>
                  <a:rPr lang="ru-RU" sz="1100" dirty="0"/>
                  <a:t>1</a:t>
                </a:r>
                <a:endParaRPr lang="en-US" sz="1100" dirty="0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0B472B1D-1805-4D3A-85C0-F177C7964341}"/>
                  </a:ext>
                </a:extLst>
              </p:cNvPr>
              <p:cNvSpPr/>
              <p:nvPr/>
            </p:nvSpPr>
            <p:spPr>
              <a:xfrm>
                <a:off x="1247473" y="2664472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176" name="Rectangle 50">
                <a:extLst>
                  <a:ext uri="{FF2B5EF4-FFF2-40B4-BE49-F238E27FC236}">
                    <a16:creationId xmlns:a16="http://schemas.microsoft.com/office/drawing/2014/main" id="{CEFAE95F-C787-449F-B570-A14C16EA5BCD}"/>
                  </a:ext>
                </a:extLst>
              </p:cNvPr>
              <p:cNvSpPr/>
              <p:nvPr/>
            </p:nvSpPr>
            <p:spPr>
              <a:xfrm>
                <a:off x="1251162" y="2892941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177" name="Rectangle 51">
                <a:extLst>
                  <a:ext uri="{FF2B5EF4-FFF2-40B4-BE49-F238E27FC236}">
                    <a16:creationId xmlns:a16="http://schemas.microsoft.com/office/drawing/2014/main" id="{8091F391-861C-4CAD-870C-C0B1FBDF3800}"/>
                  </a:ext>
                </a:extLst>
              </p:cNvPr>
              <p:cNvSpPr/>
              <p:nvPr/>
            </p:nvSpPr>
            <p:spPr>
              <a:xfrm>
                <a:off x="1520293" y="2892941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169" name="Группа 168">
              <a:extLst>
                <a:ext uri="{FF2B5EF4-FFF2-40B4-BE49-F238E27FC236}">
                  <a16:creationId xmlns:a16="http://schemas.microsoft.com/office/drawing/2014/main" id="{4379097D-58DB-48DF-B8D2-5B6CAB2D1095}"/>
                </a:ext>
              </a:extLst>
            </p:cNvPr>
            <p:cNvGrpSpPr/>
            <p:nvPr/>
          </p:nvGrpSpPr>
          <p:grpSpPr>
            <a:xfrm>
              <a:off x="2366543" y="932606"/>
              <a:ext cx="705121" cy="638203"/>
              <a:chOff x="1203926" y="1312820"/>
              <a:chExt cx="615502" cy="638203"/>
            </a:xfrm>
          </p:grpSpPr>
          <p:sp>
            <p:nvSpPr>
              <p:cNvPr id="170" name="Rectangle 48">
                <a:extLst>
                  <a:ext uri="{FF2B5EF4-FFF2-40B4-BE49-F238E27FC236}">
                    <a16:creationId xmlns:a16="http://schemas.microsoft.com/office/drawing/2014/main" id="{5559269B-CABE-44C6-938D-A959414DF11C}"/>
                  </a:ext>
                </a:extLst>
              </p:cNvPr>
              <p:cNvSpPr/>
              <p:nvPr/>
            </p:nvSpPr>
            <p:spPr>
              <a:xfrm>
                <a:off x="1203926" y="1312820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100" dirty="0"/>
                  <a:t>Ядро</a:t>
                </a:r>
                <a:r>
                  <a:rPr lang="en-US" sz="1100" dirty="0"/>
                  <a:t> 0</a:t>
                </a:r>
              </a:p>
            </p:txBody>
          </p:sp>
          <p:sp>
            <p:nvSpPr>
              <p:cNvPr id="171" name="Rectangle 50">
                <a:extLst>
                  <a:ext uri="{FF2B5EF4-FFF2-40B4-BE49-F238E27FC236}">
                    <a16:creationId xmlns:a16="http://schemas.microsoft.com/office/drawing/2014/main" id="{68537E4E-620C-4B73-8287-1B2516D4342C}"/>
                  </a:ext>
                </a:extLst>
              </p:cNvPr>
              <p:cNvSpPr/>
              <p:nvPr/>
            </p:nvSpPr>
            <p:spPr>
              <a:xfrm>
                <a:off x="1253481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172" name="Rectangle 51">
                <a:extLst>
                  <a:ext uri="{FF2B5EF4-FFF2-40B4-BE49-F238E27FC236}">
                    <a16:creationId xmlns:a16="http://schemas.microsoft.com/office/drawing/2014/main" id="{7B3C73EF-C6BB-4E04-AAFF-6EB79AE71D1D}"/>
                  </a:ext>
                </a:extLst>
              </p:cNvPr>
              <p:cNvSpPr/>
              <p:nvPr/>
            </p:nvSpPr>
            <p:spPr>
              <a:xfrm>
                <a:off x="1522614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173" name="Rectangle 52">
                <a:extLst>
                  <a:ext uri="{FF2B5EF4-FFF2-40B4-BE49-F238E27FC236}">
                    <a16:creationId xmlns:a16="http://schemas.microsoft.com/office/drawing/2014/main" id="{E9ACA036-9E05-4792-B732-3B57DAA29377}"/>
                  </a:ext>
                </a:extLst>
              </p:cNvPr>
              <p:cNvSpPr/>
              <p:nvPr/>
            </p:nvSpPr>
            <p:spPr>
              <a:xfrm>
                <a:off x="1253213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</p:grpSp>
      </p:grpSp>
      <p:grpSp>
        <p:nvGrpSpPr>
          <p:cNvPr id="178" name="Группа 177">
            <a:extLst>
              <a:ext uri="{FF2B5EF4-FFF2-40B4-BE49-F238E27FC236}">
                <a16:creationId xmlns:a16="http://schemas.microsoft.com/office/drawing/2014/main" id="{294995BD-BD2D-4054-B1CF-04734217EDB1}"/>
              </a:ext>
            </a:extLst>
          </p:cNvPr>
          <p:cNvGrpSpPr/>
          <p:nvPr/>
        </p:nvGrpSpPr>
        <p:grpSpPr>
          <a:xfrm>
            <a:off x="5391383" y="1650004"/>
            <a:ext cx="1409034" cy="2370665"/>
            <a:chOff x="2306958" y="863486"/>
            <a:chExt cx="827442" cy="2219659"/>
          </a:xfrm>
        </p:grpSpPr>
        <p:sp>
          <p:nvSpPr>
            <p:cNvPr id="179" name="Rectangle 5">
              <a:extLst>
                <a:ext uri="{FF2B5EF4-FFF2-40B4-BE49-F238E27FC236}">
                  <a16:creationId xmlns:a16="http://schemas.microsoft.com/office/drawing/2014/main" id="{772700CB-D365-4BD9-81C9-CE02EAB29C4C}"/>
                </a:ext>
              </a:extLst>
            </p:cNvPr>
            <p:cNvSpPr/>
            <p:nvPr/>
          </p:nvSpPr>
          <p:spPr>
            <a:xfrm>
              <a:off x="2306958" y="863486"/>
              <a:ext cx="827442" cy="2219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000" dirty="0">
                  <a:latin typeface="Gill Sans SemiBold"/>
                </a:rPr>
                <a:t>CPU 0</a:t>
              </a:r>
            </a:p>
          </p:txBody>
        </p:sp>
        <p:sp>
          <p:nvSpPr>
            <p:cNvPr id="180" name="Rectangle 335">
              <a:extLst>
                <a:ext uri="{FF2B5EF4-FFF2-40B4-BE49-F238E27FC236}">
                  <a16:creationId xmlns:a16="http://schemas.microsoft.com/office/drawing/2014/main" id="{4BF554AE-A9BB-4124-86BB-AD1D81F2D919}"/>
                </a:ext>
              </a:extLst>
            </p:cNvPr>
            <p:cNvSpPr/>
            <p:nvPr/>
          </p:nvSpPr>
          <p:spPr>
            <a:xfrm rot="16200000">
              <a:off x="2578001" y="1550699"/>
              <a:ext cx="282202" cy="7051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>
                  <a:latin typeface="Gill Sans SemiBold"/>
                </a:rPr>
                <a:t>L3 </a:t>
              </a:r>
              <a:r>
                <a:rPr lang="ru-RU" sz="1400" dirty="0"/>
                <a:t>Кэш</a:t>
              </a:r>
            </a:p>
          </p:txBody>
        </p:sp>
        <p:grpSp>
          <p:nvGrpSpPr>
            <p:cNvPr id="181" name="Группа 180">
              <a:extLst>
                <a:ext uri="{FF2B5EF4-FFF2-40B4-BE49-F238E27FC236}">
                  <a16:creationId xmlns:a16="http://schemas.microsoft.com/office/drawing/2014/main" id="{6BF172EC-3659-4288-9163-4BD94541B2EA}"/>
                </a:ext>
              </a:extLst>
            </p:cNvPr>
            <p:cNvGrpSpPr/>
            <p:nvPr/>
          </p:nvGrpSpPr>
          <p:grpSpPr>
            <a:xfrm>
              <a:off x="2368155" y="2238667"/>
              <a:ext cx="700864" cy="638203"/>
              <a:chOff x="1205860" y="2618881"/>
              <a:chExt cx="615502" cy="638203"/>
            </a:xfrm>
          </p:grpSpPr>
          <p:sp>
            <p:nvSpPr>
              <p:cNvPr id="187" name="Rectangle 48">
                <a:extLst>
                  <a:ext uri="{FF2B5EF4-FFF2-40B4-BE49-F238E27FC236}">
                    <a16:creationId xmlns:a16="http://schemas.microsoft.com/office/drawing/2014/main" id="{C9E1DEAC-989D-4596-8D1B-4599DC357757}"/>
                  </a:ext>
                </a:extLst>
              </p:cNvPr>
              <p:cNvSpPr/>
              <p:nvPr/>
            </p:nvSpPr>
            <p:spPr>
              <a:xfrm>
                <a:off x="1205860" y="2618881"/>
                <a:ext cx="615502" cy="638203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sz="1100" dirty="0"/>
              </a:p>
              <a:p>
                <a:pPr algn="ctr">
                  <a:lnSpc>
                    <a:spcPct val="250000"/>
                  </a:lnSpc>
                </a:pPr>
                <a:r>
                  <a:rPr lang="ru-RU" sz="1100" dirty="0"/>
                  <a:t>Ядро</a:t>
                </a:r>
                <a:r>
                  <a:rPr lang="en-US" sz="1100" dirty="0"/>
                  <a:t> </a:t>
                </a:r>
                <a:r>
                  <a:rPr lang="ru-RU" sz="1100" dirty="0"/>
                  <a:t>1</a:t>
                </a:r>
                <a:endParaRPr lang="en-US" sz="1100" dirty="0"/>
              </a:p>
            </p:txBody>
          </p:sp>
          <p:sp>
            <p:nvSpPr>
              <p:cNvPr id="188" name="Rectangle 52">
                <a:extLst>
                  <a:ext uri="{FF2B5EF4-FFF2-40B4-BE49-F238E27FC236}">
                    <a16:creationId xmlns:a16="http://schemas.microsoft.com/office/drawing/2014/main" id="{6CF9426C-B57A-40B7-9476-F94DBB209047}"/>
                  </a:ext>
                </a:extLst>
              </p:cNvPr>
              <p:cNvSpPr/>
              <p:nvPr/>
            </p:nvSpPr>
            <p:spPr>
              <a:xfrm>
                <a:off x="1247473" y="2664472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189" name="Rectangle 50">
                <a:extLst>
                  <a:ext uri="{FF2B5EF4-FFF2-40B4-BE49-F238E27FC236}">
                    <a16:creationId xmlns:a16="http://schemas.microsoft.com/office/drawing/2014/main" id="{F67563FB-1380-4975-B50E-900FC1FB493B}"/>
                  </a:ext>
                </a:extLst>
              </p:cNvPr>
              <p:cNvSpPr/>
              <p:nvPr/>
            </p:nvSpPr>
            <p:spPr>
              <a:xfrm>
                <a:off x="1251162" y="2892941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190" name="Rectangle 51">
                <a:extLst>
                  <a:ext uri="{FF2B5EF4-FFF2-40B4-BE49-F238E27FC236}">
                    <a16:creationId xmlns:a16="http://schemas.microsoft.com/office/drawing/2014/main" id="{D916DECE-EEE0-4787-8125-1E0A251F4948}"/>
                  </a:ext>
                </a:extLst>
              </p:cNvPr>
              <p:cNvSpPr/>
              <p:nvPr/>
            </p:nvSpPr>
            <p:spPr>
              <a:xfrm>
                <a:off x="1520293" y="2892941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182" name="Группа 181">
              <a:extLst>
                <a:ext uri="{FF2B5EF4-FFF2-40B4-BE49-F238E27FC236}">
                  <a16:creationId xmlns:a16="http://schemas.microsoft.com/office/drawing/2014/main" id="{17DADA79-8B3D-49D0-A462-0DB0E4260290}"/>
                </a:ext>
              </a:extLst>
            </p:cNvPr>
            <p:cNvGrpSpPr/>
            <p:nvPr/>
          </p:nvGrpSpPr>
          <p:grpSpPr>
            <a:xfrm>
              <a:off x="2366543" y="932606"/>
              <a:ext cx="705121" cy="638203"/>
              <a:chOff x="1203926" y="1312820"/>
              <a:chExt cx="615502" cy="638203"/>
            </a:xfrm>
          </p:grpSpPr>
          <p:sp>
            <p:nvSpPr>
              <p:cNvPr id="183" name="Rectangle 48">
                <a:extLst>
                  <a:ext uri="{FF2B5EF4-FFF2-40B4-BE49-F238E27FC236}">
                    <a16:creationId xmlns:a16="http://schemas.microsoft.com/office/drawing/2014/main" id="{BFE9F4B5-FAAE-4E56-A950-55A595B0351C}"/>
                  </a:ext>
                </a:extLst>
              </p:cNvPr>
              <p:cNvSpPr/>
              <p:nvPr/>
            </p:nvSpPr>
            <p:spPr>
              <a:xfrm>
                <a:off x="1203926" y="1312820"/>
                <a:ext cx="615502" cy="63820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100" dirty="0"/>
                  <a:t>Ядро</a:t>
                </a:r>
                <a:r>
                  <a:rPr lang="en-US" sz="1100" dirty="0"/>
                  <a:t> 0</a:t>
                </a:r>
              </a:p>
            </p:txBody>
          </p:sp>
          <p:sp>
            <p:nvSpPr>
              <p:cNvPr id="184" name="Rectangle 50">
                <a:extLst>
                  <a:ext uri="{FF2B5EF4-FFF2-40B4-BE49-F238E27FC236}">
                    <a16:creationId xmlns:a16="http://schemas.microsoft.com/office/drawing/2014/main" id="{D2EE9FFE-5215-4BE7-81C5-A8315F9A2577}"/>
                  </a:ext>
                </a:extLst>
              </p:cNvPr>
              <p:cNvSpPr/>
              <p:nvPr/>
            </p:nvSpPr>
            <p:spPr>
              <a:xfrm>
                <a:off x="1253481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185" name="Rectangle 51">
                <a:extLst>
                  <a:ext uri="{FF2B5EF4-FFF2-40B4-BE49-F238E27FC236}">
                    <a16:creationId xmlns:a16="http://schemas.microsoft.com/office/drawing/2014/main" id="{8571C521-C69D-4421-8900-2773097499B8}"/>
                  </a:ext>
                </a:extLst>
              </p:cNvPr>
              <p:cNvSpPr/>
              <p:nvPr/>
            </p:nvSpPr>
            <p:spPr>
              <a:xfrm>
                <a:off x="1522614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186" name="Rectangle 52">
                <a:extLst>
                  <a:ext uri="{FF2B5EF4-FFF2-40B4-BE49-F238E27FC236}">
                    <a16:creationId xmlns:a16="http://schemas.microsoft.com/office/drawing/2014/main" id="{9273D18B-CB15-45EA-B9A8-1E558DF797F6}"/>
                  </a:ext>
                </a:extLst>
              </p:cNvPr>
              <p:cNvSpPr/>
              <p:nvPr/>
            </p:nvSpPr>
            <p:spPr>
              <a:xfrm>
                <a:off x="1253213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</p:grpSp>
      </p:grpSp>
      <p:cxnSp>
        <p:nvCxnSpPr>
          <p:cNvPr id="191" name="Соединитель: изогнутый 190">
            <a:extLst>
              <a:ext uri="{FF2B5EF4-FFF2-40B4-BE49-F238E27FC236}">
                <a16:creationId xmlns:a16="http://schemas.microsoft.com/office/drawing/2014/main" id="{DF72E528-876B-4DE8-9B94-A182AB0A741C}"/>
              </a:ext>
            </a:extLst>
          </p:cNvPr>
          <p:cNvCxnSpPr>
            <a:cxnSpLocks/>
            <a:stCxn id="183" idx="2"/>
            <a:endCxn id="180" idx="2"/>
          </p:cNvCxnSpPr>
          <p:nvPr/>
        </p:nvCxnSpPr>
        <p:spPr>
          <a:xfrm rot="16200000" flipH="1">
            <a:off x="6215867" y="2282797"/>
            <a:ext cx="355067" cy="600366"/>
          </a:xfrm>
          <a:prstGeom prst="curvedConnector4">
            <a:avLst>
              <a:gd name="adj1" fmla="val 33017"/>
              <a:gd name="adj2" fmla="val 49760"/>
            </a:avLst>
          </a:prstGeom>
          <a:ln w="317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EF5B382-FD56-4C23-9398-910FBDA912C9}"/>
              </a:ext>
            </a:extLst>
          </p:cNvPr>
          <p:cNvSpPr txBox="1"/>
          <p:nvPr/>
        </p:nvSpPr>
        <p:spPr>
          <a:xfrm>
            <a:off x="4217005" y="5624655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push(61)</a:t>
            </a:r>
            <a:endParaRPr lang="ru-RU" dirty="0"/>
          </a:p>
        </p:txBody>
      </p:sp>
      <p:cxnSp>
        <p:nvCxnSpPr>
          <p:cNvPr id="193" name="Соединитель: изогнутый 192">
            <a:extLst>
              <a:ext uri="{FF2B5EF4-FFF2-40B4-BE49-F238E27FC236}">
                <a16:creationId xmlns:a16="http://schemas.microsoft.com/office/drawing/2014/main" id="{812F54D5-BF40-4D07-A87B-91B9F3F067D1}"/>
              </a:ext>
            </a:extLst>
          </p:cNvPr>
          <p:cNvCxnSpPr>
            <a:cxnSpLocks/>
          </p:cNvCxnSpPr>
          <p:nvPr/>
        </p:nvCxnSpPr>
        <p:spPr>
          <a:xfrm>
            <a:off x="4116009" y="6002065"/>
            <a:ext cx="1191886" cy="208159"/>
          </a:xfrm>
          <a:prstGeom prst="curvedConnector3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Соединитель: изогнутый 193">
            <a:extLst>
              <a:ext uri="{FF2B5EF4-FFF2-40B4-BE49-F238E27FC236}">
                <a16:creationId xmlns:a16="http://schemas.microsoft.com/office/drawing/2014/main" id="{1E94806D-8105-4423-9321-41DDFC2417E2}"/>
              </a:ext>
            </a:extLst>
          </p:cNvPr>
          <p:cNvCxnSpPr>
            <a:cxnSpLocks/>
            <a:stCxn id="174" idx="0"/>
            <a:endCxn id="167" idx="2"/>
          </p:cNvCxnSpPr>
          <p:nvPr/>
        </p:nvCxnSpPr>
        <p:spPr>
          <a:xfrm rot="5400000" flipH="1" flipV="1">
            <a:off x="6232451" y="5144920"/>
            <a:ext cx="358226" cy="601245"/>
          </a:xfrm>
          <a:prstGeom prst="curvedConnector4">
            <a:avLst>
              <a:gd name="adj1" fmla="val 38925"/>
              <a:gd name="adj2" fmla="val 40635"/>
            </a:avLst>
          </a:prstGeom>
          <a:ln w="317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Соединитель: изогнутый 194">
            <a:extLst>
              <a:ext uri="{FF2B5EF4-FFF2-40B4-BE49-F238E27FC236}">
                <a16:creationId xmlns:a16="http://schemas.microsoft.com/office/drawing/2014/main" id="{9860B2EB-31D0-4828-84B1-41649F70B5B5}"/>
              </a:ext>
            </a:extLst>
          </p:cNvPr>
          <p:cNvCxnSpPr>
            <a:cxnSpLocks/>
            <a:stCxn id="187" idx="0"/>
            <a:endCxn id="180" idx="2"/>
          </p:cNvCxnSpPr>
          <p:nvPr/>
        </p:nvCxnSpPr>
        <p:spPr>
          <a:xfrm rot="5400000" flipH="1" flipV="1">
            <a:off x="6213847" y="2639005"/>
            <a:ext cx="358226" cy="601245"/>
          </a:xfrm>
          <a:prstGeom prst="curvedConnector4">
            <a:avLst>
              <a:gd name="adj1" fmla="val 46902"/>
              <a:gd name="adj2" fmla="val 46972"/>
            </a:avLst>
          </a:prstGeom>
          <a:ln w="31750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Соединитель: изогнутый 195">
            <a:extLst>
              <a:ext uri="{FF2B5EF4-FFF2-40B4-BE49-F238E27FC236}">
                <a16:creationId xmlns:a16="http://schemas.microsoft.com/office/drawing/2014/main" id="{D1C4B21E-EF6F-441D-8A1B-A903AAA6B4C6}"/>
              </a:ext>
            </a:extLst>
          </p:cNvPr>
          <p:cNvCxnSpPr>
            <a:cxnSpLocks/>
            <a:stCxn id="170" idx="2"/>
            <a:endCxn id="167" idx="2"/>
          </p:cNvCxnSpPr>
          <p:nvPr/>
        </p:nvCxnSpPr>
        <p:spPr>
          <a:xfrm rot="16200000" flipH="1">
            <a:off x="6234471" y="4788712"/>
            <a:ext cx="355067" cy="600366"/>
          </a:xfrm>
          <a:prstGeom prst="curvedConnector4">
            <a:avLst>
              <a:gd name="adj1" fmla="val 35700"/>
              <a:gd name="adj2" fmla="val 38125"/>
            </a:avLst>
          </a:prstGeom>
          <a:ln w="317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A32BD0E-EAEE-4106-A72A-737D83C7A960}"/>
              </a:ext>
            </a:extLst>
          </p:cNvPr>
          <p:cNvSpPr txBox="1"/>
          <p:nvPr/>
        </p:nvSpPr>
        <p:spPr>
          <a:xfrm>
            <a:off x="4204441" y="2860113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push(</a:t>
            </a:r>
            <a:r>
              <a:rPr lang="ru-RU" dirty="0"/>
              <a:t>52</a:t>
            </a:r>
            <a:r>
              <a:rPr lang="en-US" dirty="0"/>
              <a:t>)</a:t>
            </a:r>
            <a:endParaRPr lang="ru-RU" dirty="0"/>
          </a:p>
        </p:txBody>
      </p:sp>
      <p:cxnSp>
        <p:nvCxnSpPr>
          <p:cNvPr id="198" name="Соединитель: изогнутый 197">
            <a:extLst>
              <a:ext uri="{FF2B5EF4-FFF2-40B4-BE49-F238E27FC236}">
                <a16:creationId xmlns:a16="http://schemas.microsoft.com/office/drawing/2014/main" id="{B635BEEC-69E6-404B-9AE2-6236D0A89D9F}"/>
              </a:ext>
            </a:extLst>
          </p:cNvPr>
          <p:cNvCxnSpPr>
            <a:cxnSpLocks/>
          </p:cNvCxnSpPr>
          <p:nvPr/>
        </p:nvCxnSpPr>
        <p:spPr>
          <a:xfrm>
            <a:off x="4116009" y="3301286"/>
            <a:ext cx="1191886" cy="208159"/>
          </a:xfrm>
          <a:prstGeom prst="curvedConnector3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: изогнутый 198">
            <a:extLst>
              <a:ext uri="{FF2B5EF4-FFF2-40B4-BE49-F238E27FC236}">
                <a16:creationId xmlns:a16="http://schemas.microsoft.com/office/drawing/2014/main" id="{36416C21-CF41-47DE-BB91-CBB2491DC07E}"/>
              </a:ext>
            </a:extLst>
          </p:cNvPr>
          <p:cNvCxnSpPr>
            <a:cxnSpLocks/>
            <a:stCxn id="180" idx="2"/>
            <a:endCxn id="163" idx="1"/>
          </p:cNvCxnSpPr>
          <p:nvPr/>
        </p:nvCxnSpPr>
        <p:spPr>
          <a:xfrm>
            <a:off x="6693583" y="2760514"/>
            <a:ext cx="1748870" cy="1019778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Соединитель: изогнутый 199">
            <a:extLst>
              <a:ext uri="{FF2B5EF4-FFF2-40B4-BE49-F238E27FC236}">
                <a16:creationId xmlns:a16="http://schemas.microsoft.com/office/drawing/2014/main" id="{9B9402A5-F7DA-491F-A9D4-74E9D422EABB}"/>
              </a:ext>
            </a:extLst>
          </p:cNvPr>
          <p:cNvCxnSpPr>
            <a:cxnSpLocks/>
            <a:stCxn id="167" idx="2"/>
            <a:endCxn id="163" idx="1"/>
          </p:cNvCxnSpPr>
          <p:nvPr/>
        </p:nvCxnSpPr>
        <p:spPr>
          <a:xfrm flipV="1">
            <a:off x="6712187" y="3780292"/>
            <a:ext cx="1730266" cy="1486137"/>
          </a:xfrm>
          <a:prstGeom prst="curvedConnector3">
            <a:avLst>
              <a:gd name="adj1" fmla="val 50000"/>
            </a:avLst>
          </a:prstGeom>
          <a:ln w="317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977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32</a:t>
            </a:fld>
            <a:endParaRPr lang="ru-RU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347F7A4-86E3-4FB6-9803-7E9E594B9B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ru-RU" dirty="0"/>
              <a:t>CPQ - </a:t>
            </a:r>
            <a:r>
              <a:rPr lang="ru-RU" altLang="ru-RU" dirty="0"/>
              <a:t>АЛГОРИТМ ВСТАВКИ</a:t>
            </a: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1C9A1B16-C526-44D9-93D2-E929A9F83687}"/>
              </a:ext>
            </a:extLst>
          </p:cNvPr>
          <p:cNvSpPr/>
          <p:nvPr/>
        </p:nvSpPr>
        <p:spPr>
          <a:xfrm>
            <a:off x="335360" y="697129"/>
            <a:ext cx="115212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Если двум потокам требуется одновременный доступ на запись в данную структуру, то один из потоков заблокирует доступный узел, в то же время</a:t>
            </a:r>
            <a:r>
              <a:rPr lang="en-US" altLang="ru-RU" sz="2400" dirty="0">
                <a:solidFill>
                  <a:srgbClr val="050D3F"/>
                </a:solidFill>
                <a:latin typeface="Gill Sans SemiBold" charset="0"/>
              </a:rPr>
              <a:t> </a:t>
            </a: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другой, создаст новый</a:t>
            </a:r>
          </a:p>
        </p:txBody>
      </p:sp>
      <p:cxnSp>
        <p:nvCxnSpPr>
          <p:cNvPr id="121" name="Соединитель: изогнутый 120">
            <a:extLst>
              <a:ext uri="{FF2B5EF4-FFF2-40B4-BE49-F238E27FC236}">
                <a16:creationId xmlns:a16="http://schemas.microsoft.com/office/drawing/2014/main" id="{E29EB3F9-A0DD-447C-A892-E43951B75D7B}"/>
              </a:ext>
            </a:extLst>
          </p:cNvPr>
          <p:cNvCxnSpPr>
            <a:cxnSpLocks/>
            <a:stCxn id="139" idx="3"/>
            <a:endCxn id="129" idx="0"/>
          </p:cNvCxnSpPr>
          <p:nvPr/>
        </p:nvCxnSpPr>
        <p:spPr>
          <a:xfrm>
            <a:off x="9050312" y="3780292"/>
            <a:ext cx="497233" cy="602748"/>
          </a:xfrm>
          <a:prstGeom prst="curvedConnector2">
            <a:avLst/>
          </a:prstGeom>
          <a:ln w="317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Соединитель: изогнутый 121">
            <a:extLst>
              <a:ext uri="{FF2B5EF4-FFF2-40B4-BE49-F238E27FC236}">
                <a16:creationId xmlns:a16="http://schemas.microsoft.com/office/drawing/2014/main" id="{13A900C7-EBC8-41D3-9707-156EF31C3160}"/>
              </a:ext>
            </a:extLst>
          </p:cNvPr>
          <p:cNvCxnSpPr>
            <a:cxnSpLocks/>
            <a:stCxn id="139" idx="3"/>
            <a:endCxn id="129" idx="0"/>
          </p:cNvCxnSpPr>
          <p:nvPr/>
        </p:nvCxnSpPr>
        <p:spPr>
          <a:xfrm>
            <a:off x="9050312" y="3780292"/>
            <a:ext cx="497233" cy="602748"/>
          </a:xfrm>
          <a:prstGeom prst="curvedConnector2">
            <a:avLst/>
          </a:prstGeom>
          <a:ln w="317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: изогнутый 122">
            <a:extLst>
              <a:ext uri="{FF2B5EF4-FFF2-40B4-BE49-F238E27FC236}">
                <a16:creationId xmlns:a16="http://schemas.microsoft.com/office/drawing/2014/main" id="{7BBD1715-DEA7-42B9-B9A0-F9920C268D23}"/>
              </a:ext>
            </a:extLst>
          </p:cNvPr>
          <p:cNvCxnSpPr>
            <a:cxnSpLocks/>
            <a:stCxn id="139" idx="3"/>
            <a:endCxn id="129" idx="0"/>
          </p:cNvCxnSpPr>
          <p:nvPr/>
        </p:nvCxnSpPr>
        <p:spPr>
          <a:xfrm>
            <a:off x="9050312" y="3780292"/>
            <a:ext cx="497233" cy="602748"/>
          </a:xfrm>
          <a:prstGeom prst="curved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: изогнутый 123">
            <a:extLst>
              <a:ext uri="{FF2B5EF4-FFF2-40B4-BE49-F238E27FC236}">
                <a16:creationId xmlns:a16="http://schemas.microsoft.com/office/drawing/2014/main" id="{4E570EBF-9C72-4CF5-96D0-EEA4935C4E07}"/>
              </a:ext>
            </a:extLst>
          </p:cNvPr>
          <p:cNvCxnSpPr>
            <a:cxnSpLocks/>
            <a:stCxn id="129" idx="2"/>
            <a:endCxn id="139" idx="1"/>
          </p:cNvCxnSpPr>
          <p:nvPr/>
        </p:nvCxnSpPr>
        <p:spPr>
          <a:xfrm rot="5400000" flipH="1">
            <a:off x="8487853" y="3734892"/>
            <a:ext cx="1014292" cy="1105092"/>
          </a:xfrm>
          <a:prstGeom prst="curvedConnector4">
            <a:avLst>
              <a:gd name="adj1" fmla="val -61860"/>
              <a:gd name="adj2" fmla="val 155896"/>
            </a:avLst>
          </a:prstGeom>
          <a:ln w="412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675F90B1-B5FB-4FD7-B828-CC50C7A5ACC2}"/>
              </a:ext>
            </a:extLst>
          </p:cNvPr>
          <p:cNvSpPr/>
          <p:nvPr/>
        </p:nvSpPr>
        <p:spPr>
          <a:xfrm>
            <a:off x="9912424" y="4262938"/>
            <a:ext cx="1062668" cy="100349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ru-RU" sz="1200" dirty="0">
              <a:solidFill>
                <a:schemeClr val="tx2"/>
              </a:solidFill>
            </a:endParaRPr>
          </a:p>
          <a:p>
            <a:pPr algn="ctr"/>
            <a:endParaRPr lang="ru-RU" sz="1200" dirty="0">
              <a:solidFill>
                <a:schemeClr val="tx2"/>
              </a:solidFill>
            </a:endParaRPr>
          </a:p>
          <a:p>
            <a:pPr algn="ctr"/>
            <a:endParaRPr lang="ru-RU" sz="1200" dirty="0">
              <a:solidFill>
                <a:schemeClr val="tx2"/>
              </a:solidFill>
            </a:endParaRPr>
          </a:p>
          <a:p>
            <a:pPr algn="ctr"/>
            <a:r>
              <a:rPr lang="ru-RU" sz="1200" dirty="0">
                <a:solidFill>
                  <a:schemeClr val="tx2"/>
                </a:solidFill>
              </a:rPr>
              <a:t>Очередь с приоритетом</a:t>
            </a:r>
          </a:p>
        </p:txBody>
      </p:sp>
      <p:sp>
        <p:nvSpPr>
          <p:cNvPr id="126" name="Rectangle 32">
            <a:extLst>
              <a:ext uri="{FF2B5EF4-FFF2-40B4-BE49-F238E27FC236}">
                <a16:creationId xmlns:a16="http://schemas.microsoft.com/office/drawing/2014/main" id="{064AFB9D-442A-4BFB-BA03-6823EC747369}"/>
              </a:ext>
            </a:extLst>
          </p:cNvPr>
          <p:cNvSpPr/>
          <p:nvPr/>
        </p:nvSpPr>
        <p:spPr>
          <a:xfrm>
            <a:off x="10168488" y="4378526"/>
            <a:ext cx="450185" cy="411544"/>
          </a:xfrm>
          <a:prstGeom prst="rect">
            <a:avLst/>
          </a:prstGeom>
          <a:pattFill prst="smCheck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73</a:t>
            </a:r>
            <a:endParaRPr lang="ru-RU" dirty="0">
              <a:solidFill>
                <a:srgbClr val="00B050"/>
              </a:solidFill>
            </a:endParaRPr>
          </a:p>
        </p:txBody>
      </p: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86D71F47-3404-4C76-B1A0-0AB72209AA60}"/>
              </a:ext>
            </a:extLst>
          </p:cNvPr>
          <p:cNvCxnSpPr>
            <a:cxnSpLocks/>
            <a:stCxn id="129" idx="3"/>
            <a:endCxn id="126" idx="1"/>
          </p:cNvCxnSpPr>
          <p:nvPr/>
        </p:nvCxnSpPr>
        <p:spPr>
          <a:xfrm flipV="1">
            <a:off x="9799545" y="4584298"/>
            <a:ext cx="368943" cy="451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Группа 127">
            <a:extLst>
              <a:ext uri="{FF2B5EF4-FFF2-40B4-BE49-F238E27FC236}">
                <a16:creationId xmlns:a16="http://schemas.microsoft.com/office/drawing/2014/main" id="{50EBAB55-ECC1-4452-85F1-3C41FBD4F20B}"/>
              </a:ext>
            </a:extLst>
          </p:cNvPr>
          <p:cNvGrpSpPr/>
          <p:nvPr/>
        </p:nvGrpSpPr>
        <p:grpSpPr>
          <a:xfrm>
            <a:off x="9288489" y="4378526"/>
            <a:ext cx="511056" cy="416058"/>
            <a:chOff x="7972657" y="3870862"/>
            <a:chExt cx="462969" cy="416058"/>
          </a:xfrm>
        </p:grpSpPr>
        <p:sp>
          <p:nvSpPr>
            <p:cNvPr id="129" name="Rectangle 29">
              <a:extLst>
                <a:ext uri="{FF2B5EF4-FFF2-40B4-BE49-F238E27FC236}">
                  <a16:creationId xmlns:a16="http://schemas.microsoft.com/office/drawing/2014/main" id="{C2E0C767-DB13-44AF-B3C2-6A3D9F16FA6C}"/>
                </a:ext>
              </a:extLst>
            </p:cNvPr>
            <p:cNvSpPr/>
            <p:nvPr/>
          </p:nvSpPr>
          <p:spPr>
            <a:xfrm>
              <a:off x="7979049" y="3875376"/>
              <a:ext cx="456577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node</a:t>
              </a:r>
              <a:endParaRPr lang="ru-RU" sz="1400" dirty="0">
                <a:solidFill>
                  <a:schemeClr val="tx2"/>
                </a:solidFill>
              </a:endParaRPr>
            </a:p>
          </p:txBody>
        </p:sp>
        <p:pic>
          <p:nvPicPr>
            <p:cNvPr id="130" name="Рисунок 129" descr="Замок">
              <a:extLst>
                <a:ext uri="{FF2B5EF4-FFF2-40B4-BE49-F238E27FC236}">
                  <a16:creationId xmlns:a16="http://schemas.microsoft.com/office/drawing/2014/main" id="{61B06158-0696-4496-8CA0-E8544E1A5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72657" y="3870862"/>
              <a:ext cx="193263" cy="193263"/>
            </a:xfrm>
            <a:prstGeom prst="rect">
              <a:avLst/>
            </a:prstGeom>
          </p:spPr>
        </p:pic>
      </p:grpSp>
      <p:grpSp>
        <p:nvGrpSpPr>
          <p:cNvPr id="131" name="Группа 130">
            <a:extLst>
              <a:ext uri="{FF2B5EF4-FFF2-40B4-BE49-F238E27FC236}">
                <a16:creationId xmlns:a16="http://schemas.microsoft.com/office/drawing/2014/main" id="{7129B938-A50D-4564-8528-AD6B5A20EA87}"/>
              </a:ext>
            </a:extLst>
          </p:cNvPr>
          <p:cNvGrpSpPr/>
          <p:nvPr/>
        </p:nvGrpSpPr>
        <p:grpSpPr>
          <a:xfrm>
            <a:off x="9424128" y="2732938"/>
            <a:ext cx="1973161" cy="759683"/>
            <a:chOff x="9316369" y="2190646"/>
            <a:chExt cx="1973161" cy="759683"/>
          </a:xfrm>
        </p:grpSpPr>
        <p:sp>
          <p:nvSpPr>
            <p:cNvPr id="132" name="Прямоугольник 131">
              <a:extLst>
                <a:ext uri="{FF2B5EF4-FFF2-40B4-BE49-F238E27FC236}">
                  <a16:creationId xmlns:a16="http://schemas.microsoft.com/office/drawing/2014/main" id="{1235AC40-95C7-4430-B089-902A3CD7C63E}"/>
                </a:ext>
              </a:extLst>
            </p:cNvPr>
            <p:cNvSpPr/>
            <p:nvPr/>
          </p:nvSpPr>
          <p:spPr>
            <a:xfrm>
              <a:off x="9316369" y="2190646"/>
              <a:ext cx="1973161" cy="75968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ru-RU" sz="1200" dirty="0">
                <a:solidFill>
                  <a:schemeClr val="tx2"/>
                </a:solidFill>
              </a:endParaRPr>
            </a:p>
            <a:p>
              <a:pPr algn="ctr"/>
              <a:endParaRPr lang="ru-RU" sz="1200" dirty="0">
                <a:solidFill>
                  <a:schemeClr val="tx2"/>
                </a:solidFill>
              </a:endParaRPr>
            </a:p>
            <a:p>
              <a:pPr algn="ctr"/>
              <a:endParaRPr lang="ru-RU" sz="1200" dirty="0">
                <a:solidFill>
                  <a:schemeClr val="tx2"/>
                </a:solidFill>
              </a:endParaRPr>
            </a:p>
            <a:p>
              <a:pPr algn="ctr"/>
              <a:r>
                <a:rPr lang="ru-RU" sz="1200" dirty="0">
                  <a:solidFill>
                    <a:schemeClr val="tx2"/>
                  </a:solidFill>
                </a:rPr>
                <a:t>Очередь с приоритетом</a:t>
              </a:r>
            </a:p>
          </p:txBody>
        </p:sp>
        <p:grpSp>
          <p:nvGrpSpPr>
            <p:cNvPr id="133" name="Группа 132">
              <a:extLst>
                <a:ext uri="{FF2B5EF4-FFF2-40B4-BE49-F238E27FC236}">
                  <a16:creationId xmlns:a16="http://schemas.microsoft.com/office/drawing/2014/main" id="{7DE5FFD3-757C-4C00-A00D-CD7BCB07F878}"/>
                </a:ext>
              </a:extLst>
            </p:cNvPr>
            <p:cNvGrpSpPr/>
            <p:nvPr/>
          </p:nvGrpSpPr>
          <p:grpSpPr>
            <a:xfrm>
              <a:off x="9630027" y="2312283"/>
              <a:ext cx="1349818" cy="411900"/>
              <a:chOff x="9630027" y="2312283"/>
              <a:chExt cx="1349818" cy="411900"/>
            </a:xfrm>
          </p:grpSpPr>
          <p:sp>
            <p:nvSpPr>
              <p:cNvPr id="134" name="Rectangle 29">
                <a:extLst>
                  <a:ext uri="{FF2B5EF4-FFF2-40B4-BE49-F238E27FC236}">
                    <a16:creationId xmlns:a16="http://schemas.microsoft.com/office/drawing/2014/main" id="{EC6A15D6-7D4B-4F24-BDC1-5CA948CBA4AE}"/>
                  </a:ext>
                </a:extLst>
              </p:cNvPr>
              <p:cNvSpPr/>
              <p:nvPr/>
            </p:nvSpPr>
            <p:spPr>
              <a:xfrm>
                <a:off x="9630027" y="2312639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26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5" name="Rectangle 30">
                <a:extLst>
                  <a:ext uri="{FF2B5EF4-FFF2-40B4-BE49-F238E27FC236}">
                    <a16:creationId xmlns:a16="http://schemas.microsoft.com/office/drawing/2014/main" id="{7F4F82A3-4522-4A0C-AF7E-0FD2D7A706EC}"/>
                  </a:ext>
                </a:extLst>
              </p:cNvPr>
              <p:cNvSpPr/>
              <p:nvPr/>
            </p:nvSpPr>
            <p:spPr>
              <a:xfrm>
                <a:off x="10079475" y="2312283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27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AAD413EF-9E28-4F14-865B-D33DF4928961}"/>
                  </a:ext>
                </a:extLst>
              </p:cNvPr>
              <p:cNvSpPr/>
              <p:nvPr/>
            </p:nvSpPr>
            <p:spPr>
              <a:xfrm>
                <a:off x="10529660" y="2312283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4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50"/>
                    </a:solidFill>
                  </a:rPr>
                  <a:t>61</a:t>
                </a:r>
                <a:endParaRPr lang="ru-RU" dirty="0">
                  <a:solidFill>
                    <a:srgbClr val="00B050"/>
                  </a:solidFill>
                </a:endParaRPr>
              </a:p>
            </p:txBody>
          </p:sp>
        </p:grpSp>
      </p:grpSp>
      <p:cxnSp>
        <p:nvCxnSpPr>
          <p:cNvPr id="137" name="Соединитель: уступ 136">
            <a:extLst>
              <a:ext uri="{FF2B5EF4-FFF2-40B4-BE49-F238E27FC236}">
                <a16:creationId xmlns:a16="http://schemas.microsoft.com/office/drawing/2014/main" id="{04BC8B0D-F410-4778-B7C8-DC0E208DC919}"/>
              </a:ext>
            </a:extLst>
          </p:cNvPr>
          <p:cNvCxnSpPr>
            <a:cxnSpLocks/>
            <a:stCxn id="139" idx="0"/>
            <a:endCxn id="134" idx="1"/>
          </p:cNvCxnSpPr>
          <p:nvPr/>
        </p:nvCxnSpPr>
        <p:spPr>
          <a:xfrm rot="5400000" flipH="1" flipV="1">
            <a:off x="8985176" y="2821911"/>
            <a:ext cx="513817" cy="991403"/>
          </a:xfrm>
          <a:prstGeom prst="bentConnector2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Группа 137">
            <a:extLst>
              <a:ext uri="{FF2B5EF4-FFF2-40B4-BE49-F238E27FC236}">
                <a16:creationId xmlns:a16="http://schemas.microsoft.com/office/drawing/2014/main" id="{A109F8BD-D9F4-4C4E-98F8-693BBC1512B8}"/>
              </a:ext>
            </a:extLst>
          </p:cNvPr>
          <p:cNvGrpSpPr/>
          <p:nvPr/>
        </p:nvGrpSpPr>
        <p:grpSpPr>
          <a:xfrm>
            <a:off x="8426996" y="3574520"/>
            <a:ext cx="623316" cy="411544"/>
            <a:chOff x="7349341" y="3413121"/>
            <a:chExt cx="623316" cy="411544"/>
          </a:xfrm>
        </p:grpSpPr>
        <p:sp>
          <p:nvSpPr>
            <p:cNvPr id="139" name="Rectangle 29">
              <a:extLst>
                <a:ext uri="{FF2B5EF4-FFF2-40B4-BE49-F238E27FC236}">
                  <a16:creationId xmlns:a16="http://schemas.microsoft.com/office/drawing/2014/main" id="{11C48E63-7800-43D5-A126-7C64191BDFDE}"/>
                </a:ext>
              </a:extLst>
            </p:cNvPr>
            <p:cNvSpPr/>
            <p:nvPr/>
          </p:nvSpPr>
          <p:spPr>
            <a:xfrm>
              <a:off x="7364798" y="3413121"/>
              <a:ext cx="607859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head</a:t>
              </a:r>
              <a:endParaRPr lang="ru-RU" sz="1600" dirty="0">
                <a:solidFill>
                  <a:schemeClr val="tx2"/>
                </a:solidFill>
              </a:endParaRPr>
            </a:p>
          </p:txBody>
        </p:sp>
        <p:pic>
          <p:nvPicPr>
            <p:cNvPr id="140" name="Рисунок 139" descr="Замок">
              <a:extLst>
                <a:ext uri="{FF2B5EF4-FFF2-40B4-BE49-F238E27FC236}">
                  <a16:creationId xmlns:a16="http://schemas.microsoft.com/office/drawing/2014/main" id="{A210442C-B5D2-4BE3-9789-512DAD766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49341" y="3413978"/>
              <a:ext cx="170919" cy="170919"/>
            </a:xfrm>
            <a:prstGeom prst="rect">
              <a:avLst/>
            </a:prstGeom>
          </p:spPr>
        </p:pic>
      </p:grpSp>
      <p:grpSp>
        <p:nvGrpSpPr>
          <p:cNvPr id="141" name="Группа 140">
            <a:extLst>
              <a:ext uri="{FF2B5EF4-FFF2-40B4-BE49-F238E27FC236}">
                <a16:creationId xmlns:a16="http://schemas.microsoft.com/office/drawing/2014/main" id="{B71E3FE2-37D1-4373-A1B4-BF16EE5B1E4F}"/>
              </a:ext>
            </a:extLst>
          </p:cNvPr>
          <p:cNvGrpSpPr/>
          <p:nvPr/>
        </p:nvGrpSpPr>
        <p:grpSpPr>
          <a:xfrm>
            <a:off x="5409987" y="4155919"/>
            <a:ext cx="1409034" cy="2370665"/>
            <a:chOff x="2306958" y="863486"/>
            <a:chExt cx="827442" cy="2219659"/>
          </a:xfrm>
        </p:grpSpPr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67F5D792-D0C5-462F-A4FB-F3941BA5DFEA}"/>
                </a:ext>
              </a:extLst>
            </p:cNvPr>
            <p:cNvSpPr/>
            <p:nvPr/>
          </p:nvSpPr>
          <p:spPr>
            <a:xfrm>
              <a:off x="2306958" y="863486"/>
              <a:ext cx="827442" cy="2219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000" dirty="0">
                  <a:latin typeface="Gill Sans SemiBold"/>
                </a:rPr>
                <a:t>CPU </a:t>
              </a:r>
              <a:r>
                <a:rPr lang="ru-RU" sz="1000" dirty="0">
                  <a:latin typeface="Gill Sans SemiBold"/>
                </a:rPr>
                <a:t>1</a:t>
              </a:r>
              <a:endParaRPr lang="en-US" sz="1000" dirty="0">
                <a:latin typeface="Gill Sans SemiBold"/>
              </a:endParaRPr>
            </a:p>
          </p:txBody>
        </p:sp>
        <p:sp>
          <p:nvSpPr>
            <p:cNvPr id="143" name="Rectangle 335">
              <a:extLst>
                <a:ext uri="{FF2B5EF4-FFF2-40B4-BE49-F238E27FC236}">
                  <a16:creationId xmlns:a16="http://schemas.microsoft.com/office/drawing/2014/main" id="{AF5DF6C2-0B9F-49F3-8EC6-59EE3EA9B805}"/>
                </a:ext>
              </a:extLst>
            </p:cNvPr>
            <p:cNvSpPr/>
            <p:nvPr/>
          </p:nvSpPr>
          <p:spPr>
            <a:xfrm rot="16200000">
              <a:off x="2578001" y="1550699"/>
              <a:ext cx="282202" cy="7051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>
                  <a:latin typeface="Gill Sans SemiBold"/>
                </a:rPr>
                <a:t>L3 </a:t>
              </a:r>
              <a:r>
                <a:rPr lang="ru-RU" sz="1400" dirty="0"/>
                <a:t>Кэш</a:t>
              </a:r>
            </a:p>
          </p:txBody>
        </p:sp>
        <p:grpSp>
          <p:nvGrpSpPr>
            <p:cNvPr id="144" name="Группа 143">
              <a:extLst>
                <a:ext uri="{FF2B5EF4-FFF2-40B4-BE49-F238E27FC236}">
                  <a16:creationId xmlns:a16="http://schemas.microsoft.com/office/drawing/2014/main" id="{92ED2828-5B95-46F3-A7CE-2543DE1E4949}"/>
                </a:ext>
              </a:extLst>
            </p:cNvPr>
            <p:cNvGrpSpPr/>
            <p:nvPr/>
          </p:nvGrpSpPr>
          <p:grpSpPr>
            <a:xfrm>
              <a:off x="2368155" y="2238667"/>
              <a:ext cx="700864" cy="638203"/>
              <a:chOff x="1205860" y="2618881"/>
              <a:chExt cx="615502" cy="638203"/>
            </a:xfrm>
          </p:grpSpPr>
          <p:sp>
            <p:nvSpPr>
              <p:cNvPr id="150" name="Rectangle 48">
                <a:extLst>
                  <a:ext uri="{FF2B5EF4-FFF2-40B4-BE49-F238E27FC236}">
                    <a16:creationId xmlns:a16="http://schemas.microsoft.com/office/drawing/2014/main" id="{BCDA5C06-8709-4B06-BD95-4F8081C22C69}"/>
                  </a:ext>
                </a:extLst>
              </p:cNvPr>
              <p:cNvSpPr/>
              <p:nvPr/>
            </p:nvSpPr>
            <p:spPr>
              <a:xfrm>
                <a:off x="1205860" y="2618881"/>
                <a:ext cx="615502" cy="638203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sz="1100" dirty="0"/>
              </a:p>
              <a:p>
                <a:pPr algn="ctr">
                  <a:lnSpc>
                    <a:spcPct val="250000"/>
                  </a:lnSpc>
                </a:pPr>
                <a:r>
                  <a:rPr lang="ru-RU" sz="1100" dirty="0"/>
                  <a:t>Ядро</a:t>
                </a:r>
                <a:r>
                  <a:rPr lang="en-US" sz="1100" dirty="0"/>
                  <a:t> </a:t>
                </a:r>
                <a:r>
                  <a:rPr lang="ru-RU" sz="1100" dirty="0"/>
                  <a:t>1</a:t>
                </a:r>
                <a:endParaRPr lang="en-US" sz="1100" dirty="0"/>
              </a:p>
            </p:txBody>
          </p:sp>
          <p:sp>
            <p:nvSpPr>
              <p:cNvPr id="151" name="Rectangle 52">
                <a:extLst>
                  <a:ext uri="{FF2B5EF4-FFF2-40B4-BE49-F238E27FC236}">
                    <a16:creationId xmlns:a16="http://schemas.microsoft.com/office/drawing/2014/main" id="{15F3AE16-0E6C-4D68-9997-C12C41AB5D8E}"/>
                  </a:ext>
                </a:extLst>
              </p:cNvPr>
              <p:cNvSpPr/>
              <p:nvPr/>
            </p:nvSpPr>
            <p:spPr>
              <a:xfrm>
                <a:off x="1247473" y="2664472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152" name="Rectangle 50">
                <a:extLst>
                  <a:ext uri="{FF2B5EF4-FFF2-40B4-BE49-F238E27FC236}">
                    <a16:creationId xmlns:a16="http://schemas.microsoft.com/office/drawing/2014/main" id="{B37BF214-EC2A-42DC-912C-68F98B2900B9}"/>
                  </a:ext>
                </a:extLst>
              </p:cNvPr>
              <p:cNvSpPr/>
              <p:nvPr/>
            </p:nvSpPr>
            <p:spPr>
              <a:xfrm>
                <a:off x="1251162" y="2892941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153" name="Rectangle 51">
                <a:extLst>
                  <a:ext uri="{FF2B5EF4-FFF2-40B4-BE49-F238E27FC236}">
                    <a16:creationId xmlns:a16="http://schemas.microsoft.com/office/drawing/2014/main" id="{7214F60E-1BEB-4183-9F84-86CCA4810C34}"/>
                  </a:ext>
                </a:extLst>
              </p:cNvPr>
              <p:cNvSpPr/>
              <p:nvPr/>
            </p:nvSpPr>
            <p:spPr>
              <a:xfrm>
                <a:off x="1520293" y="2892941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145" name="Группа 144">
              <a:extLst>
                <a:ext uri="{FF2B5EF4-FFF2-40B4-BE49-F238E27FC236}">
                  <a16:creationId xmlns:a16="http://schemas.microsoft.com/office/drawing/2014/main" id="{D35D037B-0E47-4154-8963-EEA4E94FCB2D}"/>
                </a:ext>
              </a:extLst>
            </p:cNvPr>
            <p:cNvGrpSpPr/>
            <p:nvPr/>
          </p:nvGrpSpPr>
          <p:grpSpPr>
            <a:xfrm>
              <a:off x="2366543" y="932606"/>
              <a:ext cx="705121" cy="638203"/>
              <a:chOff x="1203926" y="1312820"/>
              <a:chExt cx="615502" cy="638203"/>
            </a:xfrm>
          </p:grpSpPr>
          <p:sp>
            <p:nvSpPr>
              <p:cNvPr id="146" name="Rectangle 48">
                <a:extLst>
                  <a:ext uri="{FF2B5EF4-FFF2-40B4-BE49-F238E27FC236}">
                    <a16:creationId xmlns:a16="http://schemas.microsoft.com/office/drawing/2014/main" id="{331E4AB6-EC14-474E-8FEE-27348FC87299}"/>
                  </a:ext>
                </a:extLst>
              </p:cNvPr>
              <p:cNvSpPr/>
              <p:nvPr/>
            </p:nvSpPr>
            <p:spPr>
              <a:xfrm>
                <a:off x="1203926" y="1312820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100" dirty="0"/>
                  <a:t>Ядро</a:t>
                </a:r>
                <a:r>
                  <a:rPr lang="en-US" sz="1100" dirty="0"/>
                  <a:t> 0</a:t>
                </a:r>
              </a:p>
            </p:txBody>
          </p:sp>
          <p:sp>
            <p:nvSpPr>
              <p:cNvPr id="147" name="Rectangle 50">
                <a:extLst>
                  <a:ext uri="{FF2B5EF4-FFF2-40B4-BE49-F238E27FC236}">
                    <a16:creationId xmlns:a16="http://schemas.microsoft.com/office/drawing/2014/main" id="{7F9D710C-62EA-42C6-AF57-06A6D1076E97}"/>
                  </a:ext>
                </a:extLst>
              </p:cNvPr>
              <p:cNvSpPr/>
              <p:nvPr/>
            </p:nvSpPr>
            <p:spPr>
              <a:xfrm>
                <a:off x="1253481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148" name="Rectangle 51">
                <a:extLst>
                  <a:ext uri="{FF2B5EF4-FFF2-40B4-BE49-F238E27FC236}">
                    <a16:creationId xmlns:a16="http://schemas.microsoft.com/office/drawing/2014/main" id="{B1024F1C-F9B6-4502-9669-C24E0B00F4F0}"/>
                  </a:ext>
                </a:extLst>
              </p:cNvPr>
              <p:cNvSpPr/>
              <p:nvPr/>
            </p:nvSpPr>
            <p:spPr>
              <a:xfrm>
                <a:off x="1522614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149" name="Rectangle 52">
                <a:extLst>
                  <a:ext uri="{FF2B5EF4-FFF2-40B4-BE49-F238E27FC236}">
                    <a16:creationId xmlns:a16="http://schemas.microsoft.com/office/drawing/2014/main" id="{472C4396-FB1F-401C-9198-88E31D6E1FCF}"/>
                  </a:ext>
                </a:extLst>
              </p:cNvPr>
              <p:cNvSpPr/>
              <p:nvPr/>
            </p:nvSpPr>
            <p:spPr>
              <a:xfrm>
                <a:off x="1253213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</p:grpSp>
      </p:grpSp>
      <p:grpSp>
        <p:nvGrpSpPr>
          <p:cNvPr id="154" name="Группа 153">
            <a:extLst>
              <a:ext uri="{FF2B5EF4-FFF2-40B4-BE49-F238E27FC236}">
                <a16:creationId xmlns:a16="http://schemas.microsoft.com/office/drawing/2014/main" id="{B3D2AAB9-77B1-4A76-BD77-7E7EA19B83BF}"/>
              </a:ext>
            </a:extLst>
          </p:cNvPr>
          <p:cNvGrpSpPr/>
          <p:nvPr/>
        </p:nvGrpSpPr>
        <p:grpSpPr>
          <a:xfrm>
            <a:off x="5391383" y="1650004"/>
            <a:ext cx="1409034" cy="2370665"/>
            <a:chOff x="2306958" y="863486"/>
            <a:chExt cx="827442" cy="2219659"/>
          </a:xfrm>
        </p:grpSpPr>
        <p:sp>
          <p:nvSpPr>
            <p:cNvPr id="155" name="Rectangle 5">
              <a:extLst>
                <a:ext uri="{FF2B5EF4-FFF2-40B4-BE49-F238E27FC236}">
                  <a16:creationId xmlns:a16="http://schemas.microsoft.com/office/drawing/2014/main" id="{0FB131FF-348F-4F07-A924-2701016E4F26}"/>
                </a:ext>
              </a:extLst>
            </p:cNvPr>
            <p:cNvSpPr/>
            <p:nvPr/>
          </p:nvSpPr>
          <p:spPr>
            <a:xfrm>
              <a:off x="2306958" y="863486"/>
              <a:ext cx="827442" cy="2219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000" dirty="0">
                  <a:latin typeface="Gill Sans SemiBold"/>
                </a:rPr>
                <a:t>CPU 0</a:t>
              </a:r>
            </a:p>
          </p:txBody>
        </p:sp>
        <p:sp>
          <p:nvSpPr>
            <p:cNvPr id="156" name="Rectangle 335">
              <a:extLst>
                <a:ext uri="{FF2B5EF4-FFF2-40B4-BE49-F238E27FC236}">
                  <a16:creationId xmlns:a16="http://schemas.microsoft.com/office/drawing/2014/main" id="{39C99C18-01D9-4743-8A6B-E84BE5919E3F}"/>
                </a:ext>
              </a:extLst>
            </p:cNvPr>
            <p:cNvSpPr/>
            <p:nvPr/>
          </p:nvSpPr>
          <p:spPr>
            <a:xfrm rot="16200000">
              <a:off x="2578001" y="1550699"/>
              <a:ext cx="282202" cy="7051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>
                  <a:latin typeface="Gill Sans SemiBold"/>
                </a:rPr>
                <a:t>L3 </a:t>
              </a:r>
              <a:r>
                <a:rPr lang="ru-RU" sz="1400" dirty="0"/>
                <a:t>Кэш</a:t>
              </a:r>
            </a:p>
          </p:txBody>
        </p:sp>
        <p:grpSp>
          <p:nvGrpSpPr>
            <p:cNvPr id="157" name="Группа 156">
              <a:extLst>
                <a:ext uri="{FF2B5EF4-FFF2-40B4-BE49-F238E27FC236}">
                  <a16:creationId xmlns:a16="http://schemas.microsoft.com/office/drawing/2014/main" id="{7B9D0133-9D43-4CCD-A348-10795B8D2B7A}"/>
                </a:ext>
              </a:extLst>
            </p:cNvPr>
            <p:cNvGrpSpPr/>
            <p:nvPr/>
          </p:nvGrpSpPr>
          <p:grpSpPr>
            <a:xfrm>
              <a:off x="2368155" y="2238667"/>
              <a:ext cx="700864" cy="638203"/>
              <a:chOff x="1205860" y="2618881"/>
              <a:chExt cx="615502" cy="638203"/>
            </a:xfrm>
          </p:grpSpPr>
          <p:sp>
            <p:nvSpPr>
              <p:cNvPr id="163" name="Rectangle 48">
                <a:extLst>
                  <a:ext uri="{FF2B5EF4-FFF2-40B4-BE49-F238E27FC236}">
                    <a16:creationId xmlns:a16="http://schemas.microsoft.com/office/drawing/2014/main" id="{4D9786B5-3DB3-4807-BBA9-B5F03B53DA93}"/>
                  </a:ext>
                </a:extLst>
              </p:cNvPr>
              <p:cNvSpPr/>
              <p:nvPr/>
            </p:nvSpPr>
            <p:spPr>
              <a:xfrm>
                <a:off x="1205860" y="2618881"/>
                <a:ext cx="615502" cy="638203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sz="1100" dirty="0"/>
              </a:p>
              <a:p>
                <a:pPr algn="ctr">
                  <a:lnSpc>
                    <a:spcPct val="250000"/>
                  </a:lnSpc>
                </a:pPr>
                <a:r>
                  <a:rPr lang="ru-RU" sz="1100" dirty="0"/>
                  <a:t>Ядро</a:t>
                </a:r>
                <a:r>
                  <a:rPr lang="en-US" sz="1100" dirty="0"/>
                  <a:t> </a:t>
                </a:r>
                <a:r>
                  <a:rPr lang="ru-RU" sz="1100" dirty="0"/>
                  <a:t>1</a:t>
                </a:r>
                <a:endParaRPr lang="en-US" sz="1100" dirty="0"/>
              </a:p>
            </p:txBody>
          </p:sp>
          <p:sp>
            <p:nvSpPr>
              <p:cNvPr id="164" name="Rectangle 52">
                <a:extLst>
                  <a:ext uri="{FF2B5EF4-FFF2-40B4-BE49-F238E27FC236}">
                    <a16:creationId xmlns:a16="http://schemas.microsoft.com/office/drawing/2014/main" id="{868DCDA7-8ABE-4679-A929-AF4757A28A4D}"/>
                  </a:ext>
                </a:extLst>
              </p:cNvPr>
              <p:cNvSpPr/>
              <p:nvPr/>
            </p:nvSpPr>
            <p:spPr>
              <a:xfrm>
                <a:off x="1247473" y="2664472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165" name="Rectangle 50">
                <a:extLst>
                  <a:ext uri="{FF2B5EF4-FFF2-40B4-BE49-F238E27FC236}">
                    <a16:creationId xmlns:a16="http://schemas.microsoft.com/office/drawing/2014/main" id="{932C4BA4-9D39-4C15-B601-39E815100F10}"/>
                  </a:ext>
                </a:extLst>
              </p:cNvPr>
              <p:cNvSpPr/>
              <p:nvPr/>
            </p:nvSpPr>
            <p:spPr>
              <a:xfrm>
                <a:off x="1251162" y="2892941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166" name="Rectangle 51">
                <a:extLst>
                  <a:ext uri="{FF2B5EF4-FFF2-40B4-BE49-F238E27FC236}">
                    <a16:creationId xmlns:a16="http://schemas.microsoft.com/office/drawing/2014/main" id="{2C4C1562-8B2A-451B-8FA9-01D0C61B38D8}"/>
                  </a:ext>
                </a:extLst>
              </p:cNvPr>
              <p:cNvSpPr/>
              <p:nvPr/>
            </p:nvSpPr>
            <p:spPr>
              <a:xfrm>
                <a:off x="1520293" y="2892941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158" name="Группа 157">
              <a:extLst>
                <a:ext uri="{FF2B5EF4-FFF2-40B4-BE49-F238E27FC236}">
                  <a16:creationId xmlns:a16="http://schemas.microsoft.com/office/drawing/2014/main" id="{365AC444-2B95-422C-9D5D-A1E578819867}"/>
                </a:ext>
              </a:extLst>
            </p:cNvPr>
            <p:cNvGrpSpPr/>
            <p:nvPr/>
          </p:nvGrpSpPr>
          <p:grpSpPr>
            <a:xfrm>
              <a:off x="2366543" y="932606"/>
              <a:ext cx="705121" cy="638203"/>
              <a:chOff x="1203926" y="1312820"/>
              <a:chExt cx="615502" cy="638203"/>
            </a:xfrm>
          </p:grpSpPr>
          <p:sp>
            <p:nvSpPr>
              <p:cNvPr id="159" name="Rectangle 48">
                <a:extLst>
                  <a:ext uri="{FF2B5EF4-FFF2-40B4-BE49-F238E27FC236}">
                    <a16:creationId xmlns:a16="http://schemas.microsoft.com/office/drawing/2014/main" id="{D0AA4FEA-8725-45E1-ACAD-9B8DA1533C5F}"/>
                  </a:ext>
                </a:extLst>
              </p:cNvPr>
              <p:cNvSpPr/>
              <p:nvPr/>
            </p:nvSpPr>
            <p:spPr>
              <a:xfrm>
                <a:off x="1203926" y="1312820"/>
                <a:ext cx="615502" cy="63820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100" dirty="0"/>
                  <a:t>Ядро</a:t>
                </a:r>
                <a:r>
                  <a:rPr lang="en-US" sz="1100" dirty="0"/>
                  <a:t> 0</a:t>
                </a:r>
              </a:p>
            </p:txBody>
          </p:sp>
          <p:sp>
            <p:nvSpPr>
              <p:cNvPr id="160" name="Rectangle 50">
                <a:extLst>
                  <a:ext uri="{FF2B5EF4-FFF2-40B4-BE49-F238E27FC236}">
                    <a16:creationId xmlns:a16="http://schemas.microsoft.com/office/drawing/2014/main" id="{502D7E55-B64E-4B07-95F9-B234A2C2626A}"/>
                  </a:ext>
                </a:extLst>
              </p:cNvPr>
              <p:cNvSpPr/>
              <p:nvPr/>
            </p:nvSpPr>
            <p:spPr>
              <a:xfrm>
                <a:off x="1253481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161" name="Rectangle 51">
                <a:extLst>
                  <a:ext uri="{FF2B5EF4-FFF2-40B4-BE49-F238E27FC236}">
                    <a16:creationId xmlns:a16="http://schemas.microsoft.com/office/drawing/2014/main" id="{6E6819D9-65D6-42B5-922D-056A1ACD6128}"/>
                  </a:ext>
                </a:extLst>
              </p:cNvPr>
              <p:cNvSpPr/>
              <p:nvPr/>
            </p:nvSpPr>
            <p:spPr>
              <a:xfrm>
                <a:off x="1522614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162" name="Rectangle 52">
                <a:extLst>
                  <a:ext uri="{FF2B5EF4-FFF2-40B4-BE49-F238E27FC236}">
                    <a16:creationId xmlns:a16="http://schemas.microsoft.com/office/drawing/2014/main" id="{E6969D66-6C54-4512-BC20-B6F61EA9B34D}"/>
                  </a:ext>
                </a:extLst>
              </p:cNvPr>
              <p:cNvSpPr/>
              <p:nvPr/>
            </p:nvSpPr>
            <p:spPr>
              <a:xfrm>
                <a:off x="1253213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</p:grpSp>
      </p:grpSp>
      <p:cxnSp>
        <p:nvCxnSpPr>
          <p:cNvPr id="167" name="Соединитель: изогнутый 166">
            <a:extLst>
              <a:ext uri="{FF2B5EF4-FFF2-40B4-BE49-F238E27FC236}">
                <a16:creationId xmlns:a16="http://schemas.microsoft.com/office/drawing/2014/main" id="{77A0FBAE-D95D-4C0B-8BC5-B13C75F2F068}"/>
              </a:ext>
            </a:extLst>
          </p:cNvPr>
          <p:cNvCxnSpPr>
            <a:cxnSpLocks/>
            <a:stCxn id="159" idx="2"/>
            <a:endCxn id="156" idx="2"/>
          </p:cNvCxnSpPr>
          <p:nvPr/>
        </p:nvCxnSpPr>
        <p:spPr>
          <a:xfrm rot="16200000" flipH="1">
            <a:off x="6215867" y="2282797"/>
            <a:ext cx="355067" cy="600366"/>
          </a:xfrm>
          <a:prstGeom prst="curvedConnector4">
            <a:avLst>
              <a:gd name="adj1" fmla="val 33017"/>
              <a:gd name="adj2" fmla="val 49760"/>
            </a:avLst>
          </a:prstGeom>
          <a:ln w="317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C34907BF-3942-4422-AA3C-110A132C4061}"/>
              </a:ext>
            </a:extLst>
          </p:cNvPr>
          <p:cNvSpPr txBox="1"/>
          <p:nvPr/>
        </p:nvSpPr>
        <p:spPr>
          <a:xfrm>
            <a:off x="4217005" y="5624655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push(61)</a:t>
            </a:r>
            <a:endParaRPr lang="ru-RU" dirty="0"/>
          </a:p>
        </p:txBody>
      </p:sp>
      <p:cxnSp>
        <p:nvCxnSpPr>
          <p:cNvPr id="169" name="Соединитель: изогнутый 168">
            <a:extLst>
              <a:ext uri="{FF2B5EF4-FFF2-40B4-BE49-F238E27FC236}">
                <a16:creationId xmlns:a16="http://schemas.microsoft.com/office/drawing/2014/main" id="{858BA35A-B232-43CE-BBAB-FBB612B773BD}"/>
              </a:ext>
            </a:extLst>
          </p:cNvPr>
          <p:cNvCxnSpPr>
            <a:cxnSpLocks/>
          </p:cNvCxnSpPr>
          <p:nvPr/>
        </p:nvCxnSpPr>
        <p:spPr>
          <a:xfrm>
            <a:off x="4116009" y="6002065"/>
            <a:ext cx="1191886" cy="208159"/>
          </a:xfrm>
          <a:prstGeom prst="curvedConnector3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Соединитель: изогнутый 169">
            <a:extLst>
              <a:ext uri="{FF2B5EF4-FFF2-40B4-BE49-F238E27FC236}">
                <a16:creationId xmlns:a16="http://schemas.microsoft.com/office/drawing/2014/main" id="{07BE2278-2F7F-4B58-A9B6-7E6644BE6DF7}"/>
              </a:ext>
            </a:extLst>
          </p:cNvPr>
          <p:cNvCxnSpPr>
            <a:cxnSpLocks/>
            <a:stCxn id="150" idx="0"/>
            <a:endCxn id="143" idx="2"/>
          </p:cNvCxnSpPr>
          <p:nvPr/>
        </p:nvCxnSpPr>
        <p:spPr>
          <a:xfrm rot="5400000" flipH="1" flipV="1">
            <a:off x="6232451" y="5144920"/>
            <a:ext cx="358226" cy="601245"/>
          </a:xfrm>
          <a:prstGeom prst="curvedConnector4">
            <a:avLst>
              <a:gd name="adj1" fmla="val 38925"/>
              <a:gd name="adj2" fmla="val 40635"/>
            </a:avLst>
          </a:prstGeom>
          <a:ln w="317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Соединитель: изогнутый 170">
            <a:extLst>
              <a:ext uri="{FF2B5EF4-FFF2-40B4-BE49-F238E27FC236}">
                <a16:creationId xmlns:a16="http://schemas.microsoft.com/office/drawing/2014/main" id="{08007A7F-0A37-403F-849D-8D59BBBC9884}"/>
              </a:ext>
            </a:extLst>
          </p:cNvPr>
          <p:cNvCxnSpPr>
            <a:cxnSpLocks/>
            <a:stCxn id="163" idx="0"/>
            <a:endCxn id="156" idx="2"/>
          </p:cNvCxnSpPr>
          <p:nvPr/>
        </p:nvCxnSpPr>
        <p:spPr>
          <a:xfrm rot="5400000" flipH="1" flipV="1">
            <a:off x="6213847" y="2639005"/>
            <a:ext cx="358226" cy="601245"/>
          </a:xfrm>
          <a:prstGeom prst="curvedConnector4">
            <a:avLst>
              <a:gd name="adj1" fmla="val 46902"/>
              <a:gd name="adj2" fmla="val 46972"/>
            </a:avLst>
          </a:prstGeom>
          <a:ln w="31750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Соединитель: изогнутый 171">
            <a:extLst>
              <a:ext uri="{FF2B5EF4-FFF2-40B4-BE49-F238E27FC236}">
                <a16:creationId xmlns:a16="http://schemas.microsoft.com/office/drawing/2014/main" id="{A76F45BA-B834-43CD-B294-904093061BDB}"/>
              </a:ext>
            </a:extLst>
          </p:cNvPr>
          <p:cNvCxnSpPr>
            <a:cxnSpLocks/>
            <a:stCxn id="146" idx="2"/>
            <a:endCxn id="143" idx="2"/>
          </p:cNvCxnSpPr>
          <p:nvPr/>
        </p:nvCxnSpPr>
        <p:spPr>
          <a:xfrm rot="16200000" flipH="1">
            <a:off x="6234471" y="4788712"/>
            <a:ext cx="355067" cy="600366"/>
          </a:xfrm>
          <a:prstGeom prst="curvedConnector4">
            <a:avLst>
              <a:gd name="adj1" fmla="val 35700"/>
              <a:gd name="adj2" fmla="val 38125"/>
            </a:avLst>
          </a:prstGeom>
          <a:ln w="317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A19CA482-245B-4956-AA99-FEB27D2179E2}"/>
              </a:ext>
            </a:extLst>
          </p:cNvPr>
          <p:cNvSpPr txBox="1"/>
          <p:nvPr/>
        </p:nvSpPr>
        <p:spPr>
          <a:xfrm>
            <a:off x="4204441" y="2860113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push(73)</a:t>
            </a:r>
            <a:endParaRPr lang="ru-RU" dirty="0"/>
          </a:p>
        </p:txBody>
      </p:sp>
      <p:cxnSp>
        <p:nvCxnSpPr>
          <p:cNvPr id="174" name="Соединитель: изогнутый 173">
            <a:extLst>
              <a:ext uri="{FF2B5EF4-FFF2-40B4-BE49-F238E27FC236}">
                <a16:creationId xmlns:a16="http://schemas.microsoft.com/office/drawing/2014/main" id="{3965E7FD-3312-4581-95C1-AD2A56E63343}"/>
              </a:ext>
            </a:extLst>
          </p:cNvPr>
          <p:cNvCxnSpPr>
            <a:cxnSpLocks/>
          </p:cNvCxnSpPr>
          <p:nvPr/>
        </p:nvCxnSpPr>
        <p:spPr>
          <a:xfrm>
            <a:off x="4116009" y="3301286"/>
            <a:ext cx="1191886" cy="208159"/>
          </a:xfrm>
          <a:prstGeom prst="curvedConnector3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Соединитель: изогнутый 174">
            <a:extLst>
              <a:ext uri="{FF2B5EF4-FFF2-40B4-BE49-F238E27FC236}">
                <a16:creationId xmlns:a16="http://schemas.microsoft.com/office/drawing/2014/main" id="{BB4FA9F1-F44C-44AC-ACA9-638C6BD85F70}"/>
              </a:ext>
            </a:extLst>
          </p:cNvPr>
          <p:cNvCxnSpPr>
            <a:cxnSpLocks/>
            <a:stCxn id="156" idx="2"/>
            <a:endCxn id="139" idx="1"/>
          </p:cNvCxnSpPr>
          <p:nvPr/>
        </p:nvCxnSpPr>
        <p:spPr>
          <a:xfrm>
            <a:off x="6693583" y="2760514"/>
            <a:ext cx="1748870" cy="1019778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: изогнутый 175">
            <a:extLst>
              <a:ext uri="{FF2B5EF4-FFF2-40B4-BE49-F238E27FC236}">
                <a16:creationId xmlns:a16="http://schemas.microsoft.com/office/drawing/2014/main" id="{81A54BD1-554D-4EB8-8224-A3C59F5BE809}"/>
              </a:ext>
            </a:extLst>
          </p:cNvPr>
          <p:cNvCxnSpPr>
            <a:cxnSpLocks/>
            <a:stCxn id="143" idx="2"/>
            <a:endCxn id="139" idx="1"/>
          </p:cNvCxnSpPr>
          <p:nvPr/>
        </p:nvCxnSpPr>
        <p:spPr>
          <a:xfrm flipV="1">
            <a:off x="6712187" y="3780292"/>
            <a:ext cx="1730266" cy="1486137"/>
          </a:xfrm>
          <a:prstGeom prst="curvedConnector3">
            <a:avLst>
              <a:gd name="adj1" fmla="val 50000"/>
            </a:avLst>
          </a:prstGeom>
          <a:ln w="317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: изогнутый 176">
            <a:extLst>
              <a:ext uri="{FF2B5EF4-FFF2-40B4-BE49-F238E27FC236}">
                <a16:creationId xmlns:a16="http://schemas.microsoft.com/office/drawing/2014/main" id="{7FD20E93-87C3-408E-B6C9-6C5EAE379DC4}"/>
              </a:ext>
            </a:extLst>
          </p:cNvPr>
          <p:cNvCxnSpPr>
            <a:cxnSpLocks/>
            <a:stCxn id="139" idx="3"/>
            <a:endCxn id="129" idx="0"/>
          </p:cNvCxnSpPr>
          <p:nvPr/>
        </p:nvCxnSpPr>
        <p:spPr>
          <a:xfrm>
            <a:off x="9050312" y="3780292"/>
            <a:ext cx="497233" cy="602748"/>
          </a:xfrm>
          <a:prstGeom prst="curvedConnector2">
            <a:avLst/>
          </a:prstGeom>
          <a:ln w="31750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8" name="Table 5">
            <a:extLst>
              <a:ext uri="{FF2B5EF4-FFF2-40B4-BE49-F238E27FC236}">
                <a16:creationId xmlns:a16="http://schemas.microsoft.com/office/drawing/2014/main" id="{1EE1FA03-EF4C-4DCC-ACFB-9E505878F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86807"/>
              </p:ext>
            </p:extLst>
          </p:nvPr>
        </p:nvGraphicFramePr>
        <p:xfrm>
          <a:off x="340542" y="1992165"/>
          <a:ext cx="3167397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933">
                  <a:extLst>
                    <a:ext uri="{9D8B030D-6E8A-4147-A177-3AD203B41FA5}">
                      <a16:colId xmlns:a16="http://schemas.microsoft.com/office/drawing/2014/main" val="3492315357"/>
                    </a:ext>
                  </a:extLst>
                </a:gridCol>
                <a:gridCol w="2815464">
                  <a:extLst>
                    <a:ext uri="{9D8B030D-6E8A-4147-A177-3AD203B41FA5}">
                      <a16:colId xmlns:a16="http://schemas.microsoft.com/office/drawing/2014/main" val="64042902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head =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</a:rPr>
                        <a:t>CPQHead</a:t>
                      </a: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();</a:t>
                      </a:r>
                      <a:endParaRPr lang="ru-RU" sz="1200" b="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50570"/>
                  </a:ext>
                </a:extLst>
              </a:tr>
              <a:tr h="235215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node = head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;</a:t>
                      </a:r>
                      <a:endParaRPr lang="ru-RU" sz="1200" b="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762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nsolas" panose="020B0609020204030204" pitchFamily="49" charset="0"/>
                        </a:rPr>
                        <a:t>do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2296922"/>
                  </a:ext>
                </a:extLst>
              </a:tr>
              <a:tr h="12685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i="0" dirty="0">
                          <a:latin typeface="Consolas" panose="020B0609020204030204" pitchFamily="49" charset="0"/>
                        </a:rPr>
                        <a:t>TryLock(</a:t>
                      </a:r>
                      <a:r>
                        <a:rPr lang="en-US" sz="1200" i="1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i="0" dirty="0">
                          <a:latin typeface="Consolas" panose="020B0609020204030204" pitchFamily="49" charset="0"/>
                        </a:rPr>
                        <a:t>) == </a:t>
                      </a:r>
                      <a:r>
                        <a:rPr lang="en-US" sz="1200" b="0" i="1" baseline="0" dirty="0"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200" i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1" i="0" baseline="0" dirty="0">
                          <a:latin typeface="Consolas" panose="020B0609020204030204" pitchFamily="49" charset="0"/>
                        </a:rPr>
                        <a:t>then</a:t>
                      </a:r>
                      <a:endParaRPr lang="ru-RU" sz="1200" b="1" i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697081"/>
                  </a:ext>
                </a:extLst>
              </a:tr>
              <a:tr h="1211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PushElement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i="1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i="1" dirty="0"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);</a:t>
                      </a:r>
                      <a:endParaRPr lang="ru-RU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72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    Unlock(</a:t>
                      </a:r>
                      <a:r>
                        <a:rPr lang="en-US" sz="1200" i="1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);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20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;</a:t>
                      </a:r>
                      <a:endParaRPr lang="ru-RU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006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end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58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i="1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i="1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i="0" baseline="0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i="1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i="0" baseline="0" dirty="0" err="1">
                          <a:latin typeface="Consolas" panose="020B0609020204030204" pitchFamily="49" charset="0"/>
                        </a:rPr>
                        <a:t>NextNode</a:t>
                      </a:r>
                      <a:r>
                        <a:rPr lang="en-US" sz="1200" i="0" u="none" baseline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i="1" u="none" baseline="0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i="0" u="none" baseline="0" dirty="0">
                          <a:latin typeface="Consolas" panose="020B0609020204030204" pitchFamily="49" charset="0"/>
                        </a:rPr>
                        <a:t>);</a:t>
                      </a:r>
                      <a:endParaRPr lang="ru-RU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80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200" b="0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1" baseline="0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b="0" baseline="0" dirty="0">
                          <a:latin typeface="Consolas" panose="020B0609020204030204" pitchFamily="49" charset="0"/>
                        </a:rPr>
                        <a:t> != </a:t>
                      </a:r>
                      <a:r>
                        <a:rPr lang="en-US" sz="1200" b="0" i="1" baseline="0" dirty="0">
                          <a:latin typeface="Consolas" panose="020B0609020204030204" pitchFamily="49" charset="0"/>
                        </a:rPr>
                        <a:t>head</a:t>
                      </a:r>
                      <a:r>
                        <a:rPr lang="en-US" sz="1200" b="0" baseline="0" dirty="0">
                          <a:latin typeface="Consolas" panose="020B0609020204030204" pitchFamily="49" charset="0"/>
                        </a:rPr>
                        <a:t>;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751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node 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</a:rPr>
                        <a:t>CreateNewNode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head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; </a:t>
                      </a:r>
                      <a:endParaRPr lang="ru-RU" sz="1200" b="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66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Consolas" panose="020B0609020204030204" pitchFamily="49" charset="0"/>
                        </a:rPr>
                        <a:t>Lock(</a:t>
                      </a: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b="0" dirty="0">
                          <a:latin typeface="Consolas" panose="020B0609020204030204" pitchFamily="49" charset="0"/>
                        </a:rPr>
                        <a:t>);</a:t>
                      </a:r>
                      <a:endParaRPr lang="ru-RU" sz="12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382332"/>
                  </a:ext>
                </a:extLst>
              </a:tr>
              <a:tr h="147384"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PushElement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i="1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i="1" dirty="0"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);</a:t>
                      </a:r>
                      <a:endParaRPr lang="ru-RU" sz="12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937279"/>
                  </a:ext>
                </a:extLst>
              </a:tr>
              <a:tr h="141664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Consolas" panose="020B0609020204030204" pitchFamily="49" charset="0"/>
                        </a:rPr>
                        <a:t>Unlock(</a:t>
                      </a: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b="0" dirty="0">
                          <a:latin typeface="Consolas" panose="020B0609020204030204" pitchFamily="49" charset="0"/>
                        </a:rPr>
                        <a:t>);</a:t>
                      </a:r>
                      <a:endParaRPr lang="ru-RU" sz="12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351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382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BF833DA-38C9-4BC6-BB2E-A2839C46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33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592D85-509A-42BF-8CD2-23ACADED0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ru-RU" dirty="0"/>
              <a:t>CPQ - </a:t>
            </a:r>
            <a:r>
              <a:rPr lang="ru-RU" altLang="ru-RU" dirty="0"/>
              <a:t>АЛГОРИТМ УДАЛЕНИЯ МАКСИМАЛЬНОГО ЭЛЕМЕНТА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162BDAD-8ACF-4866-8149-F458F77DB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00169"/>
              </p:ext>
            </p:extLst>
          </p:nvPr>
        </p:nvGraphicFramePr>
        <p:xfrm>
          <a:off x="339015" y="1991344"/>
          <a:ext cx="3169136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240">
                  <a:extLst>
                    <a:ext uri="{9D8B030D-6E8A-4147-A177-3AD203B41FA5}">
                      <a16:colId xmlns:a16="http://schemas.microsoft.com/office/drawing/2014/main" val="3492315357"/>
                    </a:ext>
                  </a:extLst>
                </a:gridCol>
                <a:gridCol w="2821896">
                  <a:extLst>
                    <a:ext uri="{9D8B030D-6E8A-4147-A177-3AD203B41FA5}">
                      <a16:colId xmlns:a16="http://schemas.microsoft.com/office/drawing/2014/main" val="6404290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head =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</a:rPr>
                        <a:t>CPQHead</a:t>
                      </a: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;</a:t>
                      </a:r>
                      <a:endParaRPr lang="ru-RU" sz="1200" b="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650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node =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</a:rPr>
                        <a:t>NextNode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);</a:t>
                      </a:r>
                      <a:endParaRPr lang="ru-RU" sz="1200" b="1" i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2296922"/>
                  </a:ext>
                </a:extLst>
              </a:tr>
              <a:tr h="121704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 err="1">
                          <a:latin typeface="Consolas" panose="020B0609020204030204" pitchFamily="49" charset="0"/>
                        </a:rPr>
                        <a:t>priorValue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</a:rPr>
                        <a:t>GetTopValue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);</a:t>
                      </a:r>
                      <a:endParaRPr lang="ru-RU" sz="1200" b="0" i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2697081"/>
                  </a:ext>
                </a:extLst>
              </a:tr>
              <a:tr h="13541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>
                          <a:latin typeface="Consolas" panose="020B0609020204030204" pitchFamily="49" charset="0"/>
                        </a:rPr>
                        <a:t>priorNode</a:t>
                      </a: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;</a:t>
                      </a:r>
                      <a:endParaRPr lang="ru-RU" sz="1200" b="0" i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9672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nsolas" panose="020B0609020204030204" pitchFamily="49" charset="0"/>
                        </a:rPr>
                        <a:t>do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6320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value 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</a:rPr>
                        <a:t>GetTopValue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);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389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i="1" dirty="0"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1200" i="0" dirty="0">
                          <a:latin typeface="Consolas" panose="020B0609020204030204" pitchFamily="49" charset="0"/>
                        </a:rPr>
                        <a:t> &gt; </a:t>
                      </a:r>
                      <a:r>
                        <a:rPr lang="en-US" sz="1200" i="1" dirty="0" err="1">
                          <a:latin typeface="Consolas" panose="020B0609020204030204" pitchFamily="49" charset="0"/>
                        </a:rPr>
                        <a:t>priorValue</a:t>
                      </a:r>
                      <a:r>
                        <a:rPr lang="en-US" sz="1200" i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1" i="0" baseline="0" dirty="0">
                          <a:latin typeface="Consolas" panose="020B0609020204030204" pitchFamily="49" charset="0"/>
                        </a:rPr>
                        <a:t>then</a:t>
                      </a:r>
                      <a:endParaRPr lang="ru-RU" sz="1200" b="1" i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006651"/>
                  </a:ext>
                </a:extLst>
              </a:tr>
              <a:tr h="118256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200" i="1" dirty="0" err="1">
                          <a:latin typeface="Consolas" panose="020B0609020204030204" pitchFamily="49" charset="0"/>
                        </a:rPr>
                        <a:t>priorValue</a:t>
                      </a:r>
                      <a:r>
                        <a:rPr lang="en-US" sz="1200" i="1" dirty="0">
                          <a:latin typeface="Consolas" panose="020B0609020204030204" pitchFamily="49" charset="0"/>
                        </a:rPr>
                        <a:t> = value</a:t>
                      </a:r>
                      <a:endParaRPr lang="ru-RU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82414"/>
                  </a:ext>
                </a:extLst>
              </a:tr>
              <a:tr h="131968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200" b="0" i="1" dirty="0" err="1">
                          <a:latin typeface="Consolas" panose="020B0609020204030204" pitchFamily="49" charset="0"/>
                        </a:rPr>
                        <a:t>priorNode</a:t>
                      </a: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;</a:t>
                      </a:r>
                      <a:endParaRPr lang="ru-RU" sz="1200" b="0" i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806839"/>
                  </a:ext>
                </a:extLst>
              </a:tr>
              <a:tr h="145680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end</a:t>
                      </a:r>
                      <a:endParaRPr lang="ru-RU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751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i="1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i="1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i="0" baseline="0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i="1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i="0" baseline="0" dirty="0" err="1">
                          <a:latin typeface="Consolas" panose="020B0609020204030204" pitchFamily="49" charset="0"/>
                        </a:rPr>
                        <a:t>NextNode</a:t>
                      </a:r>
                      <a:r>
                        <a:rPr lang="en-US" sz="1200" i="0" u="none" baseline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i="1" u="none" baseline="0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i="0" u="none" baseline="0" dirty="0">
                          <a:latin typeface="Consolas" panose="020B0609020204030204" pitchFamily="49" charset="0"/>
                        </a:rPr>
                        <a:t>);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066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12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200" b="0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1" baseline="0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b="0" baseline="0" dirty="0">
                          <a:latin typeface="Consolas" panose="020B0609020204030204" pitchFamily="49" charset="0"/>
                        </a:rPr>
                        <a:t> != </a:t>
                      </a:r>
                      <a:r>
                        <a:rPr lang="en-US" sz="1200" b="0" i="1" baseline="0" dirty="0">
                          <a:latin typeface="Consolas" panose="020B0609020204030204" pitchFamily="49" charset="0"/>
                        </a:rPr>
                        <a:t>head</a:t>
                      </a:r>
                      <a:r>
                        <a:rPr lang="en-US" sz="1200" b="0" baseline="0" dirty="0">
                          <a:latin typeface="Consolas" panose="020B0609020204030204" pitchFamily="49" charset="0"/>
                        </a:rPr>
                        <a:t>;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8522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dirty="0">
                          <a:latin typeface="Consolas" panose="020B0609020204030204" pitchFamily="49" charset="0"/>
                        </a:rPr>
                        <a:t>Lock(</a:t>
                      </a:r>
                      <a:r>
                        <a:rPr lang="en-US" sz="1200" b="0" i="1" u="none" dirty="0" err="1">
                          <a:latin typeface="Consolas" panose="020B0609020204030204" pitchFamily="49" charset="0"/>
                        </a:rPr>
                        <a:t>priorNode</a:t>
                      </a:r>
                      <a:r>
                        <a:rPr lang="en-US" sz="1200" b="0" i="0" u="none" dirty="0">
                          <a:latin typeface="Consolas" panose="020B0609020204030204" pitchFamily="49" charset="0"/>
                        </a:rPr>
                        <a:t>);</a:t>
                      </a:r>
                      <a:endParaRPr lang="ru-RU" sz="1200" b="0" i="0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7111814"/>
                  </a:ext>
                </a:extLst>
              </a:tr>
              <a:tr h="128520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dirty="0">
                          <a:latin typeface="Consolas" panose="020B0609020204030204" pitchFamily="49" charset="0"/>
                        </a:rPr>
                        <a:t>DeleteMax(</a:t>
                      </a:r>
                      <a:r>
                        <a:rPr lang="en-US" sz="1200" b="0" i="1" u="none" dirty="0" err="1">
                          <a:latin typeface="Consolas" panose="020B0609020204030204" pitchFamily="49" charset="0"/>
                        </a:rPr>
                        <a:t>priorNode</a:t>
                      </a:r>
                      <a:r>
                        <a:rPr lang="en-US" sz="1200" b="0" i="0" u="none" dirty="0">
                          <a:latin typeface="Consolas" panose="020B0609020204030204" pitchFamily="49" charset="0"/>
                        </a:rPr>
                        <a:t>);</a:t>
                      </a:r>
                      <a:endParaRPr lang="ru-RU" sz="1200" b="0" i="0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6359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dirty="0">
                          <a:latin typeface="Consolas" panose="020B0609020204030204" pitchFamily="49" charset="0"/>
                        </a:rPr>
                        <a:t>Unlock(</a:t>
                      </a:r>
                      <a:r>
                        <a:rPr lang="en-US" sz="1200" b="0" i="1" u="none" dirty="0" err="1">
                          <a:latin typeface="Consolas" panose="020B0609020204030204" pitchFamily="49" charset="0"/>
                        </a:rPr>
                        <a:t>priorNode</a:t>
                      </a:r>
                      <a:r>
                        <a:rPr lang="en-US" sz="1200" b="0" i="0" u="none" dirty="0">
                          <a:latin typeface="Consolas" panose="020B0609020204030204" pitchFamily="49" charset="0"/>
                        </a:rPr>
                        <a:t>);</a:t>
                      </a:r>
                      <a:endParaRPr lang="ru-RU" sz="1200" b="0" i="0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88924"/>
                  </a:ext>
                </a:extLst>
              </a:tr>
            </a:tbl>
          </a:graphicData>
        </a:graphic>
      </p:graphicFrame>
      <p:cxnSp>
        <p:nvCxnSpPr>
          <p:cNvPr id="42" name="Соединитель: изогнутый 41">
            <a:extLst>
              <a:ext uri="{FF2B5EF4-FFF2-40B4-BE49-F238E27FC236}">
                <a16:creationId xmlns:a16="http://schemas.microsoft.com/office/drawing/2014/main" id="{7D47D249-4A0F-41D4-8CBF-4525BB4A2385}"/>
              </a:ext>
            </a:extLst>
          </p:cNvPr>
          <p:cNvCxnSpPr>
            <a:cxnSpLocks/>
            <a:stCxn id="61" idx="3"/>
            <a:endCxn id="50" idx="0"/>
          </p:cNvCxnSpPr>
          <p:nvPr/>
        </p:nvCxnSpPr>
        <p:spPr>
          <a:xfrm>
            <a:off x="9050312" y="3780292"/>
            <a:ext cx="497233" cy="602748"/>
          </a:xfrm>
          <a:prstGeom prst="curvedConnector2">
            <a:avLst/>
          </a:prstGeom>
          <a:ln w="317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: изогнутый 42">
            <a:extLst>
              <a:ext uri="{FF2B5EF4-FFF2-40B4-BE49-F238E27FC236}">
                <a16:creationId xmlns:a16="http://schemas.microsoft.com/office/drawing/2014/main" id="{4D9A0FC3-9B2B-43E9-AC19-C14504B7176F}"/>
              </a:ext>
            </a:extLst>
          </p:cNvPr>
          <p:cNvCxnSpPr>
            <a:cxnSpLocks/>
            <a:stCxn id="61" idx="3"/>
            <a:endCxn id="50" idx="0"/>
          </p:cNvCxnSpPr>
          <p:nvPr/>
        </p:nvCxnSpPr>
        <p:spPr>
          <a:xfrm>
            <a:off x="9050312" y="3780292"/>
            <a:ext cx="497233" cy="602748"/>
          </a:xfrm>
          <a:prstGeom prst="curvedConnector2">
            <a:avLst/>
          </a:prstGeom>
          <a:ln w="317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: изогнутый 43">
            <a:extLst>
              <a:ext uri="{FF2B5EF4-FFF2-40B4-BE49-F238E27FC236}">
                <a16:creationId xmlns:a16="http://schemas.microsoft.com/office/drawing/2014/main" id="{D9DCF924-FC2C-4AD4-82C8-3CF28D75094F}"/>
              </a:ext>
            </a:extLst>
          </p:cNvPr>
          <p:cNvCxnSpPr>
            <a:cxnSpLocks/>
            <a:stCxn id="61" idx="3"/>
            <a:endCxn id="50" idx="0"/>
          </p:cNvCxnSpPr>
          <p:nvPr/>
        </p:nvCxnSpPr>
        <p:spPr>
          <a:xfrm>
            <a:off x="9050312" y="3780292"/>
            <a:ext cx="497233" cy="602748"/>
          </a:xfrm>
          <a:prstGeom prst="curved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: изогнутый 44">
            <a:extLst>
              <a:ext uri="{FF2B5EF4-FFF2-40B4-BE49-F238E27FC236}">
                <a16:creationId xmlns:a16="http://schemas.microsoft.com/office/drawing/2014/main" id="{742AF9D7-BDE2-4B21-8AB5-6D3A9DEE4D0B}"/>
              </a:ext>
            </a:extLst>
          </p:cNvPr>
          <p:cNvCxnSpPr>
            <a:cxnSpLocks/>
            <a:stCxn id="50" idx="2"/>
            <a:endCxn id="61" idx="1"/>
          </p:cNvCxnSpPr>
          <p:nvPr/>
        </p:nvCxnSpPr>
        <p:spPr>
          <a:xfrm rot="5400000" flipH="1">
            <a:off x="8487853" y="3734892"/>
            <a:ext cx="1014292" cy="1105092"/>
          </a:xfrm>
          <a:prstGeom prst="curvedConnector4">
            <a:avLst>
              <a:gd name="adj1" fmla="val -61860"/>
              <a:gd name="adj2" fmla="val 155896"/>
            </a:avLst>
          </a:prstGeom>
          <a:ln w="412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8E2F9480-0658-4512-AC31-90842A748CEA}"/>
              </a:ext>
            </a:extLst>
          </p:cNvPr>
          <p:cNvSpPr/>
          <p:nvPr/>
        </p:nvSpPr>
        <p:spPr>
          <a:xfrm>
            <a:off x="9912424" y="4262938"/>
            <a:ext cx="1062668" cy="100349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ru-RU" sz="1200" dirty="0">
              <a:solidFill>
                <a:schemeClr val="tx2"/>
              </a:solidFill>
            </a:endParaRPr>
          </a:p>
          <a:p>
            <a:pPr algn="ctr"/>
            <a:endParaRPr lang="ru-RU" sz="1200" dirty="0">
              <a:solidFill>
                <a:schemeClr val="tx2"/>
              </a:solidFill>
            </a:endParaRPr>
          </a:p>
          <a:p>
            <a:pPr algn="ctr"/>
            <a:endParaRPr lang="ru-RU" sz="1200" dirty="0">
              <a:solidFill>
                <a:schemeClr val="tx2"/>
              </a:solidFill>
            </a:endParaRPr>
          </a:p>
          <a:p>
            <a:pPr algn="ctr"/>
            <a:r>
              <a:rPr lang="ru-RU" sz="1200" dirty="0">
                <a:solidFill>
                  <a:schemeClr val="tx2"/>
                </a:solidFill>
              </a:rPr>
              <a:t>Очередь с приоритетом</a:t>
            </a:r>
          </a:p>
        </p:txBody>
      </p:sp>
      <p:sp>
        <p:nvSpPr>
          <p:cNvPr id="47" name="Rectangle 32">
            <a:extLst>
              <a:ext uri="{FF2B5EF4-FFF2-40B4-BE49-F238E27FC236}">
                <a16:creationId xmlns:a16="http://schemas.microsoft.com/office/drawing/2014/main" id="{6B7279D6-9A29-413D-B023-F873108BD212}"/>
              </a:ext>
            </a:extLst>
          </p:cNvPr>
          <p:cNvSpPr/>
          <p:nvPr/>
        </p:nvSpPr>
        <p:spPr>
          <a:xfrm>
            <a:off x="10168488" y="4378526"/>
            <a:ext cx="450185" cy="411544"/>
          </a:xfrm>
          <a:prstGeom prst="rect">
            <a:avLst/>
          </a:prstGeom>
          <a:pattFill prst="smCheck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73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FE9B5C91-6FC3-4F49-B568-508EBF6771A8}"/>
              </a:ext>
            </a:extLst>
          </p:cNvPr>
          <p:cNvCxnSpPr>
            <a:cxnSpLocks/>
            <a:stCxn id="50" idx="3"/>
            <a:endCxn id="47" idx="1"/>
          </p:cNvCxnSpPr>
          <p:nvPr/>
        </p:nvCxnSpPr>
        <p:spPr>
          <a:xfrm flipV="1">
            <a:off x="9799545" y="4584298"/>
            <a:ext cx="368943" cy="451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110816F9-3D25-49E7-8B2D-ECE93BD3B783}"/>
              </a:ext>
            </a:extLst>
          </p:cNvPr>
          <p:cNvGrpSpPr/>
          <p:nvPr/>
        </p:nvGrpSpPr>
        <p:grpSpPr>
          <a:xfrm>
            <a:off x="9288489" y="4378526"/>
            <a:ext cx="511056" cy="416058"/>
            <a:chOff x="7972657" y="3870862"/>
            <a:chExt cx="462969" cy="416058"/>
          </a:xfrm>
        </p:grpSpPr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778B4249-D31C-4E7A-ACE5-11E3C7317E9B}"/>
                </a:ext>
              </a:extLst>
            </p:cNvPr>
            <p:cNvSpPr/>
            <p:nvPr/>
          </p:nvSpPr>
          <p:spPr>
            <a:xfrm>
              <a:off x="7979049" y="3875376"/>
              <a:ext cx="456577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node</a:t>
              </a:r>
              <a:endParaRPr lang="ru-RU" sz="1400" dirty="0">
                <a:solidFill>
                  <a:srgbClr val="FF0000"/>
                </a:solidFill>
              </a:endParaRPr>
            </a:p>
          </p:txBody>
        </p:sp>
        <p:pic>
          <p:nvPicPr>
            <p:cNvPr id="52" name="Рисунок 51" descr="Замок">
              <a:extLst>
                <a:ext uri="{FF2B5EF4-FFF2-40B4-BE49-F238E27FC236}">
                  <a16:creationId xmlns:a16="http://schemas.microsoft.com/office/drawing/2014/main" id="{B3DA70D8-95B3-4E90-9786-99271E3B1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72657" y="3870862"/>
              <a:ext cx="193263" cy="193263"/>
            </a:xfrm>
            <a:prstGeom prst="rect">
              <a:avLst/>
            </a:prstGeom>
          </p:spPr>
        </p:pic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B72314A3-D137-40B7-A8A0-0C26A101FDB6}"/>
              </a:ext>
            </a:extLst>
          </p:cNvPr>
          <p:cNvGrpSpPr/>
          <p:nvPr/>
        </p:nvGrpSpPr>
        <p:grpSpPr>
          <a:xfrm>
            <a:off x="9424128" y="2732938"/>
            <a:ext cx="1973161" cy="759683"/>
            <a:chOff x="9316369" y="2190646"/>
            <a:chExt cx="1973161" cy="759683"/>
          </a:xfrm>
        </p:grpSpPr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9CD5BEF5-A454-4A5D-921F-5284B24C31EC}"/>
                </a:ext>
              </a:extLst>
            </p:cNvPr>
            <p:cNvSpPr/>
            <p:nvPr/>
          </p:nvSpPr>
          <p:spPr>
            <a:xfrm>
              <a:off x="9316369" y="2190646"/>
              <a:ext cx="1973161" cy="75968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ru-RU" sz="1200" dirty="0">
                <a:solidFill>
                  <a:schemeClr val="tx2"/>
                </a:solidFill>
              </a:endParaRPr>
            </a:p>
            <a:p>
              <a:pPr algn="ctr"/>
              <a:endParaRPr lang="ru-RU" sz="1200" dirty="0">
                <a:solidFill>
                  <a:schemeClr val="tx2"/>
                </a:solidFill>
              </a:endParaRPr>
            </a:p>
            <a:p>
              <a:pPr algn="ctr"/>
              <a:endParaRPr lang="ru-RU" sz="1200" dirty="0">
                <a:solidFill>
                  <a:schemeClr val="tx2"/>
                </a:solidFill>
              </a:endParaRPr>
            </a:p>
            <a:p>
              <a:pPr algn="ctr"/>
              <a:r>
                <a:rPr lang="ru-RU" sz="1200" dirty="0">
                  <a:solidFill>
                    <a:schemeClr val="tx2"/>
                  </a:solidFill>
                </a:rPr>
                <a:t>Очередь с приоритетом</a:t>
              </a:r>
            </a:p>
          </p:txBody>
        </p:sp>
        <p:grpSp>
          <p:nvGrpSpPr>
            <p:cNvPr id="55" name="Группа 54">
              <a:extLst>
                <a:ext uri="{FF2B5EF4-FFF2-40B4-BE49-F238E27FC236}">
                  <a16:creationId xmlns:a16="http://schemas.microsoft.com/office/drawing/2014/main" id="{7F4902BE-E335-43B8-99BA-6CE8D890E9F1}"/>
                </a:ext>
              </a:extLst>
            </p:cNvPr>
            <p:cNvGrpSpPr/>
            <p:nvPr/>
          </p:nvGrpSpPr>
          <p:grpSpPr>
            <a:xfrm>
              <a:off x="9630027" y="2312283"/>
              <a:ext cx="1349818" cy="411900"/>
              <a:chOff x="9630027" y="2312283"/>
              <a:chExt cx="1349818" cy="411900"/>
            </a:xfrm>
          </p:grpSpPr>
          <p:sp>
            <p:nvSpPr>
              <p:cNvPr id="56" name="Rectangle 29">
                <a:extLst>
                  <a:ext uri="{FF2B5EF4-FFF2-40B4-BE49-F238E27FC236}">
                    <a16:creationId xmlns:a16="http://schemas.microsoft.com/office/drawing/2014/main" id="{31F1F218-FA96-4F2C-81F1-4562B3739FD7}"/>
                  </a:ext>
                </a:extLst>
              </p:cNvPr>
              <p:cNvSpPr/>
              <p:nvPr/>
            </p:nvSpPr>
            <p:spPr>
              <a:xfrm>
                <a:off x="9630027" y="2312639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26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7" name="Rectangle 30">
                <a:extLst>
                  <a:ext uri="{FF2B5EF4-FFF2-40B4-BE49-F238E27FC236}">
                    <a16:creationId xmlns:a16="http://schemas.microsoft.com/office/drawing/2014/main" id="{C3C1AC1E-AA3E-4188-AA3E-8CCB35259641}"/>
                  </a:ext>
                </a:extLst>
              </p:cNvPr>
              <p:cNvSpPr/>
              <p:nvPr/>
            </p:nvSpPr>
            <p:spPr>
              <a:xfrm>
                <a:off x="10079475" y="2312283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27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8" name="Rectangle 36">
                <a:extLst>
                  <a:ext uri="{FF2B5EF4-FFF2-40B4-BE49-F238E27FC236}">
                    <a16:creationId xmlns:a16="http://schemas.microsoft.com/office/drawing/2014/main" id="{6DC389A3-491F-4A7F-B315-0BB8D8745BD9}"/>
                  </a:ext>
                </a:extLst>
              </p:cNvPr>
              <p:cNvSpPr/>
              <p:nvPr/>
            </p:nvSpPr>
            <p:spPr>
              <a:xfrm>
                <a:off x="10529660" y="2312283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4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50"/>
                    </a:solidFill>
                  </a:rPr>
                  <a:t>61</a:t>
                </a:r>
                <a:endParaRPr lang="ru-RU" dirty="0">
                  <a:solidFill>
                    <a:srgbClr val="00B050"/>
                  </a:solidFill>
                </a:endParaRPr>
              </a:p>
            </p:txBody>
          </p:sp>
        </p:grpSp>
      </p:grpSp>
      <p:cxnSp>
        <p:nvCxnSpPr>
          <p:cNvPr id="59" name="Соединитель: уступ 58">
            <a:extLst>
              <a:ext uri="{FF2B5EF4-FFF2-40B4-BE49-F238E27FC236}">
                <a16:creationId xmlns:a16="http://schemas.microsoft.com/office/drawing/2014/main" id="{8E7C5C8C-249D-47F3-92E1-C9993458BAD8}"/>
              </a:ext>
            </a:extLst>
          </p:cNvPr>
          <p:cNvCxnSpPr>
            <a:cxnSpLocks/>
            <a:stCxn id="61" idx="0"/>
            <a:endCxn id="56" idx="1"/>
          </p:cNvCxnSpPr>
          <p:nvPr/>
        </p:nvCxnSpPr>
        <p:spPr>
          <a:xfrm rot="5400000" flipH="1" flipV="1">
            <a:off x="8985176" y="2821911"/>
            <a:ext cx="513817" cy="991403"/>
          </a:xfrm>
          <a:prstGeom prst="bentConnector2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43EFF1B3-0A4E-49DC-9D04-0313BBA5ADD1}"/>
              </a:ext>
            </a:extLst>
          </p:cNvPr>
          <p:cNvGrpSpPr/>
          <p:nvPr/>
        </p:nvGrpSpPr>
        <p:grpSpPr>
          <a:xfrm>
            <a:off x="8426996" y="3574520"/>
            <a:ext cx="623316" cy="411544"/>
            <a:chOff x="7349341" y="3413121"/>
            <a:chExt cx="623316" cy="411544"/>
          </a:xfrm>
        </p:grpSpPr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6CEE2656-9548-4F6C-A23B-0E322F1731C3}"/>
                </a:ext>
              </a:extLst>
            </p:cNvPr>
            <p:cNvSpPr/>
            <p:nvPr/>
          </p:nvSpPr>
          <p:spPr>
            <a:xfrm>
              <a:off x="7364798" y="3413121"/>
              <a:ext cx="607859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head</a:t>
              </a:r>
              <a:endParaRPr lang="ru-RU" sz="1600" dirty="0">
                <a:solidFill>
                  <a:schemeClr val="tx2"/>
                </a:solidFill>
              </a:endParaRPr>
            </a:p>
          </p:txBody>
        </p:sp>
        <p:pic>
          <p:nvPicPr>
            <p:cNvPr id="62" name="Рисунок 61" descr="Замок">
              <a:extLst>
                <a:ext uri="{FF2B5EF4-FFF2-40B4-BE49-F238E27FC236}">
                  <a16:creationId xmlns:a16="http://schemas.microsoft.com/office/drawing/2014/main" id="{368B3E5F-2DC6-4152-B9DB-5DA92C615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49341" y="3413978"/>
              <a:ext cx="170919" cy="170919"/>
            </a:xfrm>
            <a:prstGeom prst="rect">
              <a:avLst/>
            </a:prstGeom>
          </p:spPr>
        </p:pic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08BDFC55-17A7-4874-8FD5-A7519024672B}"/>
              </a:ext>
            </a:extLst>
          </p:cNvPr>
          <p:cNvGrpSpPr/>
          <p:nvPr/>
        </p:nvGrpSpPr>
        <p:grpSpPr>
          <a:xfrm>
            <a:off x="5409987" y="4155919"/>
            <a:ext cx="1409034" cy="2370665"/>
            <a:chOff x="2306958" y="863486"/>
            <a:chExt cx="827442" cy="2219659"/>
          </a:xfrm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21AD9294-8E68-4181-81C1-3D1B468AA007}"/>
                </a:ext>
              </a:extLst>
            </p:cNvPr>
            <p:cNvSpPr/>
            <p:nvPr/>
          </p:nvSpPr>
          <p:spPr>
            <a:xfrm>
              <a:off x="2306958" y="863486"/>
              <a:ext cx="827442" cy="2219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100" b="1" dirty="0">
                  <a:latin typeface="Gill Sans SemiBold"/>
                </a:rPr>
                <a:t>CPU </a:t>
              </a:r>
              <a:r>
                <a:rPr lang="ru-RU" sz="1100" b="1" dirty="0">
                  <a:latin typeface="Gill Sans SemiBold"/>
                </a:rPr>
                <a:t>1</a:t>
              </a:r>
              <a:endParaRPr lang="en-US" sz="1100" b="1" dirty="0">
                <a:latin typeface="Gill Sans SemiBold"/>
              </a:endParaRPr>
            </a:p>
          </p:txBody>
        </p:sp>
        <p:sp>
          <p:nvSpPr>
            <p:cNvPr id="65" name="Rectangle 335">
              <a:extLst>
                <a:ext uri="{FF2B5EF4-FFF2-40B4-BE49-F238E27FC236}">
                  <a16:creationId xmlns:a16="http://schemas.microsoft.com/office/drawing/2014/main" id="{C569DDB6-E918-4B81-840C-20B6A7929EAA}"/>
                </a:ext>
              </a:extLst>
            </p:cNvPr>
            <p:cNvSpPr/>
            <p:nvPr/>
          </p:nvSpPr>
          <p:spPr>
            <a:xfrm rot="16200000">
              <a:off x="2578001" y="1550699"/>
              <a:ext cx="282202" cy="7051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>
                  <a:latin typeface="Gill Sans SemiBold"/>
                </a:rPr>
                <a:t>L3 </a:t>
              </a:r>
              <a:r>
                <a:rPr lang="ru-RU" sz="1400" dirty="0"/>
                <a:t>Кэш</a:t>
              </a:r>
            </a:p>
          </p:txBody>
        </p:sp>
        <p:grpSp>
          <p:nvGrpSpPr>
            <p:cNvPr id="66" name="Группа 65">
              <a:extLst>
                <a:ext uri="{FF2B5EF4-FFF2-40B4-BE49-F238E27FC236}">
                  <a16:creationId xmlns:a16="http://schemas.microsoft.com/office/drawing/2014/main" id="{24D1C6FB-67E0-4A44-AF39-60973553100D}"/>
                </a:ext>
              </a:extLst>
            </p:cNvPr>
            <p:cNvGrpSpPr/>
            <p:nvPr/>
          </p:nvGrpSpPr>
          <p:grpSpPr>
            <a:xfrm>
              <a:off x="2368155" y="2238667"/>
              <a:ext cx="700864" cy="638203"/>
              <a:chOff x="1205860" y="2618881"/>
              <a:chExt cx="615502" cy="638203"/>
            </a:xfrm>
          </p:grpSpPr>
          <p:sp>
            <p:nvSpPr>
              <p:cNvPr id="72" name="Rectangle 48">
                <a:extLst>
                  <a:ext uri="{FF2B5EF4-FFF2-40B4-BE49-F238E27FC236}">
                    <a16:creationId xmlns:a16="http://schemas.microsoft.com/office/drawing/2014/main" id="{F59851D2-C607-48BC-85CC-91DE2F697CF1}"/>
                  </a:ext>
                </a:extLst>
              </p:cNvPr>
              <p:cNvSpPr/>
              <p:nvPr/>
            </p:nvSpPr>
            <p:spPr>
              <a:xfrm>
                <a:off x="1205860" y="2618881"/>
                <a:ext cx="615502" cy="638203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sz="1100" b="1" dirty="0"/>
              </a:p>
              <a:p>
                <a:pPr algn="ctr">
                  <a:lnSpc>
                    <a:spcPct val="250000"/>
                  </a:lnSpc>
                </a:pPr>
                <a:r>
                  <a:rPr lang="ru-RU" sz="1100" b="1" dirty="0"/>
                  <a:t>Ядро</a:t>
                </a:r>
                <a:r>
                  <a:rPr lang="en-US" sz="1100" b="1" dirty="0"/>
                  <a:t> </a:t>
                </a:r>
                <a:r>
                  <a:rPr lang="ru-RU" sz="1100" b="1" dirty="0"/>
                  <a:t>1</a:t>
                </a:r>
                <a:endParaRPr lang="en-US" sz="1100" b="1" dirty="0"/>
              </a:p>
            </p:txBody>
          </p:sp>
          <p:sp>
            <p:nvSpPr>
              <p:cNvPr id="73" name="Rectangle 52">
                <a:extLst>
                  <a:ext uri="{FF2B5EF4-FFF2-40B4-BE49-F238E27FC236}">
                    <a16:creationId xmlns:a16="http://schemas.microsoft.com/office/drawing/2014/main" id="{7DE6C588-2400-4967-A715-6AFA21B1E3A1}"/>
                  </a:ext>
                </a:extLst>
              </p:cNvPr>
              <p:cNvSpPr/>
              <p:nvPr/>
            </p:nvSpPr>
            <p:spPr>
              <a:xfrm>
                <a:off x="1247473" y="2664472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74" name="Rectangle 50">
                <a:extLst>
                  <a:ext uri="{FF2B5EF4-FFF2-40B4-BE49-F238E27FC236}">
                    <a16:creationId xmlns:a16="http://schemas.microsoft.com/office/drawing/2014/main" id="{913873DA-24F7-4B00-B531-29CDA27E0611}"/>
                  </a:ext>
                </a:extLst>
              </p:cNvPr>
              <p:cNvSpPr/>
              <p:nvPr/>
            </p:nvSpPr>
            <p:spPr>
              <a:xfrm>
                <a:off x="1251162" y="2892941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75" name="Rectangle 51">
                <a:extLst>
                  <a:ext uri="{FF2B5EF4-FFF2-40B4-BE49-F238E27FC236}">
                    <a16:creationId xmlns:a16="http://schemas.microsoft.com/office/drawing/2014/main" id="{7DF6F2F5-031C-431D-B1F7-A21F7918C4E3}"/>
                  </a:ext>
                </a:extLst>
              </p:cNvPr>
              <p:cNvSpPr/>
              <p:nvPr/>
            </p:nvSpPr>
            <p:spPr>
              <a:xfrm>
                <a:off x="1520293" y="2892941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67" name="Группа 66">
              <a:extLst>
                <a:ext uri="{FF2B5EF4-FFF2-40B4-BE49-F238E27FC236}">
                  <a16:creationId xmlns:a16="http://schemas.microsoft.com/office/drawing/2014/main" id="{F12C2B0B-C50A-4DDD-82E2-4F130887EFCE}"/>
                </a:ext>
              </a:extLst>
            </p:cNvPr>
            <p:cNvGrpSpPr/>
            <p:nvPr/>
          </p:nvGrpSpPr>
          <p:grpSpPr>
            <a:xfrm>
              <a:off x="2366543" y="932606"/>
              <a:ext cx="705121" cy="638203"/>
              <a:chOff x="1203926" y="1312820"/>
              <a:chExt cx="615502" cy="638203"/>
            </a:xfrm>
          </p:grpSpPr>
          <p:sp>
            <p:nvSpPr>
              <p:cNvPr id="68" name="Rectangle 48">
                <a:extLst>
                  <a:ext uri="{FF2B5EF4-FFF2-40B4-BE49-F238E27FC236}">
                    <a16:creationId xmlns:a16="http://schemas.microsoft.com/office/drawing/2014/main" id="{C63B0BC8-2F80-4A6E-9ED8-38F46FB93A5C}"/>
                  </a:ext>
                </a:extLst>
              </p:cNvPr>
              <p:cNvSpPr/>
              <p:nvPr/>
            </p:nvSpPr>
            <p:spPr>
              <a:xfrm>
                <a:off x="1203926" y="1312820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100" b="1" dirty="0"/>
                  <a:t>Ядро</a:t>
                </a:r>
                <a:r>
                  <a:rPr lang="en-US" sz="1100" b="1" dirty="0"/>
                  <a:t> 0</a:t>
                </a:r>
              </a:p>
            </p:txBody>
          </p:sp>
          <p:sp>
            <p:nvSpPr>
              <p:cNvPr id="69" name="Rectangle 50">
                <a:extLst>
                  <a:ext uri="{FF2B5EF4-FFF2-40B4-BE49-F238E27FC236}">
                    <a16:creationId xmlns:a16="http://schemas.microsoft.com/office/drawing/2014/main" id="{2E7C9ADF-0748-4770-891B-E0608C5202C0}"/>
                  </a:ext>
                </a:extLst>
              </p:cNvPr>
              <p:cNvSpPr/>
              <p:nvPr/>
            </p:nvSpPr>
            <p:spPr>
              <a:xfrm>
                <a:off x="1253481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70" name="Rectangle 51">
                <a:extLst>
                  <a:ext uri="{FF2B5EF4-FFF2-40B4-BE49-F238E27FC236}">
                    <a16:creationId xmlns:a16="http://schemas.microsoft.com/office/drawing/2014/main" id="{F715F704-0763-47BF-A789-5F169CD35089}"/>
                  </a:ext>
                </a:extLst>
              </p:cNvPr>
              <p:cNvSpPr/>
              <p:nvPr/>
            </p:nvSpPr>
            <p:spPr>
              <a:xfrm>
                <a:off x="1522614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71" name="Rectangle 52">
                <a:extLst>
                  <a:ext uri="{FF2B5EF4-FFF2-40B4-BE49-F238E27FC236}">
                    <a16:creationId xmlns:a16="http://schemas.microsoft.com/office/drawing/2014/main" id="{7D6C8A42-F3F4-4151-894A-5BA3FD242A11}"/>
                  </a:ext>
                </a:extLst>
              </p:cNvPr>
              <p:cNvSpPr/>
              <p:nvPr/>
            </p:nvSpPr>
            <p:spPr>
              <a:xfrm>
                <a:off x="1253213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</p:grpSp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8C7F05BF-9055-4903-9BDA-5E03E5A5E34B}"/>
              </a:ext>
            </a:extLst>
          </p:cNvPr>
          <p:cNvGrpSpPr/>
          <p:nvPr/>
        </p:nvGrpSpPr>
        <p:grpSpPr>
          <a:xfrm>
            <a:off x="5391383" y="1650004"/>
            <a:ext cx="1409034" cy="2370665"/>
            <a:chOff x="2306958" y="863486"/>
            <a:chExt cx="827442" cy="2219659"/>
          </a:xfrm>
        </p:grpSpPr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727437E5-EED8-44A2-B7F3-01DCA8380776}"/>
                </a:ext>
              </a:extLst>
            </p:cNvPr>
            <p:cNvSpPr/>
            <p:nvPr/>
          </p:nvSpPr>
          <p:spPr>
            <a:xfrm>
              <a:off x="2306958" y="863486"/>
              <a:ext cx="827442" cy="2219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100" b="1" dirty="0">
                  <a:latin typeface="Gill Sans SemiBold"/>
                </a:rPr>
                <a:t>CPU 0</a:t>
              </a:r>
            </a:p>
          </p:txBody>
        </p:sp>
        <p:sp>
          <p:nvSpPr>
            <p:cNvPr id="78" name="Rectangle 335">
              <a:extLst>
                <a:ext uri="{FF2B5EF4-FFF2-40B4-BE49-F238E27FC236}">
                  <a16:creationId xmlns:a16="http://schemas.microsoft.com/office/drawing/2014/main" id="{46E40820-705F-497A-B8C1-EA0A691C8D7E}"/>
                </a:ext>
              </a:extLst>
            </p:cNvPr>
            <p:cNvSpPr/>
            <p:nvPr/>
          </p:nvSpPr>
          <p:spPr>
            <a:xfrm rot="16200000">
              <a:off x="2578001" y="1550699"/>
              <a:ext cx="282202" cy="7051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>
                  <a:latin typeface="Gill Sans SemiBold"/>
                </a:rPr>
                <a:t>L3 </a:t>
              </a:r>
              <a:r>
                <a:rPr lang="ru-RU" sz="1400" dirty="0"/>
                <a:t>Кэш</a:t>
              </a:r>
            </a:p>
          </p:txBody>
        </p:sp>
        <p:grpSp>
          <p:nvGrpSpPr>
            <p:cNvPr id="79" name="Группа 78">
              <a:extLst>
                <a:ext uri="{FF2B5EF4-FFF2-40B4-BE49-F238E27FC236}">
                  <a16:creationId xmlns:a16="http://schemas.microsoft.com/office/drawing/2014/main" id="{554B001A-9408-4F5B-8967-D6FFE9BB4843}"/>
                </a:ext>
              </a:extLst>
            </p:cNvPr>
            <p:cNvGrpSpPr/>
            <p:nvPr/>
          </p:nvGrpSpPr>
          <p:grpSpPr>
            <a:xfrm>
              <a:off x="2368155" y="2238667"/>
              <a:ext cx="700864" cy="638203"/>
              <a:chOff x="1205860" y="2618881"/>
              <a:chExt cx="615502" cy="638203"/>
            </a:xfrm>
          </p:grpSpPr>
          <p:sp>
            <p:nvSpPr>
              <p:cNvPr id="85" name="Rectangle 48">
                <a:extLst>
                  <a:ext uri="{FF2B5EF4-FFF2-40B4-BE49-F238E27FC236}">
                    <a16:creationId xmlns:a16="http://schemas.microsoft.com/office/drawing/2014/main" id="{6CC982DA-536B-4532-B42A-DB96CD24384D}"/>
                  </a:ext>
                </a:extLst>
              </p:cNvPr>
              <p:cNvSpPr/>
              <p:nvPr/>
            </p:nvSpPr>
            <p:spPr>
              <a:xfrm>
                <a:off x="1205860" y="2618881"/>
                <a:ext cx="615502" cy="638203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sz="1100" b="1" dirty="0"/>
              </a:p>
              <a:p>
                <a:pPr algn="ctr">
                  <a:lnSpc>
                    <a:spcPct val="250000"/>
                  </a:lnSpc>
                </a:pPr>
                <a:r>
                  <a:rPr lang="ru-RU" sz="1100" b="1" dirty="0"/>
                  <a:t>Ядро</a:t>
                </a:r>
                <a:r>
                  <a:rPr lang="en-US" sz="1100" b="1" dirty="0"/>
                  <a:t> </a:t>
                </a:r>
                <a:r>
                  <a:rPr lang="ru-RU" sz="1100" b="1" dirty="0"/>
                  <a:t>1</a:t>
                </a:r>
                <a:endParaRPr lang="en-US" sz="1100" b="1" dirty="0"/>
              </a:p>
            </p:txBody>
          </p:sp>
          <p:sp>
            <p:nvSpPr>
              <p:cNvPr id="86" name="Rectangle 52">
                <a:extLst>
                  <a:ext uri="{FF2B5EF4-FFF2-40B4-BE49-F238E27FC236}">
                    <a16:creationId xmlns:a16="http://schemas.microsoft.com/office/drawing/2014/main" id="{D4B4C4FC-8665-465C-95D9-0043A77613BB}"/>
                  </a:ext>
                </a:extLst>
              </p:cNvPr>
              <p:cNvSpPr/>
              <p:nvPr/>
            </p:nvSpPr>
            <p:spPr>
              <a:xfrm>
                <a:off x="1247473" y="2664472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87" name="Rectangle 50">
                <a:extLst>
                  <a:ext uri="{FF2B5EF4-FFF2-40B4-BE49-F238E27FC236}">
                    <a16:creationId xmlns:a16="http://schemas.microsoft.com/office/drawing/2014/main" id="{D3216F24-4CA0-4B1F-9CB1-448032BA0547}"/>
                  </a:ext>
                </a:extLst>
              </p:cNvPr>
              <p:cNvSpPr/>
              <p:nvPr/>
            </p:nvSpPr>
            <p:spPr>
              <a:xfrm>
                <a:off x="1251162" y="2892941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88" name="Rectangle 51">
                <a:extLst>
                  <a:ext uri="{FF2B5EF4-FFF2-40B4-BE49-F238E27FC236}">
                    <a16:creationId xmlns:a16="http://schemas.microsoft.com/office/drawing/2014/main" id="{03320E84-5C12-44A2-89DD-25371E795C1F}"/>
                  </a:ext>
                </a:extLst>
              </p:cNvPr>
              <p:cNvSpPr/>
              <p:nvPr/>
            </p:nvSpPr>
            <p:spPr>
              <a:xfrm>
                <a:off x="1520293" y="2892941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80" name="Группа 79">
              <a:extLst>
                <a:ext uri="{FF2B5EF4-FFF2-40B4-BE49-F238E27FC236}">
                  <a16:creationId xmlns:a16="http://schemas.microsoft.com/office/drawing/2014/main" id="{33434578-9297-4903-B743-2E769E9AFA25}"/>
                </a:ext>
              </a:extLst>
            </p:cNvPr>
            <p:cNvGrpSpPr/>
            <p:nvPr/>
          </p:nvGrpSpPr>
          <p:grpSpPr>
            <a:xfrm>
              <a:off x="2366543" y="932606"/>
              <a:ext cx="705121" cy="638203"/>
              <a:chOff x="1203926" y="1312820"/>
              <a:chExt cx="615502" cy="638203"/>
            </a:xfrm>
          </p:grpSpPr>
          <p:sp>
            <p:nvSpPr>
              <p:cNvPr id="81" name="Rectangle 48">
                <a:extLst>
                  <a:ext uri="{FF2B5EF4-FFF2-40B4-BE49-F238E27FC236}">
                    <a16:creationId xmlns:a16="http://schemas.microsoft.com/office/drawing/2014/main" id="{7E39CE3E-AD5A-4F35-83F5-6FF0D4C6DBBD}"/>
                  </a:ext>
                </a:extLst>
              </p:cNvPr>
              <p:cNvSpPr/>
              <p:nvPr/>
            </p:nvSpPr>
            <p:spPr>
              <a:xfrm>
                <a:off x="1203926" y="1312820"/>
                <a:ext cx="615502" cy="63820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100" b="1" dirty="0"/>
                  <a:t>Ядро</a:t>
                </a:r>
                <a:r>
                  <a:rPr lang="en-US" sz="1100" b="1" dirty="0"/>
                  <a:t> 0</a:t>
                </a:r>
              </a:p>
            </p:txBody>
          </p:sp>
          <p:sp>
            <p:nvSpPr>
              <p:cNvPr id="82" name="Rectangle 50">
                <a:extLst>
                  <a:ext uri="{FF2B5EF4-FFF2-40B4-BE49-F238E27FC236}">
                    <a16:creationId xmlns:a16="http://schemas.microsoft.com/office/drawing/2014/main" id="{E2FE3FCC-311C-497E-BA8D-1BD282CDFAAC}"/>
                  </a:ext>
                </a:extLst>
              </p:cNvPr>
              <p:cNvSpPr/>
              <p:nvPr/>
            </p:nvSpPr>
            <p:spPr>
              <a:xfrm>
                <a:off x="1253481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83" name="Rectangle 51">
                <a:extLst>
                  <a:ext uri="{FF2B5EF4-FFF2-40B4-BE49-F238E27FC236}">
                    <a16:creationId xmlns:a16="http://schemas.microsoft.com/office/drawing/2014/main" id="{1854E559-DF74-493F-B4FC-4186ED6FE35F}"/>
                  </a:ext>
                </a:extLst>
              </p:cNvPr>
              <p:cNvSpPr/>
              <p:nvPr/>
            </p:nvSpPr>
            <p:spPr>
              <a:xfrm>
                <a:off x="1522614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84" name="Rectangle 52">
                <a:extLst>
                  <a:ext uri="{FF2B5EF4-FFF2-40B4-BE49-F238E27FC236}">
                    <a16:creationId xmlns:a16="http://schemas.microsoft.com/office/drawing/2014/main" id="{49DF9EFC-4670-4DD5-8567-DD94AD23D40B}"/>
                  </a:ext>
                </a:extLst>
              </p:cNvPr>
              <p:cNvSpPr/>
              <p:nvPr/>
            </p:nvSpPr>
            <p:spPr>
              <a:xfrm>
                <a:off x="1253213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</p:grpSp>
      </p:grpSp>
      <p:cxnSp>
        <p:nvCxnSpPr>
          <p:cNvPr id="89" name="Соединитель: изогнутый 88">
            <a:extLst>
              <a:ext uri="{FF2B5EF4-FFF2-40B4-BE49-F238E27FC236}">
                <a16:creationId xmlns:a16="http://schemas.microsoft.com/office/drawing/2014/main" id="{1632A29B-7A23-478D-A07F-375978FCDFCD}"/>
              </a:ext>
            </a:extLst>
          </p:cNvPr>
          <p:cNvCxnSpPr>
            <a:cxnSpLocks/>
            <a:stCxn id="81" idx="2"/>
            <a:endCxn id="78" idx="2"/>
          </p:cNvCxnSpPr>
          <p:nvPr/>
        </p:nvCxnSpPr>
        <p:spPr>
          <a:xfrm rot="16200000" flipH="1">
            <a:off x="6215867" y="2282797"/>
            <a:ext cx="355067" cy="600366"/>
          </a:xfrm>
          <a:prstGeom prst="curvedConnector4">
            <a:avLst>
              <a:gd name="adj1" fmla="val 33017"/>
              <a:gd name="adj2" fmla="val 49760"/>
            </a:avLst>
          </a:prstGeom>
          <a:ln w="317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Соединитель: изогнутый 90">
            <a:extLst>
              <a:ext uri="{FF2B5EF4-FFF2-40B4-BE49-F238E27FC236}">
                <a16:creationId xmlns:a16="http://schemas.microsoft.com/office/drawing/2014/main" id="{884BBD28-12C7-4C76-B80A-D31FA107685B}"/>
              </a:ext>
            </a:extLst>
          </p:cNvPr>
          <p:cNvCxnSpPr>
            <a:cxnSpLocks/>
          </p:cNvCxnSpPr>
          <p:nvPr/>
        </p:nvCxnSpPr>
        <p:spPr>
          <a:xfrm>
            <a:off x="4116009" y="6002065"/>
            <a:ext cx="1191886" cy="208159"/>
          </a:xfrm>
          <a:prstGeom prst="curvedConnector3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: изогнутый 91">
            <a:extLst>
              <a:ext uri="{FF2B5EF4-FFF2-40B4-BE49-F238E27FC236}">
                <a16:creationId xmlns:a16="http://schemas.microsoft.com/office/drawing/2014/main" id="{80DEC4F3-20E4-468E-9C1F-B72D2C17A31F}"/>
              </a:ext>
            </a:extLst>
          </p:cNvPr>
          <p:cNvCxnSpPr>
            <a:cxnSpLocks/>
            <a:stCxn id="72" idx="0"/>
            <a:endCxn id="65" idx="2"/>
          </p:cNvCxnSpPr>
          <p:nvPr/>
        </p:nvCxnSpPr>
        <p:spPr>
          <a:xfrm rot="5400000" flipH="1" flipV="1">
            <a:off x="6232451" y="5144920"/>
            <a:ext cx="358226" cy="601245"/>
          </a:xfrm>
          <a:prstGeom prst="curvedConnector4">
            <a:avLst>
              <a:gd name="adj1" fmla="val 38925"/>
              <a:gd name="adj2" fmla="val 40635"/>
            </a:avLst>
          </a:prstGeom>
          <a:ln w="317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Соединитель: изогнутый 92">
            <a:extLst>
              <a:ext uri="{FF2B5EF4-FFF2-40B4-BE49-F238E27FC236}">
                <a16:creationId xmlns:a16="http://schemas.microsoft.com/office/drawing/2014/main" id="{A387E2C3-2F65-4D7C-B8AC-1817E6F30A3F}"/>
              </a:ext>
            </a:extLst>
          </p:cNvPr>
          <p:cNvCxnSpPr>
            <a:cxnSpLocks/>
            <a:stCxn id="85" idx="0"/>
            <a:endCxn id="78" idx="2"/>
          </p:cNvCxnSpPr>
          <p:nvPr/>
        </p:nvCxnSpPr>
        <p:spPr>
          <a:xfrm rot="5400000" flipH="1" flipV="1">
            <a:off x="6213847" y="2639005"/>
            <a:ext cx="358226" cy="601245"/>
          </a:xfrm>
          <a:prstGeom prst="curvedConnector4">
            <a:avLst>
              <a:gd name="adj1" fmla="val 46902"/>
              <a:gd name="adj2" fmla="val 46972"/>
            </a:avLst>
          </a:prstGeom>
          <a:ln w="31750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Соединитель: изогнутый 93">
            <a:extLst>
              <a:ext uri="{FF2B5EF4-FFF2-40B4-BE49-F238E27FC236}">
                <a16:creationId xmlns:a16="http://schemas.microsoft.com/office/drawing/2014/main" id="{C832F7C8-3402-4FB4-9894-B75617A2DD08}"/>
              </a:ext>
            </a:extLst>
          </p:cNvPr>
          <p:cNvCxnSpPr>
            <a:cxnSpLocks/>
            <a:stCxn id="68" idx="2"/>
            <a:endCxn id="65" idx="2"/>
          </p:cNvCxnSpPr>
          <p:nvPr/>
        </p:nvCxnSpPr>
        <p:spPr>
          <a:xfrm rot="16200000" flipH="1">
            <a:off x="6234471" y="4788712"/>
            <a:ext cx="355067" cy="600366"/>
          </a:xfrm>
          <a:prstGeom prst="curvedConnector4">
            <a:avLst>
              <a:gd name="adj1" fmla="val 35700"/>
              <a:gd name="adj2" fmla="val 38125"/>
            </a:avLst>
          </a:prstGeom>
          <a:ln w="317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Соединитель: изогнутый 95">
            <a:extLst>
              <a:ext uri="{FF2B5EF4-FFF2-40B4-BE49-F238E27FC236}">
                <a16:creationId xmlns:a16="http://schemas.microsoft.com/office/drawing/2014/main" id="{54722C31-7BCC-432F-894B-91A5CFB52C3D}"/>
              </a:ext>
            </a:extLst>
          </p:cNvPr>
          <p:cNvCxnSpPr>
            <a:cxnSpLocks/>
          </p:cNvCxnSpPr>
          <p:nvPr/>
        </p:nvCxnSpPr>
        <p:spPr>
          <a:xfrm>
            <a:off x="4116009" y="3301286"/>
            <a:ext cx="1191886" cy="208159"/>
          </a:xfrm>
          <a:prstGeom prst="curvedConnector3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: изогнутый 96">
            <a:extLst>
              <a:ext uri="{FF2B5EF4-FFF2-40B4-BE49-F238E27FC236}">
                <a16:creationId xmlns:a16="http://schemas.microsoft.com/office/drawing/2014/main" id="{09E9842E-F0C3-41FB-93F2-AA4338FABD7E}"/>
              </a:ext>
            </a:extLst>
          </p:cNvPr>
          <p:cNvCxnSpPr>
            <a:cxnSpLocks/>
            <a:stCxn id="78" idx="2"/>
            <a:endCxn id="61" idx="1"/>
          </p:cNvCxnSpPr>
          <p:nvPr/>
        </p:nvCxnSpPr>
        <p:spPr>
          <a:xfrm>
            <a:off x="6693583" y="2760514"/>
            <a:ext cx="1748870" cy="1019778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: изогнутый 97">
            <a:extLst>
              <a:ext uri="{FF2B5EF4-FFF2-40B4-BE49-F238E27FC236}">
                <a16:creationId xmlns:a16="http://schemas.microsoft.com/office/drawing/2014/main" id="{0BB983C0-FDB2-4CF1-8BE6-393D4B8757DF}"/>
              </a:ext>
            </a:extLst>
          </p:cNvPr>
          <p:cNvCxnSpPr>
            <a:cxnSpLocks/>
            <a:stCxn id="65" idx="2"/>
            <a:endCxn id="61" idx="1"/>
          </p:cNvCxnSpPr>
          <p:nvPr/>
        </p:nvCxnSpPr>
        <p:spPr>
          <a:xfrm flipV="1">
            <a:off x="6712187" y="3780292"/>
            <a:ext cx="1730266" cy="1486137"/>
          </a:xfrm>
          <a:prstGeom prst="curvedConnector3">
            <a:avLst>
              <a:gd name="adj1" fmla="val 50000"/>
            </a:avLst>
          </a:prstGeom>
          <a:ln w="317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оединитель: изогнутый 98">
            <a:extLst>
              <a:ext uri="{FF2B5EF4-FFF2-40B4-BE49-F238E27FC236}">
                <a16:creationId xmlns:a16="http://schemas.microsoft.com/office/drawing/2014/main" id="{E40BA46D-1C64-483F-BA84-E5D967BC89C5}"/>
              </a:ext>
            </a:extLst>
          </p:cNvPr>
          <p:cNvCxnSpPr>
            <a:cxnSpLocks/>
            <a:stCxn id="61" idx="3"/>
            <a:endCxn id="50" idx="0"/>
          </p:cNvCxnSpPr>
          <p:nvPr/>
        </p:nvCxnSpPr>
        <p:spPr>
          <a:xfrm>
            <a:off x="9050312" y="3780292"/>
            <a:ext cx="497233" cy="602748"/>
          </a:xfrm>
          <a:prstGeom prst="curvedConnector2">
            <a:avLst/>
          </a:prstGeom>
          <a:ln w="31750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5241020-395C-4141-B3DA-19563DD883B0}"/>
              </a:ext>
            </a:extLst>
          </p:cNvPr>
          <p:cNvSpPr txBox="1"/>
          <p:nvPr/>
        </p:nvSpPr>
        <p:spPr>
          <a:xfrm>
            <a:off x="4043299" y="2875681"/>
            <a:ext cx="13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deleteMax()</a:t>
            </a:r>
            <a:endParaRPr lang="ru-RU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1DECAF7-1318-4315-BE53-A5319E684C87}"/>
              </a:ext>
            </a:extLst>
          </p:cNvPr>
          <p:cNvSpPr txBox="1"/>
          <p:nvPr/>
        </p:nvSpPr>
        <p:spPr>
          <a:xfrm>
            <a:off x="4217005" y="5624655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push(61)</a:t>
            </a:r>
            <a:endParaRPr lang="ru-RU" dirty="0"/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519E7B04-D50B-46E4-A74D-F1D5E5E42A0D}"/>
              </a:ext>
            </a:extLst>
          </p:cNvPr>
          <p:cNvSpPr/>
          <p:nvPr/>
        </p:nvSpPr>
        <p:spPr>
          <a:xfrm>
            <a:off x="335360" y="697129"/>
            <a:ext cx="115212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Во время операции удаления, происходит чтение максимальных элементов всех очередей. Удаление происходит из очереди с максимальным элементом</a:t>
            </a:r>
          </a:p>
        </p:txBody>
      </p:sp>
    </p:spTree>
    <p:extLst>
      <p:ext uri="{BB962C8B-B14F-4D97-AF65-F5344CB8AC3E}">
        <p14:creationId xmlns:p14="http://schemas.microsoft.com/office/powerpoint/2010/main" val="3913077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BF833DA-38C9-4BC6-BB2E-A2839C46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34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592D85-509A-42BF-8CD2-23ACADED0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ru-RU" dirty="0"/>
              <a:t>CPQ - </a:t>
            </a:r>
            <a:r>
              <a:rPr lang="ru-RU" altLang="ru-RU" dirty="0"/>
              <a:t>АЛГОРИТМ УДАЛЕНИЯ МАКСИМАЛЬНОГО ЭЛЕМЕНТА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162BDAD-8ACF-4866-8149-F458F77DB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370688"/>
              </p:ext>
            </p:extLst>
          </p:nvPr>
        </p:nvGraphicFramePr>
        <p:xfrm>
          <a:off x="339015" y="1991344"/>
          <a:ext cx="3169136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240">
                  <a:extLst>
                    <a:ext uri="{9D8B030D-6E8A-4147-A177-3AD203B41FA5}">
                      <a16:colId xmlns:a16="http://schemas.microsoft.com/office/drawing/2014/main" val="3492315357"/>
                    </a:ext>
                  </a:extLst>
                </a:gridCol>
                <a:gridCol w="2821896">
                  <a:extLst>
                    <a:ext uri="{9D8B030D-6E8A-4147-A177-3AD203B41FA5}">
                      <a16:colId xmlns:a16="http://schemas.microsoft.com/office/drawing/2014/main" val="6404290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head =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</a:rPr>
                        <a:t>CPQHead</a:t>
                      </a: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;</a:t>
                      </a:r>
                      <a:endParaRPr lang="ru-RU" sz="1200" b="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650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node =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</a:rPr>
                        <a:t>NextNode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);</a:t>
                      </a:r>
                      <a:endParaRPr lang="ru-RU" sz="1200" b="1" i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2296922"/>
                  </a:ext>
                </a:extLst>
              </a:tr>
              <a:tr h="121704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 err="1">
                          <a:latin typeface="Consolas" panose="020B0609020204030204" pitchFamily="49" charset="0"/>
                        </a:rPr>
                        <a:t>priorValue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</a:rPr>
                        <a:t>GetTopValue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);</a:t>
                      </a:r>
                      <a:endParaRPr lang="ru-RU" sz="1200" b="0" i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2697081"/>
                  </a:ext>
                </a:extLst>
              </a:tr>
              <a:tr h="13541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>
                          <a:latin typeface="Consolas" panose="020B0609020204030204" pitchFamily="49" charset="0"/>
                        </a:rPr>
                        <a:t>priorNode</a:t>
                      </a: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;</a:t>
                      </a:r>
                      <a:endParaRPr lang="ru-RU" sz="1200" b="0" i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9672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nsolas" panose="020B0609020204030204" pitchFamily="49" charset="0"/>
                        </a:rPr>
                        <a:t>do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6320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value 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</a:rPr>
                        <a:t>GetTopValue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);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389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i="1" dirty="0"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1200" i="0" dirty="0">
                          <a:latin typeface="Consolas" panose="020B0609020204030204" pitchFamily="49" charset="0"/>
                        </a:rPr>
                        <a:t> &gt; </a:t>
                      </a:r>
                      <a:r>
                        <a:rPr lang="en-US" sz="1200" i="1" dirty="0" err="1">
                          <a:latin typeface="Consolas" panose="020B0609020204030204" pitchFamily="49" charset="0"/>
                        </a:rPr>
                        <a:t>priorValue</a:t>
                      </a:r>
                      <a:r>
                        <a:rPr lang="en-US" sz="1200" i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1" i="0" baseline="0" dirty="0">
                          <a:latin typeface="Consolas" panose="020B0609020204030204" pitchFamily="49" charset="0"/>
                        </a:rPr>
                        <a:t>then</a:t>
                      </a:r>
                      <a:endParaRPr lang="ru-RU" sz="1200" b="1" i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006651"/>
                  </a:ext>
                </a:extLst>
              </a:tr>
              <a:tr h="118256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200" i="1" dirty="0" err="1">
                          <a:latin typeface="Consolas" panose="020B0609020204030204" pitchFamily="49" charset="0"/>
                        </a:rPr>
                        <a:t>priorValue</a:t>
                      </a:r>
                      <a:r>
                        <a:rPr lang="en-US" sz="1200" i="1" dirty="0">
                          <a:latin typeface="Consolas" panose="020B0609020204030204" pitchFamily="49" charset="0"/>
                        </a:rPr>
                        <a:t> = value</a:t>
                      </a:r>
                      <a:endParaRPr lang="ru-RU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82414"/>
                  </a:ext>
                </a:extLst>
              </a:tr>
              <a:tr h="131968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200" b="0" i="1" dirty="0" err="1">
                          <a:latin typeface="Consolas" panose="020B0609020204030204" pitchFamily="49" charset="0"/>
                        </a:rPr>
                        <a:t>priorNode</a:t>
                      </a: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n-US" sz="1200" b="0" i="1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</a:rPr>
                        <a:t>;</a:t>
                      </a:r>
                      <a:endParaRPr lang="ru-RU" sz="1200" b="0" i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806839"/>
                  </a:ext>
                </a:extLst>
              </a:tr>
              <a:tr h="145680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end</a:t>
                      </a:r>
                      <a:endParaRPr lang="ru-RU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751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i="1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i="1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i="0" baseline="0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i="1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i="0" baseline="0" dirty="0" err="1">
                          <a:latin typeface="Consolas" panose="020B0609020204030204" pitchFamily="49" charset="0"/>
                        </a:rPr>
                        <a:t>NextNode</a:t>
                      </a:r>
                      <a:r>
                        <a:rPr lang="en-US" sz="1200" i="0" u="none" baseline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i="1" u="none" baseline="0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i="0" u="none" baseline="0" dirty="0">
                          <a:latin typeface="Consolas" panose="020B0609020204030204" pitchFamily="49" charset="0"/>
                        </a:rPr>
                        <a:t>);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66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12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200" b="0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1" baseline="0" dirty="0"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n-US" sz="1200" b="0" baseline="0" dirty="0">
                          <a:latin typeface="Consolas" panose="020B0609020204030204" pitchFamily="49" charset="0"/>
                        </a:rPr>
                        <a:t> != </a:t>
                      </a:r>
                      <a:r>
                        <a:rPr lang="en-US" sz="1200" b="0" i="1" baseline="0" dirty="0">
                          <a:latin typeface="Consolas" panose="020B0609020204030204" pitchFamily="49" charset="0"/>
                        </a:rPr>
                        <a:t>head</a:t>
                      </a:r>
                      <a:r>
                        <a:rPr lang="en-US" sz="1200" b="0" baseline="0" dirty="0">
                          <a:latin typeface="Consolas" panose="020B0609020204030204" pitchFamily="49" charset="0"/>
                        </a:rPr>
                        <a:t>;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22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dirty="0">
                          <a:latin typeface="Consolas" panose="020B0609020204030204" pitchFamily="49" charset="0"/>
                        </a:rPr>
                        <a:t>Lock(</a:t>
                      </a:r>
                      <a:r>
                        <a:rPr lang="en-US" sz="1200" b="0" i="1" u="none" dirty="0" err="1">
                          <a:latin typeface="Consolas" panose="020B0609020204030204" pitchFamily="49" charset="0"/>
                        </a:rPr>
                        <a:t>priorNode</a:t>
                      </a:r>
                      <a:r>
                        <a:rPr lang="en-US" sz="1200" b="0" i="0" u="none" dirty="0">
                          <a:latin typeface="Consolas" panose="020B0609020204030204" pitchFamily="49" charset="0"/>
                        </a:rPr>
                        <a:t>);</a:t>
                      </a:r>
                      <a:endParaRPr lang="ru-RU" sz="1200" b="0" i="0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111814"/>
                  </a:ext>
                </a:extLst>
              </a:tr>
              <a:tr h="128520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dirty="0">
                          <a:latin typeface="Consolas" panose="020B0609020204030204" pitchFamily="49" charset="0"/>
                        </a:rPr>
                        <a:t>DeleteMax(</a:t>
                      </a:r>
                      <a:r>
                        <a:rPr lang="en-US" sz="1200" b="0" i="1" u="none" dirty="0" err="1">
                          <a:latin typeface="Consolas" panose="020B0609020204030204" pitchFamily="49" charset="0"/>
                        </a:rPr>
                        <a:t>priorNode</a:t>
                      </a:r>
                      <a:r>
                        <a:rPr lang="en-US" sz="1200" b="0" i="0" u="none" dirty="0">
                          <a:latin typeface="Consolas" panose="020B0609020204030204" pitchFamily="49" charset="0"/>
                        </a:rPr>
                        <a:t>);</a:t>
                      </a:r>
                      <a:endParaRPr lang="ru-RU" sz="1200" b="0" i="0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59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dirty="0">
                          <a:latin typeface="Consolas" panose="020B0609020204030204" pitchFamily="49" charset="0"/>
                        </a:rPr>
                        <a:t>Unlock(</a:t>
                      </a:r>
                      <a:r>
                        <a:rPr lang="en-US" sz="1200" b="0" i="1" u="none" dirty="0" err="1">
                          <a:latin typeface="Consolas" panose="020B0609020204030204" pitchFamily="49" charset="0"/>
                        </a:rPr>
                        <a:t>priorNode</a:t>
                      </a:r>
                      <a:r>
                        <a:rPr lang="en-US" sz="1200" b="0" i="0" u="none" dirty="0">
                          <a:latin typeface="Consolas" panose="020B0609020204030204" pitchFamily="49" charset="0"/>
                        </a:rPr>
                        <a:t>);</a:t>
                      </a:r>
                      <a:endParaRPr lang="ru-RU" sz="1200" b="0" i="0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888924"/>
                  </a:ext>
                </a:extLst>
              </a:tr>
            </a:tbl>
          </a:graphicData>
        </a:graphic>
      </p:graphicFrame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B72314A3-D137-40B7-A8A0-0C26A101FDB6}"/>
              </a:ext>
            </a:extLst>
          </p:cNvPr>
          <p:cNvGrpSpPr/>
          <p:nvPr/>
        </p:nvGrpSpPr>
        <p:grpSpPr>
          <a:xfrm>
            <a:off x="9424128" y="2732938"/>
            <a:ext cx="1973161" cy="759683"/>
            <a:chOff x="9316369" y="2190646"/>
            <a:chExt cx="1973161" cy="759683"/>
          </a:xfrm>
        </p:grpSpPr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9CD5BEF5-A454-4A5D-921F-5284B24C31EC}"/>
                </a:ext>
              </a:extLst>
            </p:cNvPr>
            <p:cNvSpPr/>
            <p:nvPr/>
          </p:nvSpPr>
          <p:spPr>
            <a:xfrm>
              <a:off x="9316369" y="2190646"/>
              <a:ext cx="1973161" cy="75968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ru-RU" sz="1200" dirty="0">
                <a:solidFill>
                  <a:schemeClr val="tx2"/>
                </a:solidFill>
              </a:endParaRPr>
            </a:p>
            <a:p>
              <a:pPr algn="ctr"/>
              <a:endParaRPr lang="ru-RU" sz="1200" dirty="0">
                <a:solidFill>
                  <a:schemeClr val="tx2"/>
                </a:solidFill>
              </a:endParaRPr>
            </a:p>
            <a:p>
              <a:pPr algn="ctr"/>
              <a:endParaRPr lang="ru-RU" sz="1200" dirty="0">
                <a:solidFill>
                  <a:schemeClr val="tx2"/>
                </a:solidFill>
              </a:endParaRPr>
            </a:p>
            <a:p>
              <a:pPr algn="ctr"/>
              <a:r>
                <a:rPr lang="ru-RU" sz="1200" dirty="0">
                  <a:solidFill>
                    <a:schemeClr val="tx2"/>
                  </a:solidFill>
                </a:rPr>
                <a:t>Очередь с приоритетом</a:t>
              </a:r>
            </a:p>
          </p:txBody>
        </p:sp>
        <p:grpSp>
          <p:nvGrpSpPr>
            <p:cNvPr id="55" name="Группа 54">
              <a:extLst>
                <a:ext uri="{FF2B5EF4-FFF2-40B4-BE49-F238E27FC236}">
                  <a16:creationId xmlns:a16="http://schemas.microsoft.com/office/drawing/2014/main" id="{7F4902BE-E335-43B8-99BA-6CE8D890E9F1}"/>
                </a:ext>
              </a:extLst>
            </p:cNvPr>
            <p:cNvGrpSpPr/>
            <p:nvPr/>
          </p:nvGrpSpPr>
          <p:grpSpPr>
            <a:xfrm>
              <a:off x="9630027" y="2312283"/>
              <a:ext cx="1349818" cy="411900"/>
              <a:chOff x="9630027" y="2312283"/>
              <a:chExt cx="1349818" cy="411900"/>
            </a:xfrm>
          </p:grpSpPr>
          <p:sp>
            <p:nvSpPr>
              <p:cNvPr id="56" name="Rectangle 29">
                <a:extLst>
                  <a:ext uri="{FF2B5EF4-FFF2-40B4-BE49-F238E27FC236}">
                    <a16:creationId xmlns:a16="http://schemas.microsoft.com/office/drawing/2014/main" id="{31F1F218-FA96-4F2C-81F1-4562B3739FD7}"/>
                  </a:ext>
                </a:extLst>
              </p:cNvPr>
              <p:cNvSpPr/>
              <p:nvPr/>
            </p:nvSpPr>
            <p:spPr>
              <a:xfrm>
                <a:off x="9630027" y="2312639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26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7" name="Rectangle 30">
                <a:extLst>
                  <a:ext uri="{FF2B5EF4-FFF2-40B4-BE49-F238E27FC236}">
                    <a16:creationId xmlns:a16="http://schemas.microsoft.com/office/drawing/2014/main" id="{C3C1AC1E-AA3E-4188-AA3E-8CCB35259641}"/>
                  </a:ext>
                </a:extLst>
              </p:cNvPr>
              <p:cNvSpPr/>
              <p:nvPr/>
            </p:nvSpPr>
            <p:spPr>
              <a:xfrm>
                <a:off x="10079475" y="2312283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27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8" name="Rectangle 36">
                <a:extLst>
                  <a:ext uri="{FF2B5EF4-FFF2-40B4-BE49-F238E27FC236}">
                    <a16:creationId xmlns:a16="http://schemas.microsoft.com/office/drawing/2014/main" id="{6DC389A3-491F-4A7F-B315-0BB8D8745BD9}"/>
                  </a:ext>
                </a:extLst>
              </p:cNvPr>
              <p:cNvSpPr/>
              <p:nvPr/>
            </p:nvSpPr>
            <p:spPr>
              <a:xfrm>
                <a:off x="10529660" y="2312283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4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50"/>
                    </a:solidFill>
                  </a:rPr>
                  <a:t>61</a:t>
                </a:r>
                <a:endParaRPr lang="ru-RU" dirty="0">
                  <a:solidFill>
                    <a:srgbClr val="00B050"/>
                  </a:solidFill>
                </a:endParaRPr>
              </a:p>
            </p:txBody>
          </p:sp>
        </p:grpSp>
      </p:grpSp>
      <p:cxnSp>
        <p:nvCxnSpPr>
          <p:cNvPr id="59" name="Соединитель: уступ 58">
            <a:extLst>
              <a:ext uri="{FF2B5EF4-FFF2-40B4-BE49-F238E27FC236}">
                <a16:creationId xmlns:a16="http://schemas.microsoft.com/office/drawing/2014/main" id="{8E7C5C8C-249D-47F3-92E1-C9993458BAD8}"/>
              </a:ext>
            </a:extLst>
          </p:cNvPr>
          <p:cNvCxnSpPr>
            <a:cxnSpLocks/>
            <a:stCxn id="106" idx="0"/>
            <a:endCxn id="56" idx="1"/>
          </p:cNvCxnSpPr>
          <p:nvPr/>
        </p:nvCxnSpPr>
        <p:spPr>
          <a:xfrm rot="5400000" flipH="1" flipV="1">
            <a:off x="8985176" y="2821911"/>
            <a:ext cx="513817" cy="991403"/>
          </a:xfrm>
          <a:prstGeom prst="bentConnector2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08BDFC55-17A7-4874-8FD5-A7519024672B}"/>
              </a:ext>
            </a:extLst>
          </p:cNvPr>
          <p:cNvGrpSpPr/>
          <p:nvPr/>
        </p:nvGrpSpPr>
        <p:grpSpPr>
          <a:xfrm>
            <a:off x="5409987" y="4155919"/>
            <a:ext cx="1409034" cy="2370665"/>
            <a:chOff x="2306958" y="863486"/>
            <a:chExt cx="827442" cy="2219659"/>
          </a:xfrm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21AD9294-8E68-4181-81C1-3D1B468AA007}"/>
                </a:ext>
              </a:extLst>
            </p:cNvPr>
            <p:cNvSpPr/>
            <p:nvPr/>
          </p:nvSpPr>
          <p:spPr>
            <a:xfrm>
              <a:off x="2306958" y="863486"/>
              <a:ext cx="827442" cy="2219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100" b="1" dirty="0">
                  <a:latin typeface="Gill Sans SemiBold"/>
                </a:rPr>
                <a:t>CPU </a:t>
              </a:r>
              <a:r>
                <a:rPr lang="ru-RU" sz="1100" b="1" dirty="0">
                  <a:latin typeface="Gill Sans SemiBold"/>
                </a:rPr>
                <a:t>1</a:t>
              </a:r>
              <a:endParaRPr lang="en-US" sz="1100" b="1" dirty="0">
                <a:latin typeface="Gill Sans SemiBold"/>
              </a:endParaRPr>
            </a:p>
          </p:txBody>
        </p:sp>
        <p:sp>
          <p:nvSpPr>
            <p:cNvPr id="65" name="Rectangle 335">
              <a:extLst>
                <a:ext uri="{FF2B5EF4-FFF2-40B4-BE49-F238E27FC236}">
                  <a16:creationId xmlns:a16="http://schemas.microsoft.com/office/drawing/2014/main" id="{C569DDB6-E918-4B81-840C-20B6A7929EAA}"/>
                </a:ext>
              </a:extLst>
            </p:cNvPr>
            <p:cNvSpPr/>
            <p:nvPr/>
          </p:nvSpPr>
          <p:spPr>
            <a:xfrm rot="16200000">
              <a:off x="2578001" y="1550699"/>
              <a:ext cx="282202" cy="7051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>
                  <a:latin typeface="Gill Sans SemiBold"/>
                </a:rPr>
                <a:t>L3 </a:t>
              </a:r>
              <a:r>
                <a:rPr lang="ru-RU" sz="1400" dirty="0"/>
                <a:t>Кэш</a:t>
              </a:r>
            </a:p>
          </p:txBody>
        </p:sp>
        <p:grpSp>
          <p:nvGrpSpPr>
            <p:cNvPr id="66" name="Группа 65">
              <a:extLst>
                <a:ext uri="{FF2B5EF4-FFF2-40B4-BE49-F238E27FC236}">
                  <a16:creationId xmlns:a16="http://schemas.microsoft.com/office/drawing/2014/main" id="{24D1C6FB-67E0-4A44-AF39-60973553100D}"/>
                </a:ext>
              </a:extLst>
            </p:cNvPr>
            <p:cNvGrpSpPr/>
            <p:nvPr/>
          </p:nvGrpSpPr>
          <p:grpSpPr>
            <a:xfrm>
              <a:off x="2368155" y="2238667"/>
              <a:ext cx="700864" cy="638203"/>
              <a:chOff x="1205860" y="2618881"/>
              <a:chExt cx="615502" cy="638203"/>
            </a:xfrm>
          </p:grpSpPr>
          <p:sp>
            <p:nvSpPr>
              <p:cNvPr id="72" name="Rectangle 48">
                <a:extLst>
                  <a:ext uri="{FF2B5EF4-FFF2-40B4-BE49-F238E27FC236}">
                    <a16:creationId xmlns:a16="http://schemas.microsoft.com/office/drawing/2014/main" id="{F59851D2-C607-48BC-85CC-91DE2F697CF1}"/>
                  </a:ext>
                </a:extLst>
              </p:cNvPr>
              <p:cNvSpPr/>
              <p:nvPr/>
            </p:nvSpPr>
            <p:spPr>
              <a:xfrm>
                <a:off x="1205860" y="2618881"/>
                <a:ext cx="615502" cy="638203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sz="1100" b="1" dirty="0"/>
              </a:p>
              <a:p>
                <a:pPr algn="ctr">
                  <a:lnSpc>
                    <a:spcPct val="250000"/>
                  </a:lnSpc>
                </a:pPr>
                <a:r>
                  <a:rPr lang="ru-RU" sz="1100" b="1" dirty="0"/>
                  <a:t>Ядро</a:t>
                </a:r>
                <a:r>
                  <a:rPr lang="en-US" sz="1100" b="1" dirty="0"/>
                  <a:t> </a:t>
                </a:r>
                <a:r>
                  <a:rPr lang="ru-RU" sz="1100" b="1" dirty="0"/>
                  <a:t>1</a:t>
                </a:r>
                <a:endParaRPr lang="en-US" sz="1100" b="1" dirty="0"/>
              </a:p>
            </p:txBody>
          </p:sp>
          <p:sp>
            <p:nvSpPr>
              <p:cNvPr id="73" name="Rectangle 52">
                <a:extLst>
                  <a:ext uri="{FF2B5EF4-FFF2-40B4-BE49-F238E27FC236}">
                    <a16:creationId xmlns:a16="http://schemas.microsoft.com/office/drawing/2014/main" id="{7DE6C588-2400-4967-A715-6AFA21B1E3A1}"/>
                  </a:ext>
                </a:extLst>
              </p:cNvPr>
              <p:cNvSpPr/>
              <p:nvPr/>
            </p:nvSpPr>
            <p:spPr>
              <a:xfrm>
                <a:off x="1247473" y="2664472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74" name="Rectangle 50">
                <a:extLst>
                  <a:ext uri="{FF2B5EF4-FFF2-40B4-BE49-F238E27FC236}">
                    <a16:creationId xmlns:a16="http://schemas.microsoft.com/office/drawing/2014/main" id="{913873DA-24F7-4B00-B531-29CDA27E0611}"/>
                  </a:ext>
                </a:extLst>
              </p:cNvPr>
              <p:cNvSpPr/>
              <p:nvPr/>
            </p:nvSpPr>
            <p:spPr>
              <a:xfrm>
                <a:off x="1251162" y="2892941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75" name="Rectangle 51">
                <a:extLst>
                  <a:ext uri="{FF2B5EF4-FFF2-40B4-BE49-F238E27FC236}">
                    <a16:creationId xmlns:a16="http://schemas.microsoft.com/office/drawing/2014/main" id="{7DF6F2F5-031C-431D-B1F7-A21F7918C4E3}"/>
                  </a:ext>
                </a:extLst>
              </p:cNvPr>
              <p:cNvSpPr/>
              <p:nvPr/>
            </p:nvSpPr>
            <p:spPr>
              <a:xfrm>
                <a:off x="1520293" y="2892941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67" name="Группа 66">
              <a:extLst>
                <a:ext uri="{FF2B5EF4-FFF2-40B4-BE49-F238E27FC236}">
                  <a16:creationId xmlns:a16="http://schemas.microsoft.com/office/drawing/2014/main" id="{F12C2B0B-C50A-4DDD-82E2-4F130887EFCE}"/>
                </a:ext>
              </a:extLst>
            </p:cNvPr>
            <p:cNvGrpSpPr/>
            <p:nvPr/>
          </p:nvGrpSpPr>
          <p:grpSpPr>
            <a:xfrm>
              <a:off x="2366543" y="932606"/>
              <a:ext cx="705121" cy="638203"/>
              <a:chOff x="1203926" y="1312820"/>
              <a:chExt cx="615502" cy="638203"/>
            </a:xfrm>
          </p:grpSpPr>
          <p:sp>
            <p:nvSpPr>
              <p:cNvPr id="68" name="Rectangle 48">
                <a:extLst>
                  <a:ext uri="{FF2B5EF4-FFF2-40B4-BE49-F238E27FC236}">
                    <a16:creationId xmlns:a16="http://schemas.microsoft.com/office/drawing/2014/main" id="{C63B0BC8-2F80-4A6E-9ED8-38F46FB93A5C}"/>
                  </a:ext>
                </a:extLst>
              </p:cNvPr>
              <p:cNvSpPr/>
              <p:nvPr/>
            </p:nvSpPr>
            <p:spPr>
              <a:xfrm>
                <a:off x="1203926" y="1312820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100" b="1" dirty="0"/>
                  <a:t>Ядро</a:t>
                </a:r>
                <a:r>
                  <a:rPr lang="en-US" sz="1100" b="1" dirty="0"/>
                  <a:t> 0</a:t>
                </a:r>
              </a:p>
            </p:txBody>
          </p:sp>
          <p:sp>
            <p:nvSpPr>
              <p:cNvPr id="69" name="Rectangle 50">
                <a:extLst>
                  <a:ext uri="{FF2B5EF4-FFF2-40B4-BE49-F238E27FC236}">
                    <a16:creationId xmlns:a16="http://schemas.microsoft.com/office/drawing/2014/main" id="{2E7C9ADF-0748-4770-891B-E0608C5202C0}"/>
                  </a:ext>
                </a:extLst>
              </p:cNvPr>
              <p:cNvSpPr/>
              <p:nvPr/>
            </p:nvSpPr>
            <p:spPr>
              <a:xfrm>
                <a:off x="1253481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70" name="Rectangle 51">
                <a:extLst>
                  <a:ext uri="{FF2B5EF4-FFF2-40B4-BE49-F238E27FC236}">
                    <a16:creationId xmlns:a16="http://schemas.microsoft.com/office/drawing/2014/main" id="{F715F704-0763-47BF-A789-5F169CD35089}"/>
                  </a:ext>
                </a:extLst>
              </p:cNvPr>
              <p:cNvSpPr/>
              <p:nvPr/>
            </p:nvSpPr>
            <p:spPr>
              <a:xfrm>
                <a:off x="1522614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71" name="Rectangle 52">
                <a:extLst>
                  <a:ext uri="{FF2B5EF4-FFF2-40B4-BE49-F238E27FC236}">
                    <a16:creationId xmlns:a16="http://schemas.microsoft.com/office/drawing/2014/main" id="{7D6C8A42-F3F4-4151-894A-5BA3FD242A11}"/>
                  </a:ext>
                </a:extLst>
              </p:cNvPr>
              <p:cNvSpPr/>
              <p:nvPr/>
            </p:nvSpPr>
            <p:spPr>
              <a:xfrm>
                <a:off x="1253213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</p:grpSp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8C7F05BF-9055-4903-9BDA-5E03E5A5E34B}"/>
              </a:ext>
            </a:extLst>
          </p:cNvPr>
          <p:cNvGrpSpPr/>
          <p:nvPr/>
        </p:nvGrpSpPr>
        <p:grpSpPr>
          <a:xfrm>
            <a:off x="5391383" y="1650004"/>
            <a:ext cx="1409034" cy="2370665"/>
            <a:chOff x="2306958" y="863486"/>
            <a:chExt cx="827442" cy="2219659"/>
          </a:xfrm>
        </p:grpSpPr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727437E5-EED8-44A2-B7F3-01DCA8380776}"/>
                </a:ext>
              </a:extLst>
            </p:cNvPr>
            <p:cNvSpPr/>
            <p:nvPr/>
          </p:nvSpPr>
          <p:spPr>
            <a:xfrm>
              <a:off x="2306958" y="863486"/>
              <a:ext cx="827442" cy="2219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100" b="1" dirty="0">
                  <a:latin typeface="Gill Sans SemiBold"/>
                </a:rPr>
                <a:t>CPU 0</a:t>
              </a:r>
            </a:p>
          </p:txBody>
        </p:sp>
        <p:sp>
          <p:nvSpPr>
            <p:cNvPr id="78" name="Rectangle 335">
              <a:extLst>
                <a:ext uri="{FF2B5EF4-FFF2-40B4-BE49-F238E27FC236}">
                  <a16:creationId xmlns:a16="http://schemas.microsoft.com/office/drawing/2014/main" id="{46E40820-705F-497A-B8C1-EA0A691C8D7E}"/>
                </a:ext>
              </a:extLst>
            </p:cNvPr>
            <p:cNvSpPr/>
            <p:nvPr/>
          </p:nvSpPr>
          <p:spPr>
            <a:xfrm rot="16200000">
              <a:off x="2578001" y="1550699"/>
              <a:ext cx="282202" cy="7051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>
                  <a:latin typeface="Gill Sans SemiBold"/>
                </a:rPr>
                <a:t>L3 </a:t>
              </a:r>
              <a:r>
                <a:rPr lang="ru-RU" sz="1400" dirty="0"/>
                <a:t>Кэш</a:t>
              </a:r>
            </a:p>
          </p:txBody>
        </p:sp>
        <p:grpSp>
          <p:nvGrpSpPr>
            <p:cNvPr id="79" name="Группа 78">
              <a:extLst>
                <a:ext uri="{FF2B5EF4-FFF2-40B4-BE49-F238E27FC236}">
                  <a16:creationId xmlns:a16="http://schemas.microsoft.com/office/drawing/2014/main" id="{554B001A-9408-4F5B-8967-D6FFE9BB4843}"/>
                </a:ext>
              </a:extLst>
            </p:cNvPr>
            <p:cNvGrpSpPr/>
            <p:nvPr/>
          </p:nvGrpSpPr>
          <p:grpSpPr>
            <a:xfrm>
              <a:off x="2368155" y="2238667"/>
              <a:ext cx="700864" cy="638203"/>
              <a:chOff x="1205860" y="2618881"/>
              <a:chExt cx="615502" cy="638203"/>
            </a:xfrm>
          </p:grpSpPr>
          <p:sp>
            <p:nvSpPr>
              <p:cNvPr id="85" name="Rectangle 48">
                <a:extLst>
                  <a:ext uri="{FF2B5EF4-FFF2-40B4-BE49-F238E27FC236}">
                    <a16:creationId xmlns:a16="http://schemas.microsoft.com/office/drawing/2014/main" id="{6CC982DA-536B-4532-B42A-DB96CD24384D}"/>
                  </a:ext>
                </a:extLst>
              </p:cNvPr>
              <p:cNvSpPr/>
              <p:nvPr/>
            </p:nvSpPr>
            <p:spPr>
              <a:xfrm>
                <a:off x="1205860" y="2618881"/>
                <a:ext cx="615502" cy="638203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sz="1100" b="1" dirty="0"/>
              </a:p>
              <a:p>
                <a:pPr algn="ctr">
                  <a:lnSpc>
                    <a:spcPct val="250000"/>
                  </a:lnSpc>
                </a:pPr>
                <a:r>
                  <a:rPr lang="ru-RU" sz="1100" b="1" dirty="0"/>
                  <a:t>Ядро</a:t>
                </a:r>
                <a:r>
                  <a:rPr lang="en-US" sz="1100" b="1" dirty="0"/>
                  <a:t> </a:t>
                </a:r>
                <a:r>
                  <a:rPr lang="ru-RU" sz="1100" b="1" dirty="0"/>
                  <a:t>1</a:t>
                </a:r>
                <a:endParaRPr lang="en-US" sz="1100" b="1" dirty="0"/>
              </a:p>
            </p:txBody>
          </p:sp>
          <p:sp>
            <p:nvSpPr>
              <p:cNvPr id="86" name="Rectangle 52">
                <a:extLst>
                  <a:ext uri="{FF2B5EF4-FFF2-40B4-BE49-F238E27FC236}">
                    <a16:creationId xmlns:a16="http://schemas.microsoft.com/office/drawing/2014/main" id="{D4B4C4FC-8665-465C-95D9-0043A77613BB}"/>
                  </a:ext>
                </a:extLst>
              </p:cNvPr>
              <p:cNvSpPr/>
              <p:nvPr/>
            </p:nvSpPr>
            <p:spPr>
              <a:xfrm>
                <a:off x="1247473" y="2664472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87" name="Rectangle 50">
                <a:extLst>
                  <a:ext uri="{FF2B5EF4-FFF2-40B4-BE49-F238E27FC236}">
                    <a16:creationId xmlns:a16="http://schemas.microsoft.com/office/drawing/2014/main" id="{D3216F24-4CA0-4B1F-9CB1-448032BA0547}"/>
                  </a:ext>
                </a:extLst>
              </p:cNvPr>
              <p:cNvSpPr/>
              <p:nvPr/>
            </p:nvSpPr>
            <p:spPr>
              <a:xfrm>
                <a:off x="1251162" y="2892941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88" name="Rectangle 51">
                <a:extLst>
                  <a:ext uri="{FF2B5EF4-FFF2-40B4-BE49-F238E27FC236}">
                    <a16:creationId xmlns:a16="http://schemas.microsoft.com/office/drawing/2014/main" id="{03320E84-5C12-44A2-89DD-25371E795C1F}"/>
                  </a:ext>
                </a:extLst>
              </p:cNvPr>
              <p:cNvSpPr/>
              <p:nvPr/>
            </p:nvSpPr>
            <p:spPr>
              <a:xfrm>
                <a:off x="1520293" y="2892941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80" name="Группа 79">
              <a:extLst>
                <a:ext uri="{FF2B5EF4-FFF2-40B4-BE49-F238E27FC236}">
                  <a16:creationId xmlns:a16="http://schemas.microsoft.com/office/drawing/2014/main" id="{33434578-9297-4903-B743-2E769E9AFA25}"/>
                </a:ext>
              </a:extLst>
            </p:cNvPr>
            <p:cNvGrpSpPr/>
            <p:nvPr/>
          </p:nvGrpSpPr>
          <p:grpSpPr>
            <a:xfrm>
              <a:off x="2366543" y="932606"/>
              <a:ext cx="705121" cy="638203"/>
              <a:chOff x="1203926" y="1312820"/>
              <a:chExt cx="615502" cy="638203"/>
            </a:xfrm>
          </p:grpSpPr>
          <p:sp>
            <p:nvSpPr>
              <p:cNvPr id="81" name="Rectangle 48">
                <a:extLst>
                  <a:ext uri="{FF2B5EF4-FFF2-40B4-BE49-F238E27FC236}">
                    <a16:creationId xmlns:a16="http://schemas.microsoft.com/office/drawing/2014/main" id="{7E39CE3E-AD5A-4F35-83F5-6FF0D4C6DBBD}"/>
                  </a:ext>
                </a:extLst>
              </p:cNvPr>
              <p:cNvSpPr/>
              <p:nvPr/>
            </p:nvSpPr>
            <p:spPr>
              <a:xfrm>
                <a:off x="1203926" y="1312820"/>
                <a:ext cx="615502" cy="63820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100" b="1" dirty="0"/>
                  <a:t>Ядро</a:t>
                </a:r>
                <a:r>
                  <a:rPr lang="en-US" sz="1100" b="1" dirty="0"/>
                  <a:t> 0</a:t>
                </a:r>
              </a:p>
            </p:txBody>
          </p:sp>
          <p:sp>
            <p:nvSpPr>
              <p:cNvPr id="82" name="Rectangle 50">
                <a:extLst>
                  <a:ext uri="{FF2B5EF4-FFF2-40B4-BE49-F238E27FC236}">
                    <a16:creationId xmlns:a16="http://schemas.microsoft.com/office/drawing/2014/main" id="{E2FE3FCC-311C-497E-BA8D-1BD282CDFAAC}"/>
                  </a:ext>
                </a:extLst>
              </p:cNvPr>
              <p:cNvSpPr/>
              <p:nvPr/>
            </p:nvSpPr>
            <p:spPr>
              <a:xfrm>
                <a:off x="1253481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83" name="Rectangle 51">
                <a:extLst>
                  <a:ext uri="{FF2B5EF4-FFF2-40B4-BE49-F238E27FC236}">
                    <a16:creationId xmlns:a16="http://schemas.microsoft.com/office/drawing/2014/main" id="{1854E559-DF74-493F-B4FC-4186ED6FE35F}"/>
                  </a:ext>
                </a:extLst>
              </p:cNvPr>
              <p:cNvSpPr/>
              <p:nvPr/>
            </p:nvSpPr>
            <p:spPr>
              <a:xfrm>
                <a:off x="1522614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84" name="Rectangle 52">
                <a:extLst>
                  <a:ext uri="{FF2B5EF4-FFF2-40B4-BE49-F238E27FC236}">
                    <a16:creationId xmlns:a16="http://schemas.microsoft.com/office/drawing/2014/main" id="{49DF9EFC-4670-4DD5-8567-DD94AD23D40B}"/>
                  </a:ext>
                </a:extLst>
              </p:cNvPr>
              <p:cNvSpPr/>
              <p:nvPr/>
            </p:nvSpPr>
            <p:spPr>
              <a:xfrm>
                <a:off x="1253213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</p:grpSp>
      </p:grpSp>
      <p:cxnSp>
        <p:nvCxnSpPr>
          <p:cNvPr id="89" name="Соединитель: изогнутый 88">
            <a:extLst>
              <a:ext uri="{FF2B5EF4-FFF2-40B4-BE49-F238E27FC236}">
                <a16:creationId xmlns:a16="http://schemas.microsoft.com/office/drawing/2014/main" id="{1632A29B-7A23-478D-A07F-375978FCDFCD}"/>
              </a:ext>
            </a:extLst>
          </p:cNvPr>
          <p:cNvCxnSpPr>
            <a:cxnSpLocks/>
            <a:stCxn id="81" idx="2"/>
            <a:endCxn id="78" idx="2"/>
          </p:cNvCxnSpPr>
          <p:nvPr/>
        </p:nvCxnSpPr>
        <p:spPr>
          <a:xfrm rot="16200000" flipH="1">
            <a:off x="6215867" y="2282797"/>
            <a:ext cx="355067" cy="600366"/>
          </a:xfrm>
          <a:prstGeom prst="curvedConnector4">
            <a:avLst>
              <a:gd name="adj1" fmla="val 33017"/>
              <a:gd name="adj2" fmla="val 49760"/>
            </a:avLst>
          </a:prstGeom>
          <a:ln w="317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Соединитель: изогнутый 90">
            <a:extLst>
              <a:ext uri="{FF2B5EF4-FFF2-40B4-BE49-F238E27FC236}">
                <a16:creationId xmlns:a16="http://schemas.microsoft.com/office/drawing/2014/main" id="{884BBD28-12C7-4C76-B80A-D31FA107685B}"/>
              </a:ext>
            </a:extLst>
          </p:cNvPr>
          <p:cNvCxnSpPr>
            <a:cxnSpLocks/>
          </p:cNvCxnSpPr>
          <p:nvPr/>
        </p:nvCxnSpPr>
        <p:spPr>
          <a:xfrm>
            <a:off x="4116009" y="6002065"/>
            <a:ext cx="1191886" cy="208159"/>
          </a:xfrm>
          <a:prstGeom prst="curvedConnector3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: изогнутый 91">
            <a:extLst>
              <a:ext uri="{FF2B5EF4-FFF2-40B4-BE49-F238E27FC236}">
                <a16:creationId xmlns:a16="http://schemas.microsoft.com/office/drawing/2014/main" id="{80DEC4F3-20E4-468E-9C1F-B72D2C17A31F}"/>
              </a:ext>
            </a:extLst>
          </p:cNvPr>
          <p:cNvCxnSpPr>
            <a:cxnSpLocks/>
            <a:stCxn id="72" idx="0"/>
            <a:endCxn id="65" idx="2"/>
          </p:cNvCxnSpPr>
          <p:nvPr/>
        </p:nvCxnSpPr>
        <p:spPr>
          <a:xfrm rot="5400000" flipH="1" flipV="1">
            <a:off x="6232451" y="5144920"/>
            <a:ext cx="358226" cy="601245"/>
          </a:xfrm>
          <a:prstGeom prst="curvedConnector4">
            <a:avLst>
              <a:gd name="adj1" fmla="val 38925"/>
              <a:gd name="adj2" fmla="val 40635"/>
            </a:avLst>
          </a:prstGeom>
          <a:ln w="317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Соединитель: изогнутый 92">
            <a:extLst>
              <a:ext uri="{FF2B5EF4-FFF2-40B4-BE49-F238E27FC236}">
                <a16:creationId xmlns:a16="http://schemas.microsoft.com/office/drawing/2014/main" id="{A387E2C3-2F65-4D7C-B8AC-1817E6F30A3F}"/>
              </a:ext>
            </a:extLst>
          </p:cNvPr>
          <p:cNvCxnSpPr>
            <a:cxnSpLocks/>
            <a:stCxn id="85" idx="0"/>
            <a:endCxn id="78" idx="2"/>
          </p:cNvCxnSpPr>
          <p:nvPr/>
        </p:nvCxnSpPr>
        <p:spPr>
          <a:xfrm rot="5400000" flipH="1" flipV="1">
            <a:off x="6213847" y="2639005"/>
            <a:ext cx="358226" cy="601245"/>
          </a:xfrm>
          <a:prstGeom prst="curvedConnector4">
            <a:avLst>
              <a:gd name="adj1" fmla="val 46902"/>
              <a:gd name="adj2" fmla="val 46972"/>
            </a:avLst>
          </a:prstGeom>
          <a:ln w="31750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Соединитель: изогнутый 93">
            <a:extLst>
              <a:ext uri="{FF2B5EF4-FFF2-40B4-BE49-F238E27FC236}">
                <a16:creationId xmlns:a16="http://schemas.microsoft.com/office/drawing/2014/main" id="{C832F7C8-3402-4FB4-9894-B75617A2DD08}"/>
              </a:ext>
            </a:extLst>
          </p:cNvPr>
          <p:cNvCxnSpPr>
            <a:cxnSpLocks/>
            <a:stCxn id="68" idx="2"/>
            <a:endCxn id="65" idx="2"/>
          </p:cNvCxnSpPr>
          <p:nvPr/>
        </p:nvCxnSpPr>
        <p:spPr>
          <a:xfrm rot="16200000" flipH="1">
            <a:off x="6234471" y="4788712"/>
            <a:ext cx="355067" cy="600366"/>
          </a:xfrm>
          <a:prstGeom prst="curvedConnector4">
            <a:avLst>
              <a:gd name="adj1" fmla="val 35700"/>
              <a:gd name="adj2" fmla="val 38125"/>
            </a:avLst>
          </a:prstGeom>
          <a:ln w="317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Соединитель: изогнутый 95">
            <a:extLst>
              <a:ext uri="{FF2B5EF4-FFF2-40B4-BE49-F238E27FC236}">
                <a16:creationId xmlns:a16="http://schemas.microsoft.com/office/drawing/2014/main" id="{54722C31-7BCC-432F-894B-91A5CFB52C3D}"/>
              </a:ext>
            </a:extLst>
          </p:cNvPr>
          <p:cNvCxnSpPr>
            <a:cxnSpLocks/>
          </p:cNvCxnSpPr>
          <p:nvPr/>
        </p:nvCxnSpPr>
        <p:spPr>
          <a:xfrm>
            <a:off x="4116009" y="3301286"/>
            <a:ext cx="1191886" cy="208159"/>
          </a:xfrm>
          <a:prstGeom prst="curvedConnector3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: изогнутый 96">
            <a:extLst>
              <a:ext uri="{FF2B5EF4-FFF2-40B4-BE49-F238E27FC236}">
                <a16:creationId xmlns:a16="http://schemas.microsoft.com/office/drawing/2014/main" id="{09E9842E-F0C3-41FB-93F2-AA4338FABD7E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6693583" y="2760514"/>
            <a:ext cx="1748870" cy="1019778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: изогнутый 97">
            <a:extLst>
              <a:ext uri="{FF2B5EF4-FFF2-40B4-BE49-F238E27FC236}">
                <a16:creationId xmlns:a16="http://schemas.microsoft.com/office/drawing/2014/main" id="{0BB983C0-FDB2-4CF1-8BE6-393D4B8757DF}"/>
              </a:ext>
            </a:extLst>
          </p:cNvPr>
          <p:cNvCxnSpPr>
            <a:cxnSpLocks/>
            <a:stCxn id="65" idx="2"/>
          </p:cNvCxnSpPr>
          <p:nvPr/>
        </p:nvCxnSpPr>
        <p:spPr>
          <a:xfrm flipV="1">
            <a:off x="6712187" y="3780292"/>
            <a:ext cx="1730266" cy="1486137"/>
          </a:xfrm>
          <a:prstGeom prst="curvedConnector3">
            <a:avLst>
              <a:gd name="adj1" fmla="val 50000"/>
            </a:avLst>
          </a:prstGeom>
          <a:ln w="317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5241020-395C-4141-B3DA-19563DD883B0}"/>
              </a:ext>
            </a:extLst>
          </p:cNvPr>
          <p:cNvSpPr txBox="1"/>
          <p:nvPr/>
        </p:nvSpPr>
        <p:spPr>
          <a:xfrm>
            <a:off x="4043299" y="2875681"/>
            <a:ext cx="13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deleteMax()</a:t>
            </a:r>
            <a:endParaRPr lang="ru-RU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1DECAF7-1318-4315-BE53-A5319E684C87}"/>
              </a:ext>
            </a:extLst>
          </p:cNvPr>
          <p:cNvSpPr txBox="1"/>
          <p:nvPr/>
        </p:nvSpPr>
        <p:spPr>
          <a:xfrm>
            <a:off x="4217005" y="5624655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push(61)</a:t>
            </a:r>
            <a:endParaRPr lang="ru-RU" dirty="0"/>
          </a:p>
        </p:txBody>
      </p:sp>
      <p:cxnSp>
        <p:nvCxnSpPr>
          <p:cNvPr id="104" name="Соединитель: изогнутый 103">
            <a:extLst>
              <a:ext uri="{FF2B5EF4-FFF2-40B4-BE49-F238E27FC236}">
                <a16:creationId xmlns:a16="http://schemas.microsoft.com/office/drawing/2014/main" id="{A6D58C14-76FB-4170-A277-278DEEFB0B8C}"/>
              </a:ext>
            </a:extLst>
          </p:cNvPr>
          <p:cNvCxnSpPr>
            <a:cxnSpLocks/>
            <a:stCxn id="106" idx="3"/>
            <a:endCxn id="106" idx="1"/>
          </p:cNvCxnSpPr>
          <p:nvPr/>
        </p:nvCxnSpPr>
        <p:spPr>
          <a:xfrm flipH="1">
            <a:off x="8442453" y="3780292"/>
            <a:ext cx="607859" cy="12700"/>
          </a:xfrm>
          <a:prstGeom prst="curvedConnector5">
            <a:avLst>
              <a:gd name="adj1" fmla="val -80816"/>
              <a:gd name="adj2" fmla="val 12535142"/>
              <a:gd name="adj3" fmla="val 204821"/>
            </a:avLst>
          </a:prstGeom>
          <a:ln w="412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06EE931A-831E-40C1-840F-562AB2BB8C77}"/>
              </a:ext>
            </a:extLst>
          </p:cNvPr>
          <p:cNvGrpSpPr/>
          <p:nvPr/>
        </p:nvGrpSpPr>
        <p:grpSpPr>
          <a:xfrm>
            <a:off x="8426996" y="3574520"/>
            <a:ext cx="623316" cy="411544"/>
            <a:chOff x="7349341" y="3413121"/>
            <a:chExt cx="623316" cy="411544"/>
          </a:xfrm>
        </p:grpSpPr>
        <p:sp>
          <p:nvSpPr>
            <p:cNvPr id="106" name="Rectangle 29">
              <a:extLst>
                <a:ext uri="{FF2B5EF4-FFF2-40B4-BE49-F238E27FC236}">
                  <a16:creationId xmlns:a16="http://schemas.microsoft.com/office/drawing/2014/main" id="{32B35101-5C28-4271-A4A6-B1122D60B2E4}"/>
                </a:ext>
              </a:extLst>
            </p:cNvPr>
            <p:cNvSpPr/>
            <p:nvPr/>
          </p:nvSpPr>
          <p:spPr>
            <a:xfrm>
              <a:off x="7364798" y="3413121"/>
              <a:ext cx="607859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head</a:t>
              </a:r>
              <a:endParaRPr lang="ru-RU" sz="1600" dirty="0">
                <a:solidFill>
                  <a:schemeClr val="tx2"/>
                </a:solidFill>
              </a:endParaRPr>
            </a:p>
          </p:txBody>
        </p:sp>
        <p:pic>
          <p:nvPicPr>
            <p:cNvPr id="107" name="Рисунок 106" descr="Замок">
              <a:extLst>
                <a:ext uri="{FF2B5EF4-FFF2-40B4-BE49-F238E27FC236}">
                  <a16:creationId xmlns:a16="http://schemas.microsoft.com/office/drawing/2014/main" id="{D31258A2-270A-4B6B-8217-61C4ED6A4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49341" y="3413978"/>
              <a:ext cx="170919" cy="170919"/>
            </a:xfrm>
            <a:prstGeom prst="rect">
              <a:avLst/>
            </a:prstGeom>
          </p:spPr>
        </p:pic>
      </p:grp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4DC9529C-2F4F-458E-B08F-15552C79BC62}"/>
              </a:ext>
            </a:extLst>
          </p:cNvPr>
          <p:cNvSpPr/>
          <p:nvPr/>
        </p:nvSpPr>
        <p:spPr>
          <a:xfrm>
            <a:off x="335360" y="697129"/>
            <a:ext cx="11521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Если последовательная структура становится пустой, </a:t>
            </a:r>
            <a:r>
              <a:rPr lang="ru-RU" altLang="ru-RU" sz="2400">
                <a:solidFill>
                  <a:srgbClr val="050D3F"/>
                </a:solidFill>
                <a:latin typeface="Gill Sans SemiBold" charset="0"/>
              </a:rPr>
              <a:t>узел удаляется из списка</a:t>
            </a:r>
            <a:endParaRPr lang="ru-RU" altLang="ru-RU" sz="2400" dirty="0">
              <a:solidFill>
                <a:srgbClr val="050D3F"/>
              </a:solidFill>
              <a:latin typeface="Gill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1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35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1CD8FFB-1722-4F03-84AF-9F793D1CB3EC}"/>
              </a:ext>
            </a:extLst>
          </p:cNvPr>
          <p:cNvSpPr/>
          <p:nvPr/>
        </p:nvSpPr>
        <p:spPr>
          <a:xfrm>
            <a:off x="340987" y="1268760"/>
            <a:ext cx="10513168" cy="3015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</a:rPr>
              <a:t>Обеспечение синхронизации в параллельных программах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</a:rPr>
              <a:t>Ослабленные структуры данных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</a:rPr>
              <a:t>Оптимизация алгоритмов вставки и удаления структуры </a:t>
            </a:r>
            <a:r>
              <a:rPr lang="en-US" altLang="ru-RU" sz="2400" dirty="0">
                <a:solidFill>
                  <a:srgbClr val="050D3F"/>
                </a:solidFill>
              </a:rPr>
              <a:t>Multiqueues</a:t>
            </a:r>
            <a:endParaRPr lang="ru-RU" altLang="ru-RU" sz="2400" dirty="0">
              <a:solidFill>
                <a:srgbClr val="050D3F"/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</a:rPr>
              <a:t>Алгоритм балансировки структуры </a:t>
            </a:r>
            <a:r>
              <a:rPr lang="en-US" altLang="ru-RU" sz="2400" dirty="0">
                <a:solidFill>
                  <a:srgbClr val="050D3F"/>
                </a:solidFill>
              </a:rPr>
              <a:t>Multiqueues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</a:rPr>
              <a:t>Экспериментальное исследование оптимизированных алгоритмов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</a:rPr>
              <a:t>Построение ослабленных структур данных на основе циклических списков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accent6">
                    <a:lumMod val="75000"/>
                  </a:schemeClr>
                </a:solidFill>
              </a:rPr>
              <a:t>Экспериментальное исследование ослабленной циклической очереди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F69E6E4-F6A9-4370-A4E2-4BF1B2FB0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987" y="165079"/>
            <a:ext cx="11507206" cy="729553"/>
          </a:xfrm>
        </p:spPr>
        <p:txBody>
          <a:bodyPr/>
          <a:lstStyle/>
          <a:p>
            <a:r>
              <a:rPr lang="ru-RU" altLang="ru-RU" dirty="0"/>
              <a:t>СОДЕРЖАНИЕ</a:t>
            </a:r>
            <a:endParaRPr lang="en-US" altLang="ru-RU" dirty="0">
              <a:latin typeface="Gill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601847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fld id="{FADCE1FA-DB27-47BB-AC29-A13C9A981991}" type="slidenum">
              <a:rPr lang="ru-RU" smtClean="0"/>
              <a:pPr>
                <a:buFont typeface="Arial" panose="020B0604020202020204" pitchFamily="34" charset="0"/>
                <a:buNone/>
                <a:defRPr/>
              </a:pPr>
              <a:t>36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ЭКСПЕРИМЕНТАЛЬНОЕ ИССЛЕДОВАНИЕ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67408" y="1340769"/>
            <a:ext cx="53285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7144D"/>
                </a:solidFill>
              </a:rPr>
              <a:t>Спецификация вычислительного узла</a:t>
            </a:r>
            <a:r>
              <a:rPr lang="en-US" sz="2400" dirty="0">
                <a:solidFill>
                  <a:srgbClr val="07144D"/>
                </a:solidFill>
                <a:latin typeface="Gill Sans SemiBold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7144D"/>
                </a:solidFill>
                <a:latin typeface="Gill Sans SemiBold"/>
              </a:rPr>
              <a:t>AMD 3800X </a:t>
            </a:r>
            <a:endParaRPr lang="ru-RU" sz="2400" dirty="0">
              <a:solidFill>
                <a:srgbClr val="0714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7144D"/>
                </a:solidFill>
                <a:latin typeface="Gill Sans SemiBold"/>
              </a:rPr>
              <a:t>8 </a:t>
            </a:r>
            <a:r>
              <a:rPr lang="ru-RU" sz="2400" dirty="0">
                <a:solidFill>
                  <a:srgbClr val="07144D"/>
                </a:solidFill>
              </a:rPr>
              <a:t>Ядер</a:t>
            </a:r>
            <a:r>
              <a:rPr lang="en-US" sz="2400" dirty="0">
                <a:solidFill>
                  <a:srgbClr val="07144D"/>
                </a:solidFill>
                <a:latin typeface="Gill Sans SemiBold"/>
              </a:rPr>
              <a:t> 4.35 GHz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7144D"/>
                </a:solidFill>
                <a:latin typeface="Gill Sans SemiBold"/>
              </a:rPr>
              <a:t>2</a:t>
            </a:r>
            <a:r>
              <a:rPr lang="ru-RU" sz="2400" dirty="0">
                <a:solidFill>
                  <a:srgbClr val="07144D"/>
                </a:solidFill>
              </a:rPr>
              <a:t> х </a:t>
            </a:r>
            <a:r>
              <a:rPr lang="en-US" sz="2400" dirty="0">
                <a:solidFill>
                  <a:srgbClr val="07144D"/>
                </a:solidFill>
                <a:latin typeface="Gill Sans SemiBold"/>
              </a:rPr>
              <a:t>DDR4 3200 MHz 16 Gb RAM</a:t>
            </a:r>
          </a:p>
          <a:p>
            <a:endParaRPr lang="en-US" sz="2400" dirty="0">
              <a:solidFill>
                <a:srgbClr val="07144D"/>
              </a:solidFill>
            </a:endParaRPr>
          </a:p>
          <a:p>
            <a:r>
              <a:rPr lang="ru-RU" sz="2400" b="1" dirty="0">
                <a:solidFill>
                  <a:srgbClr val="07144D"/>
                </a:solidFill>
              </a:rPr>
              <a:t>Обозначения </a:t>
            </a:r>
            <a:r>
              <a:rPr lang="en-US" sz="2400" dirty="0">
                <a:solidFill>
                  <a:srgbClr val="07144D"/>
                </a:solidFill>
                <a:latin typeface="Gill Sans SemiBold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7144D"/>
                </a:solidFill>
                <a:latin typeface="Gill Sans SemiBold"/>
              </a:rPr>
              <a:t>b</a:t>
            </a:r>
            <a:r>
              <a:rPr lang="en-US" sz="2400" b="1" dirty="0">
                <a:solidFill>
                  <a:srgbClr val="07144D"/>
                </a:solidFill>
                <a:latin typeface="Gill Sans SemiBold"/>
              </a:rPr>
              <a:t> = </a:t>
            </a:r>
            <a:r>
              <a:rPr lang="en-US" sz="2400" b="1" i="1" dirty="0">
                <a:solidFill>
                  <a:srgbClr val="07144D"/>
                </a:solidFill>
                <a:latin typeface="Gill Sans SemiBold"/>
              </a:rPr>
              <a:t>N /</a:t>
            </a:r>
            <a:r>
              <a:rPr lang="en-US" sz="2400" b="1" dirty="0">
                <a:solidFill>
                  <a:srgbClr val="07144D"/>
                </a:solidFill>
                <a:latin typeface="Gill Sans SemiBold"/>
              </a:rPr>
              <a:t> </a:t>
            </a:r>
            <a:r>
              <a:rPr lang="en-US" sz="2400" b="1" i="1" dirty="0">
                <a:solidFill>
                  <a:srgbClr val="07144D"/>
                </a:solidFill>
                <a:latin typeface="Gill Sans SemiBold"/>
              </a:rPr>
              <a:t>t – </a:t>
            </a:r>
            <a:r>
              <a:rPr lang="ru-RU" sz="2400" b="1" i="1" dirty="0">
                <a:solidFill>
                  <a:srgbClr val="07144D"/>
                </a:solidFill>
              </a:rPr>
              <a:t>Пропускная способность</a:t>
            </a:r>
            <a:endParaRPr lang="ru-RU" sz="2400" b="1" i="1" dirty="0">
              <a:solidFill>
                <a:srgbClr val="07144D"/>
              </a:solidFill>
              <a:latin typeface="Gill Sans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7144D"/>
                </a:solidFill>
                <a:latin typeface="Gill Sans SemiBold"/>
              </a:rPr>
              <a:t>N </a:t>
            </a:r>
            <a:r>
              <a:rPr lang="en-US" sz="2400" dirty="0">
                <a:solidFill>
                  <a:srgbClr val="07144D"/>
                </a:solidFill>
                <a:latin typeface="Gill Sans SemiBold"/>
              </a:rPr>
              <a:t>– </a:t>
            </a:r>
            <a:r>
              <a:rPr lang="ru-RU" sz="2400" dirty="0">
                <a:solidFill>
                  <a:srgbClr val="07144D"/>
                </a:solidFill>
              </a:rPr>
              <a:t>Количество операций</a:t>
            </a:r>
            <a:endParaRPr lang="en-US" sz="2400" dirty="0">
              <a:solidFill>
                <a:srgbClr val="07144D"/>
              </a:solidFill>
              <a:latin typeface="Gill Sans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7144D"/>
                </a:solidFill>
                <a:latin typeface="Gill Sans SemiBold"/>
              </a:rPr>
              <a:t>t</a:t>
            </a:r>
            <a:r>
              <a:rPr lang="en-US" sz="2400" dirty="0">
                <a:solidFill>
                  <a:srgbClr val="07144D"/>
                </a:solidFill>
                <a:latin typeface="Gill Sans SemiBold"/>
              </a:rPr>
              <a:t> –</a:t>
            </a:r>
            <a:r>
              <a:rPr lang="ru-RU" sz="2400" dirty="0">
                <a:solidFill>
                  <a:srgbClr val="07144D"/>
                </a:solidFill>
              </a:rPr>
              <a:t> Время выполнения (секунд)</a:t>
            </a:r>
            <a:endParaRPr lang="en-US" sz="2400" dirty="0">
              <a:solidFill>
                <a:srgbClr val="07144D"/>
              </a:solidFill>
              <a:latin typeface="Gill Sans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7144D"/>
                </a:solidFill>
                <a:latin typeface="Gill Sans SemiBold"/>
              </a:rPr>
              <a:t>p </a:t>
            </a:r>
            <a:r>
              <a:rPr lang="en-US" sz="2400" dirty="0">
                <a:solidFill>
                  <a:srgbClr val="07144D"/>
                </a:solidFill>
                <a:latin typeface="Gill Sans SemiBold"/>
              </a:rPr>
              <a:t>– </a:t>
            </a:r>
            <a:r>
              <a:rPr lang="ru-RU" sz="2400" dirty="0">
                <a:solidFill>
                  <a:srgbClr val="07144D"/>
                </a:solidFill>
              </a:rPr>
              <a:t>Количество потоков</a:t>
            </a:r>
            <a:endParaRPr lang="en-US" sz="2400" i="1" dirty="0">
              <a:solidFill>
                <a:srgbClr val="07144D"/>
              </a:solidFill>
              <a:latin typeface="Gill Sans Semi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D38F03-8292-4578-B315-565FE9CDA766}"/>
              </a:ext>
            </a:extLst>
          </p:cNvPr>
          <p:cNvSpPr txBox="1"/>
          <p:nvPr/>
        </p:nvSpPr>
        <p:spPr>
          <a:xfrm>
            <a:off x="6245185" y="2459504"/>
            <a:ext cx="5184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7144D"/>
                </a:solidFill>
              </a:rPr>
              <a:t>Для сравнительного анализа использовалась структура данных </a:t>
            </a:r>
            <a:r>
              <a:rPr lang="en-US" sz="2400" dirty="0">
                <a:solidFill>
                  <a:srgbClr val="07144D"/>
                </a:solidFill>
                <a:latin typeface="Gill Sans SemiBold"/>
              </a:rPr>
              <a:t>Multiqueues </a:t>
            </a:r>
            <a:r>
              <a:rPr lang="ru-RU" sz="2400" dirty="0">
                <a:solidFill>
                  <a:srgbClr val="07144D"/>
                </a:solidFill>
              </a:rPr>
              <a:t>с</a:t>
            </a:r>
            <a:r>
              <a:rPr lang="en-US" sz="2400" dirty="0">
                <a:solidFill>
                  <a:srgbClr val="07144D"/>
                </a:solidFill>
                <a:latin typeface="Gill Sans SemiBold"/>
              </a:rPr>
              <a:t> </a:t>
            </a:r>
            <a:r>
              <a:rPr lang="ru-RU" sz="2400" dirty="0">
                <a:solidFill>
                  <a:srgbClr val="07144D"/>
                </a:solidFill>
              </a:rPr>
              <a:t>оптимизированными алгоритмами </a:t>
            </a:r>
            <a:r>
              <a:rPr lang="en-US" sz="2400" dirty="0" err="1">
                <a:solidFill>
                  <a:srgbClr val="07144D"/>
                </a:solidFill>
                <a:latin typeface="Gill Sans SemiBold"/>
              </a:rPr>
              <a:t>OptHalfInsert</a:t>
            </a:r>
            <a:r>
              <a:rPr lang="en-US" sz="2400" dirty="0">
                <a:solidFill>
                  <a:srgbClr val="07144D"/>
                </a:solidFill>
                <a:latin typeface="Gill Sans SemiBold"/>
              </a:rPr>
              <a:t> </a:t>
            </a:r>
            <a:r>
              <a:rPr lang="ru-RU" sz="2400" dirty="0">
                <a:solidFill>
                  <a:srgbClr val="07144D"/>
                </a:solidFill>
              </a:rPr>
              <a:t>и </a:t>
            </a:r>
            <a:r>
              <a:rPr lang="en-US" sz="2400" dirty="0" err="1">
                <a:solidFill>
                  <a:srgbClr val="07144D"/>
                </a:solidFill>
                <a:latin typeface="Gill Sans SemiBold"/>
              </a:rPr>
              <a:t>OptExactDelete</a:t>
            </a:r>
            <a:r>
              <a:rPr lang="ru-RU" sz="2400" dirty="0">
                <a:solidFill>
                  <a:srgbClr val="07144D"/>
                </a:solidFill>
              </a:rPr>
              <a:t>.</a:t>
            </a:r>
            <a:endParaRPr lang="en-US" sz="2400" dirty="0">
              <a:solidFill>
                <a:srgbClr val="07144D"/>
              </a:solidFill>
              <a:latin typeface="Gill Sans SemiBold"/>
            </a:endParaRPr>
          </a:p>
        </p:txBody>
      </p:sp>
      <p:cxnSp>
        <p:nvCxnSpPr>
          <p:cNvPr id="7" name="Соединитель: изогнутый 6">
            <a:extLst>
              <a:ext uri="{FF2B5EF4-FFF2-40B4-BE49-F238E27FC236}">
                <a16:creationId xmlns:a16="http://schemas.microsoft.com/office/drawing/2014/main" id="{9AB216AB-35A9-4B03-A37A-B6B0E0B4AAA6}"/>
              </a:ext>
            </a:extLst>
          </p:cNvPr>
          <p:cNvCxnSpPr>
            <a:cxnSpLocks/>
          </p:cNvCxnSpPr>
          <p:nvPr/>
        </p:nvCxnSpPr>
        <p:spPr>
          <a:xfrm rot="5400000">
            <a:off x="3572219" y="3708573"/>
            <a:ext cx="5044773" cy="12700"/>
          </a:xfrm>
          <a:prstGeom prst="curvedConnector3">
            <a:avLst>
              <a:gd name="adj1" fmla="val 50000"/>
            </a:avLst>
          </a:prstGeom>
          <a:ln w="15875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378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37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ЭКСПЕРИМЕНТАЛЬНОЕ ИССЛЕДОВАНИЕ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D8B5CCCC-A619-400B-80C5-3B5E787B1C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altLang="ru-RU" dirty="0"/>
              <a:t>ОПЕРАЦИИ ВСТАВКИ</a:t>
            </a:r>
            <a:r>
              <a:rPr lang="en-US" altLang="ru-RU" dirty="0"/>
              <a:t> </a:t>
            </a:r>
            <a:r>
              <a:rPr lang="ru-RU" altLang="ru-RU" dirty="0"/>
              <a:t>И УДАЛЕНИЯ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40783" y="1264356"/>
            <a:ext cx="576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7144D"/>
                </a:solidFill>
              </a:rPr>
              <a:t>Количество операций </a:t>
            </a:r>
            <a:r>
              <a:rPr lang="en-US" sz="2800" i="1" dirty="0">
                <a:solidFill>
                  <a:srgbClr val="07144D"/>
                </a:solidFill>
              </a:rPr>
              <a:t>N</a:t>
            </a:r>
            <a:r>
              <a:rPr lang="en-US" sz="2800" dirty="0">
                <a:solidFill>
                  <a:srgbClr val="07144D"/>
                </a:solidFill>
              </a:rPr>
              <a:t> = 10</a:t>
            </a:r>
            <a:r>
              <a:rPr lang="en-US" sz="2800" baseline="30000" dirty="0">
                <a:solidFill>
                  <a:srgbClr val="07144D"/>
                </a:solidFill>
              </a:rPr>
              <a:t>7</a:t>
            </a:r>
            <a:r>
              <a:rPr lang="en-US" sz="2800" dirty="0">
                <a:solidFill>
                  <a:srgbClr val="07144D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40997" y="1264356"/>
            <a:ext cx="540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7144D"/>
                </a:solidFill>
              </a:rPr>
              <a:t>Количество операций </a:t>
            </a:r>
            <a:r>
              <a:rPr lang="en-US" sz="2800" i="1" dirty="0">
                <a:solidFill>
                  <a:srgbClr val="07144D"/>
                </a:solidFill>
              </a:rPr>
              <a:t>N</a:t>
            </a:r>
            <a:r>
              <a:rPr lang="en-US" sz="2800" dirty="0">
                <a:solidFill>
                  <a:srgbClr val="07144D"/>
                </a:solidFill>
              </a:rPr>
              <a:t> = 5·10</a:t>
            </a:r>
            <a:r>
              <a:rPr lang="en-US" sz="2800" baseline="30000" dirty="0">
                <a:solidFill>
                  <a:srgbClr val="07144D"/>
                </a:solidFill>
              </a:rPr>
              <a:t>6</a:t>
            </a:r>
            <a:r>
              <a:rPr lang="en-US" sz="2800" dirty="0">
                <a:solidFill>
                  <a:srgbClr val="07144D"/>
                </a:solidFill>
              </a:rPr>
              <a:t> </a:t>
            </a:r>
            <a:endParaRPr lang="ru-RU" sz="2800" dirty="0">
              <a:solidFill>
                <a:srgbClr val="07144D"/>
              </a:solidFill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7FE1AF2-6013-4C0D-AB0F-B6F1A01C9D18}"/>
              </a:ext>
            </a:extLst>
          </p:cNvPr>
          <p:cNvGrpSpPr/>
          <p:nvPr/>
        </p:nvGrpSpPr>
        <p:grpSpPr>
          <a:xfrm>
            <a:off x="6360806" y="1971929"/>
            <a:ext cx="5487621" cy="4230883"/>
            <a:chOff x="6360806" y="1971929"/>
            <a:chExt cx="5487621" cy="4230883"/>
          </a:xfrm>
        </p:grpSpPr>
        <p:pic>
          <p:nvPicPr>
            <p:cNvPr id="23" name="Picture 7">
              <a:extLst>
                <a:ext uri="{FF2B5EF4-FFF2-40B4-BE49-F238E27FC236}">
                  <a16:creationId xmlns:a16="http://schemas.microsoft.com/office/drawing/2014/main" id="{4E97626F-5C67-4807-B3E5-F87C80C44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40998" y="2553873"/>
              <a:ext cx="5407429" cy="360495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8DDA82-610A-48E5-8B48-211E5B950A0F}"/>
                </a:ext>
              </a:extLst>
            </p:cNvPr>
            <p:cNvSpPr txBox="1"/>
            <p:nvPr/>
          </p:nvSpPr>
          <p:spPr>
            <a:xfrm>
              <a:off x="7167654" y="1971929"/>
              <a:ext cx="43916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ru-RU" sz="1600" b="1" dirty="0">
                  <a:solidFill>
                    <a:schemeClr val="tx2">
                      <a:lumMod val="50000"/>
                    </a:schemeClr>
                  </a:solidFill>
                </a:rPr>
                <a:t>Пропускная способность алгоритма удаления</a:t>
              </a:r>
            </a:p>
            <a:p>
              <a:r>
                <a:rPr lang="ru-RU" sz="1600" b="1" dirty="0">
                  <a:solidFill>
                    <a:schemeClr val="tx2">
                      <a:lumMod val="50000"/>
                    </a:schemeClr>
                  </a:solidFill>
                </a:rPr>
                <a:t>График числа очередей на поток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459187-CBAE-446E-95EE-43F07F53BCC7}"/>
                </a:ext>
              </a:extLst>
            </p:cNvPr>
            <p:cNvSpPr txBox="1"/>
            <p:nvPr/>
          </p:nvSpPr>
          <p:spPr>
            <a:xfrm rot="16200000">
              <a:off x="4828576" y="3944912"/>
              <a:ext cx="340301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chemeClr val="tx2">
                      <a:lumMod val="50000"/>
                    </a:schemeClr>
                  </a:solidFill>
                </a:rPr>
                <a:t>Пропускная способность </a:t>
              </a:r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</a:rPr>
                <a:t>[</a:t>
              </a:r>
              <a:r>
                <a:rPr lang="ru-RU" sz="1600" dirty="0">
                  <a:solidFill>
                    <a:schemeClr val="tx2">
                      <a:lumMod val="50000"/>
                    </a:schemeClr>
                  </a:solidFill>
                </a:rPr>
                <a:t>Оп</a:t>
              </a:r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</a:rPr>
                <a:t>/c </a:t>
              </a:r>
              <a:r>
                <a:rPr lang="ru-RU" sz="1600" dirty="0">
                  <a:solidFill>
                    <a:schemeClr val="tx2">
                      <a:lumMod val="50000"/>
                    </a:schemeClr>
                  </a:solidFill>
                </a:rPr>
                <a:t>10</a:t>
              </a:r>
              <a:r>
                <a:rPr lang="ru-RU" sz="1600" baseline="30000" dirty="0">
                  <a:solidFill>
                    <a:schemeClr val="tx2">
                      <a:lumMod val="50000"/>
                    </a:schemeClr>
                  </a:solidFill>
                </a:rPr>
                <a:t>6</a:t>
              </a:r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</a:rPr>
                <a:t>]</a:t>
              </a:r>
              <a:endParaRPr lang="ru-RU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BA97B1-40C4-470D-85FE-D8BF17039C99}"/>
                </a:ext>
              </a:extLst>
            </p:cNvPr>
            <p:cNvSpPr txBox="1"/>
            <p:nvPr/>
          </p:nvSpPr>
          <p:spPr>
            <a:xfrm>
              <a:off x="8363794" y="5864258"/>
              <a:ext cx="226871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chemeClr val="tx2">
                      <a:lumMod val="50000"/>
                    </a:schemeClr>
                  </a:solidFill>
                </a:rPr>
                <a:t>Количество потоков (</a:t>
              </a:r>
              <a:r>
                <a:rPr lang="en-US" sz="1600" i="1" dirty="0">
                  <a:solidFill>
                    <a:schemeClr val="tx2">
                      <a:lumMod val="50000"/>
                    </a:schemeClr>
                  </a:solidFill>
                </a:rPr>
                <a:t>p</a:t>
              </a:r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</a:rPr>
                <a:t>)</a:t>
              </a:r>
              <a:endParaRPr lang="ru-RU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Соединитель: изогнутый 25">
            <a:extLst>
              <a:ext uri="{FF2B5EF4-FFF2-40B4-BE49-F238E27FC236}">
                <a16:creationId xmlns:a16="http://schemas.microsoft.com/office/drawing/2014/main" id="{527A0D9C-A7EA-4AC8-913D-9CBFA0455F73}"/>
              </a:ext>
            </a:extLst>
          </p:cNvPr>
          <p:cNvCxnSpPr>
            <a:cxnSpLocks/>
          </p:cNvCxnSpPr>
          <p:nvPr/>
        </p:nvCxnSpPr>
        <p:spPr>
          <a:xfrm rot="5400000">
            <a:off x="3572219" y="3708573"/>
            <a:ext cx="5044773" cy="12700"/>
          </a:xfrm>
          <a:prstGeom prst="curvedConnector3">
            <a:avLst>
              <a:gd name="adj1" fmla="val 50000"/>
            </a:avLst>
          </a:prstGeom>
          <a:ln w="15875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E37C148-5934-4D79-952D-BD0AE3CD5C45}"/>
              </a:ext>
            </a:extLst>
          </p:cNvPr>
          <p:cNvGrpSpPr/>
          <p:nvPr/>
        </p:nvGrpSpPr>
        <p:grpSpPr>
          <a:xfrm>
            <a:off x="322621" y="1971930"/>
            <a:ext cx="5480806" cy="4275644"/>
            <a:chOff x="322621" y="1971930"/>
            <a:chExt cx="5480806" cy="4275644"/>
          </a:xfrm>
        </p:grpSpPr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2CDB5271-F349-400E-ADCB-E8DDD5877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923" y="2549825"/>
              <a:ext cx="5413504" cy="360900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1E5E63-8D84-4FA6-B160-EC0637643F18}"/>
                </a:ext>
              </a:extLst>
            </p:cNvPr>
            <p:cNvSpPr txBox="1"/>
            <p:nvPr/>
          </p:nvSpPr>
          <p:spPr>
            <a:xfrm>
              <a:off x="2265435" y="5909020"/>
              <a:ext cx="277801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chemeClr val="tx2">
                      <a:lumMod val="50000"/>
                    </a:schemeClr>
                  </a:solidFill>
                </a:rPr>
                <a:t>Количество потоков (</a:t>
              </a:r>
              <a:r>
                <a:rPr lang="en-US" sz="1600" i="1" dirty="0">
                  <a:solidFill>
                    <a:schemeClr val="tx2">
                      <a:lumMod val="50000"/>
                    </a:schemeClr>
                  </a:solidFill>
                </a:rPr>
                <a:t>p</a:t>
              </a:r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</a:rPr>
                <a:t>)</a:t>
              </a:r>
              <a:endParaRPr lang="ru-RU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40F7571-AC85-4FD3-B194-730E233663CB}"/>
                </a:ext>
              </a:extLst>
            </p:cNvPr>
            <p:cNvSpPr txBox="1"/>
            <p:nvPr/>
          </p:nvSpPr>
          <p:spPr>
            <a:xfrm>
              <a:off x="831940" y="1971930"/>
              <a:ext cx="427608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ru-RU" sz="1600" b="1" dirty="0">
                  <a:solidFill>
                    <a:schemeClr val="tx2">
                      <a:lumMod val="50000"/>
                    </a:schemeClr>
                  </a:solidFill>
                </a:rPr>
                <a:t>Пропускная способность алгоритма вставки График числа потоков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3E7CA0-5186-455C-88C3-16223EACFF8D}"/>
                </a:ext>
              </a:extLst>
            </p:cNvPr>
            <p:cNvSpPr txBox="1"/>
            <p:nvPr/>
          </p:nvSpPr>
          <p:spPr>
            <a:xfrm rot="16200000">
              <a:off x="-1209609" y="3944911"/>
              <a:ext cx="340301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chemeClr val="tx2">
                      <a:lumMod val="50000"/>
                    </a:schemeClr>
                  </a:solidFill>
                </a:rPr>
                <a:t>Пропускная способность </a:t>
              </a:r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</a:rPr>
                <a:t>[</a:t>
              </a:r>
              <a:r>
                <a:rPr lang="ru-RU" sz="1600" dirty="0">
                  <a:solidFill>
                    <a:schemeClr val="tx2">
                      <a:lumMod val="50000"/>
                    </a:schemeClr>
                  </a:solidFill>
                </a:rPr>
                <a:t>Оп</a:t>
              </a:r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</a:rPr>
                <a:t>/c </a:t>
              </a:r>
              <a:r>
                <a:rPr lang="ru-RU" sz="1600" dirty="0">
                  <a:solidFill>
                    <a:schemeClr val="tx2">
                      <a:lumMod val="50000"/>
                    </a:schemeClr>
                  </a:solidFill>
                </a:rPr>
                <a:t>10</a:t>
              </a:r>
              <a:r>
                <a:rPr lang="ru-RU" sz="1600" baseline="30000" dirty="0">
                  <a:solidFill>
                    <a:schemeClr val="tx2">
                      <a:lumMod val="50000"/>
                    </a:schemeClr>
                  </a:solidFill>
                </a:rPr>
                <a:t>6</a:t>
              </a:r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</a:rPr>
                <a:t>]</a:t>
              </a:r>
              <a:endParaRPr lang="ru-RU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0788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29435" y="6492875"/>
            <a:ext cx="2844800" cy="3651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fld id="{FADCE1FA-DB27-47BB-AC29-A13C9A981991}" type="slidenum">
              <a:rPr lang="ru-RU" smtClean="0"/>
              <a:pPr>
                <a:buFont typeface="Arial" panose="020B0604020202020204" pitchFamily="34" charset="0"/>
                <a:buNone/>
                <a:defRPr/>
              </a:pPr>
              <a:t>38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ЗАКЛЮЧЕНИЕ</a:t>
            </a:r>
            <a:endParaRPr lang="ru-RU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79376" y="908719"/>
            <a:ext cx="11233248" cy="40794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Arial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Arial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Arial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Arial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0A1D6E"/>
                </a:solidFill>
              </a:rPr>
              <a:t>Mutltiqueues</a:t>
            </a:r>
            <a:r>
              <a:rPr lang="en-US" sz="2000" dirty="0">
                <a:solidFill>
                  <a:srgbClr val="0A1D6E"/>
                </a:solidFill>
              </a:rPr>
              <a:t>:</a:t>
            </a:r>
            <a:endParaRPr lang="ru-RU" sz="2000" dirty="0">
              <a:solidFill>
                <a:srgbClr val="0A1D6E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ru-RU" sz="1600" dirty="0">
                <a:solidFill>
                  <a:srgbClr val="0A1D6E"/>
                </a:solidFill>
              </a:rPr>
              <a:t>Реализованы оптимизированные алгоритмы для ослабленной структуры данных </a:t>
            </a:r>
            <a:r>
              <a:rPr lang="en-US" sz="1600" dirty="0" err="1">
                <a:solidFill>
                  <a:srgbClr val="0A1D6E"/>
                </a:solidFill>
                <a:latin typeface="Gill Sans SemiBold"/>
              </a:rPr>
              <a:t>Multiqueues</a:t>
            </a:r>
            <a:r>
              <a:rPr lang="ru-RU" sz="1600" dirty="0">
                <a:solidFill>
                  <a:srgbClr val="0A1D6E"/>
                </a:solidFill>
                <a:latin typeface="Gill Sans SemiBold"/>
              </a:rPr>
              <a:t>, увеличивающие пропускную способность операций </a:t>
            </a:r>
            <a:r>
              <a:rPr lang="ru-RU" sz="1600" dirty="0">
                <a:solidFill>
                  <a:srgbClr val="0A1D6E"/>
                </a:solidFill>
              </a:rPr>
              <a:t>вставки и удаления максимального (минимального) элемента в 1.2 и 1.6 раз, соответственно</a:t>
            </a:r>
            <a:endParaRPr lang="en-US" sz="1600" dirty="0">
              <a:solidFill>
                <a:srgbClr val="0A1D6E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ru-RU" sz="1600" dirty="0">
                <a:solidFill>
                  <a:srgbClr val="0A1D6E"/>
                </a:solidFill>
              </a:rPr>
              <a:t>В задачах, в которых преобладает операция удаления максимального элемента, предлагается использовать</a:t>
            </a:r>
            <a:r>
              <a:rPr lang="en-US" sz="1600" dirty="0">
                <a:solidFill>
                  <a:srgbClr val="0A1D6E"/>
                </a:solidFill>
              </a:rPr>
              <a:t> </a:t>
            </a:r>
            <a:r>
              <a:rPr lang="ru-RU" sz="1600" dirty="0">
                <a:solidFill>
                  <a:srgbClr val="0A1D6E"/>
                </a:solidFill>
              </a:rPr>
              <a:t>данную структуру, поскольку она показывает лучшую масштабируемость данной операции</a:t>
            </a:r>
            <a:endParaRPr lang="en-US" sz="1600" dirty="0">
              <a:solidFill>
                <a:srgbClr val="0A1D6E"/>
              </a:solidFill>
              <a:latin typeface="Gill Sans SemiBold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A1D6E"/>
                </a:solidFill>
              </a:rPr>
              <a:t>Ослабленные структуры данных на основе циклических списков</a:t>
            </a:r>
            <a:r>
              <a:rPr lang="en-US" sz="2000" dirty="0">
                <a:solidFill>
                  <a:srgbClr val="0A1D6E"/>
                </a:solidFill>
              </a:rPr>
              <a:t>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ru-RU" sz="1600" dirty="0">
                <a:solidFill>
                  <a:srgbClr val="0A1D6E"/>
                </a:solidFill>
              </a:rPr>
              <a:t>Предложен подход создания ослабленных структур данных с использованием связного циклического списка на основе данного подхода разработана ослабленная структура данных</a:t>
            </a:r>
            <a:r>
              <a:rPr lang="en-US" sz="1600" dirty="0">
                <a:solidFill>
                  <a:srgbClr val="0A1D6E"/>
                </a:solidFill>
              </a:rPr>
              <a:t> CPQ</a:t>
            </a:r>
            <a:r>
              <a:rPr lang="ru-RU" sz="1600" dirty="0">
                <a:solidFill>
                  <a:srgbClr val="0A1D6E"/>
                </a:solidFill>
              </a:rPr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ru-RU" sz="1600" dirty="0">
                <a:solidFill>
                  <a:srgbClr val="0A1D6E"/>
                </a:solidFill>
              </a:rPr>
              <a:t>В задачах с преобладающим числом операции вставка, стоит рассматривать структуру </a:t>
            </a:r>
            <a:r>
              <a:rPr lang="en-US" sz="1600" dirty="0">
                <a:solidFill>
                  <a:srgbClr val="0A1D6E"/>
                </a:solidFill>
              </a:rPr>
              <a:t>CPQ</a:t>
            </a:r>
            <a:r>
              <a:rPr lang="ru-RU" sz="1600" dirty="0">
                <a:solidFill>
                  <a:srgbClr val="0A1D6E"/>
                </a:solidFill>
              </a:rPr>
              <a:t>, кроме того, данная структура демонстрирует гораздо большую точность при выполнении операции удаления максимального элемента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A1D6E"/>
                </a:solidFill>
              </a:rPr>
              <a:t>Представленные структуры могут быть использованы в многопоточных системах, при решении задач, где точность результата операции может находится в заданной области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ru-RU" sz="2000" dirty="0">
              <a:solidFill>
                <a:srgbClr val="0A1D6E"/>
              </a:solidFill>
            </a:endParaRPr>
          </a:p>
        </p:txBody>
      </p:sp>
      <p:graphicFrame>
        <p:nvGraphicFramePr>
          <p:cNvPr id="21" name="Таблица 2">
            <a:extLst>
              <a:ext uri="{FF2B5EF4-FFF2-40B4-BE49-F238E27FC236}">
                <a16:creationId xmlns:a16="http://schemas.microsoft.com/office/drawing/2014/main" id="{8229B516-75C1-4B19-9921-83D3342C7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228891"/>
              </p:ext>
            </p:extLst>
          </p:nvPr>
        </p:nvGraphicFramePr>
        <p:xfrm>
          <a:off x="479376" y="5085184"/>
          <a:ext cx="11233248" cy="1310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04302">
                  <a:extLst>
                    <a:ext uri="{9D8B030D-6E8A-4147-A177-3AD203B41FA5}">
                      <a16:colId xmlns:a16="http://schemas.microsoft.com/office/drawing/2014/main" val="1004090572"/>
                    </a:ext>
                  </a:extLst>
                </a:gridCol>
                <a:gridCol w="2696298">
                  <a:extLst>
                    <a:ext uri="{9D8B030D-6E8A-4147-A177-3AD203B41FA5}">
                      <a16:colId xmlns:a16="http://schemas.microsoft.com/office/drawing/2014/main" val="276847873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321969333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855479623"/>
                    </a:ext>
                  </a:extLst>
                </a:gridCol>
              </a:tblGrid>
              <a:tr h="351238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Реализация </a:t>
                      </a: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Multiqueues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Реализация </a:t>
                      </a: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Circular Relaxed Concurrent Priority Queue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14743"/>
                  </a:ext>
                </a:extLst>
              </a:tr>
              <a:tr h="3512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C++ 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Kotlin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C++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Kotlin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207883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Github.com</a:t>
                      </a:r>
                    </a:p>
                    <a:p>
                      <a:pPr algn="ctr"/>
                      <a:r>
                        <a:rPr lang="en-US" sz="1600" u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/Komdosh/Multiqueues</a:t>
                      </a:r>
                      <a:endParaRPr lang="ru-RU" sz="1600" b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Github.com</a:t>
                      </a:r>
                    </a:p>
                    <a:p>
                      <a:pPr algn="ctr"/>
                      <a:r>
                        <a:rPr lang="en-US" sz="1600" u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/Komdosh/KotMultiqueues</a:t>
                      </a:r>
                      <a:endParaRPr lang="ru-RU" sz="1600" b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Github.com</a:t>
                      </a:r>
                    </a:p>
                    <a:p>
                      <a:pPr algn="ctr"/>
                      <a:r>
                        <a:rPr lang="en-US" sz="1600" u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lang="en-US" sz="1600" u="none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Komdosh</a:t>
                      </a:r>
                      <a:r>
                        <a:rPr lang="en-US" sz="1600" u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/CircularPriorityQueue</a:t>
                      </a:r>
                      <a:endParaRPr lang="ru-RU" sz="1600" b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Github.com</a:t>
                      </a:r>
                    </a:p>
                    <a:p>
                      <a:pPr algn="ctr"/>
                      <a:r>
                        <a:rPr lang="en-US" sz="1600" u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/Komdosh/RelaxedCycleDS</a:t>
                      </a:r>
                      <a:endParaRPr lang="ru-RU" sz="1600" b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42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325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fld id="{FADCE1FA-DB27-47BB-AC29-A13C9A981991}" type="slidenum">
              <a:rPr lang="ru-RU" smtClean="0"/>
              <a:pPr>
                <a:buFont typeface="Arial" panose="020B0604020202020204" pitchFamily="34" charset="0"/>
                <a:buNone/>
                <a:defRPr/>
              </a:pPr>
              <a:t>39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116317"/>
            <a:ext cx="12192000" cy="815648"/>
          </a:xfrm>
        </p:spPr>
        <p:txBody>
          <a:bodyPr/>
          <a:lstStyle/>
          <a:p>
            <a:r>
              <a:rPr lang="ru-RU" altLang="ru-RU" dirty="0"/>
              <a:t>ОСНОВНЫЕ ПУБЛИКАЦИИ ПО ТЕМЕ ДИССЕРТАЦИИ</a:t>
            </a:r>
            <a:endParaRPr lang="ru-RU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79376" y="836711"/>
            <a:ext cx="11233248" cy="56561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Arial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Arial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Arial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Arial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</a:rPr>
              <a:t>Индексируемые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Scopus 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</a:rPr>
              <a:t>и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Web of Science: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A. V. Tabakov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, A. A. 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Paznikov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, Optimization of Data Locality in Relaxed Concurrent Priority Queues // Proc. of CEUR Workshop, 2020. – pp</a:t>
            </a:r>
            <a:r>
              <a:rPr lang="ru-RU" sz="1500" dirty="0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. 419-431.</a:t>
            </a:r>
            <a:endParaRPr lang="en-US" sz="1500" dirty="0">
              <a:solidFill>
                <a:schemeClr val="accent3">
                  <a:lumMod val="50000"/>
                </a:schemeClr>
              </a:solidFill>
              <a:latin typeface="Gill Sans SemiBold"/>
            </a:endParaRPr>
          </a:p>
          <a:p>
            <a:pPr>
              <a:buFont typeface="+mj-lt"/>
              <a:buAutoNum type="arabicPeriod"/>
            </a:pPr>
            <a:r>
              <a:rPr lang="en-US" sz="1500" b="1" dirty="0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A. V. Tabakov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, A. A. 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Paznikov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, Using relaxed concurrent data structures for contention minimization in multithreaded MPI programs  // 2019 J. Phys.: Conf. Ser. 1399 033037. 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doi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: 10.1088/1742-6596/1399/3/033037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 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Goncharenko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 E. A., 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Paznikov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 A. A., </a:t>
            </a:r>
            <a:r>
              <a:rPr lang="en-US" sz="1500" b="1" dirty="0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Tabakov A. V. 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Evaluating the performance of atomic operations on modern multicore systems //Journal of Physics: Conference Series. – IOP Publishing, 2019. – Т. 1399. – №. 3. – С. 033107.</a:t>
            </a:r>
            <a:endParaRPr lang="en-US" sz="1500" b="1" dirty="0">
              <a:solidFill>
                <a:schemeClr val="accent3">
                  <a:lumMod val="50000"/>
                </a:schemeClr>
              </a:solidFill>
              <a:latin typeface="Gill Sans SemiBold"/>
            </a:endParaRPr>
          </a:p>
          <a:p>
            <a:pPr>
              <a:buFont typeface="+mj-lt"/>
              <a:buAutoNum type="arabicPeriod"/>
            </a:pPr>
            <a:r>
              <a:rPr lang="en-US" sz="1500" b="1" dirty="0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A. V. Tabakov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, A. A. 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Paznikov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, Modelling of Parallel Threads Synchronization in Hybrid MPI + Threads Programs  // XXII International Conference on Soft Computing and Measurements (SCM)), St. Petersburg, Russia, 2019, pp. 197-199. 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doi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: 10.1109/SCM.2019.8903806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1500" b="1" dirty="0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A. V. Tabakov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, </a:t>
            </a:r>
            <a:r>
              <a:rPr lang="ru-RU" sz="1500" dirty="0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А. А.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 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Paznikov</a:t>
            </a:r>
            <a:r>
              <a:rPr lang="ru-RU" sz="1500" dirty="0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,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 Algorithms for Optimization of Relaxed Concurrent Priority Queues in Multicore Systems // Proc. of the 2019 IEEE Conference of Russian Young Researchers in Electrical and Electronic Engineering (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EIConRus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Gill Sans SemiBold"/>
              </a:rPr>
              <a:t>), 2019. – pp. 360-365. 10.1109/EIConRus.2019.8657105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5">
                    <a:lumMod val="50000"/>
                  </a:schemeClr>
                </a:solidFill>
              </a:rPr>
              <a:t>Индексируемые ВАК: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Gill Sans SemiBold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1400" b="1" dirty="0">
                <a:solidFill>
                  <a:schemeClr val="accent5">
                    <a:lumMod val="50000"/>
                  </a:schemeClr>
                </a:solidFill>
              </a:rPr>
              <a:t>Табаков А. В.</a:t>
            </a:r>
            <a:r>
              <a:rPr lang="ru-RU" sz="1400" dirty="0">
                <a:solidFill>
                  <a:schemeClr val="accent5">
                    <a:lumMod val="50000"/>
                  </a:schemeClr>
                </a:solidFill>
              </a:rPr>
              <a:t>, Пазников А. А. Алгоритмы оптимизации потокобезопасных очередей с приоритетом на основе ослабленной семантики выполнения операций // Известия </a:t>
            </a:r>
            <a:r>
              <a:rPr lang="ru-RU" sz="1400" dirty="0" err="1">
                <a:solidFill>
                  <a:schemeClr val="accent5">
                    <a:lumMod val="50000"/>
                  </a:schemeClr>
                </a:solidFill>
              </a:rPr>
              <a:t>СПбГЭТУ</a:t>
            </a:r>
            <a:r>
              <a:rPr lang="ru-RU" sz="1400" dirty="0">
                <a:solidFill>
                  <a:schemeClr val="accent5">
                    <a:lumMod val="50000"/>
                  </a:schemeClr>
                </a:solidFill>
              </a:rPr>
              <a:t> «ЛЭТИ». – 2018. – № 10. – С. 42-49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1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1400" dirty="0">
                <a:solidFill>
                  <a:schemeClr val="accent5">
                    <a:lumMod val="50000"/>
                  </a:schemeClr>
                </a:solidFill>
              </a:rPr>
              <a:t>Пазников А. А.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ru-RU" sz="1400" b="1" dirty="0">
                <a:solidFill>
                  <a:schemeClr val="accent5">
                    <a:lumMod val="50000"/>
                  </a:schemeClr>
                </a:solidFill>
              </a:rPr>
              <a:t>Табаков А. В.</a:t>
            </a:r>
            <a:r>
              <a:rPr lang="ru-RU" sz="1400" dirty="0">
                <a:solidFill>
                  <a:schemeClr val="accent5">
                    <a:lumMod val="50000"/>
                  </a:schemeClr>
                </a:solidFill>
              </a:rPr>
              <a:t>, Куприянов М. С. Алгоритм выбора локальных окрестностей децентрализованных диспетчеров в пространственно-распределенных вычислительных системах //Известия </a:t>
            </a:r>
            <a:r>
              <a:rPr lang="ru-RU" sz="1400" dirty="0" err="1">
                <a:solidFill>
                  <a:schemeClr val="accent5">
                    <a:lumMod val="50000"/>
                  </a:schemeClr>
                </a:solidFill>
              </a:rPr>
              <a:t>СПбГЭТУ</a:t>
            </a:r>
            <a:r>
              <a:rPr lang="ru-RU" sz="1400" dirty="0">
                <a:solidFill>
                  <a:schemeClr val="accent5">
                    <a:lumMod val="50000"/>
                  </a:schemeClr>
                </a:solidFill>
              </a:rPr>
              <a:t> ЛЭТИ. – 2020. – №. 10. – С. 54-62.</a:t>
            </a:r>
            <a:endParaRPr lang="en-US" sz="1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A1D6E"/>
                </a:solidFill>
              </a:rPr>
              <a:t>Публикации в журналах и конференциях: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200" b="1" dirty="0">
                <a:solidFill>
                  <a:srgbClr val="0A1D6E"/>
                </a:solidFill>
              </a:rPr>
              <a:t>Табаков А. В.</a:t>
            </a:r>
            <a:r>
              <a:rPr lang="ru-RU" sz="1200" dirty="0">
                <a:solidFill>
                  <a:srgbClr val="0A1D6E"/>
                </a:solidFill>
              </a:rPr>
              <a:t>, Пазников А. А. Моделирование синхронизации параллельных потоков при выполнения гибридных </a:t>
            </a:r>
            <a:r>
              <a:rPr lang="en-US" sz="1200" dirty="0" err="1">
                <a:solidFill>
                  <a:srgbClr val="0A1D6E"/>
                </a:solidFill>
                <a:latin typeface="Gill Sans SemiBold"/>
              </a:rPr>
              <a:t>MPI+threads</a:t>
            </a:r>
            <a:r>
              <a:rPr lang="en-US" sz="1200" dirty="0">
                <a:solidFill>
                  <a:srgbClr val="0A1D6E"/>
                </a:solidFill>
                <a:latin typeface="Gill Sans SemiBold"/>
              </a:rPr>
              <a:t> </a:t>
            </a:r>
            <a:r>
              <a:rPr lang="ru-RU" sz="1200" dirty="0">
                <a:solidFill>
                  <a:srgbClr val="0A1D6E"/>
                </a:solidFill>
              </a:rPr>
              <a:t>программ // Материалы </a:t>
            </a:r>
            <a:r>
              <a:rPr lang="en-US" sz="1200" dirty="0">
                <a:solidFill>
                  <a:srgbClr val="0A1D6E"/>
                </a:solidFill>
                <a:latin typeface="Gill Sans SemiBold"/>
              </a:rPr>
              <a:t>XXI IEEE </a:t>
            </a:r>
            <a:r>
              <a:rPr lang="ru-RU" sz="1200" dirty="0">
                <a:solidFill>
                  <a:srgbClr val="0A1D6E"/>
                </a:solidFill>
              </a:rPr>
              <a:t>международной конференции по мягким вычислениям (</a:t>
            </a:r>
            <a:r>
              <a:rPr lang="en-US" sz="1200" dirty="0">
                <a:solidFill>
                  <a:srgbClr val="0A1D6E"/>
                </a:solidFill>
                <a:latin typeface="Gill Sans SemiBold"/>
              </a:rPr>
              <a:t>SCM), 2019. – C. 293-295</a:t>
            </a:r>
            <a:endParaRPr lang="ru-RU" sz="1200" dirty="0">
              <a:solidFill>
                <a:srgbClr val="0A1D6E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1200" b="1" dirty="0">
                <a:solidFill>
                  <a:srgbClr val="0A1D6E"/>
                </a:solidFill>
              </a:rPr>
              <a:t>Табаков А. В.</a:t>
            </a:r>
            <a:r>
              <a:rPr lang="ru-RU" sz="1200" dirty="0">
                <a:solidFill>
                  <a:srgbClr val="0A1D6E"/>
                </a:solidFill>
              </a:rPr>
              <a:t>, Веретенников Л. М., Потокобезопасные структуры данных с ослабленной семантикой выполнения операций  // Материалы </a:t>
            </a:r>
            <a:r>
              <a:rPr lang="en-US" sz="1200" dirty="0">
                <a:solidFill>
                  <a:srgbClr val="0A1D6E"/>
                </a:solidFill>
                <a:latin typeface="Gill Sans SemiBold"/>
              </a:rPr>
              <a:t>VI </a:t>
            </a:r>
            <a:r>
              <a:rPr lang="ru-RU" sz="1200" dirty="0">
                <a:solidFill>
                  <a:srgbClr val="0A1D6E"/>
                </a:solidFill>
              </a:rPr>
              <a:t>международной конференции “Наука настоящего и будущего”, </a:t>
            </a:r>
            <a:r>
              <a:rPr lang="ru-RU" sz="1200" dirty="0" err="1">
                <a:solidFill>
                  <a:srgbClr val="0A1D6E"/>
                </a:solidFill>
              </a:rPr>
              <a:t>СПбГЭТУ</a:t>
            </a:r>
            <a:r>
              <a:rPr lang="ru-RU" sz="1200" dirty="0">
                <a:solidFill>
                  <a:srgbClr val="0A1D6E"/>
                </a:solidFill>
              </a:rPr>
              <a:t> “ЛЭТИ”, Россия, 2018, С. 105-107</a:t>
            </a:r>
            <a:endParaRPr lang="en-US" sz="1200" dirty="0">
              <a:solidFill>
                <a:srgbClr val="0A1D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99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5DB551B-818E-45DB-A711-FD65564A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fld id="{FADCE1FA-DB27-47BB-AC29-A13C9A981991}" type="slidenum">
              <a:rPr lang="ru-RU" smtClean="0"/>
              <a:pPr>
                <a:buFont typeface="Arial" panose="020B0604020202020204" pitchFamily="34" charset="0"/>
                <a:buNone/>
                <a:defRPr/>
              </a:pPr>
              <a:t>4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0E0E0E-00D7-4AD8-BB55-4CFB2CFEE8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МЕТОДЫ СИНХРОНИЗАЦИИ</a:t>
            </a:r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3050B044-24DA-4C19-8801-827CE78CB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57910"/>
              </p:ext>
            </p:extLst>
          </p:nvPr>
        </p:nvGraphicFramePr>
        <p:xfrm>
          <a:off x="191344" y="719667"/>
          <a:ext cx="11809311" cy="551095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80183">
                  <a:extLst>
                    <a:ext uri="{9D8B030D-6E8A-4147-A177-3AD203B41FA5}">
                      <a16:colId xmlns:a16="http://schemas.microsoft.com/office/drawing/2014/main" val="1114943251"/>
                    </a:ext>
                  </a:extLst>
                </a:gridCol>
                <a:gridCol w="3796681">
                  <a:extLst>
                    <a:ext uri="{9D8B030D-6E8A-4147-A177-3AD203B41FA5}">
                      <a16:colId xmlns:a16="http://schemas.microsoft.com/office/drawing/2014/main" val="3145694997"/>
                    </a:ext>
                  </a:extLst>
                </a:gridCol>
                <a:gridCol w="4032447">
                  <a:extLst>
                    <a:ext uri="{9D8B030D-6E8A-4147-A177-3AD203B41FA5}">
                      <a16:colId xmlns:a16="http://schemas.microsoft.com/office/drawing/2014/main" val="89279521"/>
                    </a:ext>
                  </a:extLst>
                </a:gridCol>
              </a:tblGrid>
              <a:tr h="647817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Блокировки </a:t>
                      </a:r>
                      <a:b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</a:br>
                      <a:r>
                        <a:rPr lang="ru-RU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locks, mutexes, spinlocks</a:t>
                      </a:r>
                      <a:r>
                        <a:rPr lang="ru-RU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 </a:t>
                      </a:r>
                      <a:endParaRPr lang="ru-RU" sz="18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Неблокируемые структуры и алгоритмы (</a:t>
                      </a:r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non-blocking</a:t>
                      </a:r>
                      <a:r>
                        <a:rPr lang="ru-RU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Транзакционная память</a:t>
                      </a:r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b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(transactional memory)</a:t>
                      </a:r>
                      <a:endParaRPr lang="ru-RU" sz="18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75900"/>
                  </a:ext>
                </a:extLst>
              </a:tr>
              <a:tr h="486313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Блокировки организуют последовательный доступ к общему ресурсу. Доступ на одновременную работу с данным разделяемым ресурсом предоставляется только одному потоку</a:t>
                      </a:r>
                      <a:r>
                        <a:rPr lang="ru-RU" baseline="30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ru-RU" sz="18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Gill Sans SemiBold"/>
                          <a:ea typeface="+mn-ea"/>
                          <a:cs typeface="+mn-cs"/>
                        </a:rPr>
                        <a:t>.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Параллельное выполнение программы гарантирует непрерывный прогресс</a:t>
                      </a:r>
                      <a:r>
                        <a:rPr lang="ru-RU" baseline="30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ru-RU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. Существует три класса гарантии прогресса: </a:t>
                      </a:r>
                      <a:r>
                        <a:rPr lang="ru-RU" sz="1800" kern="1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wait-free</a:t>
                      </a:r>
                      <a:r>
                        <a:rPr lang="ru-RU" sz="18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(без остановок)</a:t>
                      </a:r>
                      <a:r>
                        <a:rPr lang="en-US" sz="18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Gill Sans SemiBold"/>
                          <a:ea typeface="+mn-ea"/>
                          <a:cs typeface="+mn-cs"/>
                        </a:rPr>
                        <a:t>, lock-free</a:t>
                      </a:r>
                      <a:r>
                        <a:rPr lang="ru-RU" sz="18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Gill Sans SemiBold"/>
                          <a:ea typeface="+mn-ea"/>
                          <a:cs typeface="+mn-cs"/>
                        </a:rPr>
                        <a:t> (без блокировок)</a:t>
                      </a:r>
                      <a:r>
                        <a:rPr lang="en-US" sz="18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Gill Sans SemiBold"/>
                          <a:ea typeface="+mn-ea"/>
                          <a:cs typeface="+mn-cs"/>
                        </a:rPr>
                        <a:t>, obstruction-free</a:t>
                      </a:r>
                      <a:r>
                        <a:rPr lang="ru-RU" sz="18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Gill Sans SemiBold"/>
                          <a:ea typeface="+mn-ea"/>
                          <a:cs typeface="+mn-cs"/>
                        </a:rPr>
                        <a:t> (без препятствий).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Транзакционная память выделяет группы инструкций в атомарные транзакции – конечные последовательности операций транзакционного чтения/записи памяти</a:t>
                      </a:r>
                      <a:r>
                        <a:rPr lang="ru-RU" baseline="30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ru-RU" sz="18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Gill Sans SemiBold"/>
                          <a:ea typeface="+mn-ea"/>
                          <a:cs typeface="+mn-cs"/>
                        </a:rPr>
                        <a:t>.</a:t>
                      </a:r>
                      <a:endParaRPr lang="ru-RU" baseline="30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713334"/>
                  </a:ext>
                </a:extLst>
              </a:tr>
            </a:tbl>
          </a:graphicData>
        </a:graphic>
      </p:graphicFrame>
      <p:cxnSp>
        <p:nvCxnSpPr>
          <p:cNvPr id="41" name="Straight Arrow Connector 7">
            <a:extLst>
              <a:ext uri="{FF2B5EF4-FFF2-40B4-BE49-F238E27FC236}">
                <a16:creationId xmlns:a16="http://schemas.microsoft.com/office/drawing/2014/main" id="{227E62A0-435E-4C99-8662-E01A951C2983}"/>
              </a:ext>
            </a:extLst>
          </p:cNvPr>
          <p:cNvCxnSpPr>
            <a:cxnSpLocks/>
          </p:cNvCxnSpPr>
          <p:nvPr/>
        </p:nvCxnSpPr>
        <p:spPr>
          <a:xfrm flipH="1" flipV="1">
            <a:off x="1309076" y="4980068"/>
            <a:ext cx="5233" cy="5853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8">
            <a:extLst>
              <a:ext uri="{FF2B5EF4-FFF2-40B4-BE49-F238E27FC236}">
                <a16:creationId xmlns:a16="http://schemas.microsoft.com/office/drawing/2014/main" id="{9A6282EB-9921-4AAD-B1BF-B4B91F7CB9BA}"/>
              </a:ext>
            </a:extLst>
          </p:cNvPr>
          <p:cNvGrpSpPr/>
          <p:nvPr/>
        </p:nvGrpSpPr>
        <p:grpSpPr>
          <a:xfrm>
            <a:off x="335360" y="3473868"/>
            <a:ext cx="4026676" cy="2539857"/>
            <a:chOff x="100687" y="1773238"/>
            <a:chExt cx="4500343" cy="1588710"/>
          </a:xfrm>
        </p:grpSpPr>
        <p:sp>
          <p:nvSpPr>
            <p:cNvPr id="46" name="Right Arrow 9">
              <a:extLst>
                <a:ext uri="{FF2B5EF4-FFF2-40B4-BE49-F238E27FC236}">
                  <a16:creationId xmlns:a16="http://schemas.microsoft.com/office/drawing/2014/main" id="{58D734DF-5EB2-4428-8A91-3C67AB851A65}"/>
                </a:ext>
              </a:extLst>
            </p:cNvPr>
            <p:cNvSpPr/>
            <p:nvPr/>
          </p:nvSpPr>
          <p:spPr>
            <a:xfrm>
              <a:off x="338065" y="1773238"/>
              <a:ext cx="3961701" cy="356605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ctr"/>
            <a:lstStyle/>
            <a:p>
              <a:pPr algn="r"/>
              <a:r>
                <a:rPr lang="ru-RU" sz="1100" dirty="0">
                  <a:solidFill>
                    <a:schemeClr val="tx2"/>
                  </a:solidFill>
                </a:rPr>
                <a:t>Поток</a:t>
              </a:r>
              <a:r>
                <a:rPr lang="en-US" sz="1100" dirty="0">
                  <a:solidFill>
                    <a:schemeClr val="tx2"/>
                  </a:solidFill>
                  <a:latin typeface="Gill Sans SemiBold"/>
                </a:rPr>
                <a:t> 1</a:t>
              </a:r>
              <a:endParaRPr lang="ru-RU" sz="1100" dirty="0">
                <a:solidFill>
                  <a:schemeClr val="tx2"/>
                </a:solidFill>
              </a:endParaRPr>
            </a:p>
          </p:txBody>
        </p:sp>
        <p:sp>
          <p:nvSpPr>
            <p:cNvPr id="47" name="Rounded Rectangle 10">
              <a:extLst>
                <a:ext uri="{FF2B5EF4-FFF2-40B4-BE49-F238E27FC236}">
                  <a16:creationId xmlns:a16="http://schemas.microsoft.com/office/drawing/2014/main" id="{D3A82A20-8527-43B9-8F5E-B7B91508E75F}"/>
                </a:ext>
              </a:extLst>
            </p:cNvPr>
            <p:cNvSpPr/>
            <p:nvPr/>
          </p:nvSpPr>
          <p:spPr>
            <a:xfrm>
              <a:off x="338065" y="2500603"/>
              <a:ext cx="3961709" cy="21478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2"/>
                  </a:solidFill>
                  <a:latin typeface="Gill Sans SemiBold"/>
                </a:rPr>
                <a:t>Mutex</a:t>
              </a:r>
              <a:endParaRPr lang="ru-RU" sz="1100" dirty="0">
                <a:solidFill>
                  <a:schemeClr val="tx2"/>
                </a:solidFill>
              </a:endParaRPr>
            </a:p>
          </p:txBody>
        </p:sp>
        <p:sp>
          <p:nvSpPr>
            <p:cNvPr id="48" name="Rectangle 11">
              <a:extLst>
                <a:ext uri="{FF2B5EF4-FFF2-40B4-BE49-F238E27FC236}">
                  <a16:creationId xmlns:a16="http://schemas.microsoft.com/office/drawing/2014/main" id="{921FE377-2551-4FEE-9804-98BC5676DBCE}"/>
                </a:ext>
              </a:extLst>
            </p:cNvPr>
            <p:cNvSpPr/>
            <p:nvPr/>
          </p:nvSpPr>
          <p:spPr>
            <a:xfrm>
              <a:off x="1057945" y="1845319"/>
              <a:ext cx="273695" cy="217760"/>
            </a:xfrm>
            <a:prstGeom prst="rect">
              <a:avLst/>
            </a:prstGeom>
            <a:pattFill prst="wdUpDiag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00"/>
            </a:p>
          </p:txBody>
        </p:sp>
        <p:cxnSp>
          <p:nvCxnSpPr>
            <p:cNvPr id="49" name="Straight Arrow Connector 12">
              <a:extLst>
                <a:ext uri="{FF2B5EF4-FFF2-40B4-BE49-F238E27FC236}">
                  <a16:creationId xmlns:a16="http://schemas.microsoft.com/office/drawing/2014/main" id="{49192C29-0C3B-4424-A4B9-A2E66B25F267}"/>
                </a:ext>
              </a:extLst>
            </p:cNvPr>
            <p:cNvCxnSpPr/>
            <p:nvPr/>
          </p:nvCxnSpPr>
          <p:spPr>
            <a:xfrm flipV="1">
              <a:off x="1331640" y="2060464"/>
              <a:ext cx="0" cy="436668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ight Arrow 13">
              <a:extLst>
                <a:ext uri="{FF2B5EF4-FFF2-40B4-BE49-F238E27FC236}">
                  <a16:creationId xmlns:a16="http://schemas.microsoft.com/office/drawing/2014/main" id="{71B68B33-B48E-463F-B2C8-E508F47484CE}"/>
                </a:ext>
              </a:extLst>
            </p:cNvPr>
            <p:cNvSpPr/>
            <p:nvPr/>
          </p:nvSpPr>
          <p:spPr>
            <a:xfrm>
              <a:off x="338064" y="3005343"/>
              <a:ext cx="3961707" cy="356605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ctr"/>
            <a:lstStyle/>
            <a:p>
              <a:pPr algn="r"/>
              <a:r>
                <a:rPr lang="ru-RU" sz="1100" dirty="0">
                  <a:solidFill>
                    <a:schemeClr val="tx2"/>
                  </a:solidFill>
                </a:rPr>
                <a:t>Поток</a:t>
              </a:r>
              <a:r>
                <a:rPr lang="en-US" sz="1100" dirty="0">
                  <a:solidFill>
                    <a:schemeClr val="tx2"/>
                  </a:solidFill>
                  <a:latin typeface="Gill Sans SemiBold"/>
                </a:rPr>
                <a:t> 2</a:t>
              </a:r>
              <a:endParaRPr lang="ru-RU" sz="1100" dirty="0">
                <a:solidFill>
                  <a:schemeClr val="tx2"/>
                </a:solidFill>
              </a:endParaRPr>
            </a:p>
          </p:txBody>
        </p:sp>
        <p:sp>
          <p:nvSpPr>
            <p:cNvPr id="51" name="Rectangle 14">
              <a:extLst>
                <a:ext uri="{FF2B5EF4-FFF2-40B4-BE49-F238E27FC236}">
                  <a16:creationId xmlns:a16="http://schemas.microsoft.com/office/drawing/2014/main" id="{952C6CAF-53E6-489F-8FFA-C285FA2BD9F8}"/>
                </a:ext>
              </a:extLst>
            </p:cNvPr>
            <p:cNvSpPr/>
            <p:nvPr/>
          </p:nvSpPr>
          <p:spPr>
            <a:xfrm>
              <a:off x="1461317" y="3077424"/>
              <a:ext cx="922841" cy="216024"/>
            </a:xfrm>
            <a:prstGeom prst="rect">
              <a:avLst/>
            </a:prstGeom>
            <a:pattFill prst="wdUpDiag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100" dirty="0">
                  <a:solidFill>
                    <a:schemeClr val="tx2"/>
                  </a:solidFill>
                </a:rPr>
                <a:t>Ожидание</a:t>
              </a:r>
            </a:p>
          </p:txBody>
        </p:sp>
        <p:cxnSp>
          <p:nvCxnSpPr>
            <p:cNvPr id="52" name="Straight Arrow Connector 15">
              <a:extLst>
                <a:ext uri="{FF2B5EF4-FFF2-40B4-BE49-F238E27FC236}">
                  <a16:creationId xmlns:a16="http://schemas.microsoft.com/office/drawing/2014/main" id="{49507591-5638-42E1-9E22-DB66DB030068}"/>
                </a:ext>
              </a:extLst>
            </p:cNvPr>
            <p:cNvCxnSpPr/>
            <p:nvPr/>
          </p:nvCxnSpPr>
          <p:spPr>
            <a:xfrm>
              <a:off x="2384158" y="2059268"/>
              <a:ext cx="0" cy="436667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16">
              <a:extLst>
                <a:ext uri="{FF2B5EF4-FFF2-40B4-BE49-F238E27FC236}">
                  <a16:creationId xmlns:a16="http://schemas.microsoft.com/office/drawing/2014/main" id="{426BFF3E-A7A8-423D-970B-BC07F6E5F5E9}"/>
                </a:ext>
              </a:extLst>
            </p:cNvPr>
            <p:cNvCxnSpPr>
              <a:cxnSpLocks/>
            </p:cNvCxnSpPr>
            <p:nvPr/>
          </p:nvCxnSpPr>
          <p:spPr>
            <a:xfrm>
              <a:off x="2384158" y="2714004"/>
              <a:ext cx="0" cy="356605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17">
              <a:extLst>
                <a:ext uri="{FF2B5EF4-FFF2-40B4-BE49-F238E27FC236}">
                  <a16:creationId xmlns:a16="http://schemas.microsoft.com/office/drawing/2014/main" id="{EBC0BD28-0C6D-4980-B44B-EB3EAD1B8E15}"/>
                </a:ext>
              </a:extLst>
            </p:cNvPr>
            <p:cNvSpPr/>
            <p:nvPr/>
          </p:nvSpPr>
          <p:spPr>
            <a:xfrm>
              <a:off x="2384158" y="3079788"/>
              <a:ext cx="1058922" cy="216024"/>
            </a:xfrm>
            <a:prstGeom prst="rect">
              <a:avLst/>
            </a:prstGeom>
            <a:pattFill prst="pct60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100" dirty="0">
                  <a:solidFill>
                    <a:schemeClr val="tx2"/>
                  </a:solidFill>
                </a:rPr>
                <a:t>Критическая секция</a:t>
              </a:r>
            </a:p>
          </p:txBody>
        </p:sp>
        <p:cxnSp>
          <p:nvCxnSpPr>
            <p:cNvPr id="55" name="Straight Arrow Connector 18">
              <a:extLst>
                <a:ext uri="{FF2B5EF4-FFF2-40B4-BE49-F238E27FC236}">
                  <a16:creationId xmlns:a16="http://schemas.microsoft.com/office/drawing/2014/main" id="{26FB8BBE-CCC3-4F0D-B7C9-0A67232D95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3100" y="2715383"/>
              <a:ext cx="0" cy="356606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1C99D0E-C7C0-4C44-B1F9-9F86185DA94E}"/>
                </a:ext>
              </a:extLst>
            </p:cNvPr>
            <p:cNvSpPr txBox="1"/>
            <p:nvPr/>
          </p:nvSpPr>
          <p:spPr>
            <a:xfrm rot="20065511">
              <a:off x="100687" y="2164314"/>
              <a:ext cx="1046221" cy="269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tx2"/>
                  </a:solidFill>
                </a:rPr>
                <a:t>Запрос на блокировку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4681344-0C40-43DD-81C5-71F9302FE2ED}"/>
                </a:ext>
              </a:extLst>
            </p:cNvPr>
            <p:cNvSpPr txBox="1"/>
            <p:nvPr/>
          </p:nvSpPr>
          <p:spPr>
            <a:xfrm rot="19769767">
              <a:off x="1399550" y="2147368"/>
              <a:ext cx="816957" cy="269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accent3"/>
                  </a:solidFill>
                </a:rPr>
                <a:t>Захват успешен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713414C-523C-457B-93E2-51BEAE2BF49B}"/>
                </a:ext>
              </a:extLst>
            </p:cNvPr>
            <p:cNvSpPr txBox="1"/>
            <p:nvPr/>
          </p:nvSpPr>
          <p:spPr>
            <a:xfrm rot="19709161">
              <a:off x="2330430" y="2168426"/>
              <a:ext cx="1225791" cy="163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dirty="0">
                  <a:solidFill>
                    <a:schemeClr val="accent3"/>
                  </a:solidFill>
                </a:rPr>
                <a:t>Освобождение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862C72-0E07-4F37-BB65-D4A790707B71}"/>
                </a:ext>
              </a:extLst>
            </p:cNvPr>
            <p:cNvSpPr txBox="1"/>
            <p:nvPr/>
          </p:nvSpPr>
          <p:spPr>
            <a:xfrm rot="19497431">
              <a:off x="2432272" y="2731933"/>
              <a:ext cx="851901" cy="269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accent3"/>
                  </a:solidFill>
                </a:rPr>
                <a:t>Захват успешен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2E626C4-4981-4AC4-BD32-1D0072AB7F3A}"/>
                </a:ext>
              </a:extLst>
            </p:cNvPr>
            <p:cNvSpPr txBox="1"/>
            <p:nvPr/>
          </p:nvSpPr>
          <p:spPr>
            <a:xfrm rot="19576434">
              <a:off x="3346082" y="2795018"/>
              <a:ext cx="1254948" cy="163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accent3"/>
                  </a:solidFill>
                </a:rPr>
                <a:t>Освобождение</a:t>
              </a:r>
            </a:p>
          </p:txBody>
        </p:sp>
        <p:cxnSp>
          <p:nvCxnSpPr>
            <p:cNvPr id="61" name="Straight Arrow Connector 25">
              <a:extLst>
                <a:ext uri="{FF2B5EF4-FFF2-40B4-BE49-F238E27FC236}">
                  <a16:creationId xmlns:a16="http://schemas.microsoft.com/office/drawing/2014/main" id="{0D2098C3-E417-4BAC-A777-F2E28E4406F3}"/>
                </a:ext>
              </a:extLst>
            </p:cNvPr>
            <p:cNvCxnSpPr>
              <a:cxnSpLocks/>
            </p:cNvCxnSpPr>
            <p:nvPr/>
          </p:nvCxnSpPr>
          <p:spPr>
            <a:xfrm>
              <a:off x="1461318" y="2715383"/>
              <a:ext cx="0" cy="360799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26">
              <a:extLst>
                <a:ext uri="{FF2B5EF4-FFF2-40B4-BE49-F238E27FC236}">
                  <a16:creationId xmlns:a16="http://schemas.microsoft.com/office/drawing/2014/main" id="{501E1F8B-4CB5-4196-80D4-4414218EDA7E}"/>
                </a:ext>
              </a:extLst>
            </p:cNvPr>
            <p:cNvSpPr/>
            <p:nvPr/>
          </p:nvSpPr>
          <p:spPr>
            <a:xfrm>
              <a:off x="1187623" y="3077381"/>
              <a:ext cx="273695" cy="216024"/>
            </a:xfrm>
            <a:prstGeom prst="rect">
              <a:avLst/>
            </a:prstGeom>
            <a:pattFill prst="wdUpDiag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BD17AE-FA5A-44D7-A524-C64F63B820E9}"/>
                </a:ext>
              </a:extLst>
            </p:cNvPr>
            <p:cNvSpPr txBox="1"/>
            <p:nvPr/>
          </p:nvSpPr>
          <p:spPr>
            <a:xfrm rot="20977627">
              <a:off x="1468672" y="2695391"/>
              <a:ext cx="815538" cy="375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accent2">
                      <a:lumMod val="75000"/>
                    </a:schemeClr>
                  </a:solidFill>
                </a:rPr>
                <a:t>Захвачен другим потоком</a:t>
              </a:r>
            </a:p>
          </p:txBody>
        </p:sp>
      </p:grpSp>
      <p:cxnSp>
        <p:nvCxnSpPr>
          <p:cNvPr id="43" name="Straight Arrow Connector 28">
            <a:extLst>
              <a:ext uri="{FF2B5EF4-FFF2-40B4-BE49-F238E27FC236}">
                <a16:creationId xmlns:a16="http://schemas.microsoft.com/office/drawing/2014/main" id="{8F74C8FF-F943-45F5-9FFC-1211B423F9AD}"/>
              </a:ext>
            </a:extLst>
          </p:cNvPr>
          <p:cNvCxnSpPr/>
          <p:nvPr/>
        </p:nvCxnSpPr>
        <p:spPr>
          <a:xfrm>
            <a:off x="1189563" y="3893524"/>
            <a:ext cx="0" cy="7431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9">
            <a:extLst>
              <a:ext uri="{FF2B5EF4-FFF2-40B4-BE49-F238E27FC236}">
                <a16:creationId xmlns:a16="http://schemas.microsoft.com/office/drawing/2014/main" id="{EF0181F8-C31A-4706-8B98-0B8A26E0A727}"/>
              </a:ext>
            </a:extLst>
          </p:cNvPr>
          <p:cNvSpPr/>
          <p:nvPr/>
        </p:nvSpPr>
        <p:spPr>
          <a:xfrm>
            <a:off x="1436753" y="3588998"/>
            <a:ext cx="946057" cy="348237"/>
          </a:xfrm>
          <a:prstGeom prst="rect">
            <a:avLst/>
          </a:prstGeom>
          <a:pattFill prst="pct60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2"/>
                </a:solidFill>
              </a:rPr>
              <a:t>Критическая секция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58CB01-9798-4C01-AC94-6985E8EB7340}"/>
              </a:ext>
            </a:extLst>
          </p:cNvPr>
          <p:cNvSpPr txBox="1"/>
          <p:nvPr/>
        </p:nvSpPr>
        <p:spPr>
          <a:xfrm rot="20424931">
            <a:off x="373652" y="5032745"/>
            <a:ext cx="940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tx2"/>
                </a:solidFill>
              </a:rPr>
              <a:t>Запрос на блокировку</a:t>
            </a:r>
          </a:p>
        </p:txBody>
      </p:sp>
      <p:grpSp>
        <p:nvGrpSpPr>
          <p:cNvPr id="84" name="Group 5">
            <a:extLst>
              <a:ext uri="{FF2B5EF4-FFF2-40B4-BE49-F238E27FC236}">
                <a16:creationId xmlns:a16="http://schemas.microsoft.com/office/drawing/2014/main" id="{344B33DD-3CD6-4A7E-8E0E-DA49B3DCC9E2}"/>
              </a:ext>
            </a:extLst>
          </p:cNvPr>
          <p:cNvGrpSpPr/>
          <p:nvPr/>
        </p:nvGrpSpPr>
        <p:grpSpPr>
          <a:xfrm>
            <a:off x="8188138" y="3088528"/>
            <a:ext cx="3589728" cy="3096344"/>
            <a:chOff x="2187577" y="1858158"/>
            <a:chExt cx="4988541" cy="4454292"/>
          </a:xfrm>
        </p:grpSpPr>
        <p:sp>
          <p:nvSpPr>
            <p:cNvPr id="85" name="Rounded Rectangle 6">
              <a:extLst>
                <a:ext uri="{FF2B5EF4-FFF2-40B4-BE49-F238E27FC236}">
                  <a16:creationId xmlns:a16="http://schemas.microsoft.com/office/drawing/2014/main" id="{F08CCED1-69CF-47CF-9377-B2F7158E70DC}"/>
                </a:ext>
              </a:extLst>
            </p:cNvPr>
            <p:cNvSpPr/>
            <p:nvPr/>
          </p:nvSpPr>
          <p:spPr>
            <a:xfrm>
              <a:off x="2208214" y="2070448"/>
              <a:ext cx="2683641" cy="3960018"/>
            </a:xfrm>
            <a:prstGeom prst="roundRect">
              <a:avLst/>
            </a:prstGeom>
            <a:solidFill>
              <a:srgbClr val="F4CB80">
                <a:alpha val="21176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00"/>
            </a:p>
          </p:txBody>
        </p:sp>
        <p:sp>
          <p:nvSpPr>
            <p:cNvPr id="86" name="Rounded Rectangle 7">
              <a:extLst>
                <a:ext uri="{FF2B5EF4-FFF2-40B4-BE49-F238E27FC236}">
                  <a16:creationId xmlns:a16="http://schemas.microsoft.com/office/drawing/2014/main" id="{152A135C-B0A0-41FB-9479-7F8EB8F96A2D}"/>
                </a:ext>
              </a:extLst>
            </p:cNvPr>
            <p:cNvSpPr/>
            <p:nvPr/>
          </p:nvSpPr>
          <p:spPr>
            <a:xfrm>
              <a:off x="2310828" y="2069224"/>
              <a:ext cx="3381106" cy="396001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21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00"/>
            </a:p>
          </p:txBody>
        </p:sp>
        <p:cxnSp>
          <p:nvCxnSpPr>
            <p:cNvPr id="87" name="Straight Arrow Connector 8">
              <a:extLst>
                <a:ext uri="{FF2B5EF4-FFF2-40B4-BE49-F238E27FC236}">
                  <a16:creationId xmlns:a16="http://schemas.microsoft.com/office/drawing/2014/main" id="{E9BC0FB4-9A76-4999-9523-D9E1CFDFC8E5}"/>
                </a:ext>
              </a:extLst>
            </p:cNvPr>
            <p:cNvCxnSpPr/>
            <p:nvPr/>
          </p:nvCxnSpPr>
          <p:spPr>
            <a:xfrm>
              <a:off x="2279576" y="2708920"/>
              <a:ext cx="72008" cy="1046286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ight Arrow 9">
              <a:extLst>
                <a:ext uri="{FF2B5EF4-FFF2-40B4-BE49-F238E27FC236}">
                  <a16:creationId xmlns:a16="http://schemas.microsoft.com/office/drawing/2014/main" id="{74732443-7ED7-43F9-8AB6-1B378567E5F0}"/>
                </a:ext>
              </a:extLst>
            </p:cNvPr>
            <p:cNvSpPr/>
            <p:nvPr/>
          </p:nvSpPr>
          <p:spPr>
            <a:xfrm>
              <a:off x="2187578" y="2052268"/>
              <a:ext cx="4988521" cy="90952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ctr"/>
            <a:lstStyle/>
            <a:p>
              <a:pPr algn="r"/>
              <a:r>
                <a:rPr lang="en-US" sz="1100" dirty="0">
                  <a:solidFill>
                    <a:schemeClr val="tx2"/>
                  </a:solidFill>
                  <a:latin typeface="Gill Sans SemiBold"/>
                </a:rPr>
                <a:t>                                                            </a:t>
              </a:r>
              <a:r>
                <a:rPr lang="ru-RU" sz="1100" dirty="0">
                  <a:solidFill>
                    <a:schemeClr val="tx2"/>
                  </a:solidFill>
                </a:rPr>
                <a:t>Поток</a:t>
              </a:r>
              <a:r>
                <a:rPr lang="en-US" sz="1100" dirty="0">
                  <a:solidFill>
                    <a:schemeClr val="tx2"/>
                  </a:solidFill>
                  <a:latin typeface="Gill Sans SemiBold"/>
                </a:rPr>
                <a:t> 1</a:t>
              </a:r>
              <a:endParaRPr lang="ru-RU" sz="1100" dirty="0">
                <a:solidFill>
                  <a:schemeClr val="tx2"/>
                </a:solidFill>
              </a:endParaRPr>
            </a:p>
          </p:txBody>
        </p:sp>
        <p:sp>
          <p:nvSpPr>
            <p:cNvPr id="89" name="Rounded Rectangle 10">
              <a:extLst>
                <a:ext uri="{FF2B5EF4-FFF2-40B4-BE49-F238E27FC236}">
                  <a16:creationId xmlns:a16="http://schemas.microsoft.com/office/drawing/2014/main" id="{0039ABE7-CA73-4956-AFFE-75D2DAFFBBB3}"/>
                </a:ext>
              </a:extLst>
            </p:cNvPr>
            <p:cNvSpPr/>
            <p:nvPr/>
          </p:nvSpPr>
          <p:spPr>
            <a:xfrm>
              <a:off x="2197092" y="3645419"/>
              <a:ext cx="4979008" cy="80424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2"/>
                  </a:solidFill>
                  <a:latin typeface="Gill Sans SemiBold"/>
                </a:rPr>
                <a:t>		                           </a:t>
              </a:r>
              <a:r>
                <a:rPr lang="ru-RU" sz="1100" dirty="0">
                  <a:solidFill>
                    <a:schemeClr val="tx2"/>
                  </a:solidFill>
                </a:rPr>
                <a:t>Общая память</a:t>
              </a:r>
            </a:p>
          </p:txBody>
        </p:sp>
        <p:sp>
          <p:nvSpPr>
            <p:cNvPr id="90" name="Right Arrow 11">
              <a:extLst>
                <a:ext uri="{FF2B5EF4-FFF2-40B4-BE49-F238E27FC236}">
                  <a16:creationId xmlns:a16="http://schemas.microsoft.com/office/drawing/2014/main" id="{BE9E98F7-3295-4982-97B4-E666A4139DF9}"/>
                </a:ext>
              </a:extLst>
            </p:cNvPr>
            <p:cNvSpPr/>
            <p:nvPr/>
          </p:nvSpPr>
          <p:spPr>
            <a:xfrm>
              <a:off x="2187577" y="5102760"/>
              <a:ext cx="4988541" cy="90952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ctr"/>
            <a:lstStyle/>
            <a:p>
              <a:pPr algn="r"/>
              <a:r>
                <a:rPr lang="en-US" sz="1100" dirty="0">
                  <a:solidFill>
                    <a:schemeClr val="tx2"/>
                  </a:solidFill>
                  <a:latin typeface="Gill Sans SemiBold"/>
                </a:rPr>
                <a:t>                                                            </a:t>
              </a:r>
              <a:r>
                <a:rPr lang="ru-RU" sz="1100" dirty="0">
                  <a:solidFill>
                    <a:schemeClr val="tx2"/>
                  </a:solidFill>
                </a:rPr>
                <a:t>Поток</a:t>
              </a:r>
              <a:r>
                <a:rPr lang="en-US" sz="1100" dirty="0">
                  <a:solidFill>
                    <a:schemeClr val="tx2"/>
                  </a:solidFill>
                  <a:latin typeface="Gill Sans SemiBold"/>
                </a:rPr>
                <a:t> 2</a:t>
              </a:r>
              <a:endParaRPr lang="ru-RU" sz="1100" dirty="0">
                <a:solidFill>
                  <a:schemeClr val="tx2"/>
                </a:solidFill>
              </a:endParaRPr>
            </a:p>
          </p:txBody>
        </p:sp>
        <p:sp>
          <p:nvSpPr>
            <p:cNvPr id="91" name="Rectangle 12">
              <a:extLst>
                <a:ext uri="{FF2B5EF4-FFF2-40B4-BE49-F238E27FC236}">
                  <a16:creationId xmlns:a16="http://schemas.microsoft.com/office/drawing/2014/main" id="{37043E96-4B7F-41B3-8A25-865478F16885}"/>
                </a:ext>
              </a:extLst>
            </p:cNvPr>
            <p:cNvSpPr/>
            <p:nvPr/>
          </p:nvSpPr>
          <p:spPr>
            <a:xfrm>
              <a:off x="2279575" y="3755206"/>
              <a:ext cx="3453760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2"/>
                  </a:solidFill>
                  <a:latin typeface="Gill Sans SemiBold"/>
                </a:rPr>
                <a:t>       </a:t>
              </a:r>
              <a:r>
                <a:rPr lang="ru-RU" sz="1100" dirty="0">
                  <a:solidFill>
                    <a:schemeClr val="tx2"/>
                  </a:solidFill>
                </a:rPr>
                <a:t>Данные Потока 1</a:t>
              </a:r>
            </a:p>
          </p:txBody>
        </p:sp>
        <p:cxnSp>
          <p:nvCxnSpPr>
            <p:cNvPr id="92" name="Straight Arrow Connector 13">
              <a:extLst>
                <a:ext uri="{FF2B5EF4-FFF2-40B4-BE49-F238E27FC236}">
                  <a16:creationId xmlns:a16="http://schemas.microsoft.com/office/drawing/2014/main" id="{1DE1C69F-0B54-4023-91DF-CB1C1CDD6426}"/>
                </a:ext>
              </a:extLst>
            </p:cNvPr>
            <p:cNvCxnSpPr/>
            <p:nvPr/>
          </p:nvCxnSpPr>
          <p:spPr>
            <a:xfrm flipV="1">
              <a:off x="2639616" y="2708920"/>
              <a:ext cx="144016" cy="1046286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14">
              <a:extLst>
                <a:ext uri="{FF2B5EF4-FFF2-40B4-BE49-F238E27FC236}">
                  <a16:creationId xmlns:a16="http://schemas.microsoft.com/office/drawing/2014/main" id="{AD311F94-75F7-4512-9F39-8D0B0D8C26EA}"/>
                </a:ext>
              </a:extLst>
            </p:cNvPr>
            <p:cNvCxnSpPr/>
            <p:nvPr/>
          </p:nvCxnSpPr>
          <p:spPr>
            <a:xfrm flipV="1">
              <a:off x="2334027" y="4288017"/>
              <a:ext cx="144016" cy="1046286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15">
              <a:extLst>
                <a:ext uri="{FF2B5EF4-FFF2-40B4-BE49-F238E27FC236}">
                  <a16:creationId xmlns:a16="http://schemas.microsoft.com/office/drawing/2014/main" id="{7DF5E868-EA2F-4694-B24F-97A3F243DAEE}"/>
                </a:ext>
              </a:extLst>
            </p:cNvPr>
            <p:cNvSpPr/>
            <p:nvPr/>
          </p:nvSpPr>
          <p:spPr>
            <a:xfrm>
              <a:off x="2783632" y="2231545"/>
              <a:ext cx="2016224" cy="550972"/>
            </a:xfrm>
            <a:prstGeom prst="rect">
              <a:avLst/>
            </a:prstGeom>
            <a:pattFill prst="smCheck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100" dirty="0">
                  <a:solidFill>
                    <a:schemeClr val="tx2"/>
                  </a:solidFill>
                </a:rPr>
                <a:t>Обработка данных</a:t>
              </a:r>
            </a:p>
          </p:txBody>
        </p:sp>
        <p:cxnSp>
          <p:nvCxnSpPr>
            <p:cNvPr id="95" name="Straight Arrow Connector 16">
              <a:extLst>
                <a:ext uri="{FF2B5EF4-FFF2-40B4-BE49-F238E27FC236}">
                  <a16:creationId xmlns:a16="http://schemas.microsoft.com/office/drawing/2014/main" id="{449A25D1-403F-4592-8155-90B4E4B0E5D4}"/>
                </a:ext>
              </a:extLst>
            </p:cNvPr>
            <p:cNvCxnSpPr/>
            <p:nvPr/>
          </p:nvCxnSpPr>
          <p:spPr>
            <a:xfrm>
              <a:off x="4799857" y="2754072"/>
              <a:ext cx="91999" cy="1001134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AA77E47-82AC-4CCC-9DB5-88D72F5D2F1B}"/>
                </a:ext>
              </a:extLst>
            </p:cNvPr>
            <p:cNvSpPr txBox="1"/>
            <p:nvPr/>
          </p:nvSpPr>
          <p:spPr>
            <a:xfrm>
              <a:off x="3420128" y="3078445"/>
              <a:ext cx="1612011" cy="243516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ru-RU" sz="1100" dirty="0">
                  <a:solidFill>
                    <a:schemeClr val="accent3"/>
                  </a:solidFill>
                </a:rPr>
                <a:t>Коммит</a:t>
              </a:r>
              <a:endParaRPr lang="en-US" sz="1100" dirty="0">
                <a:solidFill>
                  <a:schemeClr val="accent3"/>
                </a:solidFill>
                <a:latin typeface="Gill Sans SemiBold"/>
              </a:endParaRPr>
            </a:p>
          </p:txBody>
        </p:sp>
        <p:sp>
          <p:nvSpPr>
            <p:cNvPr id="97" name="Rectangle 18">
              <a:extLst>
                <a:ext uri="{FF2B5EF4-FFF2-40B4-BE49-F238E27FC236}">
                  <a16:creationId xmlns:a16="http://schemas.microsoft.com/office/drawing/2014/main" id="{139322CD-14B9-449B-8F48-4C2CCD911E9E}"/>
                </a:ext>
              </a:extLst>
            </p:cNvPr>
            <p:cNvSpPr/>
            <p:nvPr/>
          </p:nvSpPr>
          <p:spPr>
            <a:xfrm>
              <a:off x="2860327" y="5282037"/>
              <a:ext cx="2731617" cy="550972"/>
            </a:xfrm>
            <a:prstGeom prst="rect">
              <a:avLst/>
            </a:prstGeom>
            <a:pattFill prst="smCheck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100" dirty="0">
                  <a:solidFill>
                    <a:schemeClr val="tx2"/>
                  </a:solidFill>
                </a:rPr>
                <a:t>Обработка данных</a:t>
              </a:r>
            </a:p>
          </p:txBody>
        </p:sp>
        <p:cxnSp>
          <p:nvCxnSpPr>
            <p:cNvPr id="98" name="Straight Arrow Connector 19">
              <a:extLst>
                <a:ext uri="{FF2B5EF4-FFF2-40B4-BE49-F238E27FC236}">
                  <a16:creationId xmlns:a16="http://schemas.microsoft.com/office/drawing/2014/main" id="{E6F2F684-37A2-4242-9848-5474F7DE78B0}"/>
                </a:ext>
              </a:extLst>
            </p:cNvPr>
            <p:cNvCxnSpPr/>
            <p:nvPr/>
          </p:nvCxnSpPr>
          <p:spPr>
            <a:xfrm>
              <a:off x="2783632" y="4306178"/>
              <a:ext cx="72008" cy="1046286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20">
              <a:extLst>
                <a:ext uri="{FF2B5EF4-FFF2-40B4-BE49-F238E27FC236}">
                  <a16:creationId xmlns:a16="http://schemas.microsoft.com/office/drawing/2014/main" id="{46641A12-EF06-43E5-ADF6-8B1B3517595C}"/>
                </a:ext>
              </a:extLst>
            </p:cNvPr>
            <p:cNvCxnSpPr/>
            <p:nvPr/>
          </p:nvCxnSpPr>
          <p:spPr>
            <a:xfrm flipV="1">
              <a:off x="5589319" y="4291932"/>
              <a:ext cx="144016" cy="1046286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B1A44EC-7802-4CEA-A2CB-ED19D2E6A053}"/>
                </a:ext>
              </a:extLst>
            </p:cNvPr>
            <p:cNvSpPr txBox="1"/>
            <p:nvPr/>
          </p:nvSpPr>
          <p:spPr>
            <a:xfrm>
              <a:off x="4799857" y="4632986"/>
              <a:ext cx="811878" cy="243516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ru-RU" sz="1100" dirty="0">
                  <a:solidFill>
                    <a:schemeClr val="accent2">
                      <a:lumMod val="75000"/>
                    </a:schemeClr>
                  </a:solidFill>
                </a:rPr>
                <a:t>Отмена</a:t>
              </a:r>
              <a:endParaRPr lang="en-US" sz="1100" dirty="0">
                <a:solidFill>
                  <a:schemeClr val="accent2">
                    <a:lumMod val="75000"/>
                  </a:schemeClr>
                </a:solidFill>
                <a:latin typeface="Gill Sans SemiBold"/>
              </a:endParaRPr>
            </a:p>
          </p:txBody>
        </p:sp>
        <p:cxnSp>
          <p:nvCxnSpPr>
            <p:cNvPr id="101" name="Straight Connector 22">
              <a:extLst>
                <a:ext uri="{FF2B5EF4-FFF2-40B4-BE49-F238E27FC236}">
                  <a16:creationId xmlns:a16="http://schemas.microsoft.com/office/drawing/2014/main" id="{DF196785-AA42-4CD5-B4B6-553189C82C80}"/>
                </a:ext>
              </a:extLst>
            </p:cNvPr>
            <p:cNvCxnSpPr/>
            <p:nvPr/>
          </p:nvCxnSpPr>
          <p:spPr>
            <a:xfrm>
              <a:off x="2233405" y="1916114"/>
              <a:ext cx="0" cy="4114353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23">
              <a:extLst>
                <a:ext uri="{FF2B5EF4-FFF2-40B4-BE49-F238E27FC236}">
                  <a16:creationId xmlns:a16="http://schemas.microsoft.com/office/drawing/2014/main" id="{FDBEAAD5-86B7-4EB9-B8CA-0536648BB5D6}"/>
                </a:ext>
              </a:extLst>
            </p:cNvPr>
            <p:cNvCxnSpPr/>
            <p:nvPr/>
          </p:nvCxnSpPr>
          <p:spPr>
            <a:xfrm>
              <a:off x="2334027" y="2070448"/>
              <a:ext cx="0" cy="4242002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24">
              <a:extLst>
                <a:ext uri="{FF2B5EF4-FFF2-40B4-BE49-F238E27FC236}">
                  <a16:creationId xmlns:a16="http://schemas.microsoft.com/office/drawing/2014/main" id="{769A2374-8588-45D9-8A76-A554535A99B0}"/>
                </a:ext>
              </a:extLst>
            </p:cNvPr>
            <p:cNvCxnSpPr/>
            <p:nvPr/>
          </p:nvCxnSpPr>
          <p:spPr>
            <a:xfrm>
              <a:off x="4888736" y="1858158"/>
              <a:ext cx="0" cy="4171084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25">
              <a:extLst>
                <a:ext uri="{FF2B5EF4-FFF2-40B4-BE49-F238E27FC236}">
                  <a16:creationId xmlns:a16="http://schemas.microsoft.com/office/drawing/2014/main" id="{B42CF6EA-2BDA-4780-B8FC-F99C23FE8DF6}"/>
                </a:ext>
              </a:extLst>
            </p:cNvPr>
            <p:cNvCxnSpPr/>
            <p:nvPr/>
          </p:nvCxnSpPr>
          <p:spPr>
            <a:xfrm>
              <a:off x="5733335" y="2070448"/>
              <a:ext cx="0" cy="4242002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26">
              <a:extLst>
                <a:ext uri="{FF2B5EF4-FFF2-40B4-BE49-F238E27FC236}">
                  <a16:creationId xmlns:a16="http://schemas.microsoft.com/office/drawing/2014/main" id="{98865477-CBA4-48F8-AEC3-C2C58CDD6F0B}"/>
                </a:ext>
              </a:extLst>
            </p:cNvPr>
            <p:cNvCxnSpPr>
              <a:stCxn id="110" idx="3"/>
            </p:cNvCxnSpPr>
            <p:nvPr/>
          </p:nvCxnSpPr>
          <p:spPr>
            <a:xfrm>
              <a:off x="4341524" y="6157210"/>
              <a:ext cx="1370102" cy="33052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27">
              <a:extLst>
                <a:ext uri="{FF2B5EF4-FFF2-40B4-BE49-F238E27FC236}">
                  <a16:creationId xmlns:a16="http://schemas.microsoft.com/office/drawing/2014/main" id="{86DB4327-7F4B-46ED-9D89-0D6D7E3822A1}"/>
                </a:ext>
              </a:extLst>
            </p:cNvPr>
            <p:cNvCxnSpPr>
              <a:cxnSpLocks/>
              <a:stCxn id="109" idx="3"/>
            </p:cNvCxnSpPr>
            <p:nvPr/>
          </p:nvCxnSpPr>
          <p:spPr>
            <a:xfrm>
              <a:off x="4466340" y="1979918"/>
              <a:ext cx="416404" cy="12369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28">
              <a:extLst>
                <a:ext uri="{FF2B5EF4-FFF2-40B4-BE49-F238E27FC236}">
                  <a16:creationId xmlns:a16="http://schemas.microsoft.com/office/drawing/2014/main" id="{CF000811-EFB7-48C1-89D0-88DCBD1F034C}"/>
                </a:ext>
              </a:extLst>
            </p:cNvPr>
            <p:cNvCxnSpPr>
              <a:stCxn id="110" idx="1"/>
            </p:cNvCxnSpPr>
            <p:nvPr/>
          </p:nvCxnSpPr>
          <p:spPr>
            <a:xfrm flipH="1">
              <a:off x="2340021" y="6157210"/>
              <a:ext cx="706378" cy="16741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29">
              <a:extLst>
                <a:ext uri="{FF2B5EF4-FFF2-40B4-BE49-F238E27FC236}">
                  <a16:creationId xmlns:a16="http://schemas.microsoft.com/office/drawing/2014/main" id="{1AFE0C14-56B4-4D38-8A5C-E0D76E32106E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flipH="1">
              <a:off x="2227415" y="1979918"/>
              <a:ext cx="882961" cy="16741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AA4BDFB-E718-45C9-94F1-333DD74C3AD5}"/>
                </a:ext>
              </a:extLst>
            </p:cNvPr>
            <p:cNvSpPr txBox="1"/>
            <p:nvPr/>
          </p:nvSpPr>
          <p:spPr>
            <a:xfrm>
              <a:off x="3110376" y="1858159"/>
              <a:ext cx="1355965" cy="243516"/>
            </a:xfrm>
            <a:prstGeom prst="rect">
              <a:avLst/>
            </a:prstGeom>
            <a:solidFill>
              <a:srgbClr val="FFCC99">
                <a:alpha val="21176"/>
              </a:srgbClr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ru-RU" sz="1100" dirty="0">
                  <a:solidFill>
                    <a:schemeClr val="tx2"/>
                  </a:solidFill>
                </a:rPr>
                <a:t>Транзакция</a:t>
              </a:r>
              <a:r>
                <a:rPr lang="en-US" sz="1100" dirty="0">
                  <a:solidFill>
                    <a:schemeClr val="tx2"/>
                  </a:solidFill>
                  <a:latin typeface="Gill Sans SemiBold"/>
                </a:rPr>
                <a:t> A</a:t>
              </a:r>
              <a:endParaRPr lang="ru-RU" sz="1100" dirty="0">
                <a:solidFill>
                  <a:schemeClr val="tx2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60A9F30-EFF2-49C3-94DD-D4E1DA68DE63}"/>
                </a:ext>
              </a:extLst>
            </p:cNvPr>
            <p:cNvSpPr txBox="1"/>
            <p:nvPr/>
          </p:nvSpPr>
          <p:spPr>
            <a:xfrm>
              <a:off x="3046399" y="6035451"/>
              <a:ext cx="1295125" cy="243516"/>
            </a:xfrm>
            <a:prstGeom prst="rect">
              <a:avLst/>
            </a:prstGeom>
            <a:solidFill>
              <a:srgbClr val="FF9999">
                <a:alpha val="10980"/>
              </a:srgbClr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ru-RU" sz="1100" dirty="0">
                  <a:solidFill>
                    <a:schemeClr val="tx2"/>
                  </a:solidFill>
                </a:rPr>
                <a:t>Транзакция Б</a:t>
              </a:r>
            </a:p>
          </p:txBody>
        </p:sp>
      </p:grpSp>
      <p:grpSp>
        <p:nvGrpSpPr>
          <p:cNvPr id="148" name="Группа 147">
            <a:extLst>
              <a:ext uri="{FF2B5EF4-FFF2-40B4-BE49-F238E27FC236}">
                <a16:creationId xmlns:a16="http://schemas.microsoft.com/office/drawing/2014/main" id="{DC485C69-83ED-4B5A-8067-5B4B8CB734E5}"/>
              </a:ext>
            </a:extLst>
          </p:cNvPr>
          <p:cNvGrpSpPr/>
          <p:nvPr/>
        </p:nvGrpSpPr>
        <p:grpSpPr>
          <a:xfrm>
            <a:off x="4422889" y="3407437"/>
            <a:ext cx="3474173" cy="2700412"/>
            <a:chOff x="2197087" y="2417870"/>
            <a:chExt cx="4404464" cy="3423510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28E4456-2C08-41BB-9A82-18DB8530175A}"/>
                </a:ext>
              </a:extLst>
            </p:cNvPr>
            <p:cNvSpPr txBox="1"/>
            <p:nvPr/>
          </p:nvSpPr>
          <p:spPr>
            <a:xfrm>
              <a:off x="3345415" y="4673800"/>
              <a:ext cx="599100" cy="331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2"/>
                  </a:solidFill>
                  <a:latin typeface="Gill Sans SemiBold"/>
                </a:rPr>
                <a:t>CAS</a:t>
              </a:r>
              <a:endParaRPr lang="ru-RU" sz="1100" dirty="0">
                <a:solidFill>
                  <a:schemeClr val="tx2"/>
                </a:solidFill>
              </a:endParaRPr>
            </a:p>
          </p:txBody>
        </p:sp>
        <p:sp>
          <p:nvSpPr>
            <p:cNvPr id="131" name="Right Arrow 7">
              <a:extLst>
                <a:ext uri="{FF2B5EF4-FFF2-40B4-BE49-F238E27FC236}">
                  <a16:creationId xmlns:a16="http://schemas.microsoft.com/office/drawing/2014/main" id="{1DBC7184-F6DC-4143-B5FE-EE622A81E2FF}"/>
                </a:ext>
              </a:extLst>
            </p:cNvPr>
            <p:cNvSpPr/>
            <p:nvPr/>
          </p:nvSpPr>
          <p:spPr>
            <a:xfrm>
              <a:off x="2197087" y="2417870"/>
              <a:ext cx="4114933" cy="90952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ctr"/>
            <a:lstStyle/>
            <a:p>
              <a:pPr algn="r"/>
              <a:r>
                <a:rPr lang="en-US" sz="1100" dirty="0">
                  <a:solidFill>
                    <a:schemeClr val="tx2"/>
                  </a:solidFill>
                  <a:latin typeface="Gill Sans SemiBold"/>
                </a:rPr>
                <a:t>                                                             </a:t>
              </a:r>
              <a:r>
                <a:rPr lang="ru-RU" sz="1100" dirty="0">
                  <a:solidFill>
                    <a:schemeClr val="tx2"/>
                  </a:solidFill>
                </a:rPr>
                <a:t>Поток</a:t>
              </a:r>
              <a:r>
                <a:rPr lang="en-US" sz="1100" dirty="0">
                  <a:solidFill>
                    <a:schemeClr val="tx2"/>
                  </a:solidFill>
                  <a:latin typeface="Gill Sans SemiBold"/>
                </a:rPr>
                <a:t> 1</a:t>
              </a:r>
              <a:endParaRPr lang="ru-RU" sz="1100" dirty="0">
                <a:solidFill>
                  <a:schemeClr val="tx2"/>
                </a:solidFill>
              </a:endParaRPr>
            </a:p>
          </p:txBody>
        </p:sp>
        <p:sp>
          <p:nvSpPr>
            <p:cNvPr id="132" name="Rounded Rectangle 8">
              <a:extLst>
                <a:ext uri="{FF2B5EF4-FFF2-40B4-BE49-F238E27FC236}">
                  <a16:creationId xmlns:a16="http://schemas.microsoft.com/office/drawing/2014/main" id="{BE29D618-ABBD-4DE1-986E-EB8D0FBFF87D}"/>
                </a:ext>
              </a:extLst>
            </p:cNvPr>
            <p:cNvSpPr/>
            <p:nvPr/>
          </p:nvSpPr>
          <p:spPr>
            <a:xfrm>
              <a:off x="2197088" y="3911363"/>
              <a:ext cx="4114933" cy="54780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100" dirty="0">
                  <a:solidFill>
                    <a:schemeClr val="tx2"/>
                  </a:solidFill>
                  <a:latin typeface="Gill Sans SemiBold"/>
                </a:rPr>
                <a:t>                                </a:t>
              </a:r>
              <a:r>
                <a:rPr lang="en-US" sz="1100" dirty="0" err="1">
                  <a:solidFill>
                    <a:schemeClr val="tx2"/>
                  </a:solidFill>
                  <a:latin typeface="Gill Sans SemiBold"/>
                </a:rPr>
                <a:t>Treiber’s</a:t>
              </a:r>
              <a:r>
                <a:rPr lang="en-US" sz="1100" dirty="0">
                  <a:solidFill>
                    <a:schemeClr val="tx2"/>
                  </a:solidFill>
                  <a:latin typeface="Gill Sans SemiBold"/>
                </a:rPr>
                <a:t> </a:t>
              </a:r>
              <a:r>
                <a:rPr lang="ru-RU" sz="1100" dirty="0">
                  <a:solidFill>
                    <a:schemeClr val="tx2"/>
                  </a:solidFill>
                </a:rPr>
                <a:t>Стек</a:t>
              </a:r>
              <a:r>
                <a:rPr lang="en-US" sz="1100" dirty="0">
                  <a:solidFill>
                    <a:schemeClr val="tx2"/>
                  </a:solidFill>
                  <a:latin typeface="Gill Sans SemiBold"/>
                </a:rPr>
                <a:t> </a:t>
              </a:r>
              <a:endParaRPr lang="ru-RU" sz="1100" dirty="0">
                <a:solidFill>
                  <a:schemeClr val="tx2"/>
                </a:solidFill>
              </a:endParaRPr>
            </a:p>
          </p:txBody>
        </p:sp>
        <p:sp>
          <p:nvSpPr>
            <p:cNvPr id="133" name="Right Arrow 9">
              <a:extLst>
                <a:ext uri="{FF2B5EF4-FFF2-40B4-BE49-F238E27FC236}">
                  <a16:creationId xmlns:a16="http://schemas.microsoft.com/office/drawing/2014/main" id="{BCC05BF3-86C1-48FF-909E-5821733CE1FB}"/>
                </a:ext>
              </a:extLst>
            </p:cNvPr>
            <p:cNvSpPr/>
            <p:nvPr/>
          </p:nvSpPr>
          <p:spPr>
            <a:xfrm>
              <a:off x="2197087" y="4931854"/>
              <a:ext cx="4114933" cy="90952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ctr"/>
            <a:lstStyle/>
            <a:p>
              <a:pPr algn="r"/>
              <a:r>
                <a:rPr lang="en-US" sz="1100" dirty="0">
                  <a:solidFill>
                    <a:schemeClr val="tx2"/>
                  </a:solidFill>
                  <a:latin typeface="Gill Sans SemiBold"/>
                </a:rPr>
                <a:t>                                                         </a:t>
              </a:r>
              <a:r>
                <a:rPr lang="ru-RU" sz="1100" dirty="0">
                  <a:solidFill>
                    <a:schemeClr val="tx2"/>
                  </a:solidFill>
                </a:rPr>
                <a:t>Поток</a:t>
              </a:r>
              <a:r>
                <a:rPr lang="en-US" sz="1100" dirty="0">
                  <a:solidFill>
                    <a:schemeClr val="tx2"/>
                  </a:solidFill>
                  <a:latin typeface="Gill Sans SemiBold"/>
                </a:rPr>
                <a:t> 2</a:t>
              </a:r>
              <a:endParaRPr lang="ru-RU" sz="1100" dirty="0">
                <a:solidFill>
                  <a:schemeClr val="tx2"/>
                </a:solidFill>
              </a:endParaRPr>
            </a:p>
          </p:txBody>
        </p:sp>
        <p:sp>
          <p:nvSpPr>
            <p:cNvPr id="134" name="Rectangle 10">
              <a:extLst>
                <a:ext uri="{FF2B5EF4-FFF2-40B4-BE49-F238E27FC236}">
                  <a16:creationId xmlns:a16="http://schemas.microsoft.com/office/drawing/2014/main" id="{270D7D59-F95B-4FAB-BD9E-CFF46A5F1142}"/>
                </a:ext>
              </a:extLst>
            </p:cNvPr>
            <p:cNvSpPr/>
            <p:nvPr/>
          </p:nvSpPr>
          <p:spPr>
            <a:xfrm>
              <a:off x="3345414" y="2597148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2"/>
                  </a:solidFill>
                </a:rPr>
                <a:t>15</a:t>
              </a:r>
            </a:p>
          </p:txBody>
        </p:sp>
        <p:sp>
          <p:nvSpPr>
            <p:cNvPr id="135" name="Rectangle 11">
              <a:extLst>
                <a:ext uri="{FF2B5EF4-FFF2-40B4-BE49-F238E27FC236}">
                  <a16:creationId xmlns:a16="http://schemas.microsoft.com/office/drawing/2014/main" id="{6190D273-2C52-4F94-AABB-4BAAC015571A}"/>
                </a:ext>
              </a:extLst>
            </p:cNvPr>
            <p:cNvSpPr/>
            <p:nvPr/>
          </p:nvSpPr>
          <p:spPr>
            <a:xfrm>
              <a:off x="2208214" y="3919378"/>
              <a:ext cx="489777" cy="555817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2"/>
                  </a:solidFill>
                </a:rPr>
                <a:t>52</a:t>
              </a:r>
            </a:p>
          </p:txBody>
        </p:sp>
        <p:sp>
          <p:nvSpPr>
            <p:cNvPr id="136" name="Rectangle 12">
              <a:extLst>
                <a:ext uri="{FF2B5EF4-FFF2-40B4-BE49-F238E27FC236}">
                  <a16:creationId xmlns:a16="http://schemas.microsoft.com/office/drawing/2014/main" id="{D3F4CB85-ABC6-4629-BE38-E548830DEA6A}"/>
                </a:ext>
              </a:extLst>
            </p:cNvPr>
            <p:cNvSpPr/>
            <p:nvPr/>
          </p:nvSpPr>
          <p:spPr>
            <a:xfrm>
              <a:off x="3835191" y="2597148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37" name="Rectangle 13">
              <a:extLst>
                <a:ext uri="{FF2B5EF4-FFF2-40B4-BE49-F238E27FC236}">
                  <a16:creationId xmlns:a16="http://schemas.microsoft.com/office/drawing/2014/main" id="{135348A1-7EF2-4C6A-8A7C-571619F00C9A}"/>
                </a:ext>
              </a:extLst>
            </p:cNvPr>
            <p:cNvSpPr/>
            <p:nvPr/>
          </p:nvSpPr>
          <p:spPr>
            <a:xfrm>
              <a:off x="4324968" y="2597148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38" name="Rectangle 14">
              <a:extLst>
                <a:ext uri="{FF2B5EF4-FFF2-40B4-BE49-F238E27FC236}">
                  <a16:creationId xmlns:a16="http://schemas.microsoft.com/office/drawing/2014/main" id="{27BB062F-352B-4AE6-ADE5-6EB448CF8BB4}"/>
                </a:ext>
              </a:extLst>
            </p:cNvPr>
            <p:cNvSpPr/>
            <p:nvPr/>
          </p:nvSpPr>
          <p:spPr>
            <a:xfrm>
              <a:off x="3345417" y="5104483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39" name="Rectangle 15">
              <a:extLst>
                <a:ext uri="{FF2B5EF4-FFF2-40B4-BE49-F238E27FC236}">
                  <a16:creationId xmlns:a16="http://schemas.microsoft.com/office/drawing/2014/main" id="{4D5DD4D0-440D-4282-9E85-05F6AA14CA5B}"/>
                </a:ext>
              </a:extLst>
            </p:cNvPr>
            <p:cNvSpPr/>
            <p:nvPr/>
          </p:nvSpPr>
          <p:spPr>
            <a:xfrm>
              <a:off x="3835194" y="5104483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2"/>
                  </a:solidFill>
                </a:rPr>
                <a:t>17</a:t>
              </a:r>
            </a:p>
          </p:txBody>
        </p:sp>
        <p:sp>
          <p:nvSpPr>
            <p:cNvPr id="140" name="Rectangle 16">
              <a:extLst>
                <a:ext uri="{FF2B5EF4-FFF2-40B4-BE49-F238E27FC236}">
                  <a16:creationId xmlns:a16="http://schemas.microsoft.com/office/drawing/2014/main" id="{461EAA31-5805-40FC-9401-C53B75C92A3D}"/>
                </a:ext>
              </a:extLst>
            </p:cNvPr>
            <p:cNvSpPr/>
            <p:nvPr/>
          </p:nvSpPr>
          <p:spPr>
            <a:xfrm>
              <a:off x="4324971" y="5104483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2"/>
                  </a:solidFill>
                </a:rPr>
                <a:t>1</a:t>
              </a:r>
              <a:r>
                <a:rPr lang="en-US" sz="1400" dirty="0">
                  <a:solidFill>
                    <a:schemeClr val="tx2"/>
                  </a:solidFill>
                  <a:latin typeface="Gill Sans SemiBold"/>
                </a:rPr>
                <a:t>1</a:t>
              </a:r>
              <a:endParaRPr lang="ru-RU" sz="1400" dirty="0">
                <a:solidFill>
                  <a:schemeClr val="tx2"/>
                </a:solidFill>
              </a:endParaRPr>
            </a:p>
          </p:txBody>
        </p:sp>
        <p:sp>
          <p:nvSpPr>
            <p:cNvPr id="141" name="Rectangle 18">
              <a:extLst>
                <a:ext uri="{FF2B5EF4-FFF2-40B4-BE49-F238E27FC236}">
                  <a16:creationId xmlns:a16="http://schemas.microsoft.com/office/drawing/2014/main" id="{06617C52-E2FE-46BA-9EDF-F2022188241E}"/>
                </a:ext>
              </a:extLst>
            </p:cNvPr>
            <p:cNvSpPr/>
            <p:nvPr/>
          </p:nvSpPr>
          <p:spPr>
            <a:xfrm>
              <a:off x="2697991" y="3918882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2"/>
                  </a:solidFill>
                </a:rPr>
                <a:t>16</a:t>
              </a:r>
            </a:p>
          </p:txBody>
        </p:sp>
        <p:cxnSp>
          <p:nvCxnSpPr>
            <p:cNvPr id="142" name="Straight Arrow Connector 19">
              <a:extLst>
                <a:ext uri="{FF2B5EF4-FFF2-40B4-BE49-F238E27FC236}">
                  <a16:creationId xmlns:a16="http://schemas.microsoft.com/office/drawing/2014/main" id="{991D3A67-BAC5-42B4-8D32-C257229EE28C}"/>
                </a:ext>
              </a:extLst>
            </p:cNvPr>
            <p:cNvCxnSpPr>
              <a:stCxn id="146" idx="2"/>
              <a:endCxn id="144" idx="0"/>
            </p:cNvCxnSpPr>
            <p:nvPr/>
          </p:nvCxnSpPr>
          <p:spPr>
            <a:xfrm>
              <a:off x="3100526" y="3148120"/>
              <a:ext cx="137202" cy="770762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20">
              <a:extLst>
                <a:ext uri="{FF2B5EF4-FFF2-40B4-BE49-F238E27FC236}">
                  <a16:creationId xmlns:a16="http://schemas.microsoft.com/office/drawing/2014/main" id="{93A0FCCA-51FE-4372-A660-3B523257FE82}"/>
                </a:ext>
              </a:extLst>
            </p:cNvPr>
            <p:cNvCxnSpPr>
              <a:stCxn id="147" idx="0"/>
              <a:endCxn id="144" idx="2"/>
            </p:cNvCxnSpPr>
            <p:nvPr/>
          </p:nvCxnSpPr>
          <p:spPr>
            <a:xfrm flipV="1">
              <a:off x="3100529" y="4469854"/>
              <a:ext cx="137199" cy="634133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21">
              <a:extLst>
                <a:ext uri="{FF2B5EF4-FFF2-40B4-BE49-F238E27FC236}">
                  <a16:creationId xmlns:a16="http://schemas.microsoft.com/office/drawing/2014/main" id="{D87C5EFB-F7C1-4553-AA90-E5A0E73641CD}"/>
                </a:ext>
              </a:extLst>
            </p:cNvPr>
            <p:cNvSpPr/>
            <p:nvPr/>
          </p:nvSpPr>
          <p:spPr>
            <a:xfrm>
              <a:off x="3187768" y="3918882"/>
              <a:ext cx="99920" cy="5509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00" dirty="0">
                <a:solidFill>
                  <a:schemeClr val="tx2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4603513-1091-4EC9-98C9-297F7779444F}"/>
                </a:ext>
              </a:extLst>
            </p:cNvPr>
            <p:cNvSpPr txBox="1"/>
            <p:nvPr/>
          </p:nvSpPr>
          <p:spPr>
            <a:xfrm>
              <a:off x="2205287" y="3377683"/>
              <a:ext cx="4396264" cy="331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2"/>
                  </a:solidFill>
                  <a:latin typeface="Gill Sans SemiBold"/>
                </a:rPr>
                <a:t>Compare &amp; Swap (CAS)</a:t>
              </a:r>
              <a:endParaRPr lang="ru-RU" sz="1100" dirty="0">
                <a:solidFill>
                  <a:schemeClr val="tx2"/>
                </a:solidFill>
                <a:latin typeface="PT Sans"/>
              </a:endParaRPr>
            </a:p>
          </p:txBody>
        </p:sp>
        <p:sp>
          <p:nvSpPr>
            <p:cNvPr id="146" name="Rectangle 23">
              <a:extLst>
                <a:ext uri="{FF2B5EF4-FFF2-40B4-BE49-F238E27FC236}">
                  <a16:creationId xmlns:a16="http://schemas.microsoft.com/office/drawing/2014/main" id="{EB71CB8A-151A-4C3E-9E30-C8180AEDF1C0}"/>
                </a:ext>
              </a:extLst>
            </p:cNvPr>
            <p:cNvSpPr/>
            <p:nvPr/>
          </p:nvSpPr>
          <p:spPr>
            <a:xfrm>
              <a:off x="2855637" y="2597148"/>
              <a:ext cx="489777" cy="550972"/>
            </a:xfrm>
            <a:prstGeom prst="rect">
              <a:avLst/>
            </a:prstGeom>
            <a:pattFill prst="smCheck">
              <a:fgClr>
                <a:schemeClr val="accent4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Gill Sans SemiBold"/>
                </a:rPr>
                <a:t>1</a:t>
              </a:r>
              <a:endParaRPr lang="ru-RU" sz="1400" dirty="0">
                <a:solidFill>
                  <a:schemeClr val="tx2"/>
                </a:solidFill>
              </a:endParaRPr>
            </a:p>
          </p:txBody>
        </p:sp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4C3DBD2F-6BFD-4DE3-AC8E-2AE7B9ADEEF6}"/>
                </a:ext>
              </a:extLst>
            </p:cNvPr>
            <p:cNvSpPr/>
            <p:nvPr/>
          </p:nvSpPr>
          <p:spPr>
            <a:xfrm>
              <a:off x="2855640" y="5103987"/>
              <a:ext cx="489777" cy="550972"/>
            </a:xfrm>
            <a:prstGeom prst="rect">
              <a:avLst/>
            </a:prstGeom>
            <a:pattFill prst="smCheck">
              <a:fgClr>
                <a:schemeClr val="accent4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2"/>
                  </a:solidFill>
                </a:rPr>
                <a:t>3</a:t>
              </a:r>
            </a:p>
          </p:txBody>
        </p:sp>
      </p:grp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D97597B0-264E-4E5B-92D6-6126D1AF227C}"/>
              </a:ext>
            </a:extLst>
          </p:cNvPr>
          <p:cNvSpPr/>
          <p:nvPr/>
        </p:nvSpPr>
        <p:spPr>
          <a:xfrm>
            <a:off x="2416125" y="6230621"/>
            <a:ext cx="8268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1 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Herlihy M., </a:t>
            </a:r>
            <a:r>
              <a:rPr lang="en-US" sz="1200" dirty="0" err="1">
                <a:solidFill>
                  <a:srgbClr val="222222"/>
                </a:solidFill>
                <a:latin typeface="Gill Sans SemiBold"/>
              </a:rPr>
              <a:t>Shavit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 N. The art of multiprocessor programming. – Morgan Kaufmann, 2011. – C. 219-225.</a:t>
            </a:r>
            <a:endParaRPr lang="ru-RU" sz="1200" dirty="0">
              <a:solidFill>
                <a:srgbClr val="222222"/>
              </a:solidFill>
              <a:latin typeface="Gill Sans SemiBold"/>
            </a:endParaRPr>
          </a:p>
          <a:p>
            <a:r>
              <a:rPr lang="ru-RU" sz="12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2 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Goetz B. et al. Java concurrency in practice. – Pearson Education, 2006.</a:t>
            </a:r>
            <a:endParaRPr lang="ru-RU" sz="1200" dirty="0">
              <a:solidFill>
                <a:srgbClr val="222222"/>
              </a:solidFill>
              <a:latin typeface="Gill Sans SemiBold"/>
            </a:endParaRPr>
          </a:p>
          <a:p>
            <a:r>
              <a:rPr lang="ru-RU" sz="12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3 </a:t>
            </a:r>
            <a:r>
              <a:rPr lang="en-US" sz="1200" dirty="0" err="1">
                <a:solidFill>
                  <a:srgbClr val="222222"/>
                </a:solidFill>
                <a:latin typeface="Gill Sans SemiBold"/>
              </a:rPr>
              <a:t>Shavit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 N., Touitou D. Software transactional memory //Distributed Computing. – 1997. – Т. 10. – №. 2. – С. 99-116.</a:t>
            </a:r>
            <a:endParaRPr lang="ru-RU" sz="1200" dirty="0">
              <a:solidFill>
                <a:srgbClr val="222222"/>
              </a:solidFill>
              <a:latin typeface="Gill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844364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fld id="{FADCE1FA-DB27-47BB-AC29-A13C9A981991}" type="slidenum">
              <a:rPr lang="ru-RU" smtClean="0"/>
              <a:pPr>
                <a:buFont typeface="Arial" panose="020B0604020202020204" pitchFamily="34" charset="0"/>
                <a:buNone/>
                <a:defRPr/>
              </a:pPr>
              <a:t>40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116317"/>
            <a:ext cx="12192000" cy="815648"/>
          </a:xfrm>
        </p:spPr>
        <p:txBody>
          <a:bodyPr/>
          <a:lstStyle/>
          <a:p>
            <a:r>
              <a:rPr lang="ru-RU" altLang="ru-RU" dirty="0"/>
              <a:t>СВИДЕТЕЛЬСТВО О РЕГИСТРАЦИИ ПРОГРАММЫ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4CB134-AFA2-4FE7-BA2C-C0FEE82E6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881796"/>
            <a:ext cx="4320480" cy="563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37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6406E1C-ED7C-4711-BB24-281E420C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fld id="{FADCE1FA-DB27-47BB-AC29-A13C9A981991}" type="slidenum">
              <a:rPr lang="ru-RU" smtClean="0"/>
              <a:pPr>
                <a:buFont typeface="Arial" panose="020B0604020202020204" pitchFamily="34" charset="0"/>
                <a:buNone/>
                <a:defRPr/>
              </a:pPr>
              <a:t>41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6EB32C-9446-4A5C-8EAC-59F1C1C3F2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5360" y="2894906"/>
            <a:ext cx="11521280" cy="534094"/>
          </a:xfrm>
        </p:spPr>
        <p:txBody>
          <a:bodyPr/>
          <a:lstStyle/>
          <a:p>
            <a:r>
              <a:rPr lang="ru-RU" dirty="0"/>
              <a:t>БЭКАП СЛАЙДЫ</a:t>
            </a:r>
          </a:p>
        </p:txBody>
      </p:sp>
    </p:spTree>
    <p:extLst>
      <p:ext uri="{BB962C8B-B14F-4D97-AF65-F5344CB8AC3E}">
        <p14:creationId xmlns:p14="http://schemas.microsoft.com/office/powerpoint/2010/main" val="2594467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7B5292-69F6-450B-B66B-547E5F1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fld id="{FADCE1FA-DB27-47BB-AC29-A13C9A981991}" type="slidenum">
              <a:rPr lang="ru-RU" smtClean="0"/>
              <a:pPr>
                <a:buFont typeface="Arial" panose="020B0604020202020204" pitchFamily="34" charset="0"/>
                <a:buNone/>
                <a:defRPr/>
              </a:pPr>
              <a:t>42</a:t>
            </a:fld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D52FCE-59A8-4C24-8A5C-63CD9F5D5D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E1914DAC-4A5A-4059-B86A-B5BDCEB18BD0}"/>
              </a:ext>
            </a:extLst>
          </p:cNvPr>
          <p:cNvGrpSpPr/>
          <p:nvPr/>
        </p:nvGrpSpPr>
        <p:grpSpPr>
          <a:xfrm>
            <a:off x="191344" y="1772816"/>
            <a:ext cx="11883585" cy="2626248"/>
            <a:chOff x="1946758" y="2348878"/>
            <a:chExt cx="8580052" cy="18961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019D26-6D8C-41A4-9017-80D7B198222E}"/>
                </a:ext>
              </a:extLst>
            </p:cNvPr>
            <p:cNvSpPr/>
            <p:nvPr/>
          </p:nvSpPr>
          <p:spPr>
            <a:xfrm>
              <a:off x="1946758" y="2348878"/>
              <a:ext cx="2924729" cy="1895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F87E13AB-01D0-4357-B944-AB752818B53D}"/>
                </a:ext>
              </a:extLst>
            </p:cNvPr>
            <p:cNvSpPr/>
            <p:nvPr/>
          </p:nvSpPr>
          <p:spPr>
            <a:xfrm>
              <a:off x="4871864" y="2348880"/>
              <a:ext cx="2808313" cy="1896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Picture 2" descr="Related image">
              <a:extLst>
                <a:ext uri="{FF2B5EF4-FFF2-40B4-BE49-F238E27FC236}">
                  <a16:creationId xmlns:a16="http://schemas.microsoft.com/office/drawing/2014/main" id="{F6B289C6-DC94-4942-96B7-E705AFDC76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5971" y="2611724"/>
              <a:ext cx="504056" cy="436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Image result for C++">
              <a:extLst>
                <a:ext uri="{FF2B5EF4-FFF2-40B4-BE49-F238E27FC236}">
                  <a16:creationId xmlns:a16="http://schemas.microsoft.com/office/drawing/2014/main" id="{CB6B053E-5D7B-4C5B-B1FE-F0D5621E1B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4292" y="2381142"/>
              <a:ext cx="617575" cy="694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2ED607-19EE-49B3-BBBA-0A00CE6ACFF2}"/>
                </a:ext>
              </a:extLst>
            </p:cNvPr>
            <p:cNvSpPr txBox="1"/>
            <p:nvPr/>
          </p:nvSpPr>
          <p:spPr>
            <a:xfrm>
              <a:off x="5822382" y="2543395"/>
              <a:ext cx="9849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D7508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MPICH</a:t>
              </a:r>
              <a:endParaRPr lang="ru-RU" sz="1600" b="1" dirty="0">
                <a:solidFill>
                  <a:srgbClr val="4D7508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1" name="Picture 10" descr="Image result for altair pbs pro">
              <a:extLst>
                <a:ext uri="{FF2B5EF4-FFF2-40B4-BE49-F238E27FC236}">
                  <a16:creationId xmlns:a16="http://schemas.microsoft.com/office/drawing/2014/main" id="{58E94C8D-D7E9-468F-9A07-DCCF267570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2680" y="3359407"/>
              <a:ext cx="639150" cy="63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Image result for CLion">
              <a:extLst>
                <a:ext uri="{FF2B5EF4-FFF2-40B4-BE49-F238E27FC236}">
                  <a16:creationId xmlns:a16="http://schemas.microsoft.com/office/drawing/2014/main" id="{99F6E029-0A5A-4B4F-936F-F714AA8CDA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0568" y="2543395"/>
              <a:ext cx="639007" cy="639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6" descr="Image result for Bash">
              <a:extLst>
                <a:ext uri="{FF2B5EF4-FFF2-40B4-BE49-F238E27FC236}">
                  <a16:creationId xmlns:a16="http://schemas.microsoft.com/office/drawing/2014/main" id="{04684EC2-861A-4E69-A856-F77686B0FA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7067" y="2912054"/>
              <a:ext cx="531946" cy="608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Image result for git">
              <a:extLst>
                <a:ext uri="{FF2B5EF4-FFF2-40B4-BE49-F238E27FC236}">
                  <a16:creationId xmlns:a16="http://schemas.microsoft.com/office/drawing/2014/main" id="{F0391800-32F0-4854-B426-C3BA123BB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879" y="3614941"/>
              <a:ext cx="579638" cy="579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8B1519D6-6F4E-42F0-890E-7B959CD6AAA0}"/>
                </a:ext>
              </a:extLst>
            </p:cNvPr>
            <p:cNvSpPr/>
            <p:nvPr/>
          </p:nvSpPr>
          <p:spPr>
            <a:xfrm>
              <a:off x="7608169" y="2348879"/>
              <a:ext cx="2918641" cy="18961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Picture 6" descr="Image result for github">
              <a:extLst>
                <a:ext uri="{FF2B5EF4-FFF2-40B4-BE49-F238E27FC236}">
                  <a16:creationId xmlns:a16="http://schemas.microsoft.com/office/drawing/2014/main" id="{A6F4404A-B9A1-48B7-B070-6B3455B201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878" y="2477137"/>
              <a:ext cx="548064" cy="548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Image result for Markdown">
              <a:extLst>
                <a:ext uri="{FF2B5EF4-FFF2-40B4-BE49-F238E27FC236}">
                  <a16:creationId xmlns:a16="http://schemas.microsoft.com/office/drawing/2014/main" id="{E08B4E41-AAFB-4DC1-B26B-78B85A4E9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0095" y="3178166"/>
              <a:ext cx="589402" cy="362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Image result for linux">
              <a:extLst>
                <a:ext uri="{FF2B5EF4-FFF2-40B4-BE49-F238E27FC236}">
                  <a16:creationId xmlns:a16="http://schemas.microsoft.com/office/drawing/2014/main" id="{6CD10EFE-D672-4C6B-B42D-640C66D27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5194" y="2417162"/>
              <a:ext cx="400646" cy="475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2" descr="Image result for kotlin">
              <a:extLst>
                <a:ext uri="{FF2B5EF4-FFF2-40B4-BE49-F238E27FC236}">
                  <a16:creationId xmlns:a16="http://schemas.microsoft.com/office/drawing/2014/main" id="{1C2FD8F2-7542-476F-AEC6-1539D3EF87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775" y="3527304"/>
              <a:ext cx="451556" cy="451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6" descr="https://png2.cleanpng.com/sh/f5c344f3e779e7aff3ac56c2e8064596/L0KzQYm3VsEyN6Ntg5H0aYP2gLBuTfdzaZVxfZ98cILsfri0hwJidZZ8hAR0LYPydsXAggJmNZN6gd5tLXfshLn8gr1zbaF0RadrMXW8SIe9gslmO2kARqU5OUS2QoW4UcUzQGg4SakAMEe5QYW1kP5o/kisspng-gradle-spring-framework-software-build-github-repo-5b1e9866b9e389.3094324115287317507614.png">
              <a:extLst>
                <a:ext uri="{FF2B5EF4-FFF2-40B4-BE49-F238E27FC236}">
                  <a16:creationId xmlns:a16="http://schemas.microsoft.com/office/drawing/2014/main" id="{872F2D0D-1C95-40C1-8456-2CDB3E3AC7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3679" y="3270944"/>
              <a:ext cx="793650" cy="595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8" descr="Image result for java">
              <a:extLst>
                <a:ext uri="{FF2B5EF4-FFF2-40B4-BE49-F238E27FC236}">
                  <a16:creationId xmlns:a16="http://schemas.microsoft.com/office/drawing/2014/main" id="{EC73C934-E7DD-4175-B3BA-C77DE95D9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8979" y="3435258"/>
              <a:ext cx="388346" cy="710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0" descr="Image result for intellij idea">
              <a:extLst>
                <a:ext uri="{FF2B5EF4-FFF2-40B4-BE49-F238E27FC236}">
                  <a16:creationId xmlns:a16="http://schemas.microsoft.com/office/drawing/2014/main" id="{31CB06B6-C5B0-41CC-A493-4D56433B6C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1018" y="2480158"/>
              <a:ext cx="496226" cy="496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Related image">
              <a:extLst>
                <a:ext uri="{FF2B5EF4-FFF2-40B4-BE49-F238E27FC236}">
                  <a16:creationId xmlns:a16="http://schemas.microsoft.com/office/drawing/2014/main" id="{E5B7954B-7590-4630-944E-4D42BB4878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9497" y="3656591"/>
              <a:ext cx="618788" cy="41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4" descr="Image result for gcc compiler">
              <a:extLst>
                <a:ext uri="{FF2B5EF4-FFF2-40B4-BE49-F238E27FC236}">
                  <a16:creationId xmlns:a16="http://schemas.microsoft.com/office/drawing/2014/main" id="{2BF75DF8-EA92-4293-BE50-62BBD3887C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4597" y="3318640"/>
              <a:ext cx="700818" cy="82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6" descr="Image result for MPI">
              <a:extLst>
                <a:ext uri="{FF2B5EF4-FFF2-40B4-BE49-F238E27FC236}">
                  <a16:creationId xmlns:a16="http://schemas.microsoft.com/office/drawing/2014/main" id="{CA210075-E068-4FA1-A7FB-D11F9EFDFC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7418" y="3586758"/>
              <a:ext cx="1602580" cy="558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8" descr="Image result for boost C++">
              <a:extLst>
                <a:ext uri="{FF2B5EF4-FFF2-40B4-BE49-F238E27FC236}">
                  <a16:creationId xmlns:a16="http://schemas.microsoft.com/office/drawing/2014/main" id="{53CEC816-46F0-4D0D-A91C-7F601D17C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0958" y="2569379"/>
              <a:ext cx="1171466" cy="446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34" descr="Image result for vim logo">
              <a:extLst>
                <a:ext uri="{FF2B5EF4-FFF2-40B4-BE49-F238E27FC236}">
                  <a16:creationId xmlns:a16="http://schemas.microsoft.com/office/drawing/2014/main" id="{BDAD6EF4-94FC-48DF-B3D2-7A018951E3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314" y="2382643"/>
              <a:ext cx="752139" cy="752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36" descr="Image result for c programming logo">
              <a:extLst>
                <a:ext uri="{FF2B5EF4-FFF2-40B4-BE49-F238E27FC236}">
                  <a16:creationId xmlns:a16="http://schemas.microsoft.com/office/drawing/2014/main" id="{4D85E321-EF85-47ED-89E4-7A7D5CE8C4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3199" y="3048056"/>
              <a:ext cx="617953" cy="617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32567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7B5292-69F6-450B-B66B-547E5F1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fld id="{FADCE1FA-DB27-47BB-AC29-A13C9A981991}" type="slidenum">
              <a:rPr lang="ru-RU" smtClean="0"/>
              <a:pPr>
                <a:buFont typeface="Arial" panose="020B0604020202020204" pitchFamily="34" charset="0"/>
                <a:buNone/>
                <a:defRPr/>
              </a:pPr>
              <a:t>43</a:t>
            </a:fld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D52FCE-59A8-4C24-8A5C-63CD9F5D5D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grpSp>
        <p:nvGrpSpPr>
          <p:cNvPr id="30" name="Group 3">
            <a:extLst>
              <a:ext uri="{FF2B5EF4-FFF2-40B4-BE49-F238E27FC236}">
                <a16:creationId xmlns:a16="http://schemas.microsoft.com/office/drawing/2014/main" id="{7DA16ED1-8098-4994-AC02-5108A3AE855D}"/>
              </a:ext>
            </a:extLst>
          </p:cNvPr>
          <p:cNvGrpSpPr/>
          <p:nvPr/>
        </p:nvGrpSpPr>
        <p:grpSpPr>
          <a:xfrm>
            <a:off x="4943872" y="3429000"/>
            <a:ext cx="2304256" cy="2304256"/>
            <a:chOff x="1231556" y="109311"/>
            <a:chExt cx="3168000" cy="3168000"/>
          </a:xfrm>
        </p:grpSpPr>
        <p:sp>
          <p:nvSpPr>
            <p:cNvPr id="31" name="Oval 4">
              <a:extLst>
                <a:ext uri="{FF2B5EF4-FFF2-40B4-BE49-F238E27FC236}">
                  <a16:creationId xmlns:a16="http://schemas.microsoft.com/office/drawing/2014/main" id="{F8ADB23C-F92B-4495-9B43-9A931BC03203}"/>
                </a:ext>
              </a:extLst>
            </p:cNvPr>
            <p:cNvSpPr/>
            <p:nvPr/>
          </p:nvSpPr>
          <p:spPr>
            <a:xfrm>
              <a:off x="1231556" y="109311"/>
              <a:ext cx="3168000" cy="316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2">
                    <a:lumMod val="75000"/>
                  </a:schemeClr>
                </a:solidFill>
                <a:latin typeface="Gill Sans SemiBold"/>
              </a:endParaRPr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7CF8C0E3-A0F0-4F26-AE9F-23D60950CFF7}"/>
                </a:ext>
              </a:extLst>
            </p:cNvPr>
            <p:cNvSpPr/>
            <p:nvPr/>
          </p:nvSpPr>
          <p:spPr>
            <a:xfrm>
              <a:off x="1381098" y="477889"/>
              <a:ext cx="2987268" cy="2726609"/>
            </a:xfrm>
            <a:custGeom>
              <a:avLst/>
              <a:gdLst/>
              <a:ahLst/>
              <a:cxnLst/>
              <a:rect l="l" t="t" r="r" b="b"/>
              <a:pathLst>
                <a:path w="2987268" h="2726609">
                  <a:moveTo>
                    <a:pt x="972309" y="1310667"/>
                  </a:moveTo>
                  <a:lnTo>
                    <a:pt x="981420" y="1318105"/>
                  </a:lnTo>
                  <a:cubicBezTo>
                    <a:pt x="981704" y="1321341"/>
                    <a:pt x="979043" y="1330083"/>
                    <a:pt x="974012" y="1330083"/>
                  </a:cubicBezTo>
                  <a:cubicBezTo>
                    <a:pt x="968980" y="1330083"/>
                    <a:pt x="963482" y="1321341"/>
                    <a:pt x="963199" y="1318105"/>
                  </a:cubicBezTo>
                  <a:cubicBezTo>
                    <a:pt x="962915" y="1314869"/>
                    <a:pt x="967278" y="1310667"/>
                    <a:pt x="972309" y="1310667"/>
                  </a:cubicBezTo>
                  <a:close/>
                  <a:moveTo>
                    <a:pt x="1060350" y="1191962"/>
                  </a:moveTo>
                  <a:cubicBezTo>
                    <a:pt x="1066367" y="1191962"/>
                    <a:pt x="1070905" y="1196987"/>
                    <a:pt x="1071245" y="1200857"/>
                  </a:cubicBezTo>
                  <a:cubicBezTo>
                    <a:pt x="1071584" y="1204726"/>
                    <a:pt x="1068403" y="1215181"/>
                    <a:pt x="1062386" y="1215181"/>
                  </a:cubicBezTo>
                  <a:cubicBezTo>
                    <a:pt x="1056369" y="1215181"/>
                    <a:pt x="1049795" y="1204726"/>
                    <a:pt x="1049455" y="1200857"/>
                  </a:cubicBezTo>
                  <a:cubicBezTo>
                    <a:pt x="1049116" y="1196987"/>
                    <a:pt x="1054333" y="1191962"/>
                    <a:pt x="1060350" y="1191962"/>
                  </a:cubicBezTo>
                  <a:close/>
                  <a:moveTo>
                    <a:pt x="835663" y="1184438"/>
                  </a:moveTo>
                  <a:cubicBezTo>
                    <a:pt x="847697" y="1184438"/>
                    <a:pt x="856773" y="1194488"/>
                    <a:pt x="857452" y="1202228"/>
                  </a:cubicBezTo>
                  <a:cubicBezTo>
                    <a:pt x="858131" y="1209967"/>
                    <a:pt x="851768" y="1230876"/>
                    <a:pt x="839735" y="1230876"/>
                  </a:cubicBezTo>
                  <a:cubicBezTo>
                    <a:pt x="827701" y="1230876"/>
                    <a:pt x="814553" y="1209967"/>
                    <a:pt x="813874" y="1202228"/>
                  </a:cubicBezTo>
                  <a:cubicBezTo>
                    <a:pt x="813195" y="1194488"/>
                    <a:pt x="823629" y="1184438"/>
                    <a:pt x="835663" y="1184438"/>
                  </a:cubicBezTo>
                  <a:close/>
                  <a:moveTo>
                    <a:pt x="985785" y="1172342"/>
                  </a:moveTo>
                  <a:lnTo>
                    <a:pt x="1000715" y="1188629"/>
                  </a:lnTo>
                  <a:lnTo>
                    <a:pt x="1000715" y="1211703"/>
                  </a:lnTo>
                  <a:lnTo>
                    <a:pt x="946425" y="1210346"/>
                  </a:lnTo>
                  <a:cubicBezTo>
                    <a:pt x="889874" y="1205369"/>
                    <a:pt x="905255" y="1188177"/>
                    <a:pt x="923352" y="1175057"/>
                  </a:cubicBezTo>
                  <a:cubicBezTo>
                    <a:pt x="940996" y="1175962"/>
                    <a:pt x="968141" y="1171437"/>
                    <a:pt x="985785" y="1172342"/>
                  </a:cubicBezTo>
                  <a:close/>
                  <a:moveTo>
                    <a:pt x="741346" y="1100475"/>
                  </a:moveTo>
                  <a:cubicBezTo>
                    <a:pt x="749205" y="1097612"/>
                    <a:pt x="762564" y="1105663"/>
                    <a:pt x="765918" y="1118177"/>
                  </a:cubicBezTo>
                  <a:cubicBezTo>
                    <a:pt x="769271" y="1130692"/>
                    <a:pt x="761349" y="1142931"/>
                    <a:pt x="753489" y="1145794"/>
                  </a:cubicBezTo>
                  <a:cubicBezTo>
                    <a:pt x="745629" y="1148657"/>
                    <a:pt x="722113" y="1147866"/>
                    <a:pt x="718760" y="1135351"/>
                  </a:cubicBezTo>
                  <a:cubicBezTo>
                    <a:pt x="715407" y="1122837"/>
                    <a:pt x="733486" y="1103337"/>
                    <a:pt x="741346" y="1100475"/>
                  </a:cubicBezTo>
                  <a:close/>
                  <a:moveTo>
                    <a:pt x="815027" y="1099729"/>
                  </a:moveTo>
                  <a:cubicBezTo>
                    <a:pt x="823991" y="1099956"/>
                    <a:pt x="833774" y="1100634"/>
                    <a:pt x="841917" y="1100408"/>
                  </a:cubicBezTo>
                  <a:lnTo>
                    <a:pt x="893493" y="1127553"/>
                  </a:lnTo>
                  <a:cubicBezTo>
                    <a:pt x="898017" y="1141125"/>
                    <a:pt x="901184" y="1154698"/>
                    <a:pt x="897565" y="1168270"/>
                  </a:cubicBezTo>
                  <a:cubicBezTo>
                    <a:pt x="895755" y="1166008"/>
                    <a:pt x="854585" y="1174603"/>
                    <a:pt x="852776" y="1172342"/>
                  </a:cubicBezTo>
                  <a:lnTo>
                    <a:pt x="806629" y="1142482"/>
                  </a:lnTo>
                  <a:lnTo>
                    <a:pt x="783556" y="1124839"/>
                  </a:lnTo>
                  <a:cubicBezTo>
                    <a:pt x="786723" y="1117147"/>
                    <a:pt x="783330" y="1105837"/>
                    <a:pt x="793057" y="1101765"/>
                  </a:cubicBezTo>
                  <a:cubicBezTo>
                    <a:pt x="797920" y="1099729"/>
                    <a:pt x="806064" y="1099503"/>
                    <a:pt x="815027" y="1099729"/>
                  </a:cubicBezTo>
                  <a:close/>
                  <a:moveTo>
                    <a:pt x="2063793" y="774242"/>
                  </a:moveTo>
                  <a:cubicBezTo>
                    <a:pt x="2096671" y="775018"/>
                    <a:pt x="2127367" y="790476"/>
                    <a:pt x="2151713" y="794426"/>
                  </a:cubicBezTo>
                  <a:cubicBezTo>
                    <a:pt x="2183706" y="803176"/>
                    <a:pt x="2195064" y="851609"/>
                    <a:pt x="2193723" y="888932"/>
                  </a:cubicBezTo>
                  <a:cubicBezTo>
                    <a:pt x="2216377" y="892672"/>
                    <a:pt x="2243793" y="894826"/>
                    <a:pt x="2266448" y="923965"/>
                  </a:cubicBezTo>
                  <a:cubicBezTo>
                    <a:pt x="2288357" y="928173"/>
                    <a:pt x="2310365" y="915019"/>
                    <a:pt x="2320419" y="912595"/>
                  </a:cubicBezTo>
                  <a:cubicBezTo>
                    <a:pt x="2325445" y="911383"/>
                    <a:pt x="2325372" y="911709"/>
                    <a:pt x="2326768" y="909420"/>
                  </a:cubicBezTo>
                  <a:cubicBezTo>
                    <a:pt x="2347964" y="903310"/>
                    <a:pt x="2353280" y="900055"/>
                    <a:pt x="2365050" y="887307"/>
                  </a:cubicBezTo>
                  <a:cubicBezTo>
                    <a:pt x="2395407" y="885584"/>
                    <a:pt x="2392430" y="910847"/>
                    <a:pt x="2405326" y="924998"/>
                  </a:cubicBezTo>
                  <a:cubicBezTo>
                    <a:pt x="2437344" y="929416"/>
                    <a:pt x="2450314" y="914784"/>
                    <a:pt x="2501381" y="938251"/>
                  </a:cubicBezTo>
                  <a:lnTo>
                    <a:pt x="2553765" y="999901"/>
                  </a:lnTo>
                  <a:cubicBezTo>
                    <a:pt x="2575723" y="1038485"/>
                    <a:pt x="2610314" y="1140324"/>
                    <a:pt x="2650595" y="1185625"/>
                  </a:cubicBezTo>
                  <a:cubicBezTo>
                    <a:pt x="2663891" y="1215053"/>
                    <a:pt x="2691172" y="1239006"/>
                    <a:pt x="2692274" y="1278063"/>
                  </a:cubicBezTo>
                  <a:cubicBezTo>
                    <a:pt x="2714977" y="1335947"/>
                    <a:pt x="2729743" y="1344622"/>
                    <a:pt x="2773083" y="1381870"/>
                  </a:cubicBezTo>
                  <a:cubicBezTo>
                    <a:pt x="2809519" y="1376210"/>
                    <a:pt x="2844367" y="1362612"/>
                    <a:pt x="2877629" y="1374414"/>
                  </a:cubicBezTo>
                  <a:cubicBezTo>
                    <a:pt x="2903519" y="1387383"/>
                    <a:pt x="2850040" y="1420989"/>
                    <a:pt x="2856882" y="1457770"/>
                  </a:cubicBezTo>
                  <a:cubicBezTo>
                    <a:pt x="2844023" y="1507361"/>
                    <a:pt x="2772431" y="1561713"/>
                    <a:pt x="2729412" y="1608129"/>
                  </a:cubicBezTo>
                  <a:lnTo>
                    <a:pt x="2668055" y="1679303"/>
                  </a:lnTo>
                  <a:cubicBezTo>
                    <a:pt x="2680052" y="1718415"/>
                    <a:pt x="2672461" y="1758095"/>
                    <a:pt x="2669643" y="1787246"/>
                  </a:cubicBezTo>
                  <a:cubicBezTo>
                    <a:pt x="2671587" y="1819572"/>
                    <a:pt x="2674111" y="1819608"/>
                    <a:pt x="2682897" y="1863735"/>
                  </a:cubicBezTo>
                  <a:cubicBezTo>
                    <a:pt x="2700888" y="1908711"/>
                    <a:pt x="2682379" y="1959318"/>
                    <a:pt x="2661706" y="1985669"/>
                  </a:cubicBezTo>
                  <a:cubicBezTo>
                    <a:pt x="2642621" y="2010433"/>
                    <a:pt x="2631306" y="1998024"/>
                    <a:pt x="2608068" y="2029783"/>
                  </a:cubicBezTo>
                  <a:cubicBezTo>
                    <a:pt x="2605927" y="2065370"/>
                    <a:pt x="2591087" y="2100958"/>
                    <a:pt x="2590533" y="2152418"/>
                  </a:cubicBezTo>
                  <a:cubicBezTo>
                    <a:pt x="2580553" y="2229449"/>
                    <a:pt x="2535651" y="2241398"/>
                    <a:pt x="2500273" y="2286681"/>
                  </a:cubicBezTo>
                  <a:lnTo>
                    <a:pt x="2469632" y="2338069"/>
                  </a:lnTo>
                  <a:cubicBezTo>
                    <a:pt x="2451728" y="2351519"/>
                    <a:pt x="2427475" y="2349094"/>
                    <a:pt x="2409571" y="2362544"/>
                  </a:cubicBezTo>
                  <a:cubicBezTo>
                    <a:pt x="2353545" y="2400641"/>
                    <a:pt x="2321329" y="2392704"/>
                    <a:pt x="2289114" y="2356194"/>
                  </a:cubicBezTo>
                  <a:lnTo>
                    <a:pt x="2233925" y="2199117"/>
                  </a:lnTo>
                  <a:lnTo>
                    <a:pt x="2154334" y="1951743"/>
                  </a:lnTo>
                  <a:lnTo>
                    <a:pt x="2171204" y="1885663"/>
                  </a:lnTo>
                  <a:cubicBezTo>
                    <a:pt x="2179732" y="1853239"/>
                    <a:pt x="2178735" y="1852562"/>
                    <a:pt x="2188850" y="1797913"/>
                  </a:cubicBezTo>
                  <a:cubicBezTo>
                    <a:pt x="2185257" y="1718052"/>
                    <a:pt x="2140392" y="1701686"/>
                    <a:pt x="2114575" y="1645635"/>
                  </a:cubicBezTo>
                  <a:cubicBezTo>
                    <a:pt x="2111942" y="1600364"/>
                    <a:pt x="2156930" y="1615413"/>
                    <a:pt x="2140011" y="1527283"/>
                  </a:cubicBezTo>
                  <a:cubicBezTo>
                    <a:pt x="2126961" y="1508025"/>
                    <a:pt x="2120107" y="1517229"/>
                    <a:pt x="2079136" y="1514214"/>
                  </a:cubicBezTo>
                  <a:cubicBezTo>
                    <a:pt x="2014355" y="1493738"/>
                    <a:pt x="1962924" y="1492994"/>
                    <a:pt x="1908473" y="1502845"/>
                  </a:cubicBezTo>
                  <a:cubicBezTo>
                    <a:pt x="1860162" y="1516282"/>
                    <a:pt x="1794390" y="1483685"/>
                    <a:pt x="1746080" y="1424102"/>
                  </a:cubicBezTo>
                  <a:cubicBezTo>
                    <a:pt x="1725875" y="1393290"/>
                    <a:pt x="1710431" y="1365652"/>
                    <a:pt x="1704513" y="1331665"/>
                  </a:cubicBezTo>
                  <a:cubicBezTo>
                    <a:pt x="1695468" y="1299856"/>
                    <a:pt x="1666606" y="1285889"/>
                    <a:pt x="1688639" y="1253883"/>
                  </a:cubicBezTo>
                  <a:cubicBezTo>
                    <a:pt x="1685728" y="1222929"/>
                    <a:pt x="1662373" y="1193556"/>
                    <a:pt x="1698163" y="1176101"/>
                  </a:cubicBezTo>
                  <a:cubicBezTo>
                    <a:pt x="1684744" y="1114199"/>
                    <a:pt x="1697781" y="1087281"/>
                    <a:pt x="1722417" y="1055496"/>
                  </a:cubicBezTo>
                  <a:cubicBezTo>
                    <a:pt x="1734501" y="1009376"/>
                    <a:pt x="1759283" y="998178"/>
                    <a:pt x="1796765" y="964757"/>
                  </a:cubicBezTo>
                  <a:cubicBezTo>
                    <a:pt x="1816269" y="934855"/>
                    <a:pt x="1804043" y="905943"/>
                    <a:pt x="1820390" y="885609"/>
                  </a:cubicBezTo>
                  <a:cubicBezTo>
                    <a:pt x="1836738" y="865274"/>
                    <a:pt x="1885406" y="845229"/>
                    <a:pt x="1905963" y="839575"/>
                  </a:cubicBezTo>
                  <a:cubicBezTo>
                    <a:pt x="1921726" y="842023"/>
                    <a:pt x="1940664" y="841297"/>
                    <a:pt x="1962777" y="842158"/>
                  </a:cubicBezTo>
                  <a:cubicBezTo>
                    <a:pt x="1995854" y="787375"/>
                    <a:pt x="2030915" y="773467"/>
                    <a:pt x="2063793" y="774242"/>
                  </a:cubicBezTo>
                  <a:close/>
                  <a:moveTo>
                    <a:pt x="2113222" y="704555"/>
                  </a:moveTo>
                  <a:cubicBezTo>
                    <a:pt x="2125256" y="704555"/>
                    <a:pt x="2134333" y="714605"/>
                    <a:pt x="2135012" y="722345"/>
                  </a:cubicBezTo>
                  <a:cubicBezTo>
                    <a:pt x="2135690" y="730085"/>
                    <a:pt x="2129328" y="750993"/>
                    <a:pt x="2117294" y="750993"/>
                  </a:cubicBezTo>
                  <a:cubicBezTo>
                    <a:pt x="2105260" y="750993"/>
                    <a:pt x="2092111" y="730085"/>
                    <a:pt x="2091432" y="722345"/>
                  </a:cubicBezTo>
                  <a:cubicBezTo>
                    <a:pt x="2090753" y="714605"/>
                    <a:pt x="2101188" y="704555"/>
                    <a:pt x="2113222" y="704555"/>
                  </a:cubicBezTo>
                  <a:close/>
                  <a:moveTo>
                    <a:pt x="2119747" y="658118"/>
                  </a:moveTo>
                  <a:cubicBezTo>
                    <a:pt x="2128186" y="658118"/>
                    <a:pt x="2134550" y="665165"/>
                    <a:pt x="2135026" y="670593"/>
                  </a:cubicBezTo>
                  <a:cubicBezTo>
                    <a:pt x="2135502" y="676020"/>
                    <a:pt x="2131041" y="690681"/>
                    <a:pt x="2122602" y="690681"/>
                  </a:cubicBezTo>
                  <a:cubicBezTo>
                    <a:pt x="2114164" y="690681"/>
                    <a:pt x="2104944" y="676020"/>
                    <a:pt x="2104468" y="670593"/>
                  </a:cubicBezTo>
                  <a:cubicBezTo>
                    <a:pt x="2103992" y="665165"/>
                    <a:pt x="2111309" y="658118"/>
                    <a:pt x="2119747" y="658118"/>
                  </a:cubicBezTo>
                  <a:close/>
                  <a:moveTo>
                    <a:pt x="2514306" y="568022"/>
                  </a:moveTo>
                  <a:cubicBezTo>
                    <a:pt x="2512242" y="567386"/>
                    <a:pt x="2510252" y="567425"/>
                    <a:pt x="2508350" y="568297"/>
                  </a:cubicBezTo>
                  <a:cubicBezTo>
                    <a:pt x="2459861" y="602525"/>
                    <a:pt x="2464614" y="625343"/>
                    <a:pt x="2455107" y="657670"/>
                  </a:cubicBezTo>
                  <a:cubicBezTo>
                    <a:pt x="2448768" y="674151"/>
                    <a:pt x="2453839" y="694434"/>
                    <a:pt x="2475073" y="700455"/>
                  </a:cubicBezTo>
                  <a:cubicBezTo>
                    <a:pt x="2506132" y="715034"/>
                    <a:pt x="2528634" y="677320"/>
                    <a:pt x="2588216" y="689997"/>
                  </a:cubicBezTo>
                  <a:lnTo>
                    <a:pt x="2659524" y="727077"/>
                  </a:lnTo>
                  <a:cubicBezTo>
                    <a:pt x="2684878" y="735318"/>
                    <a:pt x="2695970" y="719788"/>
                    <a:pt x="2701358" y="691898"/>
                  </a:cubicBezTo>
                  <a:cubicBezTo>
                    <a:pt x="2701042" y="665276"/>
                    <a:pt x="2668398" y="651966"/>
                    <a:pt x="2651918" y="631999"/>
                  </a:cubicBezTo>
                  <a:cubicBezTo>
                    <a:pt x="2634804" y="617421"/>
                    <a:pt x="2620542" y="605694"/>
                    <a:pt x="2597724" y="602525"/>
                  </a:cubicBezTo>
                  <a:cubicBezTo>
                    <a:pt x="2570785" y="606962"/>
                    <a:pt x="2574271" y="619005"/>
                    <a:pt x="2562545" y="627246"/>
                  </a:cubicBezTo>
                  <a:cubicBezTo>
                    <a:pt x="2546738" y="610052"/>
                    <a:pt x="2528748" y="572477"/>
                    <a:pt x="2514306" y="568022"/>
                  </a:cubicBezTo>
                  <a:close/>
                  <a:moveTo>
                    <a:pt x="1897035" y="484630"/>
                  </a:moveTo>
                  <a:lnTo>
                    <a:pt x="1906146" y="492068"/>
                  </a:lnTo>
                  <a:cubicBezTo>
                    <a:pt x="1906430" y="495304"/>
                    <a:pt x="1903769" y="504046"/>
                    <a:pt x="1898738" y="504046"/>
                  </a:cubicBezTo>
                  <a:cubicBezTo>
                    <a:pt x="1893706" y="504046"/>
                    <a:pt x="1888208" y="495304"/>
                    <a:pt x="1887925" y="492068"/>
                  </a:cubicBezTo>
                  <a:cubicBezTo>
                    <a:pt x="1887641" y="488832"/>
                    <a:pt x="1892004" y="484630"/>
                    <a:pt x="1897035" y="484630"/>
                  </a:cubicBezTo>
                  <a:close/>
                  <a:moveTo>
                    <a:pt x="1867366" y="389075"/>
                  </a:moveTo>
                  <a:cubicBezTo>
                    <a:pt x="1872067" y="388917"/>
                    <a:pt x="1877719" y="389709"/>
                    <a:pt x="1887174" y="394304"/>
                  </a:cubicBezTo>
                  <a:cubicBezTo>
                    <a:pt x="1892667" y="418919"/>
                    <a:pt x="1865834" y="427371"/>
                    <a:pt x="1860869" y="445330"/>
                  </a:cubicBezTo>
                  <a:cubicBezTo>
                    <a:pt x="1859390" y="456845"/>
                    <a:pt x="1841747" y="473114"/>
                    <a:pt x="1827909" y="465613"/>
                  </a:cubicBezTo>
                  <a:cubicBezTo>
                    <a:pt x="1816710" y="460753"/>
                    <a:pt x="1812168" y="445435"/>
                    <a:pt x="1814281" y="428215"/>
                  </a:cubicBezTo>
                  <a:cubicBezTo>
                    <a:pt x="1819669" y="409623"/>
                    <a:pt x="1840269" y="402439"/>
                    <a:pt x="1853263" y="389551"/>
                  </a:cubicBezTo>
                  <a:cubicBezTo>
                    <a:pt x="1858914" y="390343"/>
                    <a:pt x="1862665" y="389234"/>
                    <a:pt x="1867366" y="389075"/>
                  </a:cubicBezTo>
                  <a:close/>
                  <a:moveTo>
                    <a:pt x="1922353" y="326799"/>
                  </a:moveTo>
                  <a:cubicBezTo>
                    <a:pt x="1935770" y="326799"/>
                    <a:pt x="1954258" y="362929"/>
                    <a:pt x="1973696" y="385747"/>
                  </a:cubicBezTo>
                  <a:cubicBezTo>
                    <a:pt x="1979189" y="395255"/>
                    <a:pt x="1992289" y="393354"/>
                    <a:pt x="1997782" y="402862"/>
                  </a:cubicBezTo>
                  <a:cubicBezTo>
                    <a:pt x="1997888" y="418813"/>
                    <a:pt x="2006550" y="443322"/>
                    <a:pt x="2006656" y="459274"/>
                  </a:cubicBezTo>
                  <a:cubicBezTo>
                    <a:pt x="1990070" y="465824"/>
                    <a:pt x="1987746" y="478078"/>
                    <a:pt x="1971160" y="484628"/>
                  </a:cubicBezTo>
                  <a:lnTo>
                    <a:pt x="1953729" y="479874"/>
                  </a:lnTo>
                  <a:cubicBezTo>
                    <a:pt x="1918233" y="473958"/>
                    <a:pt x="1924889" y="469627"/>
                    <a:pt x="1907141" y="461175"/>
                  </a:cubicBezTo>
                  <a:cubicBezTo>
                    <a:pt x="1901859" y="447758"/>
                    <a:pt x="1927002" y="428638"/>
                    <a:pt x="1936932" y="412369"/>
                  </a:cubicBezTo>
                  <a:cubicBezTo>
                    <a:pt x="1934397" y="393882"/>
                    <a:pt x="1920452" y="390607"/>
                    <a:pt x="1902704" y="378775"/>
                  </a:cubicBezTo>
                  <a:cubicBezTo>
                    <a:pt x="1887491" y="363563"/>
                    <a:pt x="1885589" y="350252"/>
                    <a:pt x="1893195" y="335990"/>
                  </a:cubicBezTo>
                  <a:close/>
                  <a:moveTo>
                    <a:pt x="2397965" y="51009"/>
                  </a:moveTo>
                  <a:cubicBezTo>
                    <a:pt x="2420639" y="51528"/>
                    <a:pt x="2444702" y="57206"/>
                    <a:pt x="2474321" y="61693"/>
                  </a:cubicBezTo>
                  <a:cubicBezTo>
                    <a:pt x="2711590" y="229458"/>
                    <a:pt x="2841041" y="444258"/>
                    <a:pt x="2909923" y="647051"/>
                  </a:cubicBezTo>
                  <a:cubicBezTo>
                    <a:pt x="2906869" y="646771"/>
                    <a:pt x="2905002" y="646398"/>
                    <a:pt x="2899120" y="646262"/>
                  </a:cubicBezTo>
                  <a:cubicBezTo>
                    <a:pt x="2892306" y="646103"/>
                    <a:pt x="2880104" y="646262"/>
                    <a:pt x="2870597" y="646262"/>
                  </a:cubicBezTo>
                  <a:lnTo>
                    <a:pt x="2857286" y="635803"/>
                  </a:lnTo>
                  <a:cubicBezTo>
                    <a:pt x="2856754" y="620596"/>
                    <a:pt x="2870508" y="611738"/>
                    <a:pt x="2855690" y="590182"/>
                  </a:cubicBezTo>
                  <a:cubicBezTo>
                    <a:pt x="2815412" y="583807"/>
                    <a:pt x="2798407" y="614948"/>
                    <a:pt x="2788829" y="623443"/>
                  </a:cubicBezTo>
                  <a:cubicBezTo>
                    <a:pt x="2779252" y="631938"/>
                    <a:pt x="2795158" y="634492"/>
                    <a:pt x="2798222" y="641152"/>
                  </a:cubicBezTo>
                  <a:cubicBezTo>
                    <a:pt x="2801285" y="647812"/>
                    <a:pt x="2813845" y="647285"/>
                    <a:pt x="2807209" y="663400"/>
                  </a:cubicBezTo>
                  <a:cubicBezTo>
                    <a:pt x="2768188" y="655408"/>
                    <a:pt x="2741866" y="715674"/>
                    <a:pt x="2758405" y="744191"/>
                  </a:cubicBezTo>
                  <a:cubicBezTo>
                    <a:pt x="2795185" y="763857"/>
                    <a:pt x="2771644" y="767649"/>
                    <a:pt x="2843346" y="779379"/>
                  </a:cubicBezTo>
                  <a:cubicBezTo>
                    <a:pt x="2874072" y="806668"/>
                    <a:pt x="2881681" y="838660"/>
                    <a:pt x="2912431" y="825008"/>
                  </a:cubicBezTo>
                  <a:cubicBezTo>
                    <a:pt x="2927960" y="822790"/>
                    <a:pt x="2898803" y="756868"/>
                    <a:pt x="2941905" y="764158"/>
                  </a:cubicBezTo>
                  <a:lnTo>
                    <a:pt x="2915658" y="663271"/>
                  </a:lnTo>
                  <a:cubicBezTo>
                    <a:pt x="2986775" y="878722"/>
                    <a:pt x="2990652" y="1078545"/>
                    <a:pt x="2985866" y="1190511"/>
                  </a:cubicBezTo>
                  <a:lnTo>
                    <a:pt x="2971025" y="1220671"/>
                  </a:lnTo>
                  <a:cubicBezTo>
                    <a:pt x="2964620" y="1226471"/>
                    <a:pt x="2944225" y="1235384"/>
                    <a:pt x="2931563" y="1244359"/>
                  </a:cubicBezTo>
                  <a:cubicBezTo>
                    <a:pt x="2918900" y="1253333"/>
                    <a:pt x="2920678" y="1260071"/>
                    <a:pt x="2895052" y="1274519"/>
                  </a:cubicBezTo>
                  <a:cubicBezTo>
                    <a:pt x="2842742" y="1261697"/>
                    <a:pt x="2830720" y="1318615"/>
                    <a:pt x="2800030" y="1315175"/>
                  </a:cubicBezTo>
                  <a:cubicBezTo>
                    <a:pt x="2736307" y="1336320"/>
                    <a:pt x="2740848" y="1289232"/>
                    <a:pt x="2706153" y="1241184"/>
                  </a:cubicBezTo>
                  <a:cubicBezTo>
                    <a:pt x="2688920" y="1205835"/>
                    <a:pt x="2681259" y="1171017"/>
                    <a:pt x="2655357" y="1118955"/>
                  </a:cubicBezTo>
                  <a:cubicBezTo>
                    <a:pt x="2639483" y="1083239"/>
                    <a:pt x="2635226" y="1074186"/>
                    <a:pt x="2617260" y="1044348"/>
                  </a:cubicBezTo>
                  <a:cubicBezTo>
                    <a:pt x="2599294" y="1014510"/>
                    <a:pt x="2551266" y="956593"/>
                    <a:pt x="2547562" y="939925"/>
                  </a:cubicBezTo>
                  <a:lnTo>
                    <a:pt x="2588687" y="926882"/>
                  </a:lnTo>
                  <a:cubicBezTo>
                    <a:pt x="2579593" y="906520"/>
                    <a:pt x="2570499" y="895683"/>
                    <a:pt x="2574105" y="888021"/>
                  </a:cubicBezTo>
                  <a:cubicBezTo>
                    <a:pt x="2610639" y="853172"/>
                    <a:pt x="2580503" y="838960"/>
                    <a:pt x="2604339" y="791412"/>
                  </a:cubicBezTo>
                  <a:cubicBezTo>
                    <a:pt x="2595393" y="774342"/>
                    <a:pt x="2544313" y="834641"/>
                    <a:pt x="2520429" y="793541"/>
                  </a:cubicBezTo>
                  <a:cubicBezTo>
                    <a:pt x="2498131" y="804824"/>
                    <a:pt x="2468845" y="814544"/>
                    <a:pt x="2453094" y="800382"/>
                  </a:cubicBezTo>
                  <a:cubicBezTo>
                    <a:pt x="2437343" y="786221"/>
                    <a:pt x="2445002" y="742393"/>
                    <a:pt x="2432273" y="727621"/>
                  </a:cubicBezTo>
                  <a:cubicBezTo>
                    <a:pt x="2419543" y="712848"/>
                    <a:pt x="2386510" y="700241"/>
                    <a:pt x="2376715" y="711747"/>
                  </a:cubicBezTo>
                  <a:cubicBezTo>
                    <a:pt x="2366920" y="723253"/>
                    <a:pt x="2403147" y="811740"/>
                    <a:pt x="2373504" y="796654"/>
                  </a:cubicBezTo>
                  <a:cubicBezTo>
                    <a:pt x="2366238" y="804730"/>
                    <a:pt x="2326097" y="785038"/>
                    <a:pt x="2333117" y="755443"/>
                  </a:cubicBezTo>
                  <a:cubicBezTo>
                    <a:pt x="2319502" y="738548"/>
                    <a:pt x="2311361" y="707813"/>
                    <a:pt x="2294983" y="690520"/>
                  </a:cubicBezTo>
                  <a:cubicBezTo>
                    <a:pt x="2278605" y="673227"/>
                    <a:pt x="2264976" y="666888"/>
                    <a:pt x="2247546" y="651685"/>
                  </a:cubicBezTo>
                  <a:cubicBezTo>
                    <a:pt x="2230116" y="636482"/>
                    <a:pt x="2199155" y="602644"/>
                    <a:pt x="2190400" y="599301"/>
                  </a:cubicBezTo>
                  <a:cubicBezTo>
                    <a:pt x="2181645" y="595958"/>
                    <a:pt x="2191889" y="625614"/>
                    <a:pt x="2195015" y="631627"/>
                  </a:cubicBezTo>
                  <a:cubicBezTo>
                    <a:pt x="2223379" y="659380"/>
                    <a:pt x="2245393" y="674433"/>
                    <a:pt x="2273757" y="702186"/>
                  </a:cubicBezTo>
                  <a:cubicBezTo>
                    <a:pt x="2281668" y="736641"/>
                    <a:pt x="2300692" y="744110"/>
                    <a:pt x="2240347" y="789677"/>
                  </a:cubicBezTo>
                  <a:cubicBezTo>
                    <a:pt x="2209762" y="791675"/>
                    <a:pt x="2202306" y="798717"/>
                    <a:pt x="2180728" y="771317"/>
                  </a:cubicBezTo>
                  <a:cubicBezTo>
                    <a:pt x="2216297" y="766141"/>
                    <a:pt x="2239197" y="763910"/>
                    <a:pt x="2239461" y="752269"/>
                  </a:cubicBezTo>
                  <a:cubicBezTo>
                    <a:pt x="2237727" y="737304"/>
                    <a:pt x="2244230" y="733925"/>
                    <a:pt x="2225175" y="712584"/>
                  </a:cubicBezTo>
                  <a:cubicBezTo>
                    <a:pt x="2172108" y="692945"/>
                    <a:pt x="2146316" y="637525"/>
                    <a:pt x="2120370" y="621044"/>
                  </a:cubicBezTo>
                  <a:lnTo>
                    <a:pt x="2096486" y="651795"/>
                  </a:lnTo>
                  <a:lnTo>
                    <a:pt x="2058499" y="669725"/>
                  </a:lnTo>
                  <a:cubicBezTo>
                    <a:pt x="2049049" y="668153"/>
                    <a:pt x="2038011" y="649121"/>
                    <a:pt x="2028561" y="647550"/>
                  </a:cubicBezTo>
                  <a:cubicBezTo>
                    <a:pt x="2021435" y="705520"/>
                    <a:pt x="2006374" y="763491"/>
                    <a:pt x="1959565" y="797651"/>
                  </a:cubicBezTo>
                  <a:cubicBezTo>
                    <a:pt x="1928075" y="806830"/>
                    <a:pt x="1912460" y="817597"/>
                    <a:pt x="1861922" y="798204"/>
                  </a:cubicBezTo>
                  <a:cubicBezTo>
                    <a:pt x="1832820" y="787154"/>
                    <a:pt x="1832291" y="753880"/>
                    <a:pt x="1817475" y="731718"/>
                  </a:cubicBezTo>
                  <a:cubicBezTo>
                    <a:pt x="1821093" y="706821"/>
                    <a:pt x="1827885" y="677161"/>
                    <a:pt x="1837852" y="652263"/>
                  </a:cubicBezTo>
                  <a:cubicBezTo>
                    <a:pt x="1863041" y="635519"/>
                    <a:pt x="1904105" y="644174"/>
                    <a:pt x="1922944" y="638543"/>
                  </a:cubicBezTo>
                  <a:cubicBezTo>
                    <a:pt x="1928112" y="681094"/>
                    <a:pt x="1949154" y="653801"/>
                    <a:pt x="1967022" y="675717"/>
                  </a:cubicBezTo>
                  <a:cubicBezTo>
                    <a:pt x="1968449" y="646541"/>
                    <a:pt x="1965114" y="636414"/>
                    <a:pt x="1977653" y="602476"/>
                  </a:cubicBezTo>
                  <a:cubicBezTo>
                    <a:pt x="1952538" y="575601"/>
                    <a:pt x="1930598" y="569362"/>
                    <a:pt x="1915007" y="532963"/>
                  </a:cubicBezTo>
                  <a:cubicBezTo>
                    <a:pt x="1985111" y="536113"/>
                    <a:pt x="1975844" y="524977"/>
                    <a:pt x="2014200" y="521778"/>
                  </a:cubicBezTo>
                  <a:cubicBezTo>
                    <a:pt x="2002719" y="503578"/>
                    <a:pt x="2016636" y="494903"/>
                    <a:pt x="2017855" y="481465"/>
                  </a:cubicBezTo>
                  <a:cubicBezTo>
                    <a:pt x="2057687" y="440119"/>
                    <a:pt x="2065772" y="447982"/>
                    <a:pt x="2121478" y="428860"/>
                  </a:cubicBezTo>
                  <a:cubicBezTo>
                    <a:pt x="2109099" y="414869"/>
                    <a:pt x="2104656" y="391352"/>
                    <a:pt x="2101801" y="367837"/>
                  </a:cubicBezTo>
                  <a:cubicBezTo>
                    <a:pt x="2114882" y="353884"/>
                    <a:pt x="2127963" y="355803"/>
                    <a:pt x="2141043" y="349786"/>
                  </a:cubicBezTo>
                  <a:cubicBezTo>
                    <a:pt x="2162233" y="354781"/>
                    <a:pt x="2169136" y="374064"/>
                    <a:pt x="2169691" y="396521"/>
                  </a:cubicBezTo>
                  <a:cubicBezTo>
                    <a:pt x="2181024" y="392632"/>
                    <a:pt x="2189182" y="401443"/>
                    <a:pt x="2194165" y="376919"/>
                  </a:cubicBezTo>
                  <a:cubicBezTo>
                    <a:pt x="2193943" y="351287"/>
                    <a:pt x="2181023" y="332004"/>
                    <a:pt x="2149054" y="303198"/>
                  </a:cubicBezTo>
                  <a:cubicBezTo>
                    <a:pt x="2133943" y="322542"/>
                    <a:pt x="2048988" y="330774"/>
                    <a:pt x="2024352" y="269161"/>
                  </a:cubicBezTo>
                  <a:cubicBezTo>
                    <a:pt x="2013493" y="253261"/>
                    <a:pt x="2083233" y="243156"/>
                    <a:pt x="2091834" y="218906"/>
                  </a:cubicBezTo>
                  <a:cubicBezTo>
                    <a:pt x="2116309" y="210531"/>
                    <a:pt x="2159372" y="215600"/>
                    <a:pt x="2172791" y="203033"/>
                  </a:cubicBezTo>
                  <a:cubicBezTo>
                    <a:pt x="2195870" y="184470"/>
                    <a:pt x="2139807" y="171543"/>
                    <a:pt x="2175523" y="149849"/>
                  </a:cubicBezTo>
                  <a:cubicBezTo>
                    <a:pt x="2225938" y="105139"/>
                    <a:pt x="2230319" y="68367"/>
                    <a:pt x="2329942" y="71279"/>
                  </a:cubicBezTo>
                  <a:cubicBezTo>
                    <a:pt x="2354006" y="55131"/>
                    <a:pt x="2375291" y="50491"/>
                    <a:pt x="2397965" y="51009"/>
                  </a:cubicBezTo>
                  <a:close/>
                  <a:moveTo>
                    <a:pt x="551074" y="18"/>
                  </a:moveTo>
                  <a:cubicBezTo>
                    <a:pt x="554737" y="-167"/>
                    <a:pt x="559381" y="1043"/>
                    <a:pt x="566090" y="4214"/>
                  </a:cubicBezTo>
                  <a:cubicBezTo>
                    <a:pt x="583712" y="19633"/>
                    <a:pt x="601334" y="68093"/>
                    <a:pt x="618955" y="83512"/>
                  </a:cubicBezTo>
                  <a:cubicBezTo>
                    <a:pt x="634336" y="48703"/>
                    <a:pt x="651368" y="43633"/>
                    <a:pt x="665096" y="117858"/>
                  </a:cubicBezTo>
                  <a:cubicBezTo>
                    <a:pt x="692937" y="127072"/>
                    <a:pt x="697651" y="75162"/>
                    <a:pt x="697407" y="39771"/>
                  </a:cubicBezTo>
                  <a:cubicBezTo>
                    <a:pt x="712814" y="17898"/>
                    <a:pt x="751349" y="52193"/>
                    <a:pt x="773363" y="63361"/>
                  </a:cubicBezTo>
                  <a:cubicBezTo>
                    <a:pt x="778735" y="79737"/>
                    <a:pt x="755120" y="126237"/>
                    <a:pt x="737901" y="141333"/>
                  </a:cubicBezTo>
                  <a:cubicBezTo>
                    <a:pt x="709413" y="169472"/>
                    <a:pt x="775642" y="170621"/>
                    <a:pt x="780854" y="195850"/>
                  </a:cubicBezTo>
                  <a:cubicBezTo>
                    <a:pt x="764884" y="228064"/>
                    <a:pt x="722776" y="202285"/>
                    <a:pt x="701556" y="209066"/>
                  </a:cubicBezTo>
                  <a:cubicBezTo>
                    <a:pt x="658860" y="202630"/>
                    <a:pt x="739246" y="154795"/>
                    <a:pt x="670052" y="153934"/>
                  </a:cubicBezTo>
                  <a:cubicBezTo>
                    <a:pt x="653532" y="151181"/>
                    <a:pt x="674637" y="216158"/>
                    <a:pt x="620607" y="187590"/>
                  </a:cubicBezTo>
                  <a:cubicBezTo>
                    <a:pt x="602179" y="196503"/>
                    <a:pt x="601967" y="225071"/>
                    <a:pt x="547918" y="207414"/>
                  </a:cubicBezTo>
                  <a:cubicBezTo>
                    <a:pt x="541777" y="231058"/>
                    <a:pt x="521194" y="243278"/>
                    <a:pt x="527594" y="268328"/>
                  </a:cubicBezTo>
                  <a:cubicBezTo>
                    <a:pt x="569195" y="286558"/>
                    <a:pt x="572800" y="326264"/>
                    <a:pt x="596230" y="356059"/>
                  </a:cubicBezTo>
                  <a:cubicBezTo>
                    <a:pt x="622009" y="354016"/>
                    <a:pt x="661005" y="337105"/>
                    <a:pt x="673568" y="349931"/>
                  </a:cubicBezTo>
                  <a:cubicBezTo>
                    <a:pt x="695191" y="384770"/>
                    <a:pt x="735977" y="365039"/>
                    <a:pt x="754960" y="383413"/>
                  </a:cubicBezTo>
                  <a:cubicBezTo>
                    <a:pt x="773942" y="401787"/>
                    <a:pt x="772604" y="443939"/>
                    <a:pt x="787462" y="460175"/>
                  </a:cubicBezTo>
                  <a:cubicBezTo>
                    <a:pt x="802321" y="476410"/>
                    <a:pt x="827002" y="471630"/>
                    <a:pt x="837503" y="462653"/>
                  </a:cubicBezTo>
                  <a:cubicBezTo>
                    <a:pt x="754268" y="351909"/>
                    <a:pt x="842844" y="408021"/>
                    <a:pt x="852122" y="381531"/>
                  </a:cubicBezTo>
                  <a:cubicBezTo>
                    <a:pt x="852282" y="348119"/>
                    <a:pt x="877222" y="316359"/>
                    <a:pt x="824517" y="299467"/>
                  </a:cubicBezTo>
                  <a:cubicBezTo>
                    <a:pt x="828686" y="284202"/>
                    <a:pt x="826247" y="283804"/>
                    <a:pt x="830415" y="268539"/>
                  </a:cubicBezTo>
                  <a:lnTo>
                    <a:pt x="828532" y="228717"/>
                  </a:lnTo>
                  <a:cubicBezTo>
                    <a:pt x="850086" y="235934"/>
                    <a:pt x="876595" y="233238"/>
                    <a:pt x="898148" y="240455"/>
                  </a:cubicBezTo>
                  <a:cubicBezTo>
                    <a:pt x="916321" y="248164"/>
                    <a:pt x="909713" y="209617"/>
                    <a:pt x="927885" y="217326"/>
                  </a:cubicBezTo>
                  <a:cubicBezTo>
                    <a:pt x="946608" y="233296"/>
                    <a:pt x="955419" y="249266"/>
                    <a:pt x="984054" y="248715"/>
                  </a:cubicBezTo>
                  <a:cubicBezTo>
                    <a:pt x="995503" y="274673"/>
                    <a:pt x="1016864" y="290720"/>
                    <a:pt x="1018401" y="326590"/>
                  </a:cubicBezTo>
                  <a:cubicBezTo>
                    <a:pt x="1072355" y="329664"/>
                    <a:pt x="1060227" y="286481"/>
                    <a:pt x="1082792" y="271382"/>
                  </a:cubicBezTo>
                  <a:cubicBezTo>
                    <a:pt x="1120847" y="273822"/>
                    <a:pt x="1097036" y="289558"/>
                    <a:pt x="1101348" y="321404"/>
                  </a:cubicBezTo>
                  <a:cubicBezTo>
                    <a:pt x="1116005" y="338001"/>
                    <a:pt x="1157950" y="340848"/>
                    <a:pt x="1167430" y="394094"/>
                  </a:cubicBezTo>
                  <a:cubicBezTo>
                    <a:pt x="1183124" y="408687"/>
                    <a:pt x="1206409" y="393162"/>
                    <a:pt x="1216991" y="400702"/>
                  </a:cubicBezTo>
                  <a:cubicBezTo>
                    <a:pt x="1227572" y="408242"/>
                    <a:pt x="1234296" y="428770"/>
                    <a:pt x="1230918" y="439332"/>
                  </a:cubicBezTo>
                  <a:cubicBezTo>
                    <a:pt x="1220621" y="480070"/>
                    <a:pt x="1190500" y="448118"/>
                    <a:pt x="1171944" y="459119"/>
                  </a:cubicBezTo>
                  <a:cubicBezTo>
                    <a:pt x="1155856" y="465896"/>
                    <a:pt x="1160498" y="497112"/>
                    <a:pt x="1149258" y="501475"/>
                  </a:cubicBezTo>
                  <a:cubicBezTo>
                    <a:pt x="1138017" y="505839"/>
                    <a:pt x="1126801" y="488330"/>
                    <a:pt x="1104499" y="485301"/>
                  </a:cubicBezTo>
                  <a:cubicBezTo>
                    <a:pt x="1074814" y="484635"/>
                    <a:pt x="1064953" y="493882"/>
                    <a:pt x="1035267" y="493216"/>
                  </a:cubicBezTo>
                  <a:lnTo>
                    <a:pt x="1022896" y="486723"/>
                  </a:lnTo>
                  <a:cubicBezTo>
                    <a:pt x="1009955" y="498287"/>
                    <a:pt x="969615" y="541723"/>
                    <a:pt x="957622" y="557645"/>
                  </a:cubicBezTo>
                  <a:cubicBezTo>
                    <a:pt x="945629" y="573566"/>
                    <a:pt x="957545" y="576195"/>
                    <a:pt x="960849" y="578948"/>
                  </a:cubicBezTo>
                  <a:cubicBezTo>
                    <a:pt x="962527" y="577354"/>
                    <a:pt x="1003853" y="555935"/>
                    <a:pt x="1005531" y="554341"/>
                  </a:cubicBezTo>
                  <a:cubicBezTo>
                    <a:pt x="1032860" y="522741"/>
                    <a:pt x="1042016" y="522530"/>
                    <a:pt x="1082561" y="525622"/>
                  </a:cubicBezTo>
                  <a:cubicBezTo>
                    <a:pt x="1072015" y="569106"/>
                    <a:pt x="1073034" y="576246"/>
                    <a:pt x="1105440" y="604862"/>
                  </a:cubicBezTo>
                  <a:cubicBezTo>
                    <a:pt x="1099485" y="623416"/>
                    <a:pt x="1074586" y="667310"/>
                    <a:pt x="1033615" y="595641"/>
                  </a:cubicBezTo>
                  <a:cubicBezTo>
                    <a:pt x="1009165" y="623095"/>
                    <a:pt x="1004801" y="627126"/>
                    <a:pt x="980212" y="645683"/>
                  </a:cubicBezTo>
                  <a:cubicBezTo>
                    <a:pt x="963692" y="665782"/>
                    <a:pt x="961194" y="718964"/>
                    <a:pt x="916321" y="699719"/>
                  </a:cubicBezTo>
                  <a:cubicBezTo>
                    <a:pt x="902836" y="716819"/>
                    <a:pt x="917902" y="720299"/>
                    <a:pt x="899301" y="748282"/>
                  </a:cubicBezTo>
                  <a:cubicBezTo>
                    <a:pt x="889664" y="770033"/>
                    <a:pt x="872888" y="799328"/>
                    <a:pt x="860152" y="821970"/>
                  </a:cubicBezTo>
                  <a:cubicBezTo>
                    <a:pt x="847416" y="844612"/>
                    <a:pt x="818902" y="851316"/>
                    <a:pt x="803061" y="865960"/>
                  </a:cubicBezTo>
                  <a:lnTo>
                    <a:pt x="768406" y="906531"/>
                  </a:lnTo>
                  <a:cubicBezTo>
                    <a:pt x="807812" y="972189"/>
                    <a:pt x="805916" y="1037848"/>
                    <a:pt x="797413" y="1053946"/>
                  </a:cubicBezTo>
                  <a:cubicBezTo>
                    <a:pt x="780438" y="1054202"/>
                    <a:pt x="746943" y="1014809"/>
                    <a:pt x="743184" y="947332"/>
                  </a:cubicBezTo>
                  <a:cubicBezTo>
                    <a:pt x="701589" y="957641"/>
                    <a:pt x="676513" y="948126"/>
                    <a:pt x="643178" y="925395"/>
                  </a:cubicBezTo>
                  <a:lnTo>
                    <a:pt x="606123" y="976339"/>
                  </a:lnTo>
                  <a:cubicBezTo>
                    <a:pt x="573575" y="950700"/>
                    <a:pt x="583981" y="946538"/>
                    <a:pt x="525001" y="955592"/>
                  </a:cubicBezTo>
                  <a:cubicBezTo>
                    <a:pt x="476157" y="1002054"/>
                    <a:pt x="468613" y="1043560"/>
                    <a:pt x="487503" y="1104890"/>
                  </a:cubicBezTo>
                  <a:cubicBezTo>
                    <a:pt x="491729" y="1173782"/>
                    <a:pt x="553777" y="1188158"/>
                    <a:pt x="587739" y="1220705"/>
                  </a:cubicBezTo>
                  <a:cubicBezTo>
                    <a:pt x="609373" y="1230271"/>
                    <a:pt x="593198" y="1172627"/>
                    <a:pt x="604087" y="1158984"/>
                  </a:cubicBezTo>
                  <a:cubicBezTo>
                    <a:pt x="614975" y="1145342"/>
                    <a:pt x="645086" y="1141331"/>
                    <a:pt x="653071" y="1138853"/>
                  </a:cubicBezTo>
                  <a:cubicBezTo>
                    <a:pt x="652713" y="1140607"/>
                    <a:pt x="683743" y="1129146"/>
                    <a:pt x="683384" y="1130900"/>
                  </a:cubicBezTo>
                  <a:cubicBezTo>
                    <a:pt x="721426" y="1159247"/>
                    <a:pt x="638869" y="1184290"/>
                    <a:pt x="658738" y="1265502"/>
                  </a:cubicBezTo>
                  <a:cubicBezTo>
                    <a:pt x="683109" y="1269908"/>
                    <a:pt x="704176" y="1285878"/>
                    <a:pt x="731851" y="1253938"/>
                  </a:cubicBezTo>
                  <a:cubicBezTo>
                    <a:pt x="725627" y="1345792"/>
                    <a:pt x="755747" y="1358349"/>
                    <a:pt x="767695" y="1410554"/>
                  </a:cubicBezTo>
                  <a:lnTo>
                    <a:pt x="836812" y="1384602"/>
                  </a:lnTo>
                  <a:lnTo>
                    <a:pt x="865338" y="1431781"/>
                  </a:lnTo>
                  <a:cubicBezTo>
                    <a:pt x="880130" y="1416291"/>
                    <a:pt x="868489" y="1387586"/>
                    <a:pt x="883280" y="1372097"/>
                  </a:cubicBezTo>
                  <a:cubicBezTo>
                    <a:pt x="902554" y="1366590"/>
                    <a:pt x="913568" y="1351171"/>
                    <a:pt x="932841" y="1345664"/>
                  </a:cubicBezTo>
                  <a:lnTo>
                    <a:pt x="1004052" y="1338384"/>
                  </a:lnTo>
                  <a:lnTo>
                    <a:pt x="1024779" y="1385793"/>
                  </a:lnTo>
                  <a:lnTo>
                    <a:pt x="1098583" y="1368562"/>
                  </a:lnTo>
                  <a:lnTo>
                    <a:pt x="1149258" y="1405137"/>
                  </a:lnTo>
                  <a:lnTo>
                    <a:pt x="1210844" y="1471872"/>
                  </a:lnTo>
                  <a:lnTo>
                    <a:pt x="1272891" y="1469989"/>
                  </a:lnTo>
                  <a:cubicBezTo>
                    <a:pt x="1339433" y="1504650"/>
                    <a:pt x="1333286" y="1590523"/>
                    <a:pt x="1323835" y="1618576"/>
                  </a:cubicBezTo>
                  <a:cubicBezTo>
                    <a:pt x="1344940" y="1625075"/>
                    <a:pt x="1361089" y="1606794"/>
                    <a:pt x="1382194" y="1613293"/>
                  </a:cubicBezTo>
                  <a:lnTo>
                    <a:pt x="1384386" y="1630903"/>
                  </a:lnTo>
                  <a:cubicBezTo>
                    <a:pt x="1387301" y="1640615"/>
                    <a:pt x="1393004" y="1631043"/>
                    <a:pt x="1407071" y="1641916"/>
                  </a:cubicBezTo>
                  <a:cubicBezTo>
                    <a:pt x="1416400" y="1653852"/>
                    <a:pt x="1432338" y="1621182"/>
                    <a:pt x="1441667" y="1633118"/>
                  </a:cubicBezTo>
                  <a:cubicBezTo>
                    <a:pt x="1449798" y="1651617"/>
                    <a:pt x="1441411" y="1675071"/>
                    <a:pt x="1434675" y="1693570"/>
                  </a:cubicBezTo>
                  <a:cubicBezTo>
                    <a:pt x="1462349" y="1705852"/>
                    <a:pt x="1493328" y="1645444"/>
                    <a:pt x="1527611" y="1656073"/>
                  </a:cubicBezTo>
                  <a:cubicBezTo>
                    <a:pt x="1734820" y="1646340"/>
                    <a:pt x="1624837" y="1914149"/>
                    <a:pt x="1534680" y="1886244"/>
                  </a:cubicBezTo>
                  <a:cubicBezTo>
                    <a:pt x="1534213" y="1964722"/>
                    <a:pt x="1530442" y="2008506"/>
                    <a:pt x="1500238" y="2063856"/>
                  </a:cubicBezTo>
                  <a:cubicBezTo>
                    <a:pt x="1470143" y="2113788"/>
                    <a:pt x="1448307" y="2138940"/>
                    <a:pt x="1363695" y="2152528"/>
                  </a:cubicBezTo>
                  <a:lnTo>
                    <a:pt x="1358489" y="2240028"/>
                  </a:lnTo>
                  <a:cubicBezTo>
                    <a:pt x="1342850" y="2263871"/>
                    <a:pt x="1325148" y="2265971"/>
                    <a:pt x="1309505" y="2275758"/>
                  </a:cubicBezTo>
                  <a:cubicBezTo>
                    <a:pt x="1293862" y="2285546"/>
                    <a:pt x="1276867" y="2287768"/>
                    <a:pt x="1274543" y="2303708"/>
                  </a:cubicBezTo>
                  <a:cubicBezTo>
                    <a:pt x="1259521" y="2327375"/>
                    <a:pt x="1279191" y="2369213"/>
                    <a:pt x="1229477" y="2374707"/>
                  </a:cubicBezTo>
                  <a:lnTo>
                    <a:pt x="1204966" y="2399468"/>
                  </a:lnTo>
                  <a:cubicBezTo>
                    <a:pt x="1191352" y="2413850"/>
                    <a:pt x="1225648" y="2421624"/>
                    <a:pt x="1212035" y="2436005"/>
                  </a:cubicBezTo>
                  <a:cubicBezTo>
                    <a:pt x="1187434" y="2441512"/>
                    <a:pt x="1187613" y="2488320"/>
                    <a:pt x="1143187" y="2465742"/>
                  </a:cubicBezTo>
                  <a:cubicBezTo>
                    <a:pt x="1124464" y="2477031"/>
                    <a:pt x="1124196" y="2483056"/>
                    <a:pt x="1117869" y="2503739"/>
                  </a:cubicBezTo>
                  <a:cubicBezTo>
                    <a:pt x="1111542" y="2521117"/>
                    <a:pt x="1082475" y="2528138"/>
                    <a:pt x="1088708" y="2556796"/>
                  </a:cubicBezTo>
                  <a:cubicBezTo>
                    <a:pt x="1081709" y="2583209"/>
                    <a:pt x="1041670" y="2593102"/>
                    <a:pt x="1036324" y="2626124"/>
                  </a:cubicBezTo>
                  <a:cubicBezTo>
                    <a:pt x="1083612" y="2695964"/>
                    <a:pt x="1018561" y="2693114"/>
                    <a:pt x="1009680" y="2726609"/>
                  </a:cubicBezTo>
                  <a:lnTo>
                    <a:pt x="874060" y="2678009"/>
                  </a:lnTo>
                  <a:cubicBezTo>
                    <a:pt x="883741" y="2605601"/>
                    <a:pt x="891771" y="2567886"/>
                    <a:pt x="901453" y="2495478"/>
                  </a:cubicBezTo>
                  <a:cubicBezTo>
                    <a:pt x="910263" y="2426093"/>
                    <a:pt x="894294" y="2478958"/>
                    <a:pt x="903105" y="2409573"/>
                  </a:cubicBezTo>
                  <a:cubicBezTo>
                    <a:pt x="912466" y="2351752"/>
                    <a:pt x="930087" y="2374880"/>
                    <a:pt x="939449" y="2317059"/>
                  </a:cubicBezTo>
                  <a:cubicBezTo>
                    <a:pt x="942753" y="2271903"/>
                    <a:pt x="937797" y="2277961"/>
                    <a:pt x="941101" y="2232805"/>
                  </a:cubicBezTo>
                  <a:cubicBezTo>
                    <a:pt x="954766" y="2149519"/>
                    <a:pt x="973387" y="2100925"/>
                    <a:pt x="967227" y="2025898"/>
                  </a:cubicBezTo>
                  <a:cubicBezTo>
                    <a:pt x="958365" y="1988163"/>
                    <a:pt x="942894" y="2001642"/>
                    <a:pt x="892731" y="1973820"/>
                  </a:cubicBezTo>
                  <a:cubicBezTo>
                    <a:pt x="838765" y="1939851"/>
                    <a:pt x="857488" y="1892666"/>
                    <a:pt x="839866" y="1842177"/>
                  </a:cubicBezTo>
                  <a:cubicBezTo>
                    <a:pt x="817225" y="1804129"/>
                    <a:pt x="789627" y="1769385"/>
                    <a:pt x="771941" y="1728033"/>
                  </a:cubicBezTo>
                  <a:cubicBezTo>
                    <a:pt x="757303" y="1701216"/>
                    <a:pt x="792226" y="1702484"/>
                    <a:pt x="800717" y="1677319"/>
                  </a:cubicBezTo>
                  <a:cubicBezTo>
                    <a:pt x="793020" y="1649958"/>
                    <a:pt x="760543" y="1634161"/>
                    <a:pt x="785887" y="1600192"/>
                  </a:cubicBezTo>
                  <a:cubicBezTo>
                    <a:pt x="802311" y="1580297"/>
                    <a:pt x="798911" y="1558751"/>
                    <a:pt x="841768" y="1545464"/>
                  </a:cubicBezTo>
                  <a:cubicBezTo>
                    <a:pt x="818563" y="1503088"/>
                    <a:pt x="836658" y="1478883"/>
                    <a:pt x="833278" y="1438159"/>
                  </a:cubicBezTo>
                  <a:lnTo>
                    <a:pt x="790363" y="1460096"/>
                  </a:lnTo>
                  <a:cubicBezTo>
                    <a:pt x="762964" y="1458297"/>
                    <a:pt x="740520" y="1444934"/>
                    <a:pt x="724685" y="1426614"/>
                  </a:cubicBezTo>
                  <a:cubicBezTo>
                    <a:pt x="709333" y="1415251"/>
                    <a:pt x="722758" y="1397978"/>
                    <a:pt x="716425" y="1388617"/>
                  </a:cubicBezTo>
                  <a:cubicBezTo>
                    <a:pt x="710092" y="1379255"/>
                    <a:pt x="691388" y="1380075"/>
                    <a:pt x="686688" y="1370444"/>
                  </a:cubicBezTo>
                  <a:cubicBezTo>
                    <a:pt x="675380" y="1344294"/>
                    <a:pt x="682167" y="1342421"/>
                    <a:pt x="646924" y="1319270"/>
                  </a:cubicBezTo>
                  <a:cubicBezTo>
                    <a:pt x="622144" y="1301648"/>
                    <a:pt x="577084" y="1290075"/>
                    <a:pt x="551222" y="1263062"/>
                  </a:cubicBezTo>
                  <a:cubicBezTo>
                    <a:pt x="525359" y="1249267"/>
                    <a:pt x="508173" y="1256768"/>
                    <a:pt x="473576" y="1241451"/>
                  </a:cubicBezTo>
                  <a:lnTo>
                    <a:pt x="360162" y="1197596"/>
                  </a:lnTo>
                  <a:cubicBezTo>
                    <a:pt x="300933" y="1124227"/>
                    <a:pt x="355692" y="1080596"/>
                    <a:pt x="291506" y="1041920"/>
                  </a:cubicBezTo>
                  <a:lnTo>
                    <a:pt x="256603" y="994991"/>
                  </a:lnTo>
                  <a:cubicBezTo>
                    <a:pt x="234986" y="958980"/>
                    <a:pt x="243105" y="954356"/>
                    <a:pt x="186795" y="910085"/>
                  </a:cubicBezTo>
                  <a:cubicBezTo>
                    <a:pt x="197033" y="940737"/>
                    <a:pt x="261789" y="1044079"/>
                    <a:pt x="272028" y="1074731"/>
                  </a:cubicBezTo>
                  <a:cubicBezTo>
                    <a:pt x="272553" y="1103750"/>
                    <a:pt x="253254" y="1083209"/>
                    <a:pt x="243867" y="1087448"/>
                  </a:cubicBezTo>
                  <a:cubicBezTo>
                    <a:pt x="228999" y="1068174"/>
                    <a:pt x="198302" y="1028765"/>
                    <a:pt x="182818" y="993781"/>
                  </a:cubicBezTo>
                  <a:cubicBezTo>
                    <a:pt x="167335" y="958797"/>
                    <a:pt x="158195" y="935336"/>
                    <a:pt x="147664" y="879196"/>
                  </a:cubicBezTo>
                  <a:cubicBezTo>
                    <a:pt x="135018" y="823283"/>
                    <a:pt x="82724" y="901184"/>
                    <a:pt x="43644" y="784146"/>
                  </a:cubicBezTo>
                  <a:cubicBezTo>
                    <a:pt x="-25421" y="674292"/>
                    <a:pt x="32721" y="637128"/>
                    <a:pt x="0" y="550403"/>
                  </a:cubicBezTo>
                  <a:cubicBezTo>
                    <a:pt x="46821" y="336765"/>
                    <a:pt x="182851" y="197470"/>
                    <a:pt x="333749" y="68086"/>
                  </a:cubicBezTo>
                  <a:cubicBezTo>
                    <a:pt x="326628" y="85778"/>
                    <a:pt x="393850" y="154684"/>
                    <a:pt x="470982" y="99686"/>
                  </a:cubicBezTo>
                  <a:lnTo>
                    <a:pt x="447163" y="70219"/>
                  </a:lnTo>
                  <a:cubicBezTo>
                    <a:pt x="463677" y="39957"/>
                    <a:pt x="491755" y="72472"/>
                    <a:pt x="506617" y="65339"/>
                  </a:cubicBezTo>
                  <a:lnTo>
                    <a:pt x="515319" y="23981"/>
                  </a:lnTo>
                  <a:cubicBezTo>
                    <a:pt x="537924" y="13670"/>
                    <a:pt x="540085" y="571"/>
                    <a:pt x="551074" y="1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2">
                    <a:lumMod val="75000"/>
                  </a:schemeClr>
                </a:solidFill>
                <a:latin typeface="Gill Sans SemiBold"/>
              </a:endParaRPr>
            </a:p>
          </p:txBody>
        </p:sp>
      </p:grpSp>
      <p:sp>
        <p:nvSpPr>
          <p:cNvPr id="33" name="Oval 8">
            <a:extLst>
              <a:ext uri="{FF2B5EF4-FFF2-40B4-BE49-F238E27FC236}">
                <a16:creationId xmlns:a16="http://schemas.microsoft.com/office/drawing/2014/main" id="{50278ACC-52A8-41AA-9378-00C900A773E0}"/>
              </a:ext>
            </a:extLst>
          </p:cNvPr>
          <p:cNvSpPr/>
          <p:nvPr/>
        </p:nvSpPr>
        <p:spPr>
          <a:xfrm rot="21111581">
            <a:off x="4503171" y="3950994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2">
                  <a:lumMod val="75000"/>
                </a:schemeClr>
              </a:solidFill>
              <a:latin typeface="Gill Sans SemiBold"/>
            </a:endParaRPr>
          </a:p>
        </p:txBody>
      </p:sp>
      <p:sp>
        <p:nvSpPr>
          <p:cNvPr id="34" name="Oval 8">
            <a:extLst>
              <a:ext uri="{FF2B5EF4-FFF2-40B4-BE49-F238E27FC236}">
                <a16:creationId xmlns:a16="http://schemas.microsoft.com/office/drawing/2014/main" id="{B8AA2D40-DF36-4FAF-9BF9-53DC1E38C9EA}"/>
              </a:ext>
            </a:extLst>
          </p:cNvPr>
          <p:cNvSpPr/>
          <p:nvPr/>
        </p:nvSpPr>
        <p:spPr>
          <a:xfrm rot="1551581">
            <a:off x="4860607" y="3242983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2">
                  <a:lumMod val="75000"/>
                </a:schemeClr>
              </a:solidFill>
              <a:latin typeface="Gill Sans SemiBold"/>
            </a:endParaRPr>
          </a:p>
        </p:txBody>
      </p:sp>
      <p:sp>
        <p:nvSpPr>
          <p:cNvPr id="35" name="Oval 8">
            <a:extLst>
              <a:ext uri="{FF2B5EF4-FFF2-40B4-BE49-F238E27FC236}">
                <a16:creationId xmlns:a16="http://schemas.microsoft.com/office/drawing/2014/main" id="{3D93DA27-8216-4554-AC6E-5F34A0B1B008}"/>
              </a:ext>
            </a:extLst>
          </p:cNvPr>
          <p:cNvSpPr/>
          <p:nvPr/>
        </p:nvSpPr>
        <p:spPr>
          <a:xfrm rot="3411581">
            <a:off x="5524800" y="2838199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2">
                  <a:lumMod val="75000"/>
                </a:schemeClr>
              </a:solidFill>
              <a:latin typeface="Gill Sans SemiBold"/>
            </a:endParaRP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E55AD85B-A127-43C9-A36A-2A950C6AC5AB}"/>
              </a:ext>
            </a:extLst>
          </p:cNvPr>
          <p:cNvSpPr/>
          <p:nvPr/>
        </p:nvSpPr>
        <p:spPr>
          <a:xfrm rot="5331581">
            <a:off x="6316645" y="2849241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2">
                  <a:lumMod val="75000"/>
                </a:schemeClr>
              </a:solidFill>
              <a:latin typeface="Gill Sans SemiBold"/>
            </a:endParaRPr>
          </a:p>
        </p:txBody>
      </p:sp>
      <p:sp>
        <p:nvSpPr>
          <p:cNvPr id="37" name="Oval 8">
            <a:extLst>
              <a:ext uri="{FF2B5EF4-FFF2-40B4-BE49-F238E27FC236}">
                <a16:creationId xmlns:a16="http://schemas.microsoft.com/office/drawing/2014/main" id="{4BA95E67-4548-4969-BAFC-BCC1AD581B45}"/>
              </a:ext>
            </a:extLst>
          </p:cNvPr>
          <p:cNvSpPr/>
          <p:nvPr/>
        </p:nvSpPr>
        <p:spPr>
          <a:xfrm rot="7251581">
            <a:off x="6975590" y="3272609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2">
                  <a:lumMod val="75000"/>
                </a:schemeClr>
              </a:solidFill>
              <a:latin typeface="Gill Sans SemiBold"/>
            </a:endParaRPr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8ACC62C9-B95A-4D46-BAC6-16957A55E6C7}"/>
              </a:ext>
            </a:extLst>
          </p:cNvPr>
          <p:cNvSpPr/>
          <p:nvPr/>
        </p:nvSpPr>
        <p:spPr>
          <a:xfrm>
            <a:off x="5710895" y="2520881"/>
            <a:ext cx="748038" cy="44001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2">
                  <a:lumMod val="75000"/>
                </a:schemeClr>
              </a:solidFill>
              <a:latin typeface="Gill Sans SemiBold"/>
            </a:endParaRP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5F68B62E-AA52-4E51-AF12-FA322FCD4DA2}"/>
              </a:ext>
            </a:extLst>
          </p:cNvPr>
          <p:cNvSpPr/>
          <p:nvPr/>
        </p:nvSpPr>
        <p:spPr>
          <a:xfrm>
            <a:off x="4472517" y="2886621"/>
            <a:ext cx="748038" cy="44001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2">
                  <a:lumMod val="75000"/>
                </a:schemeClr>
              </a:solidFill>
              <a:latin typeface="Gill Sans SemiBold"/>
            </a:endParaRPr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90F710D4-962B-46CB-8AAD-0B23EB8D1340}"/>
              </a:ext>
            </a:extLst>
          </p:cNvPr>
          <p:cNvSpPr/>
          <p:nvPr/>
        </p:nvSpPr>
        <p:spPr>
          <a:xfrm>
            <a:off x="3788160" y="3745967"/>
            <a:ext cx="748038" cy="44001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Gill Sans SemiBold"/>
            </a:endParaRPr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53485840-C08A-4F83-92F1-A65ABFEF7DAA}"/>
              </a:ext>
            </a:extLst>
          </p:cNvPr>
          <p:cNvSpPr/>
          <p:nvPr/>
        </p:nvSpPr>
        <p:spPr>
          <a:xfrm>
            <a:off x="7592800" y="3750797"/>
            <a:ext cx="748038" cy="44001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Gill Sans SemiBold"/>
            </a:endParaRPr>
          </a:p>
        </p:txBody>
      </p:sp>
      <p:sp>
        <p:nvSpPr>
          <p:cNvPr id="42" name="Rectangle 23">
            <a:extLst>
              <a:ext uri="{FF2B5EF4-FFF2-40B4-BE49-F238E27FC236}">
                <a16:creationId xmlns:a16="http://schemas.microsoft.com/office/drawing/2014/main" id="{4B44459D-B86A-4990-A650-9D43E7AA91F0}"/>
              </a:ext>
            </a:extLst>
          </p:cNvPr>
          <p:cNvSpPr/>
          <p:nvPr/>
        </p:nvSpPr>
        <p:spPr>
          <a:xfrm>
            <a:off x="7037500" y="2845434"/>
            <a:ext cx="748038" cy="44001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2">
                  <a:lumMod val="75000"/>
                </a:schemeClr>
              </a:solidFill>
              <a:latin typeface="Gill Sans SemiBold"/>
            </a:endParaRPr>
          </a:p>
        </p:txBody>
      </p:sp>
      <p:sp>
        <p:nvSpPr>
          <p:cNvPr id="43" name="Block Arc 14">
            <a:extLst>
              <a:ext uri="{FF2B5EF4-FFF2-40B4-BE49-F238E27FC236}">
                <a16:creationId xmlns:a16="http://schemas.microsoft.com/office/drawing/2014/main" id="{81D8F902-03F5-4F5F-A28D-362166838DDF}"/>
              </a:ext>
            </a:extLst>
          </p:cNvPr>
          <p:cNvSpPr/>
          <p:nvPr/>
        </p:nvSpPr>
        <p:spPr>
          <a:xfrm rot="16200000">
            <a:off x="4031598" y="3877915"/>
            <a:ext cx="240774" cy="24093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2">
                  <a:lumMod val="75000"/>
                </a:schemeClr>
              </a:solidFill>
              <a:latin typeface="Gill Sans SemiBold"/>
            </a:endParaRPr>
          </a:p>
        </p:txBody>
      </p:sp>
      <p:grpSp>
        <p:nvGrpSpPr>
          <p:cNvPr id="44" name="Group 23">
            <a:extLst>
              <a:ext uri="{FF2B5EF4-FFF2-40B4-BE49-F238E27FC236}">
                <a16:creationId xmlns:a16="http://schemas.microsoft.com/office/drawing/2014/main" id="{7BD2891B-509C-45B3-AD74-E9F8C42AA5E3}"/>
              </a:ext>
            </a:extLst>
          </p:cNvPr>
          <p:cNvGrpSpPr/>
          <p:nvPr/>
        </p:nvGrpSpPr>
        <p:grpSpPr>
          <a:xfrm>
            <a:off x="335360" y="3949592"/>
            <a:ext cx="3349410" cy="1118177"/>
            <a:chOff x="803640" y="3362835"/>
            <a:chExt cx="2059657" cy="1101716"/>
          </a:xfrm>
          <a:pattFill prst="pct25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430D8F-37B0-4994-8F69-84650E090FFE}"/>
                </a:ext>
              </a:extLst>
            </p:cNvPr>
            <p:cNvSpPr txBox="1"/>
            <p:nvPr/>
          </p:nvSpPr>
          <p:spPr>
            <a:xfrm>
              <a:off x="803640" y="3645788"/>
              <a:ext cx="2059657" cy="8187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altLang="ko-KR" sz="1600" dirty="0">
                  <a:solidFill>
                    <a:schemeClr val="tx2">
                      <a:lumMod val="75000"/>
                    </a:schemeClr>
                  </a:solidFill>
                </a:rPr>
                <a:t>Уменьшение времени доступа к распределённым данным, хранимым в памяти</a:t>
              </a:r>
              <a:endParaRPr lang="ko-KR" altLang="en-US" sz="1600" dirty="0">
                <a:solidFill>
                  <a:schemeClr val="tx2">
                    <a:lumMod val="75000"/>
                  </a:schemeClr>
                </a:solidFill>
                <a:latin typeface="Gill Sans SemiBold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181A3D8-6297-4EB1-A7E7-84FCA84913A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35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altLang="ko-KR" sz="1600" b="1" dirty="0">
                  <a:solidFill>
                    <a:schemeClr val="tx2">
                      <a:lumMod val="75000"/>
                    </a:schemeClr>
                  </a:solidFill>
                </a:rPr>
                <a:t>Популярность серверных решений</a:t>
              </a:r>
              <a:endParaRPr lang="ko-KR" altLang="en-US" sz="1600" b="1" dirty="0">
                <a:solidFill>
                  <a:schemeClr val="tx2">
                    <a:lumMod val="75000"/>
                  </a:schemeClr>
                </a:solidFill>
                <a:latin typeface="Gill Sans SemiBold"/>
              </a:endParaRPr>
            </a:p>
          </p:txBody>
        </p:sp>
      </p:grpSp>
      <p:grpSp>
        <p:nvGrpSpPr>
          <p:cNvPr id="47" name="Group 26">
            <a:extLst>
              <a:ext uri="{FF2B5EF4-FFF2-40B4-BE49-F238E27FC236}">
                <a16:creationId xmlns:a16="http://schemas.microsoft.com/office/drawing/2014/main" id="{C8228C9C-E9AE-490C-84C2-75B079A015C1}"/>
              </a:ext>
            </a:extLst>
          </p:cNvPr>
          <p:cNvGrpSpPr/>
          <p:nvPr/>
        </p:nvGrpSpPr>
        <p:grpSpPr>
          <a:xfrm>
            <a:off x="335360" y="2161048"/>
            <a:ext cx="4126540" cy="839314"/>
            <a:chOff x="286985" y="3071603"/>
            <a:chExt cx="2529871" cy="829923"/>
          </a:xfrm>
          <a:pattFill prst="pct25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3AD8C78-60A2-4BC2-843B-49504797FE77}"/>
                </a:ext>
              </a:extLst>
            </p:cNvPr>
            <p:cNvSpPr txBox="1"/>
            <p:nvPr/>
          </p:nvSpPr>
          <p:spPr>
            <a:xfrm>
              <a:off x="286985" y="3323294"/>
              <a:ext cx="2524802" cy="5782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altLang="ko-KR" sz="1600" dirty="0">
                  <a:solidFill>
                    <a:schemeClr val="tx2">
                      <a:lumMod val="75000"/>
                    </a:schemeClr>
                  </a:solidFill>
                </a:rPr>
                <a:t>Оптимизация распределённой структуры данных выдачи части блока для вычислений</a:t>
              </a:r>
              <a:endParaRPr lang="ko-KR" altLang="en-US" sz="1600" dirty="0">
                <a:solidFill>
                  <a:schemeClr val="tx2">
                    <a:lumMod val="75000"/>
                  </a:schemeClr>
                </a:solidFill>
                <a:latin typeface="Gill Sans SemiBold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479BE45-82B1-492C-829B-2588793A91CC}"/>
                </a:ext>
              </a:extLst>
            </p:cNvPr>
            <p:cNvSpPr txBox="1"/>
            <p:nvPr/>
          </p:nvSpPr>
          <p:spPr>
            <a:xfrm>
              <a:off x="292054" y="3071603"/>
              <a:ext cx="2524802" cy="33476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altLang="ko-KR" sz="1600" b="1" dirty="0">
                  <a:solidFill>
                    <a:schemeClr val="tx2">
                      <a:lumMod val="75000"/>
                    </a:schemeClr>
                  </a:solidFill>
                </a:rPr>
                <a:t>Совершенствование </a:t>
              </a: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Gill Sans SemiBold"/>
                </a:rPr>
                <a:t>blockchain</a:t>
              </a:r>
              <a:r>
                <a:rPr lang="ru-RU" altLang="ko-KR" sz="1600" b="1" dirty="0">
                  <a:solidFill>
                    <a:schemeClr val="tx2">
                      <a:lumMod val="75000"/>
                    </a:schemeClr>
                  </a:solidFill>
                </a:rPr>
                <a:t> алгоритмов</a:t>
              </a:r>
              <a:endParaRPr lang="ko-KR" altLang="en-US" sz="1600" b="1" dirty="0">
                <a:solidFill>
                  <a:schemeClr val="tx2">
                    <a:lumMod val="75000"/>
                  </a:schemeClr>
                </a:solidFill>
                <a:latin typeface="Gill Sans SemiBold"/>
              </a:endParaRPr>
            </a:p>
          </p:txBody>
        </p:sp>
      </p:grpSp>
      <p:grpSp>
        <p:nvGrpSpPr>
          <p:cNvPr id="50" name="Group 29">
            <a:extLst>
              <a:ext uri="{FF2B5EF4-FFF2-40B4-BE49-F238E27FC236}">
                <a16:creationId xmlns:a16="http://schemas.microsoft.com/office/drawing/2014/main" id="{D5DD2186-B454-4C79-A65F-536EA09ABE40}"/>
              </a:ext>
            </a:extLst>
          </p:cNvPr>
          <p:cNvGrpSpPr/>
          <p:nvPr/>
        </p:nvGrpSpPr>
        <p:grpSpPr>
          <a:xfrm>
            <a:off x="7880619" y="2035319"/>
            <a:ext cx="3543973" cy="1126583"/>
            <a:chOff x="803640" y="3362835"/>
            <a:chExt cx="2059657" cy="925535"/>
          </a:xfrm>
          <a:pattFill prst="pct25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15D4BC9-7592-4CAB-90F2-ADB7B72583DB}"/>
                </a:ext>
              </a:extLst>
            </p:cNvPr>
            <p:cNvSpPr txBox="1"/>
            <p:nvPr/>
          </p:nvSpPr>
          <p:spPr>
            <a:xfrm>
              <a:off x="803640" y="3605671"/>
              <a:ext cx="2059657" cy="6826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ru-RU" altLang="ko-KR" sz="1600" dirty="0">
                  <a:solidFill>
                    <a:schemeClr val="tx2">
                      <a:lumMod val="75000"/>
                    </a:schemeClr>
                  </a:solidFill>
                </a:rPr>
                <a:t>Активация синапсов может быть реализована в виде обращения к предложенным структурам данных</a:t>
              </a:r>
              <a:endParaRPr lang="ko-KR" altLang="en-US" sz="1600" dirty="0">
                <a:solidFill>
                  <a:schemeClr val="tx2">
                    <a:lumMod val="75000"/>
                  </a:schemeClr>
                </a:solidFill>
                <a:latin typeface="Gill Sans SemiBold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68AE255-4C21-4ECE-A76F-E01E79A792E1}"/>
                </a:ext>
              </a:extLst>
            </p:cNvPr>
            <p:cNvSpPr txBox="1"/>
            <p:nvPr/>
          </p:nvSpPr>
          <p:spPr>
            <a:xfrm>
              <a:off x="803640" y="3362835"/>
              <a:ext cx="2059656" cy="2781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ru-RU" altLang="ko-KR" sz="1600" b="1" dirty="0">
                  <a:solidFill>
                    <a:schemeClr val="tx2">
                      <a:lumMod val="75000"/>
                    </a:schemeClr>
                  </a:solidFill>
                </a:rPr>
                <a:t>Распространение нейронных сетей</a:t>
              </a:r>
            </a:p>
          </p:txBody>
        </p:sp>
      </p:grpSp>
      <p:grpSp>
        <p:nvGrpSpPr>
          <p:cNvPr id="53" name="Group 32">
            <a:extLst>
              <a:ext uri="{FF2B5EF4-FFF2-40B4-BE49-F238E27FC236}">
                <a16:creationId xmlns:a16="http://schemas.microsoft.com/office/drawing/2014/main" id="{B0E73E34-4B3F-46F4-8980-7E34F555BF98}"/>
              </a:ext>
            </a:extLst>
          </p:cNvPr>
          <p:cNvGrpSpPr/>
          <p:nvPr/>
        </p:nvGrpSpPr>
        <p:grpSpPr>
          <a:xfrm>
            <a:off x="8512660" y="3954307"/>
            <a:ext cx="3487996" cy="867242"/>
            <a:chOff x="803640" y="3312251"/>
            <a:chExt cx="2059657" cy="840088"/>
          </a:xfrm>
          <a:pattFill prst="pct25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5E25C90-32BB-4929-BD8C-0F4A41C3589B}"/>
                </a:ext>
              </a:extLst>
            </p:cNvPr>
            <p:cNvSpPr txBox="1"/>
            <p:nvPr/>
          </p:nvSpPr>
          <p:spPr>
            <a:xfrm>
              <a:off x="803640" y="3585874"/>
              <a:ext cx="2059657" cy="5664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ru-RU" altLang="ko-KR" sz="1600" dirty="0">
                  <a:solidFill>
                    <a:schemeClr val="tx2">
                      <a:lumMod val="75000"/>
                    </a:schemeClr>
                  </a:solidFill>
                </a:rPr>
                <a:t>Потокобезопасные структуры данных хранятся в общей памяти </a:t>
              </a:r>
              <a:r>
                <a:rPr lang="en-US" altLang="ko-KR" sz="1600" dirty="0">
                  <a:solidFill>
                    <a:schemeClr val="tx2">
                      <a:lumMod val="75000"/>
                    </a:schemeClr>
                  </a:solidFill>
                  <a:latin typeface="Gill Sans SemiBold"/>
                </a:rPr>
                <a:t>(RAM</a:t>
              </a:r>
              <a:r>
                <a:rPr lang="ru-RU" altLang="ko-KR" sz="1600" dirty="0">
                  <a:solidFill>
                    <a:schemeClr val="tx2">
                      <a:lumMod val="75000"/>
                    </a:schemeClr>
                  </a:solidFill>
                  <a:latin typeface="Gill Sans SemiBold"/>
                </a:rPr>
                <a:t>)</a:t>
              </a:r>
              <a:endParaRPr lang="ko-KR" altLang="en-US" sz="1600" dirty="0">
                <a:solidFill>
                  <a:schemeClr val="tx2">
                    <a:lumMod val="75000"/>
                  </a:schemeClr>
                </a:solidFill>
                <a:latin typeface="Gill Sans SemiBold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9FCF228-4268-4D6E-B0DB-1F86431083A4}"/>
                </a:ext>
              </a:extLst>
            </p:cNvPr>
            <p:cNvSpPr txBox="1"/>
            <p:nvPr/>
          </p:nvSpPr>
          <p:spPr>
            <a:xfrm>
              <a:off x="803640" y="3312251"/>
              <a:ext cx="2059657" cy="3279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ru-RU" altLang="ko-KR" sz="1600" b="1" dirty="0">
                  <a:solidFill>
                    <a:schemeClr val="tx2">
                      <a:lumMod val="75000"/>
                    </a:schemeClr>
                  </a:solidFill>
                </a:rPr>
                <a:t>Развитие многоядерных архитектур</a:t>
              </a:r>
            </a:p>
          </p:txBody>
        </p:sp>
      </p:grpSp>
      <p:grpSp>
        <p:nvGrpSpPr>
          <p:cNvPr id="56" name="Group 35">
            <a:extLst>
              <a:ext uri="{FF2B5EF4-FFF2-40B4-BE49-F238E27FC236}">
                <a16:creationId xmlns:a16="http://schemas.microsoft.com/office/drawing/2014/main" id="{830E796A-A8C6-4A31-B4F8-E1CC8E3C7173}"/>
              </a:ext>
            </a:extLst>
          </p:cNvPr>
          <p:cNvGrpSpPr/>
          <p:nvPr/>
        </p:nvGrpSpPr>
        <p:grpSpPr>
          <a:xfrm>
            <a:off x="4035469" y="957349"/>
            <a:ext cx="4137645" cy="848945"/>
            <a:chOff x="803640" y="3362835"/>
            <a:chExt cx="2059657" cy="69744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8A504E6-58E1-44FA-9CF2-85FC7B2F896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80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ko-KR" sz="1600" dirty="0">
                  <a:solidFill>
                    <a:schemeClr val="tx2">
                      <a:lumMod val="75000"/>
                    </a:schemeClr>
                  </a:solidFill>
                </a:rPr>
                <a:t>Существенное ускорение вычислений за счёт незначительной потери точности</a:t>
              </a:r>
              <a:endParaRPr lang="ko-KR" altLang="en-US" sz="1600" dirty="0">
                <a:solidFill>
                  <a:schemeClr val="tx2">
                    <a:lumMod val="75000"/>
                  </a:schemeClr>
                </a:solidFill>
                <a:latin typeface="Gill Sans SemiBold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FD0365C-3BE0-4BCF-859F-5B0BE3119C3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8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ko-KR" sz="1600" b="1" dirty="0">
                  <a:solidFill>
                    <a:schemeClr val="tx2">
                      <a:lumMod val="75000"/>
                    </a:schemeClr>
                  </a:solidFill>
                </a:rPr>
                <a:t>Обработка больших массивов данных</a:t>
              </a:r>
              <a:endParaRPr lang="ko-KR" altLang="en-US" sz="1600" b="1" dirty="0">
                <a:solidFill>
                  <a:schemeClr val="tx2">
                    <a:lumMod val="75000"/>
                  </a:schemeClr>
                </a:solidFill>
                <a:latin typeface="Gill Sans SemiBold"/>
              </a:endParaRPr>
            </a:p>
          </p:txBody>
        </p:sp>
      </p:grpSp>
      <p:sp>
        <p:nvSpPr>
          <p:cNvPr id="59" name="Oval 8">
            <a:extLst>
              <a:ext uri="{FF2B5EF4-FFF2-40B4-BE49-F238E27FC236}">
                <a16:creationId xmlns:a16="http://schemas.microsoft.com/office/drawing/2014/main" id="{C1709927-DB5F-41CD-A3AE-D94DC8922761}"/>
              </a:ext>
            </a:extLst>
          </p:cNvPr>
          <p:cNvSpPr/>
          <p:nvPr/>
        </p:nvSpPr>
        <p:spPr>
          <a:xfrm rot="9231581">
            <a:off x="7308710" y="3974824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Gill Sans SemiBold"/>
            </a:endParaRPr>
          </a:p>
        </p:txBody>
      </p:sp>
      <p:sp>
        <p:nvSpPr>
          <p:cNvPr id="60" name="Block Arc 11">
            <a:extLst>
              <a:ext uri="{FF2B5EF4-FFF2-40B4-BE49-F238E27FC236}">
                <a16:creationId xmlns:a16="http://schemas.microsoft.com/office/drawing/2014/main" id="{DE3054DA-CEE1-49FB-83E9-02F6E7B5F5DE}"/>
              </a:ext>
            </a:extLst>
          </p:cNvPr>
          <p:cNvSpPr/>
          <p:nvPr/>
        </p:nvSpPr>
        <p:spPr>
          <a:xfrm rot="10800000">
            <a:off x="4722536" y="2961749"/>
            <a:ext cx="221336" cy="32370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2">
                  <a:lumMod val="75000"/>
                </a:schemeClr>
              </a:solidFill>
              <a:latin typeface="Gill Sans SemiBold"/>
            </a:endParaRPr>
          </a:p>
        </p:txBody>
      </p:sp>
      <p:sp>
        <p:nvSpPr>
          <p:cNvPr id="61" name="Oval 21">
            <a:extLst>
              <a:ext uri="{FF2B5EF4-FFF2-40B4-BE49-F238E27FC236}">
                <a16:creationId xmlns:a16="http://schemas.microsoft.com/office/drawing/2014/main" id="{F4A6FF5E-8860-4BA1-B485-22A61E2D086D}"/>
              </a:ext>
            </a:extLst>
          </p:cNvPr>
          <p:cNvSpPr>
            <a:spLocks noChangeAspect="1"/>
          </p:cNvSpPr>
          <p:nvPr/>
        </p:nvSpPr>
        <p:spPr>
          <a:xfrm>
            <a:off x="5924914" y="2604592"/>
            <a:ext cx="334894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2">
                  <a:lumMod val="75000"/>
                </a:schemeClr>
              </a:solidFill>
              <a:latin typeface="Gill Sans SemiBold"/>
            </a:endParaRPr>
          </a:p>
        </p:txBody>
      </p:sp>
      <p:pic>
        <p:nvPicPr>
          <p:cNvPr id="62" name="Picture 6" descr="Image result for processor icon">
            <a:extLst>
              <a:ext uri="{FF2B5EF4-FFF2-40B4-BE49-F238E27FC236}">
                <a16:creationId xmlns:a16="http://schemas.microsoft.com/office/drawing/2014/main" id="{64631686-F31E-4FB5-9294-E36CEBFC8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731" y="3806294"/>
            <a:ext cx="384176" cy="3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Oval 50">
            <a:extLst>
              <a:ext uri="{FF2B5EF4-FFF2-40B4-BE49-F238E27FC236}">
                <a16:creationId xmlns:a16="http://schemas.microsoft.com/office/drawing/2014/main" id="{4C25F426-69C1-471A-A105-505295ED730C}"/>
              </a:ext>
            </a:extLst>
          </p:cNvPr>
          <p:cNvSpPr>
            <a:spLocks noChangeAspect="1"/>
          </p:cNvSpPr>
          <p:nvPr/>
        </p:nvSpPr>
        <p:spPr>
          <a:xfrm>
            <a:off x="7236681" y="2885441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2">
                  <a:lumMod val="75000"/>
                </a:schemeClr>
              </a:solidFill>
              <a:latin typeface="Gill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6500759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44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33797" y="165080"/>
            <a:ext cx="11593288" cy="959664"/>
          </a:xfrm>
        </p:spPr>
        <p:txBody>
          <a:bodyPr/>
          <a:lstStyle/>
          <a:p>
            <a:r>
              <a:rPr lang="ru-RU" altLang="ru-RU" sz="2400" dirty="0"/>
              <a:t>СТРУКТУРЫ ДАННЫХ С ОСЛАБЛЕННОЙ СЕМАНТИКОЙ ВЫПОЛНЕНИЯ ОПЕРАЦИЙ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47FDBBB-8740-4C9B-B01A-982141266E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6923" y="1078984"/>
            <a:ext cx="11521280" cy="2729826"/>
          </a:xfrm>
        </p:spPr>
        <p:txBody>
          <a:bodyPr/>
          <a:lstStyle/>
          <a:p>
            <a:r>
              <a:rPr lang="ru-RU" sz="2600" dirty="0">
                <a:solidFill>
                  <a:srgbClr val="0A1D6E"/>
                </a:solidFill>
              </a:rPr>
              <a:t>Данный подход основан на компромиссе между масштабируемостью (производительностью) и корректностью семантики выполнения операций.</a:t>
            </a:r>
          </a:p>
          <a:p>
            <a:endParaRPr lang="ru-RU" sz="2600" dirty="0">
              <a:solidFill>
                <a:srgbClr val="0A1D6E"/>
              </a:solidFill>
            </a:endParaRPr>
          </a:p>
          <a:p>
            <a:r>
              <a:rPr lang="ru-RU" sz="2600" dirty="0">
                <a:solidFill>
                  <a:srgbClr val="0A1D6E"/>
                </a:solidFill>
              </a:rPr>
              <a:t>Ослабление семантики выполнения операций позволяет увеличить возможности структуры к масштабируемости</a:t>
            </a:r>
            <a:r>
              <a:rPr lang="en-US" sz="2600" dirty="0">
                <a:solidFill>
                  <a:srgbClr val="0A1D6E"/>
                </a:solidFill>
                <a:latin typeface="Gill Sans SemiBold"/>
              </a:rPr>
              <a:t>.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DC0195F-162C-6A49-9042-16314C484666}"/>
              </a:ext>
            </a:extLst>
          </p:cNvPr>
          <p:cNvGraphicFramePr>
            <a:graphicFrameLocks noGrp="1"/>
          </p:cNvGraphicFramePr>
          <p:nvPr/>
        </p:nvGraphicFramePr>
        <p:xfrm>
          <a:off x="333797" y="4077072"/>
          <a:ext cx="11593288" cy="2182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8450">
                  <a:extLst>
                    <a:ext uri="{9D8B030D-6E8A-4147-A177-3AD203B41FA5}">
                      <a16:colId xmlns:a16="http://schemas.microsoft.com/office/drawing/2014/main" val="3696353274"/>
                    </a:ext>
                  </a:extLst>
                </a:gridCol>
                <a:gridCol w="5574838">
                  <a:extLst>
                    <a:ext uri="{9D8B030D-6E8A-4147-A177-3AD203B41FA5}">
                      <a16:colId xmlns:a16="http://schemas.microsoft.com/office/drawing/2014/main" val="768487985"/>
                    </a:ext>
                  </a:extLst>
                </a:gridCol>
              </a:tblGrid>
              <a:tr h="545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ru-RU" sz="2800" kern="1200" dirty="0">
                          <a:solidFill>
                            <a:srgbClr val="0A1D6E"/>
                          </a:solidFill>
                          <a:latin typeface="+mn-lt"/>
                          <a:cs typeface="Arial" panose="020B0604020202020204" pitchFamily="34" charset="0"/>
                        </a:rPr>
                        <a:t>Преимущества ослабленных структур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ru-RU" sz="2800" kern="1200" dirty="0">
                          <a:solidFill>
                            <a:srgbClr val="0A1D6E"/>
                          </a:solidFill>
                          <a:latin typeface="+mn-lt"/>
                          <a:cs typeface="Arial" panose="020B0604020202020204" pitchFamily="34" charset="0"/>
                        </a:rPr>
                        <a:t>Недостатки ослабленных структур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413231"/>
                  </a:ext>
                </a:extLst>
              </a:tr>
              <a:tr h="4903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ru-RU" sz="2600" kern="1200" dirty="0">
                          <a:solidFill>
                            <a:srgbClr val="0A1D6E"/>
                          </a:solidFill>
                          <a:latin typeface="+mn-lt"/>
                          <a:cs typeface="Arial" panose="020B0604020202020204" pitchFamily="34" charset="0"/>
                        </a:rPr>
                        <a:t>Потоки меньше состязаются за ресурс</a:t>
                      </a:r>
                      <a:endParaRPr kumimoji="1" lang="en-US" sz="2600" kern="1200" dirty="0">
                        <a:solidFill>
                          <a:srgbClr val="0A1D6E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1" lang="ru-RU" sz="2600" kern="1200" dirty="0">
                          <a:solidFill>
                            <a:srgbClr val="0A1D6E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Операции не линеаризуемы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044680"/>
                  </a:ext>
                </a:extLst>
              </a:tr>
              <a:tr h="512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ru-RU" sz="2600" kern="1200" dirty="0">
                          <a:solidFill>
                            <a:srgbClr val="0A1D6E"/>
                          </a:solidFill>
                          <a:latin typeface="+mn-lt"/>
                          <a:cs typeface="Arial" panose="020B0604020202020204" pitchFamily="34" charset="0"/>
                        </a:rPr>
                        <a:t>Масштабируемость</a:t>
                      </a:r>
                      <a:endParaRPr kumimoji="1" lang="en-US" sz="2600" kern="1200" dirty="0">
                        <a:solidFill>
                          <a:srgbClr val="0A1D6E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1" lang="ru-RU" sz="2600" kern="1200" dirty="0">
                          <a:solidFill>
                            <a:srgbClr val="0A1D6E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Результат операции непредсказуем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70322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ru-RU" sz="2600" kern="1200" dirty="0">
                          <a:solidFill>
                            <a:srgbClr val="0A1D6E"/>
                          </a:solidFill>
                          <a:latin typeface="+mn-lt"/>
                          <a:cs typeface="Arial" panose="020B0604020202020204" pitchFamily="34" charset="0"/>
                        </a:rPr>
                        <a:t>Высокая пропускная способность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ru-RU" sz="3600" kern="1200" dirty="0">
                        <a:solidFill>
                          <a:srgbClr val="0A1D6E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127114"/>
                  </a:ext>
                </a:extLst>
              </a:tr>
              <a:tr h="56337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ru-RU" sz="2600" kern="1200" dirty="0">
                        <a:solidFill>
                          <a:srgbClr val="0A1D6E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143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5876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fld id="{FADCE1FA-DB27-47BB-AC29-A13C9A981991}" type="slidenum">
              <a:rPr lang="ru-RU" smtClean="0"/>
              <a:pPr>
                <a:buFont typeface="Arial" panose="020B0604020202020204" pitchFamily="34" charset="0"/>
                <a:buNone/>
                <a:defRPr/>
              </a:pPr>
              <a:t>45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ЛИНЕАРИЗУЕМОСТЬ</a:t>
            </a:r>
            <a:endParaRPr lang="ru-RU" dirty="0"/>
          </a:p>
        </p:txBody>
      </p:sp>
      <p:sp>
        <p:nvSpPr>
          <p:cNvPr id="2" name="Стрелка вправо 1">
            <a:extLst>
              <a:ext uri="{FF2B5EF4-FFF2-40B4-BE49-F238E27FC236}">
                <a16:creationId xmlns:a16="http://schemas.microsoft.com/office/drawing/2014/main" id="{75986932-3BB2-0844-A15A-8AF58D530154}"/>
              </a:ext>
            </a:extLst>
          </p:cNvPr>
          <p:cNvSpPr/>
          <p:nvPr/>
        </p:nvSpPr>
        <p:spPr>
          <a:xfrm>
            <a:off x="695400" y="5229296"/>
            <a:ext cx="11017224" cy="864096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Время</a:t>
            </a:r>
            <a:endParaRPr lang="ru-RU" dirty="0"/>
          </a:p>
        </p:txBody>
      </p:sp>
      <p:sp>
        <p:nvSpPr>
          <p:cNvPr id="3" name="Двойная стрелка влево/вправо 2">
            <a:extLst>
              <a:ext uri="{FF2B5EF4-FFF2-40B4-BE49-F238E27FC236}">
                <a16:creationId xmlns:a16="http://schemas.microsoft.com/office/drawing/2014/main" id="{16E9A5FE-1455-DC45-83B7-76EB32723A08}"/>
              </a:ext>
            </a:extLst>
          </p:cNvPr>
          <p:cNvSpPr/>
          <p:nvPr/>
        </p:nvSpPr>
        <p:spPr>
          <a:xfrm>
            <a:off x="1559496" y="1380684"/>
            <a:ext cx="2232248" cy="1052513"/>
          </a:xfrm>
          <a:prstGeom prst="left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</a:t>
            </a:r>
            <a:r>
              <a:rPr lang="en-US" dirty="0"/>
              <a:t>(1000)</a:t>
            </a:r>
            <a:endParaRPr lang="ru-RU" dirty="0"/>
          </a:p>
        </p:txBody>
      </p:sp>
      <p:sp>
        <p:nvSpPr>
          <p:cNvPr id="14" name="Двойная стрелка влево/вправо 13">
            <a:extLst>
              <a:ext uri="{FF2B5EF4-FFF2-40B4-BE49-F238E27FC236}">
                <a16:creationId xmlns:a16="http://schemas.microsoft.com/office/drawing/2014/main" id="{213069D6-7B46-DC45-85ED-967D071366BC}"/>
              </a:ext>
            </a:extLst>
          </p:cNvPr>
          <p:cNvSpPr/>
          <p:nvPr/>
        </p:nvSpPr>
        <p:spPr>
          <a:xfrm>
            <a:off x="3081689" y="2956109"/>
            <a:ext cx="2232248" cy="1052513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ru-RU" dirty="0"/>
              <a:t>Вставка</a:t>
            </a:r>
            <a:r>
              <a:rPr lang="en-US" dirty="0"/>
              <a:t>(2000)</a:t>
            </a:r>
            <a:endParaRPr lang="ru-RU" dirty="0"/>
          </a:p>
        </p:txBody>
      </p:sp>
      <p:sp>
        <p:nvSpPr>
          <p:cNvPr id="15" name="Двойная стрелка влево/вправо 14">
            <a:extLst>
              <a:ext uri="{FF2B5EF4-FFF2-40B4-BE49-F238E27FC236}">
                <a16:creationId xmlns:a16="http://schemas.microsoft.com/office/drawing/2014/main" id="{E098A46F-CB02-0C40-AD9A-F795ACD4D204}"/>
              </a:ext>
            </a:extLst>
          </p:cNvPr>
          <p:cNvSpPr/>
          <p:nvPr/>
        </p:nvSpPr>
        <p:spPr>
          <a:xfrm>
            <a:off x="8328248" y="1380684"/>
            <a:ext cx="2304256" cy="1052513"/>
          </a:xfrm>
          <a:prstGeom prst="left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Удаление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6" name="Двойная стрелка влево/вправо 15">
            <a:extLst>
              <a:ext uri="{FF2B5EF4-FFF2-40B4-BE49-F238E27FC236}">
                <a16:creationId xmlns:a16="http://schemas.microsoft.com/office/drawing/2014/main" id="{15CB6544-C416-CB4E-A1D2-03D41AC59367}"/>
              </a:ext>
            </a:extLst>
          </p:cNvPr>
          <p:cNvSpPr/>
          <p:nvPr/>
        </p:nvSpPr>
        <p:spPr>
          <a:xfrm>
            <a:off x="5794152" y="4008622"/>
            <a:ext cx="2232248" cy="1052513"/>
          </a:xfrm>
          <a:prstGeom prst="left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</a:t>
            </a:r>
            <a:r>
              <a:rPr lang="en-US" dirty="0"/>
              <a:t>(1)</a:t>
            </a:r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ED172F6-28B6-5343-BA07-3EC46777251C}"/>
              </a:ext>
            </a:extLst>
          </p:cNvPr>
          <p:cNvCxnSpPr>
            <a:cxnSpLocks/>
          </p:cNvCxnSpPr>
          <p:nvPr/>
        </p:nvCxnSpPr>
        <p:spPr>
          <a:xfrm>
            <a:off x="2783632" y="1628800"/>
            <a:ext cx="0" cy="576064"/>
          </a:xfrm>
          <a:prstGeom prst="line">
            <a:avLst/>
          </a:prstGeom>
          <a:ln w="412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0B72EC0-9244-CF4B-A49E-42B97F1437DC}"/>
              </a:ext>
            </a:extLst>
          </p:cNvPr>
          <p:cNvCxnSpPr>
            <a:cxnSpLocks/>
          </p:cNvCxnSpPr>
          <p:nvPr/>
        </p:nvCxnSpPr>
        <p:spPr>
          <a:xfrm>
            <a:off x="2778894" y="5445224"/>
            <a:ext cx="0" cy="432048"/>
          </a:xfrm>
          <a:prstGeom prst="line">
            <a:avLst/>
          </a:prstGeom>
          <a:ln w="412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F2AC11E-4717-7040-88AB-34FE981C89F5}"/>
              </a:ext>
            </a:extLst>
          </p:cNvPr>
          <p:cNvCxnSpPr>
            <a:cxnSpLocks/>
          </p:cNvCxnSpPr>
          <p:nvPr/>
        </p:nvCxnSpPr>
        <p:spPr>
          <a:xfrm>
            <a:off x="4367808" y="3212976"/>
            <a:ext cx="0" cy="504056"/>
          </a:xfrm>
          <a:prstGeom prst="line">
            <a:avLst/>
          </a:prstGeom>
          <a:ln w="412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19F39B5-EDCD-8446-8549-10EFCE4B3570}"/>
              </a:ext>
            </a:extLst>
          </p:cNvPr>
          <p:cNvCxnSpPr>
            <a:cxnSpLocks/>
          </p:cNvCxnSpPr>
          <p:nvPr/>
        </p:nvCxnSpPr>
        <p:spPr>
          <a:xfrm>
            <a:off x="4367808" y="5445224"/>
            <a:ext cx="0" cy="432144"/>
          </a:xfrm>
          <a:prstGeom prst="line">
            <a:avLst/>
          </a:prstGeom>
          <a:ln w="412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BB4D56D8-A376-2248-AABC-169CD9E6F6D1}"/>
              </a:ext>
            </a:extLst>
          </p:cNvPr>
          <p:cNvCxnSpPr>
            <a:cxnSpLocks/>
          </p:cNvCxnSpPr>
          <p:nvPr/>
        </p:nvCxnSpPr>
        <p:spPr>
          <a:xfrm>
            <a:off x="7248128" y="4293096"/>
            <a:ext cx="0" cy="504056"/>
          </a:xfrm>
          <a:prstGeom prst="line">
            <a:avLst/>
          </a:prstGeom>
          <a:ln w="41275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1AA27707-FBC5-4F4B-8390-5D950F8F4323}"/>
              </a:ext>
            </a:extLst>
          </p:cNvPr>
          <p:cNvCxnSpPr>
            <a:cxnSpLocks/>
          </p:cNvCxnSpPr>
          <p:nvPr/>
        </p:nvCxnSpPr>
        <p:spPr>
          <a:xfrm>
            <a:off x="7248128" y="5445224"/>
            <a:ext cx="0" cy="504056"/>
          </a:xfrm>
          <a:prstGeom prst="line">
            <a:avLst/>
          </a:prstGeom>
          <a:ln w="41275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D8518BF9-3413-CA46-9475-18460AE3AC47}"/>
              </a:ext>
            </a:extLst>
          </p:cNvPr>
          <p:cNvCxnSpPr>
            <a:cxnSpLocks/>
          </p:cNvCxnSpPr>
          <p:nvPr/>
        </p:nvCxnSpPr>
        <p:spPr>
          <a:xfrm>
            <a:off x="9624392" y="1628800"/>
            <a:ext cx="0" cy="576064"/>
          </a:xfrm>
          <a:prstGeom prst="line">
            <a:avLst/>
          </a:prstGeom>
          <a:ln w="4127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5A283B40-36C9-8848-85D7-D04201A10C2B}"/>
              </a:ext>
            </a:extLst>
          </p:cNvPr>
          <p:cNvCxnSpPr>
            <a:cxnSpLocks/>
          </p:cNvCxnSpPr>
          <p:nvPr/>
        </p:nvCxnSpPr>
        <p:spPr>
          <a:xfrm>
            <a:off x="9768408" y="5445224"/>
            <a:ext cx="0" cy="576064"/>
          </a:xfrm>
          <a:prstGeom prst="line">
            <a:avLst/>
          </a:prstGeom>
          <a:ln w="4127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E2655CEF-0BAE-4337-98EC-B58B5B1A176D}"/>
              </a:ext>
            </a:extLst>
          </p:cNvPr>
          <p:cNvSpPr/>
          <p:nvPr/>
        </p:nvSpPr>
        <p:spPr>
          <a:xfrm>
            <a:off x="8328248" y="3114707"/>
            <a:ext cx="3744416" cy="1052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Если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ru-RU" dirty="0"/>
              <a:t>1000 – Линеаризуема,</a:t>
            </a:r>
          </a:p>
          <a:p>
            <a:pPr algn="ctr"/>
            <a:r>
              <a:rPr lang="ru-RU" dirty="0"/>
              <a:t>Если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ru-RU" dirty="0"/>
              <a:t>2000 – Не линеаризуема</a:t>
            </a:r>
          </a:p>
        </p:txBody>
      </p:sp>
    </p:spTree>
    <p:extLst>
      <p:ext uri="{BB962C8B-B14F-4D97-AF65-F5344CB8AC3E}">
        <p14:creationId xmlns:p14="http://schemas.microsoft.com/office/powerpoint/2010/main" val="7048072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6B7F311-53BE-4E78-BEE6-8AFA0F71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fld id="{FADCE1FA-DB27-47BB-AC29-A13C9A981991}" type="slidenum">
              <a:rPr lang="ru-RU" smtClean="0"/>
              <a:pPr>
                <a:buFont typeface="Arial" panose="020B0604020202020204" pitchFamily="34" charset="0"/>
                <a:buNone/>
                <a:defRPr/>
              </a:pPr>
              <a:t>46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AA95C2-11BB-42DA-BEF6-4E7D33DE3F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МЕТОДЫ СИНХРОНИЗАЦИИ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57D7A0-2D50-4B93-B99F-FECF21055A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690" y="717834"/>
            <a:ext cx="11466620" cy="982974"/>
          </a:xfrm>
        </p:spPr>
        <p:txBody>
          <a:bodyPr/>
          <a:lstStyle/>
          <a:p>
            <a:r>
              <a:rPr lang="ru-RU" altLang="ru-RU" dirty="0"/>
              <a:t>Блокировки (</a:t>
            </a:r>
            <a:r>
              <a:rPr lang="ru-RU" altLang="ru-RU" dirty="0" err="1"/>
              <a:t>Locks</a:t>
            </a:r>
            <a:r>
              <a:rPr lang="ru-RU" altLang="ru-RU" dirty="0"/>
              <a:t>) – механизм синхронизации для ограничения одновременного доступа к ресурсу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0EE70B2-282F-4F79-8E5B-202B5A3DD19A}"/>
              </a:ext>
            </a:extLst>
          </p:cNvPr>
          <p:cNvGrpSpPr/>
          <p:nvPr/>
        </p:nvGrpSpPr>
        <p:grpSpPr>
          <a:xfrm>
            <a:off x="2004730" y="1916832"/>
            <a:ext cx="8182539" cy="4052025"/>
            <a:chOff x="1848886" y="2064224"/>
            <a:chExt cx="8182539" cy="4052025"/>
          </a:xfrm>
        </p:grpSpPr>
        <p:cxnSp>
          <p:nvCxnSpPr>
            <p:cNvPr id="5" name="Straight Arrow Connector 7">
              <a:extLst>
                <a:ext uri="{FF2B5EF4-FFF2-40B4-BE49-F238E27FC236}">
                  <a16:creationId xmlns:a16="http://schemas.microsoft.com/office/drawing/2014/main" id="{DAA6A169-6FF9-4D4E-9A8F-CF6FB43ADE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19737" y="4467179"/>
              <a:ext cx="10466" cy="933899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8">
              <a:extLst>
                <a:ext uri="{FF2B5EF4-FFF2-40B4-BE49-F238E27FC236}">
                  <a16:creationId xmlns:a16="http://schemas.microsoft.com/office/drawing/2014/main" id="{B4CB2EAC-95FF-49ED-9163-1E0F806ED6B3}"/>
                </a:ext>
              </a:extLst>
            </p:cNvPr>
            <p:cNvGrpSpPr/>
            <p:nvPr/>
          </p:nvGrpSpPr>
          <p:grpSpPr>
            <a:xfrm>
              <a:off x="1848886" y="2064224"/>
              <a:ext cx="8182539" cy="4052025"/>
              <a:chOff x="143482" y="1773238"/>
              <a:chExt cx="4572534" cy="1588710"/>
            </a:xfrm>
          </p:grpSpPr>
          <p:sp>
            <p:nvSpPr>
              <p:cNvPr id="7" name="Right Arrow 9">
                <a:extLst>
                  <a:ext uri="{FF2B5EF4-FFF2-40B4-BE49-F238E27FC236}">
                    <a16:creationId xmlns:a16="http://schemas.microsoft.com/office/drawing/2014/main" id="{4F649EA6-F56C-40BE-B235-2689223E1523}"/>
                  </a:ext>
                </a:extLst>
              </p:cNvPr>
              <p:cNvSpPr/>
              <p:nvPr/>
            </p:nvSpPr>
            <p:spPr>
              <a:xfrm>
                <a:off x="338064" y="1773238"/>
                <a:ext cx="4377952" cy="356605"/>
              </a:xfrm>
              <a:prstGeom prst="rightArrow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5720" rtlCol="0" anchor="ctr"/>
              <a:lstStyle/>
              <a:p>
                <a:pPr algn="ctr"/>
                <a:r>
                  <a:rPr lang="en-US" sz="1600" dirty="0">
                    <a:solidFill>
                      <a:schemeClr val="tx2"/>
                    </a:solidFill>
                  </a:rPr>
                  <a:t>                                                                                          </a:t>
                </a:r>
                <a:r>
                  <a:rPr lang="ru-RU" sz="2400" dirty="0">
                    <a:solidFill>
                      <a:schemeClr val="tx2"/>
                    </a:solidFill>
                  </a:rPr>
                  <a:t>Поток</a:t>
                </a:r>
                <a:r>
                  <a:rPr lang="en-US" sz="2400" dirty="0">
                    <a:solidFill>
                      <a:schemeClr val="tx2"/>
                    </a:solidFill>
                  </a:rPr>
                  <a:t> 1</a:t>
                </a:r>
                <a:endParaRPr lang="ru-RU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" name="Rounded Rectangle 10">
                <a:extLst>
                  <a:ext uri="{FF2B5EF4-FFF2-40B4-BE49-F238E27FC236}">
                    <a16:creationId xmlns:a16="http://schemas.microsoft.com/office/drawing/2014/main" id="{D0F233C3-724A-4C8D-AA78-28FE519A9FAF}"/>
                  </a:ext>
                </a:extLst>
              </p:cNvPr>
              <p:cNvSpPr/>
              <p:nvPr/>
            </p:nvSpPr>
            <p:spPr>
              <a:xfrm>
                <a:off x="338064" y="2500603"/>
                <a:ext cx="4377951" cy="21478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Mutex</a:t>
                </a:r>
                <a:endParaRPr lang="ru-RU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" name="Rectangle 11">
                <a:extLst>
                  <a:ext uri="{FF2B5EF4-FFF2-40B4-BE49-F238E27FC236}">
                    <a16:creationId xmlns:a16="http://schemas.microsoft.com/office/drawing/2014/main" id="{406A7942-E249-42E4-9F67-D86C00563FE8}"/>
                  </a:ext>
                </a:extLst>
              </p:cNvPr>
              <p:cNvSpPr/>
              <p:nvPr/>
            </p:nvSpPr>
            <p:spPr>
              <a:xfrm>
                <a:off x="1057945" y="1845319"/>
                <a:ext cx="273695" cy="217760"/>
              </a:xfrm>
              <a:prstGeom prst="rect">
                <a:avLst/>
              </a:prstGeom>
              <a:pattFill prst="wdUpDiag">
                <a:fgClr>
                  <a:schemeClr val="accent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0" name="Straight Arrow Connector 12">
                <a:extLst>
                  <a:ext uri="{FF2B5EF4-FFF2-40B4-BE49-F238E27FC236}">
                    <a16:creationId xmlns:a16="http://schemas.microsoft.com/office/drawing/2014/main" id="{B3439498-3B56-4EFD-B2FD-C3BD8993F46C}"/>
                  </a:ext>
                </a:extLst>
              </p:cNvPr>
              <p:cNvCxnSpPr/>
              <p:nvPr/>
            </p:nvCxnSpPr>
            <p:spPr>
              <a:xfrm flipV="1">
                <a:off x="1331640" y="2060464"/>
                <a:ext cx="0" cy="436668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ight Arrow 13">
                <a:extLst>
                  <a:ext uri="{FF2B5EF4-FFF2-40B4-BE49-F238E27FC236}">
                    <a16:creationId xmlns:a16="http://schemas.microsoft.com/office/drawing/2014/main" id="{647DBB44-0186-497A-B080-75DC0675AA8F}"/>
                  </a:ext>
                </a:extLst>
              </p:cNvPr>
              <p:cNvSpPr/>
              <p:nvPr/>
            </p:nvSpPr>
            <p:spPr>
              <a:xfrm>
                <a:off x="338063" y="3005343"/>
                <a:ext cx="4377952" cy="356605"/>
              </a:xfrm>
              <a:prstGeom prst="rightArrow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5720" rtlCol="0" anchor="ctr"/>
              <a:lstStyle/>
              <a:p>
                <a:pPr algn="ctr"/>
                <a:r>
                  <a:rPr lang="en-US" sz="1600" dirty="0">
                    <a:solidFill>
                      <a:schemeClr val="tx2"/>
                    </a:solidFill>
                  </a:rPr>
                  <a:t>                                                                                          </a:t>
                </a:r>
                <a:r>
                  <a:rPr lang="ru-RU" sz="2400" dirty="0">
                    <a:solidFill>
                      <a:schemeClr val="tx2"/>
                    </a:solidFill>
                  </a:rPr>
                  <a:t>Поток</a:t>
                </a:r>
                <a:r>
                  <a:rPr lang="en-US" sz="2400" dirty="0">
                    <a:solidFill>
                      <a:schemeClr val="tx2"/>
                    </a:solidFill>
                  </a:rPr>
                  <a:t> 2</a:t>
                </a:r>
                <a:endParaRPr lang="ru-RU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" name="Rectangle 14">
                <a:extLst>
                  <a:ext uri="{FF2B5EF4-FFF2-40B4-BE49-F238E27FC236}">
                    <a16:creationId xmlns:a16="http://schemas.microsoft.com/office/drawing/2014/main" id="{2E704133-F6D7-4871-8F66-225154FE57DC}"/>
                  </a:ext>
                </a:extLst>
              </p:cNvPr>
              <p:cNvSpPr/>
              <p:nvPr/>
            </p:nvSpPr>
            <p:spPr>
              <a:xfrm>
                <a:off x="1461318" y="3077424"/>
                <a:ext cx="878434" cy="216024"/>
              </a:xfrm>
              <a:prstGeom prst="rect">
                <a:avLst/>
              </a:prstGeom>
              <a:pattFill prst="wdUpDiag">
                <a:fgClr>
                  <a:schemeClr val="accent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dirty="0">
                    <a:solidFill>
                      <a:schemeClr val="tx2"/>
                    </a:solidFill>
                  </a:rPr>
                  <a:t>Ожидание</a:t>
                </a:r>
              </a:p>
            </p:txBody>
          </p:sp>
          <p:cxnSp>
            <p:nvCxnSpPr>
              <p:cNvPr id="13" name="Straight Arrow Connector 15">
                <a:extLst>
                  <a:ext uri="{FF2B5EF4-FFF2-40B4-BE49-F238E27FC236}">
                    <a16:creationId xmlns:a16="http://schemas.microsoft.com/office/drawing/2014/main" id="{742B6255-950F-4082-9051-A4752CA05BE1}"/>
                  </a:ext>
                </a:extLst>
              </p:cNvPr>
              <p:cNvCxnSpPr/>
              <p:nvPr/>
            </p:nvCxnSpPr>
            <p:spPr>
              <a:xfrm>
                <a:off x="2243530" y="2060464"/>
                <a:ext cx="0" cy="436667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6">
                <a:extLst>
                  <a:ext uri="{FF2B5EF4-FFF2-40B4-BE49-F238E27FC236}">
                    <a16:creationId xmlns:a16="http://schemas.microsoft.com/office/drawing/2014/main" id="{0DFD71EC-BB79-49D9-B05B-D44F1422C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9752" y="2715384"/>
                <a:ext cx="0" cy="356605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7">
                <a:extLst>
                  <a:ext uri="{FF2B5EF4-FFF2-40B4-BE49-F238E27FC236}">
                    <a16:creationId xmlns:a16="http://schemas.microsoft.com/office/drawing/2014/main" id="{BC70E9F5-7DC4-4676-9BAF-E7D57A534647}"/>
                  </a:ext>
                </a:extLst>
              </p:cNvPr>
              <p:cNvSpPr/>
              <p:nvPr/>
            </p:nvSpPr>
            <p:spPr>
              <a:xfrm>
                <a:off x="2339752" y="3076182"/>
                <a:ext cx="904722" cy="216024"/>
              </a:xfrm>
              <a:prstGeom prst="rect">
                <a:avLst/>
              </a:prstGeom>
              <a:pattFill prst="pct60">
                <a:fgClr>
                  <a:schemeClr val="accent6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dirty="0">
                    <a:solidFill>
                      <a:schemeClr val="tx2"/>
                    </a:solidFill>
                  </a:rPr>
                  <a:t>Критическая секция</a:t>
                </a:r>
              </a:p>
            </p:txBody>
          </p:sp>
          <p:cxnSp>
            <p:nvCxnSpPr>
              <p:cNvPr id="16" name="Straight Arrow Connector 18">
                <a:extLst>
                  <a:ext uri="{FF2B5EF4-FFF2-40B4-BE49-F238E27FC236}">
                    <a16:creationId xmlns:a16="http://schemas.microsoft.com/office/drawing/2014/main" id="{612840F4-2D7A-4270-908B-DFC5E1123C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4474" y="2715383"/>
                <a:ext cx="0" cy="356606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DE5CC8-B418-4A15-A9A1-CB2859970A14}"/>
                  </a:ext>
                </a:extLst>
              </p:cNvPr>
              <p:cNvSpPr txBox="1"/>
              <p:nvPr/>
            </p:nvSpPr>
            <p:spPr>
              <a:xfrm>
                <a:off x="143482" y="2165396"/>
                <a:ext cx="844264" cy="27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>
                    <a:solidFill>
                      <a:schemeClr val="tx2"/>
                    </a:solidFill>
                  </a:rPr>
                  <a:t>Запрос на блокировку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54BA41-1A27-4744-B6C1-E9AFEFB2BC89}"/>
                  </a:ext>
                </a:extLst>
              </p:cNvPr>
              <p:cNvSpPr txBox="1"/>
              <p:nvPr/>
            </p:nvSpPr>
            <p:spPr>
              <a:xfrm>
                <a:off x="1352802" y="2168281"/>
                <a:ext cx="758060" cy="27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>
                    <a:solidFill>
                      <a:schemeClr val="accent3"/>
                    </a:solidFill>
                  </a:rPr>
                  <a:t>Захват успешен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76B81D-2F3A-4E18-8F94-32A007669818}"/>
                  </a:ext>
                </a:extLst>
              </p:cNvPr>
              <p:cNvSpPr txBox="1"/>
              <p:nvPr/>
            </p:nvSpPr>
            <p:spPr>
              <a:xfrm>
                <a:off x="2264692" y="2164337"/>
                <a:ext cx="1027679" cy="156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chemeClr val="accent3"/>
                    </a:solidFill>
                  </a:rPr>
                  <a:t>Освобождение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A0B148-0106-4EDC-A125-347682F92FCE}"/>
                  </a:ext>
                </a:extLst>
              </p:cNvPr>
              <p:cNvSpPr txBox="1"/>
              <p:nvPr/>
            </p:nvSpPr>
            <p:spPr>
              <a:xfrm>
                <a:off x="2388984" y="2738970"/>
                <a:ext cx="760906" cy="27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>
                    <a:solidFill>
                      <a:schemeClr val="accent3"/>
                    </a:solidFill>
                  </a:rPr>
                  <a:t>Захват успешен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5870E86-9DE8-4581-93CE-23860D55E8B5}"/>
                  </a:ext>
                </a:extLst>
              </p:cNvPr>
              <p:cNvSpPr txBox="1"/>
              <p:nvPr/>
            </p:nvSpPr>
            <p:spPr>
              <a:xfrm>
                <a:off x="3260305" y="2805602"/>
                <a:ext cx="1027679" cy="156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chemeClr val="accent3"/>
                    </a:solidFill>
                  </a:rPr>
                  <a:t>Освобождение</a:t>
                </a:r>
              </a:p>
            </p:txBody>
          </p:sp>
          <p:cxnSp>
            <p:nvCxnSpPr>
              <p:cNvPr id="22" name="Straight Arrow Connector 25">
                <a:extLst>
                  <a:ext uri="{FF2B5EF4-FFF2-40B4-BE49-F238E27FC236}">
                    <a16:creationId xmlns:a16="http://schemas.microsoft.com/office/drawing/2014/main" id="{234DF290-B4E5-42B5-A916-6B400C4AD2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1318" y="2715383"/>
                <a:ext cx="0" cy="360799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6">
                <a:extLst>
                  <a:ext uri="{FF2B5EF4-FFF2-40B4-BE49-F238E27FC236}">
                    <a16:creationId xmlns:a16="http://schemas.microsoft.com/office/drawing/2014/main" id="{E5377EBB-140C-495D-959D-7ABCAAF55B73}"/>
                  </a:ext>
                </a:extLst>
              </p:cNvPr>
              <p:cNvSpPr/>
              <p:nvPr/>
            </p:nvSpPr>
            <p:spPr>
              <a:xfrm>
                <a:off x="1187623" y="3077381"/>
                <a:ext cx="273695" cy="216024"/>
              </a:xfrm>
              <a:prstGeom prst="rect">
                <a:avLst/>
              </a:prstGeom>
              <a:pattFill prst="wdUpDiag">
                <a:fgClr>
                  <a:schemeClr val="accent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4C13C8-8416-4330-9F07-08DF9F2EB99A}"/>
                  </a:ext>
                </a:extLst>
              </p:cNvPr>
              <p:cNvSpPr txBox="1"/>
              <p:nvPr/>
            </p:nvSpPr>
            <p:spPr>
              <a:xfrm>
                <a:off x="1516299" y="2685542"/>
                <a:ext cx="815538" cy="398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>
                    <a:solidFill>
                      <a:schemeClr val="accent2">
                        <a:lumMod val="75000"/>
                      </a:schemeClr>
                    </a:solidFill>
                  </a:rPr>
                  <a:t>Захвачен другим потоком</a:t>
                </a:r>
              </a:p>
            </p:txBody>
          </p:sp>
        </p:grpSp>
        <p:cxnSp>
          <p:nvCxnSpPr>
            <p:cNvPr id="25" name="Straight Arrow Connector 28">
              <a:extLst>
                <a:ext uri="{FF2B5EF4-FFF2-40B4-BE49-F238E27FC236}">
                  <a16:creationId xmlns:a16="http://schemas.microsoft.com/office/drawing/2014/main" id="{7D03ED8D-1627-40F5-9529-3FC5BC14084B}"/>
                </a:ext>
              </a:extLst>
            </p:cNvPr>
            <p:cNvCxnSpPr/>
            <p:nvPr/>
          </p:nvCxnSpPr>
          <p:spPr>
            <a:xfrm>
              <a:off x="3480710" y="2733732"/>
              <a:ext cx="0" cy="1185647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119A4DC8-ECC9-4CF7-879D-E0C3A4F3ED33}"/>
                </a:ext>
              </a:extLst>
            </p:cNvPr>
            <p:cNvSpPr/>
            <p:nvPr/>
          </p:nvSpPr>
          <p:spPr>
            <a:xfrm>
              <a:off x="3975091" y="2247899"/>
              <a:ext cx="1618998" cy="555568"/>
            </a:xfrm>
            <a:prstGeom prst="rect">
              <a:avLst/>
            </a:prstGeom>
            <a:pattFill prst="pct60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2"/>
                  </a:solidFill>
                </a:rPr>
                <a:t>Критическая секция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D24E39-47E3-4E33-931C-335899BB2468}"/>
                </a:ext>
              </a:extLst>
            </p:cNvPr>
            <p:cNvSpPr txBox="1"/>
            <p:nvPr/>
          </p:nvSpPr>
          <p:spPr>
            <a:xfrm>
              <a:off x="2219395" y="4551218"/>
              <a:ext cx="1510808" cy="70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chemeClr val="tx2"/>
                  </a:solidFill>
                </a:rPr>
                <a:t>Запрос на блокировку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2922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47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DF29F6-1728-455E-B20F-7911988944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МЕТОДЫ СИНХРОНИЗАЦИИ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644238B-25F1-418C-9D8C-FD0E9CAF39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altLang="ru-RU" dirty="0"/>
              <a:t>Неблокируемые структуры – Последовательность операций линеаризуема, каждая операция гарантирует прогресс для всей системы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93658" y="2064224"/>
            <a:ext cx="8037767" cy="3960018"/>
            <a:chOff x="1993658" y="2064224"/>
            <a:chExt cx="8037767" cy="3960018"/>
          </a:xfrm>
        </p:grpSpPr>
        <p:sp>
          <p:nvSpPr>
            <p:cNvPr id="7" name="TextBox 6"/>
            <p:cNvSpPr txBox="1"/>
            <p:nvPr/>
          </p:nvSpPr>
          <p:spPr>
            <a:xfrm>
              <a:off x="2205287" y="4693685"/>
              <a:ext cx="59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CAS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2197090" y="2064224"/>
              <a:ext cx="7834335" cy="90952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ctr"/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                                                                                          </a:t>
              </a:r>
              <a:r>
                <a:rPr lang="ru-RU" sz="2400" dirty="0">
                  <a:solidFill>
                    <a:schemeClr val="tx2"/>
                  </a:solidFill>
                </a:rPr>
                <a:t>Поток</a:t>
              </a:r>
              <a:r>
                <a:rPr lang="en-US" sz="2400" dirty="0">
                  <a:solidFill>
                    <a:schemeClr val="tx2"/>
                  </a:solidFill>
                </a:rPr>
                <a:t> 1</a:t>
              </a:r>
              <a:endParaRPr lang="ru-RU" sz="2400" dirty="0">
                <a:solidFill>
                  <a:schemeClr val="tx2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97090" y="3919378"/>
              <a:ext cx="7834333" cy="54780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                                                                                     </a:t>
              </a:r>
              <a:r>
                <a:rPr lang="en-US" sz="2400" dirty="0" err="1">
                  <a:solidFill>
                    <a:schemeClr val="tx2"/>
                  </a:solidFill>
                </a:rPr>
                <a:t>Treiber’s</a:t>
              </a:r>
              <a:r>
                <a:rPr lang="en-US" sz="2400" dirty="0">
                  <a:solidFill>
                    <a:schemeClr val="tx2"/>
                  </a:solidFill>
                </a:rPr>
                <a:t> </a:t>
              </a:r>
              <a:r>
                <a:rPr lang="ru-RU" sz="2400" dirty="0">
                  <a:solidFill>
                    <a:schemeClr val="tx2"/>
                  </a:solidFill>
                </a:rPr>
                <a:t>Стек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197088" y="5114716"/>
              <a:ext cx="7834335" cy="90952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ctr"/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                                                                                          </a:t>
              </a:r>
              <a:r>
                <a:rPr lang="ru-RU" sz="2400" dirty="0">
                  <a:solidFill>
                    <a:schemeClr val="tx2"/>
                  </a:solidFill>
                </a:rPr>
                <a:t>Поток</a:t>
              </a:r>
              <a:r>
                <a:rPr lang="en-US" sz="2400" dirty="0">
                  <a:solidFill>
                    <a:schemeClr val="tx2"/>
                  </a:solidFill>
                </a:rPr>
                <a:t> 2</a:t>
              </a:r>
              <a:endParaRPr lang="ru-RU" sz="2400" dirty="0">
                <a:solidFill>
                  <a:schemeClr val="tx2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45418" y="2243502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15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08214" y="3919378"/>
              <a:ext cx="489777" cy="555817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52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35195" y="2243502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24972" y="2243502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45418" y="5287345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35195" y="5287345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17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24972" y="5287345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1</a:t>
              </a:r>
              <a:r>
                <a:rPr lang="en-US" dirty="0">
                  <a:solidFill>
                    <a:schemeClr val="tx2"/>
                  </a:solidFill>
                </a:rPr>
                <a:t>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14749" y="5287345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97991" y="3918882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16</a:t>
              </a:r>
            </a:p>
          </p:txBody>
        </p:sp>
        <p:cxnSp>
          <p:nvCxnSpPr>
            <p:cNvPr id="20" name="Straight Arrow Connector 19"/>
            <p:cNvCxnSpPr>
              <a:stCxn id="24" idx="2"/>
              <a:endCxn id="22" idx="0"/>
            </p:cNvCxnSpPr>
            <p:nvPr/>
          </p:nvCxnSpPr>
          <p:spPr>
            <a:xfrm>
              <a:off x="3100530" y="2794474"/>
              <a:ext cx="137199" cy="1124408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5" idx="0"/>
              <a:endCxn id="22" idx="2"/>
            </p:cNvCxnSpPr>
            <p:nvPr/>
          </p:nvCxnSpPr>
          <p:spPr>
            <a:xfrm flipV="1">
              <a:off x="3100530" y="4469855"/>
              <a:ext cx="137199" cy="816995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187768" y="3918882"/>
              <a:ext cx="99920" cy="5509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93658" y="2808213"/>
              <a:ext cx="114660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  <a:latin typeface="PT Sans"/>
                </a:rPr>
                <a:t>Compare</a:t>
              </a:r>
            </a:p>
            <a:p>
              <a:pPr algn="ctr"/>
              <a:r>
                <a:rPr lang="en-US" sz="1600" dirty="0">
                  <a:solidFill>
                    <a:schemeClr val="tx2"/>
                  </a:solidFill>
                  <a:latin typeface="PT Sans"/>
                </a:rPr>
                <a:t>&amp;</a:t>
              </a:r>
            </a:p>
            <a:p>
              <a:pPr algn="ctr"/>
              <a:r>
                <a:rPr lang="en-US" sz="1600" dirty="0">
                  <a:solidFill>
                    <a:schemeClr val="tx2"/>
                  </a:solidFill>
                  <a:latin typeface="PT Sans"/>
                </a:rPr>
                <a:t>Swap (CAS)</a:t>
              </a:r>
              <a:endParaRPr lang="ru-RU" sz="1600" dirty="0">
                <a:solidFill>
                  <a:schemeClr val="tx2"/>
                </a:solidFill>
                <a:latin typeface="PT San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55641" y="2243502"/>
              <a:ext cx="489777" cy="550972"/>
            </a:xfrm>
            <a:prstGeom prst="rect">
              <a:avLst/>
            </a:prstGeom>
            <a:pattFill prst="smCheck">
              <a:fgClr>
                <a:schemeClr val="accent4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55641" y="5286849"/>
              <a:ext cx="489777" cy="550972"/>
            </a:xfrm>
            <a:prstGeom prst="rect">
              <a:avLst/>
            </a:prstGeom>
            <a:pattFill prst="smCheck">
              <a:fgClr>
                <a:schemeClr val="accent4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75391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48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DF29F6-1728-455E-B20F-7911988944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МЕТОДЫ СИНХРОНИЗАЦИИ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644238B-25F1-418C-9D8C-FD0E9CAF39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altLang="ru-RU" dirty="0"/>
              <a:t>Неблокируемые структуры – Последовательность операций линеаризуема, каждая операция гарантирует прогресс для всей системы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5414" y="4673800"/>
            <a:ext cx="59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CAS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197087" y="2417870"/>
            <a:ext cx="4114933" cy="90952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                                                         </a:t>
            </a:r>
            <a:r>
              <a:rPr lang="ru-RU" sz="2400" dirty="0">
                <a:solidFill>
                  <a:schemeClr val="tx2"/>
                </a:solidFill>
              </a:rPr>
              <a:t>Поток</a:t>
            </a:r>
            <a:r>
              <a:rPr lang="en-US" sz="2400" dirty="0">
                <a:solidFill>
                  <a:schemeClr val="tx2"/>
                </a:solidFill>
              </a:rPr>
              <a:t> 1</a:t>
            </a:r>
            <a:endParaRPr lang="ru-RU" sz="2400" dirty="0">
              <a:solidFill>
                <a:schemeClr val="tx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97088" y="3911363"/>
            <a:ext cx="4114933" cy="5478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2400" dirty="0">
                <a:solidFill>
                  <a:schemeClr val="tx2"/>
                </a:solidFill>
              </a:rPr>
              <a:t>                                </a:t>
            </a:r>
            <a:r>
              <a:rPr lang="en-US" sz="2400" dirty="0" err="1">
                <a:solidFill>
                  <a:schemeClr val="tx2"/>
                </a:solidFill>
              </a:rPr>
              <a:t>Treiber’s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ru-RU" sz="2400" dirty="0">
                <a:solidFill>
                  <a:schemeClr val="tx2"/>
                </a:solidFill>
              </a:rPr>
              <a:t>Стек</a:t>
            </a:r>
            <a:r>
              <a:rPr lang="en-US" sz="2400" dirty="0">
                <a:solidFill>
                  <a:schemeClr val="tx2"/>
                </a:solidFill>
              </a:rPr>
              <a:t> </a:t>
            </a:r>
            <a:endParaRPr lang="ru-RU" sz="2400" dirty="0">
              <a:solidFill>
                <a:schemeClr val="tx2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197087" y="4931854"/>
            <a:ext cx="4114933" cy="90952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rtlCol="0" anchor="ctr"/>
          <a:lstStyle/>
          <a:p>
            <a:pPr algn="r"/>
            <a:r>
              <a:rPr lang="en-US" sz="1600" dirty="0">
                <a:solidFill>
                  <a:schemeClr val="tx2"/>
                </a:solidFill>
              </a:rPr>
              <a:t>                                                         </a:t>
            </a:r>
            <a:r>
              <a:rPr lang="ru-RU" sz="2400" dirty="0">
                <a:solidFill>
                  <a:schemeClr val="tx2"/>
                </a:solidFill>
              </a:rPr>
              <a:t>Поток</a:t>
            </a:r>
            <a:r>
              <a:rPr lang="en-US" sz="2400" dirty="0">
                <a:solidFill>
                  <a:schemeClr val="tx2"/>
                </a:solidFill>
              </a:rPr>
              <a:t> 2</a:t>
            </a:r>
            <a:endParaRPr lang="ru-RU" sz="24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45414" y="2597148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15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08214" y="3919378"/>
            <a:ext cx="489777" cy="555817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52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35191" y="2597148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24968" y="2597148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45417" y="5104483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35194" y="5104483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17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24971" y="5104483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97991" y="3918882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16</a:t>
            </a:r>
          </a:p>
        </p:txBody>
      </p:sp>
      <p:cxnSp>
        <p:nvCxnSpPr>
          <p:cNvPr id="20" name="Straight Arrow Connector 19"/>
          <p:cNvCxnSpPr>
            <a:stCxn id="24" idx="2"/>
            <a:endCxn id="22" idx="0"/>
          </p:cNvCxnSpPr>
          <p:nvPr/>
        </p:nvCxnSpPr>
        <p:spPr>
          <a:xfrm>
            <a:off x="3100526" y="3148120"/>
            <a:ext cx="137202" cy="770762"/>
          </a:xfrm>
          <a:prstGeom prst="straightConnector1">
            <a:avLst/>
          </a:prstGeom>
          <a:ln w="3810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5" idx="0"/>
            <a:endCxn id="22" idx="2"/>
          </p:cNvCxnSpPr>
          <p:nvPr/>
        </p:nvCxnSpPr>
        <p:spPr>
          <a:xfrm flipV="1">
            <a:off x="3100529" y="4469854"/>
            <a:ext cx="137199" cy="634133"/>
          </a:xfrm>
          <a:prstGeom prst="straightConnector1">
            <a:avLst/>
          </a:prstGeom>
          <a:ln w="3810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187768" y="3918882"/>
            <a:ext cx="99920" cy="550972"/>
          </a:xfrm>
          <a:prstGeom prst="rect">
            <a:avLst/>
          </a:prstGeom>
          <a:pattFill prst="pct30">
            <a:fgClr>
              <a:srgbClr val="FF0000"/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05287" y="3377683"/>
            <a:ext cx="439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PT Sans"/>
              </a:rPr>
              <a:t>Compare &amp; Swap (CAS)</a:t>
            </a:r>
            <a:endParaRPr lang="ru-RU" sz="1600" dirty="0">
              <a:solidFill>
                <a:schemeClr val="tx2"/>
              </a:solidFill>
              <a:latin typeface="PT San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55637" y="2597148"/>
            <a:ext cx="489777" cy="550972"/>
          </a:xfrm>
          <a:prstGeom prst="rect">
            <a:avLst/>
          </a:prstGeom>
          <a:pattFill prst="smCheck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55640" y="5103987"/>
            <a:ext cx="489777" cy="550972"/>
          </a:xfrm>
          <a:prstGeom prst="rect">
            <a:avLst/>
          </a:prstGeom>
          <a:pattFill prst="smCheck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065128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49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3AFC98-F2C3-4992-B7AD-2759FA48C7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МЕТОДЫ СИНХРОНИЗАЦИИ</a:t>
            </a:r>
            <a:endParaRPr lang="en-US" alt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1FD3BFB-7B70-43DC-A23F-0DAA2FD122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altLang="ru-RU" dirty="0"/>
              <a:t>Транзакционная память – Объединение группы операций чтения и записи в единую неделимую операцию</a:t>
            </a:r>
            <a:endParaRPr lang="en-US" altLang="ru-RU" dirty="0">
              <a:latin typeface="Gill Sans SemiBold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87576" y="1858158"/>
            <a:ext cx="7843847" cy="4454293"/>
            <a:chOff x="2187576" y="1858158"/>
            <a:chExt cx="7843847" cy="4454293"/>
          </a:xfrm>
        </p:grpSpPr>
        <p:sp>
          <p:nvSpPr>
            <p:cNvPr id="7" name="Rounded Rectangle 6"/>
            <p:cNvSpPr/>
            <p:nvPr/>
          </p:nvSpPr>
          <p:spPr>
            <a:xfrm>
              <a:off x="2208214" y="2070448"/>
              <a:ext cx="2683641" cy="3960018"/>
            </a:xfrm>
            <a:prstGeom prst="roundRect">
              <a:avLst/>
            </a:prstGeom>
            <a:solidFill>
              <a:srgbClr val="F4CB80">
                <a:alpha val="21176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10828" y="2069224"/>
              <a:ext cx="3381106" cy="396001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21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279576" y="2708920"/>
              <a:ext cx="72008" cy="1046286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ight Arrow 9"/>
            <p:cNvSpPr/>
            <p:nvPr/>
          </p:nvSpPr>
          <p:spPr>
            <a:xfrm>
              <a:off x="2187578" y="2052268"/>
              <a:ext cx="7834335" cy="90952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ctr"/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                                                                                               </a:t>
              </a:r>
              <a:r>
                <a:rPr lang="ru-RU" sz="2400" dirty="0">
                  <a:solidFill>
                    <a:schemeClr val="tx2"/>
                  </a:solidFill>
                </a:rPr>
                <a:t>Поток</a:t>
              </a:r>
              <a:r>
                <a:rPr lang="en-US" sz="2400" dirty="0">
                  <a:solidFill>
                    <a:schemeClr val="tx2"/>
                  </a:solidFill>
                </a:rPr>
                <a:t> 1</a:t>
              </a:r>
              <a:endParaRPr lang="ru-RU" sz="2400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197090" y="3758376"/>
              <a:ext cx="7834333" cy="54780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						</a:t>
              </a:r>
              <a:r>
                <a:rPr lang="ru-RU" sz="2400" dirty="0">
                  <a:solidFill>
                    <a:schemeClr val="tx2"/>
                  </a:solidFill>
                </a:rPr>
                <a:t>Общая память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187576" y="5102760"/>
              <a:ext cx="7834335" cy="90952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ctr"/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                                                                                               </a:t>
              </a:r>
              <a:r>
                <a:rPr lang="ru-RU" sz="2400" dirty="0">
                  <a:solidFill>
                    <a:schemeClr val="tx2"/>
                  </a:solidFill>
                </a:rPr>
                <a:t>Поток</a:t>
              </a:r>
              <a:r>
                <a:rPr lang="en-US" sz="2400" dirty="0">
                  <a:solidFill>
                    <a:schemeClr val="tx2"/>
                  </a:solidFill>
                </a:rPr>
                <a:t> 2</a:t>
              </a:r>
              <a:endParaRPr lang="ru-RU" sz="2400" dirty="0">
                <a:solidFill>
                  <a:schemeClr val="tx2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79575" y="3755206"/>
              <a:ext cx="3453760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       </a:t>
              </a:r>
              <a:r>
                <a:rPr lang="ru-RU" dirty="0">
                  <a:solidFill>
                    <a:schemeClr val="tx2"/>
                  </a:solidFill>
                </a:rPr>
                <a:t>Данные Потока 1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2639616" y="2708920"/>
              <a:ext cx="144016" cy="1046286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334027" y="4288017"/>
              <a:ext cx="144016" cy="1046286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783632" y="2231545"/>
              <a:ext cx="2016224" cy="550972"/>
            </a:xfrm>
            <a:prstGeom prst="rect">
              <a:avLst/>
            </a:prstGeom>
            <a:pattFill prst="smCheck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Обработка данных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799857" y="2754072"/>
              <a:ext cx="91999" cy="1001134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420128" y="3078445"/>
              <a:ext cx="1612012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ru-RU" dirty="0">
                  <a:solidFill>
                    <a:schemeClr val="accent3"/>
                  </a:solidFill>
                </a:rPr>
                <a:t>Коммит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860327" y="5282037"/>
              <a:ext cx="2731617" cy="550972"/>
            </a:xfrm>
            <a:prstGeom prst="rect">
              <a:avLst/>
            </a:prstGeom>
            <a:pattFill prst="smCheck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Обработка данных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783632" y="4306178"/>
              <a:ext cx="72008" cy="1046286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5589319" y="4291932"/>
              <a:ext cx="144016" cy="1046286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799857" y="4632986"/>
              <a:ext cx="811878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ru-RU" dirty="0">
                  <a:solidFill>
                    <a:schemeClr val="accent2">
                      <a:lumMod val="75000"/>
                    </a:schemeClr>
                  </a:solidFill>
                </a:rPr>
                <a:t>Отмена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233405" y="1916114"/>
              <a:ext cx="0" cy="4114353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334027" y="2070448"/>
              <a:ext cx="0" cy="4242002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888736" y="1858158"/>
              <a:ext cx="0" cy="4171084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733335" y="2070448"/>
              <a:ext cx="0" cy="4242002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32" idx="3"/>
            </p:cNvCxnSpPr>
            <p:nvPr/>
          </p:nvCxnSpPr>
          <p:spPr>
            <a:xfrm>
              <a:off x="4341524" y="6173952"/>
              <a:ext cx="1370101" cy="16311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cxnSpLocks/>
              <a:stCxn id="31" idx="3"/>
            </p:cNvCxnSpPr>
            <p:nvPr/>
          </p:nvCxnSpPr>
          <p:spPr>
            <a:xfrm flipV="1">
              <a:off x="4466341" y="1992287"/>
              <a:ext cx="416403" cy="4372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2" idx="1"/>
            </p:cNvCxnSpPr>
            <p:nvPr/>
          </p:nvCxnSpPr>
          <p:spPr>
            <a:xfrm flipH="1">
              <a:off x="2340021" y="6173951"/>
              <a:ext cx="706378" cy="0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cxnSpLocks/>
              <a:stCxn id="31" idx="1"/>
            </p:cNvCxnSpPr>
            <p:nvPr/>
          </p:nvCxnSpPr>
          <p:spPr>
            <a:xfrm flipH="1">
              <a:off x="2227414" y="1996659"/>
              <a:ext cx="882962" cy="0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110376" y="1858159"/>
              <a:ext cx="1355965" cy="276999"/>
            </a:xfrm>
            <a:prstGeom prst="rect">
              <a:avLst/>
            </a:prstGeom>
            <a:solidFill>
              <a:srgbClr val="FFCC99">
                <a:alpha val="21176"/>
              </a:srgbClr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Транзакция</a:t>
              </a:r>
              <a:r>
                <a:rPr lang="en-US" dirty="0">
                  <a:solidFill>
                    <a:schemeClr val="tx2"/>
                  </a:solidFill>
                </a:rPr>
                <a:t> A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46399" y="6035452"/>
              <a:ext cx="1295124" cy="276999"/>
            </a:xfrm>
            <a:prstGeom prst="rect">
              <a:avLst/>
            </a:prstGeom>
            <a:solidFill>
              <a:srgbClr val="FF9999">
                <a:alpha val="10980"/>
              </a:srgbClr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Транзакция 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714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5DB551B-818E-45DB-A711-FD65564A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fld id="{FADCE1FA-DB27-47BB-AC29-A13C9A981991}" type="slidenum">
              <a:rPr lang="ru-RU" smtClean="0"/>
              <a:pPr>
                <a:buFont typeface="Arial" panose="020B0604020202020204" pitchFamily="34" charset="0"/>
                <a:buNone/>
                <a:defRPr/>
              </a:pPr>
              <a:t>5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0E0E0E-00D7-4AD8-BB55-4CFB2CFEE8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800" dirty="0"/>
              <a:t>КРИТЕРИИ КОРРЕКТНОСТИ ВЫПОЛНЕНИЯ ПАРАЛЛЕЛЬНЫХ ОПЕРАЦИЙ</a:t>
            </a:r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3050B044-24DA-4C19-8801-827CE78CB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48017"/>
              </p:ext>
            </p:extLst>
          </p:nvPr>
        </p:nvGraphicFramePr>
        <p:xfrm>
          <a:off x="191344" y="719667"/>
          <a:ext cx="11809311" cy="544513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80183">
                  <a:extLst>
                    <a:ext uri="{9D8B030D-6E8A-4147-A177-3AD203B41FA5}">
                      <a16:colId xmlns:a16="http://schemas.microsoft.com/office/drawing/2014/main" val="1114943251"/>
                    </a:ext>
                  </a:extLst>
                </a:gridCol>
                <a:gridCol w="3796681">
                  <a:extLst>
                    <a:ext uri="{9D8B030D-6E8A-4147-A177-3AD203B41FA5}">
                      <a16:colId xmlns:a16="http://schemas.microsoft.com/office/drawing/2014/main" val="3145694997"/>
                    </a:ext>
                  </a:extLst>
                </a:gridCol>
                <a:gridCol w="4032447">
                  <a:extLst>
                    <a:ext uri="{9D8B030D-6E8A-4147-A177-3AD203B41FA5}">
                      <a16:colId xmlns:a16="http://schemas.microsoft.com/office/drawing/2014/main" val="89279521"/>
                    </a:ext>
                  </a:extLst>
                </a:gridCol>
              </a:tblGrid>
              <a:tr h="609418">
                <a:tc>
                  <a:txBody>
                    <a:bodyPr/>
                    <a:lstStyle/>
                    <a:p>
                      <a:pPr algn="ctr"/>
                      <a:r>
                        <a:rPr lang="ru-RU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Линеаризуемость</a:t>
                      </a:r>
                      <a:r>
                        <a:rPr lang="ru-RU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br>
                        <a:rPr lang="ru-RU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</a:br>
                      <a:r>
                        <a:rPr lang="ru-RU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Linearizability)</a:t>
                      </a:r>
                      <a:endParaRPr lang="ru-RU" sz="18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Согласованность покоя </a:t>
                      </a:r>
                      <a:br>
                        <a:rPr lang="ru-RU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</a:br>
                      <a:r>
                        <a:rPr lang="ru-RU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quiescent consistency</a:t>
                      </a:r>
                      <a:r>
                        <a:rPr lang="ru-RU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Квази-</a:t>
                      </a:r>
                      <a:r>
                        <a:rPr lang="ru-RU" sz="180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линеаризуемость</a:t>
                      </a:r>
                      <a:r>
                        <a:rPr lang="ru-RU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br>
                        <a:rPr lang="ru-RU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</a:br>
                      <a:r>
                        <a:rPr lang="ru-RU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quasi-linearizability</a:t>
                      </a:r>
                      <a:r>
                        <a:rPr lang="ru-RU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75900"/>
                  </a:ext>
                </a:extLst>
              </a:tr>
              <a:tr h="480505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Данный критерий устанавливает, что параллельное выполнение операций должно быть эквивалентно некоторому корректному последовательному выполнению данных операций.</a:t>
                      </a:r>
                      <a:r>
                        <a:rPr lang="ru-RU" baseline="30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Согласованность покоя предполагает, что порядок выполнения непересекающихся операций должен соответствовать их вызову в настоящем времени, в то же время, порядок выполнения пересекающихся операций может быть изменён.</a:t>
                      </a:r>
                      <a:r>
                        <a:rPr lang="ru-RU" baseline="30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Во время выполнения некоторых операций могут произойти несколько событий, одновременно изменяющие структуру данных таким образом, что после выполнения одной из операций состояние структуры данных не определено.</a:t>
                      </a:r>
                      <a:r>
                        <a:rPr lang="ru-RU" baseline="30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713334"/>
                  </a:ext>
                </a:extLst>
              </a:tr>
            </a:tbl>
          </a:graphicData>
        </a:graphic>
      </p:graphicFrame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D97597B0-264E-4E5B-92D6-6126D1AF227C}"/>
              </a:ext>
            </a:extLst>
          </p:cNvPr>
          <p:cNvSpPr/>
          <p:nvPr/>
        </p:nvSpPr>
        <p:spPr>
          <a:xfrm>
            <a:off x="2416125" y="6230621"/>
            <a:ext cx="9550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4 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Herlihy M., </a:t>
            </a:r>
            <a:r>
              <a:rPr lang="en-US" sz="1200" dirty="0" err="1">
                <a:solidFill>
                  <a:srgbClr val="222222"/>
                </a:solidFill>
                <a:latin typeface="Gill Sans SemiBold"/>
              </a:rPr>
              <a:t>Shavit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 N. The art of multiprocessor programming. – Morgan Kaufmann, 2011. – C. 219-225.</a:t>
            </a:r>
            <a:endParaRPr lang="ru-RU" sz="1200" dirty="0">
              <a:solidFill>
                <a:srgbClr val="222222"/>
              </a:solidFill>
              <a:latin typeface="Gill Sans SemiBold"/>
            </a:endParaRPr>
          </a:p>
          <a:p>
            <a:r>
              <a:rPr lang="ru-RU" sz="12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5 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Derrick J. et al. Quiescent consistency: Defining and verifying relaxed linearizability //International Symposium. – Springer, 2014. – </a:t>
            </a:r>
            <a:r>
              <a:rPr lang="ru-RU" sz="1200" dirty="0">
                <a:solidFill>
                  <a:srgbClr val="222222"/>
                </a:solidFill>
                <a:latin typeface="Gill Sans SemiBold"/>
              </a:rPr>
              <a:t>С. 200-214.</a:t>
            </a:r>
            <a:endParaRPr lang="en-US" sz="1200" dirty="0">
              <a:solidFill>
                <a:srgbClr val="222222"/>
              </a:solidFill>
              <a:latin typeface="Gill Sans SemiBold"/>
            </a:endParaRPr>
          </a:p>
          <a:p>
            <a:r>
              <a:rPr lang="ru-RU" sz="12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6 </a:t>
            </a:r>
            <a:r>
              <a:rPr lang="en-US" sz="1200" dirty="0" err="1">
                <a:solidFill>
                  <a:srgbClr val="222222"/>
                </a:solidFill>
                <a:latin typeface="Gill Sans SemiBold"/>
              </a:rPr>
              <a:t>Afek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 Y., </a:t>
            </a:r>
            <a:r>
              <a:rPr lang="en-US" sz="1200" dirty="0" err="1">
                <a:solidFill>
                  <a:srgbClr val="222222"/>
                </a:solidFill>
                <a:latin typeface="Gill Sans SemiBold"/>
              </a:rPr>
              <a:t>Korland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 G., </a:t>
            </a:r>
            <a:r>
              <a:rPr lang="en-US" sz="1200" dirty="0" err="1">
                <a:solidFill>
                  <a:srgbClr val="222222"/>
                </a:solidFill>
                <a:latin typeface="Gill Sans SemiBold"/>
              </a:rPr>
              <a:t>Yanovsky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 E. Quasi-linearizability: Relaxed consistency for improved concurrency – Springer, 2010. – </a:t>
            </a:r>
            <a:r>
              <a:rPr lang="ru-RU" sz="1200" dirty="0">
                <a:solidFill>
                  <a:srgbClr val="222222"/>
                </a:solidFill>
                <a:latin typeface="Gill Sans SemiBold"/>
              </a:rPr>
              <a:t>С. 395-410.</a:t>
            </a:r>
          </a:p>
        </p:txBody>
      </p:sp>
      <p:sp>
        <p:nvSpPr>
          <p:cNvPr id="77" name="Стрелка вправо 1">
            <a:extLst>
              <a:ext uri="{FF2B5EF4-FFF2-40B4-BE49-F238E27FC236}">
                <a16:creationId xmlns:a16="http://schemas.microsoft.com/office/drawing/2014/main" id="{C219713A-D9D1-4058-9E66-7652593ED7DF}"/>
              </a:ext>
            </a:extLst>
          </p:cNvPr>
          <p:cNvSpPr/>
          <p:nvPr/>
        </p:nvSpPr>
        <p:spPr>
          <a:xfrm>
            <a:off x="304156" y="5611995"/>
            <a:ext cx="3625922" cy="40929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Время</a:t>
            </a:r>
            <a:endParaRPr lang="ru-RU" sz="1050" dirty="0"/>
          </a:p>
        </p:txBody>
      </p:sp>
      <p:sp>
        <p:nvSpPr>
          <p:cNvPr id="78" name="Двойная стрелка влево/вправо 2">
            <a:extLst>
              <a:ext uri="{FF2B5EF4-FFF2-40B4-BE49-F238E27FC236}">
                <a16:creationId xmlns:a16="http://schemas.microsoft.com/office/drawing/2014/main" id="{2EB52640-1779-4DDD-9E2E-164504BFD939}"/>
              </a:ext>
            </a:extLst>
          </p:cNvPr>
          <p:cNvSpPr/>
          <p:nvPr/>
        </p:nvSpPr>
        <p:spPr>
          <a:xfrm>
            <a:off x="637894" y="3680885"/>
            <a:ext cx="1114971" cy="498540"/>
          </a:xfrm>
          <a:prstGeom prst="left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/>
              <a:t>Вставка</a:t>
            </a:r>
            <a:r>
              <a:rPr lang="en-US" sz="1050" dirty="0">
                <a:latin typeface="Gill Sans SemiBold"/>
              </a:rPr>
              <a:t>(10)</a:t>
            </a:r>
            <a:endParaRPr lang="ru-RU" sz="1050" dirty="0"/>
          </a:p>
        </p:txBody>
      </p:sp>
      <p:sp>
        <p:nvSpPr>
          <p:cNvPr id="79" name="Двойная стрелка влево/вправо 13">
            <a:extLst>
              <a:ext uri="{FF2B5EF4-FFF2-40B4-BE49-F238E27FC236}">
                <a16:creationId xmlns:a16="http://schemas.microsoft.com/office/drawing/2014/main" id="{3C02CD08-37D6-4B0A-84F5-9441E38DE825}"/>
              </a:ext>
            </a:extLst>
          </p:cNvPr>
          <p:cNvSpPr/>
          <p:nvPr/>
        </p:nvSpPr>
        <p:spPr>
          <a:xfrm>
            <a:off x="892789" y="4535264"/>
            <a:ext cx="1089437" cy="498540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/>
              <a:t>Вставка</a:t>
            </a:r>
            <a:r>
              <a:rPr lang="en-US" sz="1050" dirty="0">
                <a:latin typeface="Gill Sans SemiBold"/>
              </a:rPr>
              <a:t>(20)</a:t>
            </a:r>
            <a:endParaRPr lang="ru-RU" sz="1050" dirty="0"/>
          </a:p>
        </p:txBody>
      </p:sp>
      <p:sp>
        <p:nvSpPr>
          <p:cNvPr id="80" name="Двойная стрелка влево/вправо 14">
            <a:extLst>
              <a:ext uri="{FF2B5EF4-FFF2-40B4-BE49-F238E27FC236}">
                <a16:creationId xmlns:a16="http://schemas.microsoft.com/office/drawing/2014/main" id="{E9AF0753-F4FB-482D-A389-D47FAC1641FB}"/>
              </a:ext>
            </a:extLst>
          </p:cNvPr>
          <p:cNvSpPr/>
          <p:nvPr/>
        </p:nvSpPr>
        <p:spPr>
          <a:xfrm>
            <a:off x="2636425" y="3682199"/>
            <a:ext cx="1114971" cy="498540"/>
          </a:xfrm>
          <a:prstGeom prst="left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1050" dirty="0"/>
              <a:t>Удаление</a:t>
            </a:r>
            <a:r>
              <a:rPr lang="en-US" sz="1050" dirty="0">
                <a:latin typeface="Gill Sans SemiBold"/>
              </a:rPr>
              <a:t>(</a:t>
            </a:r>
            <a:r>
              <a:rPr lang="en-US" sz="1050" i="1" dirty="0">
                <a:latin typeface="Gill Sans SemiBold"/>
              </a:rPr>
              <a:t>X</a:t>
            </a:r>
            <a:r>
              <a:rPr lang="en-US" sz="1050" dirty="0">
                <a:latin typeface="Gill Sans SemiBold"/>
              </a:rPr>
              <a:t>)</a:t>
            </a:r>
            <a:endParaRPr lang="ru-RU" sz="1050" dirty="0"/>
          </a:p>
        </p:txBody>
      </p:sp>
      <p:sp>
        <p:nvSpPr>
          <p:cNvPr id="81" name="Двойная стрелка влево/вправо 15">
            <a:extLst>
              <a:ext uri="{FF2B5EF4-FFF2-40B4-BE49-F238E27FC236}">
                <a16:creationId xmlns:a16="http://schemas.microsoft.com/office/drawing/2014/main" id="{1B8E5418-1C1E-4A81-8D90-4FB9B6C9BAD4}"/>
              </a:ext>
            </a:extLst>
          </p:cNvPr>
          <p:cNvSpPr/>
          <p:nvPr/>
        </p:nvSpPr>
        <p:spPr>
          <a:xfrm>
            <a:off x="1982226" y="5033804"/>
            <a:ext cx="1089437" cy="498540"/>
          </a:xfrm>
          <a:prstGeom prst="left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/>
              <a:t>Вставка</a:t>
            </a:r>
            <a:r>
              <a:rPr lang="en-US" sz="1050" dirty="0">
                <a:latin typeface="Gill Sans SemiBold"/>
              </a:rPr>
              <a:t>(1)</a:t>
            </a:r>
            <a:endParaRPr lang="ru-RU" sz="1050" dirty="0"/>
          </a:p>
        </p:txBody>
      </p:sp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46FB19C2-960C-4FFD-9A86-979448AE2144}"/>
              </a:ext>
            </a:extLst>
          </p:cNvPr>
          <p:cNvCxnSpPr>
            <a:cxnSpLocks/>
          </p:cNvCxnSpPr>
          <p:nvPr/>
        </p:nvCxnSpPr>
        <p:spPr>
          <a:xfrm>
            <a:off x="991422" y="3906564"/>
            <a:ext cx="0" cy="272862"/>
          </a:xfrm>
          <a:prstGeom prst="line">
            <a:avLst/>
          </a:prstGeom>
          <a:ln w="412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882F981A-AA1E-4240-9E9C-1F61166E36E9}"/>
              </a:ext>
            </a:extLst>
          </p:cNvPr>
          <p:cNvCxnSpPr>
            <a:cxnSpLocks/>
          </p:cNvCxnSpPr>
          <p:nvPr/>
        </p:nvCxnSpPr>
        <p:spPr>
          <a:xfrm>
            <a:off x="989863" y="5714273"/>
            <a:ext cx="0" cy="204646"/>
          </a:xfrm>
          <a:prstGeom prst="line">
            <a:avLst/>
          </a:prstGeom>
          <a:ln w="412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>
            <a:extLst>
              <a:ext uri="{FF2B5EF4-FFF2-40B4-BE49-F238E27FC236}">
                <a16:creationId xmlns:a16="http://schemas.microsoft.com/office/drawing/2014/main" id="{EFFAE447-1C49-4506-BDC8-4A130CF3A51C}"/>
              </a:ext>
            </a:extLst>
          </p:cNvPr>
          <p:cNvCxnSpPr>
            <a:cxnSpLocks/>
          </p:cNvCxnSpPr>
          <p:nvPr/>
        </p:nvCxnSpPr>
        <p:spPr>
          <a:xfrm>
            <a:off x="1512797" y="4656934"/>
            <a:ext cx="0" cy="238754"/>
          </a:xfrm>
          <a:prstGeom prst="line">
            <a:avLst/>
          </a:prstGeom>
          <a:ln w="412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>
            <a:extLst>
              <a:ext uri="{FF2B5EF4-FFF2-40B4-BE49-F238E27FC236}">
                <a16:creationId xmlns:a16="http://schemas.microsoft.com/office/drawing/2014/main" id="{27C587AA-316E-4CB5-AA9A-C8AC54E815B3}"/>
              </a:ext>
            </a:extLst>
          </p:cNvPr>
          <p:cNvCxnSpPr>
            <a:cxnSpLocks/>
          </p:cNvCxnSpPr>
          <p:nvPr/>
        </p:nvCxnSpPr>
        <p:spPr>
          <a:xfrm>
            <a:off x="1512797" y="5714273"/>
            <a:ext cx="0" cy="204692"/>
          </a:xfrm>
          <a:prstGeom prst="line">
            <a:avLst/>
          </a:prstGeom>
          <a:ln w="412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>
            <a:extLst>
              <a:ext uri="{FF2B5EF4-FFF2-40B4-BE49-F238E27FC236}">
                <a16:creationId xmlns:a16="http://schemas.microsoft.com/office/drawing/2014/main" id="{58058FE6-B967-4B52-BD71-5612C99617C3}"/>
              </a:ext>
            </a:extLst>
          </p:cNvPr>
          <p:cNvCxnSpPr>
            <a:cxnSpLocks/>
          </p:cNvCxnSpPr>
          <p:nvPr/>
        </p:nvCxnSpPr>
        <p:spPr>
          <a:xfrm>
            <a:off x="2460750" y="5168550"/>
            <a:ext cx="0" cy="238754"/>
          </a:xfrm>
          <a:prstGeom prst="line">
            <a:avLst/>
          </a:prstGeom>
          <a:ln w="41275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>
            <a:extLst>
              <a:ext uri="{FF2B5EF4-FFF2-40B4-BE49-F238E27FC236}">
                <a16:creationId xmlns:a16="http://schemas.microsoft.com/office/drawing/2014/main" id="{537993E5-F973-41D7-8416-8854A1F6A55A}"/>
              </a:ext>
            </a:extLst>
          </p:cNvPr>
          <p:cNvCxnSpPr>
            <a:cxnSpLocks/>
          </p:cNvCxnSpPr>
          <p:nvPr/>
        </p:nvCxnSpPr>
        <p:spPr>
          <a:xfrm>
            <a:off x="2460750" y="5714273"/>
            <a:ext cx="0" cy="238754"/>
          </a:xfrm>
          <a:prstGeom prst="line">
            <a:avLst/>
          </a:prstGeom>
          <a:ln w="41275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90CFDD7B-877F-4FF9-B57B-528785E89E4A}"/>
              </a:ext>
            </a:extLst>
          </p:cNvPr>
          <p:cNvCxnSpPr>
            <a:cxnSpLocks/>
          </p:cNvCxnSpPr>
          <p:nvPr/>
        </p:nvCxnSpPr>
        <p:spPr>
          <a:xfrm>
            <a:off x="3288574" y="3906564"/>
            <a:ext cx="0" cy="272861"/>
          </a:xfrm>
          <a:prstGeom prst="line">
            <a:avLst/>
          </a:prstGeom>
          <a:ln w="4127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ABC51486-95FD-496C-8BED-AC070FD3C95C}"/>
              </a:ext>
            </a:extLst>
          </p:cNvPr>
          <p:cNvCxnSpPr>
            <a:cxnSpLocks/>
          </p:cNvCxnSpPr>
          <p:nvPr/>
        </p:nvCxnSpPr>
        <p:spPr>
          <a:xfrm>
            <a:off x="3290209" y="5714273"/>
            <a:ext cx="0" cy="272862"/>
          </a:xfrm>
          <a:prstGeom prst="line">
            <a:avLst/>
          </a:prstGeom>
          <a:ln w="4127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Прямоугольник: скругленные углы 116">
            <a:extLst>
              <a:ext uri="{FF2B5EF4-FFF2-40B4-BE49-F238E27FC236}">
                <a16:creationId xmlns:a16="http://schemas.microsoft.com/office/drawing/2014/main" id="{95593366-175C-4973-B3D6-950B12E78107}"/>
              </a:ext>
            </a:extLst>
          </p:cNvPr>
          <p:cNvSpPr/>
          <p:nvPr/>
        </p:nvSpPr>
        <p:spPr>
          <a:xfrm>
            <a:off x="2309413" y="4312858"/>
            <a:ext cx="1768996" cy="6536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2">
                    <a:lumMod val="75000"/>
                  </a:schemeClr>
                </a:solidFill>
              </a:rPr>
              <a:t>Если </a:t>
            </a:r>
            <a:r>
              <a:rPr lang="en-US" sz="1100" i="1" dirty="0">
                <a:solidFill>
                  <a:schemeClr val="tx2">
                    <a:lumMod val="75000"/>
                  </a:schemeClr>
                </a:solidFill>
                <a:latin typeface="Gill Sans SemiBold"/>
              </a:rPr>
              <a:t>X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Gill Sans SemiBold"/>
              </a:rPr>
              <a:t> = </a:t>
            </a:r>
            <a:r>
              <a:rPr lang="ru-RU" sz="1100" dirty="0">
                <a:solidFill>
                  <a:schemeClr val="tx2">
                    <a:lumMod val="75000"/>
                  </a:schemeClr>
                </a:solidFill>
              </a:rPr>
              <a:t>10 – Линеаризуема,</a:t>
            </a:r>
          </a:p>
          <a:p>
            <a:pPr algn="ctr"/>
            <a:r>
              <a:rPr lang="ru-RU" sz="1100" dirty="0">
                <a:solidFill>
                  <a:schemeClr val="tx2">
                    <a:lumMod val="75000"/>
                  </a:schemeClr>
                </a:solidFill>
              </a:rPr>
              <a:t>Если </a:t>
            </a:r>
            <a:r>
              <a:rPr lang="en-US" sz="1100" i="1" dirty="0">
                <a:solidFill>
                  <a:schemeClr val="tx2">
                    <a:lumMod val="75000"/>
                  </a:schemeClr>
                </a:solidFill>
                <a:latin typeface="Gill Sans SemiBold"/>
              </a:rPr>
              <a:t>X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Gill Sans SemiBold"/>
              </a:rPr>
              <a:t> = </a:t>
            </a:r>
            <a:r>
              <a:rPr lang="ru-RU" sz="1100" dirty="0">
                <a:solidFill>
                  <a:schemeClr val="tx2">
                    <a:lumMod val="75000"/>
                  </a:schemeClr>
                </a:solidFill>
              </a:rPr>
              <a:t>20 – Не линеаризуема</a:t>
            </a:r>
          </a:p>
        </p:txBody>
      </p:sp>
      <p:sp>
        <p:nvSpPr>
          <p:cNvPr id="119" name="Стрелка вправо 1">
            <a:extLst>
              <a:ext uri="{FF2B5EF4-FFF2-40B4-BE49-F238E27FC236}">
                <a16:creationId xmlns:a16="http://schemas.microsoft.com/office/drawing/2014/main" id="{04220E21-68E9-4EFD-A097-E094E23B1424}"/>
              </a:ext>
            </a:extLst>
          </p:cNvPr>
          <p:cNvSpPr/>
          <p:nvPr/>
        </p:nvSpPr>
        <p:spPr>
          <a:xfrm>
            <a:off x="4219729" y="5656596"/>
            <a:ext cx="3625922" cy="40929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Время</a:t>
            </a:r>
            <a:endParaRPr lang="ru-RU" sz="1050" dirty="0"/>
          </a:p>
        </p:txBody>
      </p:sp>
      <p:sp>
        <p:nvSpPr>
          <p:cNvPr id="120" name="Двойная стрелка влево/вправо 2">
            <a:extLst>
              <a:ext uri="{FF2B5EF4-FFF2-40B4-BE49-F238E27FC236}">
                <a16:creationId xmlns:a16="http://schemas.microsoft.com/office/drawing/2014/main" id="{1937B582-2DB3-4D68-926E-A8A0600E26A8}"/>
              </a:ext>
            </a:extLst>
          </p:cNvPr>
          <p:cNvSpPr/>
          <p:nvPr/>
        </p:nvSpPr>
        <p:spPr>
          <a:xfrm>
            <a:off x="4553467" y="3725486"/>
            <a:ext cx="1114971" cy="498540"/>
          </a:xfrm>
          <a:prstGeom prst="left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/>
              <a:t>Вставка</a:t>
            </a:r>
            <a:r>
              <a:rPr lang="en-US" sz="1050" dirty="0">
                <a:latin typeface="Gill Sans SemiBold"/>
              </a:rPr>
              <a:t>(10)</a:t>
            </a:r>
            <a:endParaRPr lang="ru-RU" sz="1050" dirty="0"/>
          </a:p>
        </p:txBody>
      </p:sp>
      <p:sp>
        <p:nvSpPr>
          <p:cNvPr id="121" name="Двойная стрелка влево/вправо 13">
            <a:extLst>
              <a:ext uri="{FF2B5EF4-FFF2-40B4-BE49-F238E27FC236}">
                <a16:creationId xmlns:a16="http://schemas.microsoft.com/office/drawing/2014/main" id="{F16758AC-D53B-4425-A661-9ED95C358705}"/>
              </a:ext>
            </a:extLst>
          </p:cNvPr>
          <p:cNvSpPr/>
          <p:nvPr/>
        </p:nvSpPr>
        <p:spPr>
          <a:xfrm>
            <a:off x="4808362" y="4579865"/>
            <a:ext cx="1089437" cy="498540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/>
              <a:t>Вставка</a:t>
            </a:r>
            <a:r>
              <a:rPr lang="en-US" sz="1050" dirty="0">
                <a:latin typeface="Gill Sans SemiBold"/>
              </a:rPr>
              <a:t>(20)</a:t>
            </a:r>
            <a:endParaRPr lang="ru-RU" sz="1050" dirty="0"/>
          </a:p>
        </p:txBody>
      </p:sp>
      <p:sp>
        <p:nvSpPr>
          <p:cNvPr id="122" name="Двойная стрелка влево/вправо 14">
            <a:extLst>
              <a:ext uri="{FF2B5EF4-FFF2-40B4-BE49-F238E27FC236}">
                <a16:creationId xmlns:a16="http://schemas.microsoft.com/office/drawing/2014/main" id="{D492DBFD-613C-400E-BBCD-D48199C2814C}"/>
              </a:ext>
            </a:extLst>
          </p:cNvPr>
          <p:cNvSpPr/>
          <p:nvPr/>
        </p:nvSpPr>
        <p:spPr>
          <a:xfrm>
            <a:off x="6551998" y="3726800"/>
            <a:ext cx="1114971" cy="498540"/>
          </a:xfrm>
          <a:prstGeom prst="left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1050" dirty="0"/>
              <a:t>Удаление</a:t>
            </a:r>
            <a:r>
              <a:rPr lang="en-US" sz="1050" dirty="0">
                <a:latin typeface="Gill Sans SemiBold"/>
              </a:rPr>
              <a:t>(</a:t>
            </a:r>
            <a:r>
              <a:rPr lang="en-US" sz="1050" i="1" dirty="0">
                <a:latin typeface="Gill Sans SemiBold"/>
              </a:rPr>
              <a:t>X</a:t>
            </a:r>
            <a:r>
              <a:rPr lang="en-US" sz="1050" dirty="0">
                <a:latin typeface="Gill Sans SemiBold"/>
              </a:rPr>
              <a:t>)</a:t>
            </a:r>
            <a:endParaRPr lang="ru-RU" sz="1050" dirty="0"/>
          </a:p>
        </p:txBody>
      </p:sp>
      <p:cxnSp>
        <p:nvCxnSpPr>
          <p:cNvPr id="124" name="Прямая соединительная линия 123">
            <a:extLst>
              <a:ext uri="{FF2B5EF4-FFF2-40B4-BE49-F238E27FC236}">
                <a16:creationId xmlns:a16="http://schemas.microsoft.com/office/drawing/2014/main" id="{D56F5A0B-5128-4A81-8740-D5AD8CE0167A}"/>
              </a:ext>
            </a:extLst>
          </p:cNvPr>
          <p:cNvCxnSpPr>
            <a:cxnSpLocks/>
          </p:cNvCxnSpPr>
          <p:nvPr/>
        </p:nvCxnSpPr>
        <p:spPr>
          <a:xfrm>
            <a:off x="5373811" y="3930155"/>
            <a:ext cx="0" cy="272862"/>
          </a:xfrm>
          <a:prstGeom prst="line">
            <a:avLst/>
          </a:prstGeom>
          <a:ln w="412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>
            <a:extLst>
              <a:ext uri="{FF2B5EF4-FFF2-40B4-BE49-F238E27FC236}">
                <a16:creationId xmlns:a16="http://schemas.microsoft.com/office/drawing/2014/main" id="{20BA73C1-1FED-466E-9C88-ED810FF08304}"/>
              </a:ext>
            </a:extLst>
          </p:cNvPr>
          <p:cNvCxnSpPr>
            <a:cxnSpLocks/>
          </p:cNvCxnSpPr>
          <p:nvPr/>
        </p:nvCxnSpPr>
        <p:spPr>
          <a:xfrm>
            <a:off x="5381716" y="5748381"/>
            <a:ext cx="0" cy="204646"/>
          </a:xfrm>
          <a:prstGeom prst="line">
            <a:avLst/>
          </a:prstGeom>
          <a:ln w="412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Прямая соединительная линия 125">
            <a:extLst>
              <a:ext uri="{FF2B5EF4-FFF2-40B4-BE49-F238E27FC236}">
                <a16:creationId xmlns:a16="http://schemas.microsoft.com/office/drawing/2014/main" id="{7A31040E-7362-4928-A9AB-BEED0CAA08EC}"/>
              </a:ext>
            </a:extLst>
          </p:cNvPr>
          <p:cNvCxnSpPr>
            <a:cxnSpLocks/>
          </p:cNvCxnSpPr>
          <p:nvPr/>
        </p:nvCxnSpPr>
        <p:spPr>
          <a:xfrm>
            <a:off x="5231904" y="4722001"/>
            <a:ext cx="0" cy="238754"/>
          </a:xfrm>
          <a:prstGeom prst="line">
            <a:avLst/>
          </a:prstGeom>
          <a:ln w="412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>
            <a:extLst>
              <a:ext uri="{FF2B5EF4-FFF2-40B4-BE49-F238E27FC236}">
                <a16:creationId xmlns:a16="http://schemas.microsoft.com/office/drawing/2014/main" id="{AD34CFDE-59A3-4332-95B2-46483CE8FF54}"/>
              </a:ext>
            </a:extLst>
          </p:cNvPr>
          <p:cNvCxnSpPr>
            <a:cxnSpLocks/>
          </p:cNvCxnSpPr>
          <p:nvPr/>
        </p:nvCxnSpPr>
        <p:spPr>
          <a:xfrm>
            <a:off x="5231904" y="5755752"/>
            <a:ext cx="0" cy="204692"/>
          </a:xfrm>
          <a:prstGeom prst="line">
            <a:avLst/>
          </a:prstGeom>
          <a:ln w="412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Прямая соединительная линия 148">
            <a:extLst>
              <a:ext uri="{FF2B5EF4-FFF2-40B4-BE49-F238E27FC236}">
                <a16:creationId xmlns:a16="http://schemas.microsoft.com/office/drawing/2014/main" id="{D1824A0F-CA5E-468B-A2DC-C9DDBD5E5A2F}"/>
              </a:ext>
            </a:extLst>
          </p:cNvPr>
          <p:cNvCxnSpPr>
            <a:cxnSpLocks/>
          </p:cNvCxnSpPr>
          <p:nvPr/>
        </p:nvCxnSpPr>
        <p:spPr>
          <a:xfrm>
            <a:off x="7204147" y="3951165"/>
            <a:ext cx="0" cy="272861"/>
          </a:xfrm>
          <a:prstGeom prst="line">
            <a:avLst/>
          </a:prstGeom>
          <a:ln w="4127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Прямая соединительная линия 149">
            <a:extLst>
              <a:ext uri="{FF2B5EF4-FFF2-40B4-BE49-F238E27FC236}">
                <a16:creationId xmlns:a16="http://schemas.microsoft.com/office/drawing/2014/main" id="{4689C6AF-AF63-4D08-B1CB-2DD3BB6CD2C3}"/>
              </a:ext>
            </a:extLst>
          </p:cNvPr>
          <p:cNvCxnSpPr>
            <a:cxnSpLocks/>
          </p:cNvCxnSpPr>
          <p:nvPr/>
        </p:nvCxnSpPr>
        <p:spPr>
          <a:xfrm>
            <a:off x="7205782" y="5758874"/>
            <a:ext cx="0" cy="272862"/>
          </a:xfrm>
          <a:prstGeom prst="line">
            <a:avLst/>
          </a:prstGeom>
          <a:ln w="4127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4" name="Стрелка вправо 1">
            <a:extLst>
              <a:ext uri="{FF2B5EF4-FFF2-40B4-BE49-F238E27FC236}">
                <a16:creationId xmlns:a16="http://schemas.microsoft.com/office/drawing/2014/main" id="{868F9C18-A3CD-4858-BB3C-5A29324BFF22}"/>
              </a:ext>
            </a:extLst>
          </p:cNvPr>
          <p:cNvSpPr/>
          <p:nvPr/>
        </p:nvSpPr>
        <p:spPr>
          <a:xfrm>
            <a:off x="8058232" y="5653474"/>
            <a:ext cx="3625922" cy="40929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Время</a:t>
            </a:r>
            <a:endParaRPr lang="ru-RU" sz="1000" dirty="0"/>
          </a:p>
        </p:txBody>
      </p:sp>
      <p:sp>
        <p:nvSpPr>
          <p:cNvPr id="155" name="Двойная стрелка влево/вправо 2">
            <a:extLst>
              <a:ext uri="{FF2B5EF4-FFF2-40B4-BE49-F238E27FC236}">
                <a16:creationId xmlns:a16="http://schemas.microsoft.com/office/drawing/2014/main" id="{9AEEDE3C-8EFF-47E9-ACD9-FDB18BA64E85}"/>
              </a:ext>
            </a:extLst>
          </p:cNvPr>
          <p:cNvSpPr/>
          <p:nvPr/>
        </p:nvSpPr>
        <p:spPr>
          <a:xfrm>
            <a:off x="8391970" y="3722364"/>
            <a:ext cx="1114971" cy="498540"/>
          </a:xfrm>
          <a:prstGeom prst="left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/>
              <a:t>Вставка</a:t>
            </a:r>
            <a:r>
              <a:rPr lang="en-US" sz="1050" dirty="0">
                <a:latin typeface="Gill Sans SemiBold"/>
              </a:rPr>
              <a:t>(10)</a:t>
            </a:r>
            <a:endParaRPr lang="ru-RU" sz="1050" dirty="0"/>
          </a:p>
        </p:txBody>
      </p:sp>
      <p:sp>
        <p:nvSpPr>
          <p:cNvPr id="156" name="Двойная стрелка влево/вправо 13">
            <a:extLst>
              <a:ext uri="{FF2B5EF4-FFF2-40B4-BE49-F238E27FC236}">
                <a16:creationId xmlns:a16="http://schemas.microsoft.com/office/drawing/2014/main" id="{B8A3D1CD-B47F-476C-A79A-593CCB3DC296}"/>
              </a:ext>
            </a:extLst>
          </p:cNvPr>
          <p:cNvSpPr/>
          <p:nvPr/>
        </p:nvSpPr>
        <p:spPr>
          <a:xfrm>
            <a:off x="8636845" y="4436086"/>
            <a:ext cx="1089437" cy="498540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/>
              <a:t>Вставка</a:t>
            </a:r>
            <a:r>
              <a:rPr lang="en-US" sz="1050" dirty="0">
                <a:latin typeface="Gill Sans SemiBold"/>
              </a:rPr>
              <a:t>(20)</a:t>
            </a:r>
            <a:endParaRPr lang="ru-RU" sz="1050" dirty="0"/>
          </a:p>
        </p:txBody>
      </p:sp>
      <p:sp>
        <p:nvSpPr>
          <p:cNvPr id="157" name="Двойная стрелка влево/вправо 14">
            <a:extLst>
              <a:ext uri="{FF2B5EF4-FFF2-40B4-BE49-F238E27FC236}">
                <a16:creationId xmlns:a16="http://schemas.microsoft.com/office/drawing/2014/main" id="{A7B86894-8208-40DE-B57F-389338157AAC}"/>
              </a:ext>
            </a:extLst>
          </p:cNvPr>
          <p:cNvSpPr/>
          <p:nvPr/>
        </p:nvSpPr>
        <p:spPr>
          <a:xfrm>
            <a:off x="10562432" y="3648091"/>
            <a:ext cx="1114971" cy="498540"/>
          </a:xfrm>
          <a:prstGeom prst="left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1050" dirty="0"/>
              <a:t>Удаление</a:t>
            </a:r>
            <a:r>
              <a:rPr lang="en-US" sz="1050" dirty="0">
                <a:latin typeface="Gill Sans SemiBold"/>
              </a:rPr>
              <a:t>(</a:t>
            </a:r>
            <a:r>
              <a:rPr lang="en-US" sz="1050" i="1" dirty="0">
                <a:latin typeface="Gill Sans SemiBold"/>
              </a:rPr>
              <a:t>X</a:t>
            </a:r>
            <a:r>
              <a:rPr lang="en-US" sz="1050" dirty="0">
                <a:latin typeface="Gill Sans SemiBold"/>
              </a:rPr>
              <a:t>)</a:t>
            </a:r>
            <a:endParaRPr lang="ru-RU" sz="1050" dirty="0"/>
          </a:p>
        </p:txBody>
      </p:sp>
      <p:sp>
        <p:nvSpPr>
          <p:cNvPr id="158" name="Двойная стрелка влево/вправо 15">
            <a:extLst>
              <a:ext uri="{FF2B5EF4-FFF2-40B4-BE49-F238E27FC236}">
                <a16:creationId xmlns:a16="http://schemas.microsoft.com/office/drawing/2014/main" id="{EB0C5C49-C0DC-43DC-B3B6-DC8FFF5B895A}"/>
              </a:ext>
            </a:extLst>
          </p:cNvPr>
          <p:cNvSpPr/>
          <p:nvPr/>
        </p:nvSpPr>
        <p:spPr>
          <a:xfrm>
            <a:off x="9736302" y="5075283"/>
            <a:ext cx="1089437" cy="498540"/>
          </a:xfrm>
          <a:prstGeom prst="left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Вставка</a:t>
            </a:r>
            <a:r>
              <a:rPr lang="en-US" sz="1000" dirty="0">
                <a:latin typeface="Gill Sans SemiBold"/>
              </a:rPr>
              <a:t>(1)</a:t>
            </a:r>
            <a:endParaRPr lang="ru-RU" sz="1000" dirty="0"/>
          </a:p>
        </p:txBody>
      </p:sp>
      <p:cxnSp>
        <p:nvCxnSpPr>
          <p:cNvPr id="159" name="Прямая соединительная линия 158">
            <a:extLst>
              <a:ext uri="{FF2B5EF4-FFF2-40B4-BE49-F238E27FC236}">
                <a16:creationId xmlns:a16="http://schemas.microsoft.com/office/drawing/2014/main" id="{E1E41064-198E-4603-8340-DD83286424E9}"/>
              </a:ext>
            </a:extLst>
          </p:cNvPr>
          <p:cNvCxnSpPr>
            <a:cxnSpLocks/>
          </p:cNvCxnSpPr>
          <p:nvPr/>
        </p:nvCxnSpPr>
        <p:spPr>
          <a:xfrm>
            <a:off x="8755012" y="3835203"/>
            <a:ext cx="0" cy="272862"/>
          </a:xfrm>
          <a:prstGeom prst="line">
            <a:avLst/>
          </a:prstGeom>
          <a:ln w="412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Прямая соединительная линия 159">
            <a:extLst>
              <a:ext uri="{FF2B5EF4-FFF2-40B4-BE49-F238E27FC236}">
                <a16:creationId xmlns:a16="http://schemas.microsoft.com/office/drawing/2014/main" id="{BC03B976-E777-4EE7-9D1A-F78D92E7930B}"/>
              </a:ext>
            </a:extLst>
          </p:cNvPr>
          <p:cNvCxnSpPr>
            <a:cxnSpLocks/>
          </p:cNvCxnSpPr>
          <p:nvPr/>
        </p:nvCxnSpPr>
        <p:spPr>
          <a:xfrm>
            <a:off x="8743939" y="5755752"/>
            <a:ext cx="0" cy="204646"/>
          </a:xfrm>
          <a:prstGeom prst="line">
            <a:avLst/>
          </a:prstGeom>
          <a:ln w="412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Прямая соединительная линия 161">
            <a:extLst>
              <a:ext uri="{FF2B5EF4-FFF2-40B4-BE49-F238E27FC236}">
                <a16:creationId xmlns:a16="http://schemas.microsoft.com/office/drawing/2014/main" id="{21FCB38E-03B7-4F8D-A3DA-633CFC3F3311}"/>
              </a:ext>
            </a:extLst>
          </p:cNvPr>
          <p:cNvCxnSpPr>
            <a:cxnSpLocks/>
          </p:cNvCxnSpPr>
          <p:nvPr/>
        </p:nvCxnSpPr>
        <p:spPr>
          <a:xfrm>
            <a:off x="9266873" y="3573016"/>
            <a:ext cx="0" cy="2387428"/>
          </a:xfrm>
          <a:prstGeom prst="line">
            <a:avLst/>
          </a:prstGeom>
          <a:ln w="412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Прямая соединительная линия 162">
            <a:extLst>
              <a:ext uri="{FF2B5EF4-FFF2-40B4-BE49-F238E27FC236}">
                <a16:creationId xmlns:a16="http://schemas.microsoft.com/office/drawing/2014/main" id="{033279D6-EF85-431F-81EC-1F8A2D0184E3}"/>
              </a:ext>
            </a:extLst>
          </p:cNvPr>
          <p:cNvCxnSpPr>
            <a:cxnSpLocks/>
          </p:cNvCxnSpPr>
          <p:nvPr/>
        </p:nvCxnSpPr>
        <p:spPr>
          <a:xfrm>
            <a:off x="10214826" y="5210029"/>
            <a:ext cx="0" cy="238754"/>
          </a:xfrm>
          <a:prstGeom prst="line">
            <a:avLst/>
          </a:prstGeom>
          <a:ln w="41275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Прямая соединительная линия 163">
            <a:extLst>
              <a:ext uri="{FF2B5EF4-FFF2-40B4-BE49-F238E27FC236}">
                <a16:creationId xmlns:a16="http://schemas.microsoft.com/office/drawing/2014/main" id="{94CF4AAA-A8E5-4410-A1F6-D5A4618674BC}"/>
              </a:ext>
            </a:extLst>
          </p:cNvPr>
          <p:cNvCxnSpPr>
            <a:cxnSpLocks/>
          </p:cNvCxnSpPr>
          <p:nvPr/>
        </p:nvCxnSpPr>
        <p:spPr>
          <a:xfrm>
            <a:off x="10214826" y="5755752"/>
            <a:ext cx="0" cy="238754"/>
          </a:xfrm>
          <a:prstGeom prst="line">
            <a:avLst/>
          </a:prstGeom>
          <a:ln w="41275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8" name="Двойная стрелка влево/вправо 15">
            <a:extLst>
              <a:ext uri="{FF2B5EF4-FFF2-40B4-BE49-F238E27FC236}">
                <a16:creationId xmlns:a16="http://schemas.microsoft.com/office/drawing/2014/main" id="{41F3894E-A754-4CD0-8F9C-68D604C88987}"/>
              </a:ext>
            </a:extLst>
          </p:cNvPr>
          <p:cNvSpPr/>
          <p:nvPr/>
        </p:nvSpPr>
        <p:spPr>
          <a:xfrm>
            <a:off x="10571431" y="4360499"/>
            <a:ext cx="1089437" cy="498540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/>
              <a:t>Вставка</a:t>
            </a:r>
            <a:r>
              <a:rPr lang="en-US" sz="1050" dirty="0">
                <a:latin typeface="Gill Sans SemiBold"/>
              </a:rPr>
              <a:t>(1</a:t>
            </a:r>
            <a:r>
              <a:rPr lang="ru-RU" sz="1050" dirty="0"/>
              <a:t>0</a:t>
            </a:r>
            <a:r>
              <a:rPr lang="en-US" sz="1050" dirty="0">
                <a:latin typeface="Gill Sans SemiBold"/>
              </a:rPr>
              <a:t>)</a:t>
            </a:r>
            <a:endParaRPr lang="ru-RU" sz="1050" dirty="0"/>
          </a:p>
        </p:txBody>
      </p:sp>
      <p:cxnSp>
        <p:nvCxnSpPr>
          <p:cNvPr id="170" name="Прямая соединительная линия 169">
            <a:extLst>
              <a:ext uri="{FF2B5EF4-FFF2-40B4-BE49-F238E27FC236}">
                <a16:creationId xmlns:a16="http://schemas.microsoft.com/office/drawing/2014/main" id="{FD7BB02B-F162-4405-BEE2-5B20B309C79A}"/>
              </a:ext>
            </a:extLst>
          </p:cNvPr>
          <p:cNvCxnSpPr>
            <a:cxnSpLocks/>
          </p:cNvCxnSpPr>
          <p:nvPr/>
        </p:nvCxnSpPr>
        <p:spPr>
          <a:xfrm>
            <a:off x="5897799" y="3645024"/>
            <a:ext cx="0" cy="2308026"/>
          </a:xfrm>
          <a:prstGeom prst="line">
            <a:avLst/>
          </a:prstGeom>
          <a:ln w="4127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Прямая соединительная линия 170">
            <a:extLst>
              <a:ext uri="{FF2B5EF4-FFF2-40B4-BE49-F238E27FC236}">
                <a16:creationId xmlns:a16="http://schemas.microsoft.com/office/drawing/2014/main" id="{E511EE2A-A09F-4AF8-AC37-35F012329DB9}"/>
              </a:ext>
            </a:extLst>
          </p:cNvPr>
          <p:cNvCxnSpPr>
            <a:cxnSpLocks/>
          </p:cNvCxnSpPr>
          <p:nvPr/>
        </p:nvCxnSpPr>
        <p:spPr>
          <a:xfrm>
            <a:off x="6551998" y="3645001"/>
            <a:ext cx="0" cy="2308026"/>
          </a:xfrm>
          <a:prstGeom prst="line">
            <a:avLst/>
          </a:prstGeom>
          <a:ln w="4127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8907942-090B-4408-889A-1203C10AE5FC}"/>
              </a:ext>
            </a:extLst>
          </p:cNvPr>
          <p:cNvSpPr txBox="1"/>
          <p:nvPr/>
        </p:nvSpPr>
        <p:spPr>
          <a:xfrm>
            <a:off x="5861622" y="3613938"/>
            <a:ext cx="73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Покой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AF0945B-A089-443C-888D-EDAD6BE7590B}"/>
              </a:ext>
            </a:extLst>
          </p:cNvPr>
          <p:cNvCxnSpPr/>
          <p:nvPr/>
        </p:nvCxnSpPr>
        <p:spPr>
          <a:xfrm>
            <a:off x="5917555" y="4042994"/>
            <a:ext cx="606009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: скругленные углы 172">
            <a:extLst>
              <a:ext uri="{FF2B5EF4-FFF2-40B4-BE49-F238E27FC236}">
                <a16:creationId xmlns:a16="http://schemas.microsoft.com/office/drawing/2014/main" id="{E388C1F7-ADA0-4FFA-8165-A4BF756260D5}"/>
              </a:ext>
            </a:extLst>
          </p:cNvPr>
          <p:cNvSpPr/>
          <p:nvPr/>
        </p:nvSpPr>
        <p:spPr>
          <a:xfrm>
            <a:off x="9565058" y="3906564"/>
            <a:ext cx="957365" cy="5623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2">
                    <a:lumMod val="75000"/>
                  </a:schemeClr>
                </a:solidFill>
              </a:rPr>
              <a:t>Состояние структуры определено</a:t>
            </a:r>
          </a:p>
        </p:txBody>
      </p:sp>
      <p:cxnSp>
        <p:nvCxnSpPr>
          <p:cNvPr id="166" name="Прямая соединительная линия 165">
            <a:extLst>
              <a:ext uri="{FF2B5EF4-FFF2-40B4-BE49-F238E27FC236}">
                <a16:creationId xmlns:a16="http://schemas.microsoft.com/office/drawing/2014/main" id="{BE6263FF-379F-4BB5-97B9-7FE9BE894180}"/>
              </a:ext>
            </a:extLst>
          </p:cNvPr>
          <p:cNvCxnSpPr>
            <a:cxnSpLocks/>
          </p:cNvCxnSpPr>
          <p:nvPr/>
        </p:nvCxnSpPr>
        <p:spPr>
          <a:xfrm>
            <a:off x="11216216" y="3707628"/>
            <a:ext cx="0" cy="2245399"/>
          </a:xfrm>
          <a:prstGeom prst="line">
            <a:avLst/>
          </a:prstGeom>
          <a:ln w="41275" cap="flat" cmpd="sng" algn="ctr">
            <a:solidFill>
              <a:srgbClr val="FFFF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Прямоугольник: скругленные углы 171">
            <a:extLst>
              <a:ext uri="{FF2B5EF4-FFF2-40B4-BE49-F238E27FC236}">
                <a16:creationId xmlns:a16="http://schemas.microsoft.com/office/drawing/2014/main" id="{B1C21BF5-3A62-4AB6-9146-9B878F428C86}"/>
              </a:ext>
            </a:extLst>
          </p:cNvPr>
          <p:cNvSpPr/>
          <p:nvPr/>
        </p:nvSpPr>
        <p:spPr>
          <a:xfrm>
            <a:off x="11035869" y="4960755"/>
            <a:ext cx="930488" cy="59100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1050" dirty="0">
                <a:solidFill>
                  <a:schemeClr val="tx2">
                    <a:lumMod val="75000"/>
                  </a:schemeClr>
                </a:solidFill>
              </a:rPr>
              <a:t>Состояние структуры не определено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8F8BEDDC-CF7E-4905-A8B4-EBE28E320296}"/>
              </a:ext>
            </a:extLst>
          </p:cNvPr>
          <p:cNvSpPr/>
          <p:nvPr/>
        </p:nvSpPr>
        <p:spPr>
          <a:xfrm>
            <a:off x="-34492" y="5073718"/>
            <a:ext cx="1768996" cy="653652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Очередь с приоритетом</a:t>
            </a: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C7BDC8B3-5514-4CAC-B6C5-048ACA9E80ED}"/>
              </a:ext>
            </a:extLst>
          </p:cNvPr>
          <p:cNvSpPr/>
          <p:nvPr/>
        </p:nvSpPr>
        <p:spPr>
          <a:xfrm>
            <a:off x="3983050" y="5060621"/>
            <a:ext cx="1768996" cy="653652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Очередь с приоритетом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87217570-A152-474E-BABF-0315C900CFDE}"/>
              </a:ext>
            </a:extLst>
          </p:cNvPr>
          <p:cNvSpPr/>
          <p:nvPr/>
        </p:nvSpPr>
        <p:spPr>
          <a:xfrm>
            <a:off x="7695690" y="5024016"/>
            <a:ext cx="1768996" cy="653652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Очередь с приоритетом</a:t>
            </a:r>
          </a:p>
        </p:txBody>
      </p:sp>
    </p:spTree>
    <p:extLst>
      <p:ext uri="{BB962C8B-B14F-4D97-AF65-F5344CB8AC3E}">
        <p14:creationId xmlns:p14="http://schemas.microsoft.com/office/powerpoint/2010/main" val="2811664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50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3AFC98-F2C3-4992-B7AD-2759FA48C7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МЕТОДЫ СИНХРОНИЗАЦИИ</a:t>
            </a:r>
            <a:endParaRPr lang="en-US" alt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1FD3BFB-7B70-43DC-A23F-0DAA2FD122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altLang="ru-RU" dirty="0"/>
              <a:t>Транзакционная память – Объединение группы операций чтения и записи в единую неделимую операцию</a:t>
            </a:r>
            <a:endParaRPr lang="en-US" altLang="ru-RU" dirty="0">
              <a:latin typeface="Gill Sans SemiBold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87577" y="1858158"/>
            <a:ext cx="4988541" cy="4454293"/>
            <a:chOff x="2187577" y="1858158"/>
            <a:chExt cx="4988541" cy="4454293"/>
          </a:xfrm>
        </p:grpSpPr>
        <p:sp>
          <p:nvSpPr>
            <p:cNvPr id="7" name="Rounded Rectangle 6"/>
            <p:cNvSpPr/>
            <p:nvPr/>
          </p:nvSpPr>
          <p:spPr>
            <a:xfrm>
              <a:off x="2208214" y="2070448"/>
              <a:ext cx="2683641" cy="3960018"/>
            </a:xfrm>
            <a:prstGeom prst="roundRect">
              <a:avLst/>
            </a:prstGeom>
            <a:solidFill>
              <a:srgbClr val="F4CB80">
                <a:alpha val="21176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10828" y="2069224"/>
              <a:ext cx="3381106" cy="396001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21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279576" y="2708920"/>
              <a:ext cx="72008" cy="1046286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ight Arrow 9"/>
            <p:cNvSpPr/>
            <p:nvPr/>
          </p:nvSpPr>
          <p:spPr>
            <a:xfrm>
              <a:off x="2187578" y="2052268"/>
              <a:ext cx="4988521" cy="90952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ctr"/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                                                    </a:t>
              </a:r>
              <a:r>
                <a:rPr lang="ru-RU" sz="2400" dirty="0">
                  <a:solidFill>
                    <a:schemeClr val="tx2"/>
                  </a:solidFill>
                </a:rPr>
                <a:t>Поток</a:t>
              </a:r>
              <a:r>
                <a:rPr lang="en-US" sz="2400" dirty="0">
                  <a:solidFill>
                    <a:schemeClr val="tx2"/>
                  </a:solidFill>
                </a:rPr>
                <a:t> 1</a:t>
              </a:r>
              <a:endParaRPr lang="ru-RU" sz="2400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197092" y="3645419"/>
              <a:ext cx="4979008" cy="80424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2"/>
                  </a:solidFill>
                </a:rPr>
                <a:t>		                           </a:t>
              </a:r>
              <a:r>
                <a:rPr lang="ru-RU" sz="2400" dirty="0">
                  <a:solidFill>
                    <a:schemeClr val="tx2"/>
                  </a:solidFill>
                </a:rPr>
                <a:t>Общая память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187577" y="5102760"/>
              <a:ext cx="4988541" cy="90952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ctr"/>
            <a:lstStyle/>
            <a:p>
              <a:pPr algn="ctr"/>
              <a:r>
                <a:rPr lang="en-US" sz="2400">
                  <a:solidFill>
                    <a:schemeClr val="tx2"/>
                  </a:solidFill>
                </a:rPr>
                <a:t>                                                    </a:t>
              </a:r>
              <a:r>
                <a:rPr lang="ru-RU" sz="2400" dirty="0">
                  <a:solidFill>
                    <a:schemeClr val="tx2"/>
                  </a:solidFill>
                </a:rPr>
                <a:t>Поток</a:t>
              </a:r>
              <a:r>
                <a:rPr lang="en-US" sz="2400" dirty="0">
                  <a:solidFill>
                    <a:schemeClr val="tx2"/>
                  </a:solidFill>
                </a:rPr>
                <a:t> 2</a:t>
              </a:r>
              <a:endParaRPr lang="ru-RU" sz="2400" dirty="0">
                <a:solidFill>
                  <a:schemeClr val="tx2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79575" y="3755206"/>
              <a:ext cx="3453760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       </a:t>
              </a:r>
              <a:r>
                <a:rPr lang="ru-RU" dirty="0">
                  <a:solidFill>
                    <a:schemeClr val="tx2"/>
                  </a:solidFill>
                </a:rPr>
                <a:t>Данные Потока 1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2639616" y="2708920"/>
              <a:ext cx="144016" cy="1046286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334027" y="4288017"/>
              <a:ext cx="144016" cy="1046286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783632" y="2231545"/>
              <a:ext cx="2016224" cy="550972"/>
            </a:xfrm>
            <a:prstGeom prst="rect">
              <a:avLst/>
            </a:prstGeom>
            <a:pattFill prst="smCheck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Обработка данных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799857" y="2754072"/>
              <a:ext cx="91999" cy="1001134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420128" y="3078445"/>
              <a:ext cx="1612012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ru-RU" dirty="0">
                  <a:solidFill>
                    <a:schemeClr val="accent3"/>
                  </a:solidFill>
                </a:rPr>
                <a:t>Коммит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860327" y="5282037"/>
              <a:ext cx="2731617" cy="550972"/>
            </a:xfrm>
            <a:prstGeom prst="rect">
              <a:avLst/>
            </a:prstGeom>
            <a:pattFill prst="smCheck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Обработка данных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783632" y="4306178"/>
              <a:ext cx="72008" cy="1046286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5589319" y="4291932"/>
              <a:ext cx="144016" cy="1046286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799857" y="4632986"/>
              <a:ext cx="811878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ru-RU" dirty="0">
                  <a:solidFill>
                    <a:schemeClr val="accent2">
                      <a:lumMod val="75000"/>
                    </a:schemeClr>
                  </a:solidFill>
                </a:rPr>
                <a:t>Отмена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233405" y="1916114"/>
              <a:ext cx="0" cy="4114353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334027" y="2070448"/>
              <a:ext cx="0" cy="4242002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888736" y="1858158"/>
              <a:ext cx="0" cy="4171084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733335" y="2070448"/>
              <a:ext cx="0" cy="4242002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32" idx="3"/>
            </p:cNvCxnSpPr>
            <p:nvPr/>
          </p:nvCxnSpPr>
          <p:spPr>
            <a:xfrm>
              <a:off x="4341524" y="6173952"/>
              <a:ext cx="1370101" cy="16311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cxnSpLocks/>
              <a:stCxn id="31" idx="3"/>
            </p:cNvCxnSpPr>
            <p:nvPr/>
          </p:nvCxnSpPr>
          <p:spPr>
            <a:xfrm flipV="1">
              <a:off x="4466341" y="1992287"/>
              <a:ext cx="416403" cy="4372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2" idx="1"/>
            </p:cNvCxnSpPr>
            <p:nvPr/>
          </p:nvCxnSpPr>
          <p:spPr>
            <a:xfrm flipH="1">
              <a:off x="2340021" y="6173951"/>
              <a:ext cx="706378" cy="0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cxnSpLocks/>
              <a:stCxn id="31" idx="1"/>
            </p:cNvCxnSpPr>
            <p:nvPr/>
          </p:nvCxnSpPr>
          <p:spPr>
            <a:xfrm flipH="1">
              <a:off x="2227414" y="1996659"/>
              <a:ext cx="882962" cy="0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110376" y="1858159"/>
              <a:ext cx="1355965" cy="276999"/>
            </a:xfrm>
            <a:prstGeom prst="rect">
              <a:avLst/>
            </a:prstGeom>
            <a:solidFill>
              <a:srgbClr val="FFCC99">
                <a:alpha val="21176"/>
              </a:srgbClr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Транзакция</a:t>
              </a:r>
              <a:r>
                <a:rPr lang="en-US" dirty="0">
                  <a:solidFill>
                    <a:schemeClr val="tx2"/>
                  </a:solidFill>
                </a:rPr>
                <a:t> A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46399" y="6035452"/>
              <a:ext cx="1295124" cy="276999"/>
            </a:xfrm>
            <a:prstGeom prst="rect">
              <a:avLst/>
            </a:prstGeom>
            <a:solidFill>
              <a:srgbClr val="FF9999">
                <a:alpha val="10980"/>
              </a:srgbClr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Транзакция 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2036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51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ПОСЛЕДОВАТЕЛЬНЫЙ СТЕК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78833" y="1770021"/>
            <a:ext cx="7834333" cy="5478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2"/>
                </a:solidFill>
              </a:rPr>
              <a:t>					</a:t>
            </a:r>
            <a:r>
              <a:rPr lang="ru-RU" sz="2400" dirty="0">
                <a:solidFill>
                  <a:schemeClr val="tx2"/>
                </a:solidFill>
              </a:rPr>
              <a:t>Стек</a:t>
            </a:r>
          </a:p>
        </p:txBody>
      </p:sp>
      <p:sp>
        <p:nvSpPr>
          <p:cNvPr id="7" name="Rectangle 6"/>
          <p:cNvSpPr/>
          <p:nvPr/>
        </p:nvSpPr>
        <p:spPr>
          <a:xfrm>
            <a:off x="2333328" y="1767801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52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3105" y="1767305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4</a:t>
            </a:r>
            <a:r>
              <a:rPr lang="ru-RU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3312882" y="1768575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2659" y="1767498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30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92436" y="1767305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25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82213" y="1767305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16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22332" y="1767305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53001" y="1767305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3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42778" y="1767305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32555" y="1767305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2170358" y="2490746"/>
            <a:ext cx="7834335" cy="90952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                                                                                               </a:t>
            </a:r>
            <a:r>
              <a:rPr lang="ru-RU" sz="2400" dirty="0">
                <a:solidFill>
                  <a:schemeClr val="tx2"/>
                </a:solidFill>
              </a:rPr>
              <a:t>Ход выполнения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75904" y="2670023"/>
            <a:ext cx="792088" cy="550972"/>
          </a:xfrm>
          <a:prstGeom prst="rect">
            <a:avLst/>
          </a:prstGeom>
          <a:pattFill prst="smCheck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Pop(52)</a:t>
            </a:r>
            <a:endParaRPr lang="ru-RU" dirty="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/>
          <p:cNvCxnSpPr>
            <a:stCxn id="19" idx="0"/>
            <a:endCxn id="7" idx="2"/>
          </p:cNvCxnSpPr>
          <p:nvPr/>
        </p:nvCxnSpPr>
        <p:spPr>
          <a:xfrm flipH="1" flipV="1">
            <a:off x="2578216" y="2318773"/>
            <a:ext cx="93732" cy="351250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1703512" y="3429001"/>
            <a:ext cx="9073008" cy="2227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E35ABF37-66B1-2A41-B593-5D8840143DBC}"/>
              </a:ext>
            </a:extLst>
          </p:cNvPr>
          <p:cNvSpPr/>
          <p:nvPr/>
        </p:nvSpPr>
        <p:spPr>
          <a:xfrm>
            <a:off x="2187308" y="4047407"/>
            <a:ext cx="7834333" cy="5478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2"/>
                </a:solidFill>
              </a:rPr>
              <a:t>						 </a:t>
            </a:r>
            <a:r>
              <a:rPr lang="ru-RU" sz="2400" dirty="0">
                <a:solidFill>
                  <a:schemeClr val="tx2"/>
                </a:solidFill>
              </a:rPr>
              <a:t>Стек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D865B8C9-394D-984E-8B46-79D48B82F871}"/>
              </a:ext>
            </a:extLst>
          </p:cNvPr>
          <p:cNvSpPr/>
          <p:nvPr/>
        </p:nvSpPr>
        <p:spPr>
          <a:xfrm>
            <a:off x="2831580" y="4044691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4</a:t>
            </a:r>
            <a:r>
              <a:rPr lang="ru-RU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FB4D41ED-04AB-504E-B0CF-77CB638DF9EB}"/>
              </a:ext>
            </a:extLst>
          </p:cNvPr>
          <p:cNvSpPr/>
          <p:nvPr/>
        </p:nvSpPr>
        <p:spPr>
          <a:xfrm>
            <a:off x="3321357" y="4045961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8CCA48F6-2DA8-BC41-A7B1-112DDB587F7A}"/>
              </a:ext>
            </a:extLst>
          </p:cNvPr>
          <p:cNvSpPr/>
          <p:nvPr/>
        </p:nvSpPr>
        <p:spPr>
          <a:xfrm>
            <a:off x="3811134" y="4044884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30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B18C63AB-3E23-BB4D-A2C2-DC775D3641EB}"/>
              </a:ext>
            </a:extLst>
          </p:cNvPr>
          <p:cNvSpPr/>
          <p:nvPr/>
        </p:nvSpPr>
        <p:spPr>
          <a:xfrm>
            <a:off x="4300911" y="4044691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25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4" name="Rectangle 11">
            <a:extLst>
              <a:ext uri="{FF2B5EF4-FFF2-40B4-BE49-F238E27FC236}">
                <a16:creationId xmlns:a16="http://schemas.microsoft.com/office/drawing/2014/main" id="{B8AED806-AA1B-7344-B43F-A26C639B243E}"/>
              </a:ext>
            </a:extLst>
          </p:cNvPr>
          <p:cNvSpPr/>
          <p:nvPr/>
        </p:nvSpPr>
        <p:spPr>
          <a:xfrm>
            <a:off x="4790688" y="4044691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16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5" name="Rectangle 12">
            <a:extLst>
              <a:ext uri="{FF2B5EF4-FFF2-40B4-BE49-F238E27FC236}">
                <a16:creationId xmlns:a16="http://schemas.microsoft.com/office/drawing/2014/main" id="{817989CD-D909-614F-A0B7-0DFD6FCE7DE0}"/>
              </a:ext>
            </a:extLst>
          </p:cNvPr>
          <p:cNvSpPr/>
          <p:nvPr/>
        </p:nvSpPr>
        <p:spPr>
          <a:xfrm>
            <a:off x="6730807" y="4044691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6" name="Rectangle 13">
            <a:extLst>
              <a:ext uri="{FF2B5EF4-FFF2-40B4-BE49-F238E27FC236}">
                <a16:creationId xmlns:a16="http://schemas.microsoft.com/office/drawing/2014/main" id="{BF0E5A5A-2945-3F49-8B38-3D13F35592A9}"/>
              </a:ext>
            </a:extLst>
          </p:cNvPr>
          <p:cNvSpPr/>
          <p:nvPr/>
        </p:nvSpPr>
        <p:spPr>
          <a:xfrm>
            <a:off x="5261476" y="4044691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3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7" name="Rectangle 14">
            <a:extLst>
              <a:ext uri="{FF2B5EF4-FFF2-40B4-BE49-F238E27FC236}">
                <a16:creationId xmlns:a16="http://schemas.microsoft.com/office/drawing/2014/main" id="{18CB05E6-CD92-5A44-BA4E-9B9DC5403097}"/>
              </a:ext>
            </a:extLst>
          </p:cNvPr>
          <p:cNvSpPr/>
          <p:nvPr/>
        </p:nvSpPr>
        <p:spPr>
          <a:xfrm>
            <a:off x="5751253" y="4044691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8" name="Rectangle 15">
            <a:extLst>
              <a:ext uri="{FF2B5EF4-FFF2-40B4-BE49-F238E27FC236}">
                <a16:creationId xmlns:a16="http://schemas.microsoft.com/office/drawing/2014/main" id="{8C27B28A-BD14-4949-9F33-9BFF7E65CB5F}"/>
              </a:ext>
            </a:extLst>
          </p:cNvPr>
          <p:cNvSpPr/>
          <p:nvPr/>
        </p:nvSpPr>
        <p:spPr>
          <a:xfrm>
            <a:off x="6241030" y="4044691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49" name="Right Arrow 16">
            <a:extLst>
              <a:ext uri="{FF2B5EF4-FFF2-40B4-BE49-F238E27FC236}">
                <a16:creationId xmlns:a16="http://schemas.microsoft.com/office/drawing/2014/main" id="{B7396D61-2B83-9D43-A247-E956527E43B2}"/>
              </a:ext>
            </a:extLst>
          </p:cNvPr>
          <p:cNvSpPr/>
          <p:nvPr/>
        </p:nvSpPr>
        <p:spPr>
          <a:xfrm>
            <a:off x="2178833" y="4768132"/>
            <a:ext cx="7834335" cy="90952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                                                                                               </a:t>
            </a:r>
            <a:r>
              <a:rPr lang="ru-RU" sz="2400" dirty="0">
                <a:solidFill>
                  <a:schemeClr val="tx2"/>
                </a:solidFill>
              </a:rPr>
              <a:t>Ход выполнения</a:t>
            </a:r>
          </a:p>
        </p:txBody>
      </p:sp>
      <p:sp>
        <p:nvSpPr>
          <p:cNvPr id="50" name="Rectangle 18">
            <a:extLst>
              <a:ext uri="{FF2B5EF4-FFF2-40B4-BE49-F238E27FC236}">
                <a16:creationId xmlns:a16="http://schemas.microsoft.com/office/drawing/2014/main" id="{015443E0-53B0-014A-81F5-B8D2EB9D25B4}"/>
              </a:ext>
            </a:extLst>
          </p:cNvPr>
          <p:cNvSpPr/>
          <p:nvPr/>
        </p:nvSpPr>
        <p:spPr>
          <a:xfrm>
            <a:off x="2284379" y="4947409"/>
            <a:ext cx="792088" cy="550972"/>
          </a:xfrm>
          <a:prstGeom prst="rect">
            <a:avLst/>
          </a:prstGeom>
          <a:pattFill prst="smCheck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Pop(52)</a:t>
            </a:r>
            <a:endParaRPr lang="ru-RU" dirty="0">
              <a:solidFill>
                <a:schemeClr val="tx2"/>
              </a:solidFill>
            </a:endParaRPr>
          </a:p>
        </p:txBody>
      </p:sp>
      <p:cxnSp>
        <p:nvCxnSpPr>
          <p:cNvPr id="51" name="Straight Arrow Connector 20">
            <a:extLst>
              <a:ext uri="{FF2B5EF4-FFF2-40B4-BE49-F238E27FC236}">
                <a16:creationId xmlns:a16="http://schemas.microsoft.com/office/drawing/2014/main" id="{54E349BE-999D-1A4A-A791-2EFD5097C454}"/>
              </a:ext>
            </a:extLst>
          </p:cNvPr>
          <p:cNvCxnSpPr>
            <a:cxnSpLocks/>
            <a:stCxn id="66" idx="0"/>
            <a:endCxn id="40" idx="2"/>
          </p:cNvCxnSpPr>
          <p:nvPr/>
        </p:nvCxnSpPr>
        <p:spPr>
          <a:xfrm flipH="1" flipV="1">
            <a:off x="3076469" y="4595663"/>
            <a:ext cx="387567" cy="351746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18">
            <a:extLst>
              <a:ext uri="{FF2B5EF4-FFF2-40B4-BE49-F238E27FC236}">
                <a16:creationId xmlns:a16="http://schemas.microsoft.com/office/drawing/2014/main" id="{90EBFD2D-66FF-3F45-A56A-E35F34B67BD2}"/>
              </a:ext>
            </a:extLst>
          </p:cNvPr>
          <p:cNvSpPr/>
          <p:nvPr/>
        </p:nvSpPr>
        <p:spPr>
          <a:xfrm>
            <a:off x="3067992" y="4947409"/>
            <a:ext cx="792088" cy="550972"/>
          </a:xfrm>
          <a:prstGeom prst="rect">
            <a:avLst/>
          </a:prstGeom>
          <a:pattFill prst="smCheck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Pop(46)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CE972F-53FB-0742-B845-2404CC65181E}"/>
              </a:ext>
            </a:extLst>
          </p:cNvPr>
          <p:cNvSpPr txBox="1"/>
          <p:nvPr/>
        </p:nvSpPr>
        <p:spPr>
          <a:xfrm>
            <a:off x="2245529" y="1359902"/>
            <a:ext cx="96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FD940D1-5849-9D4E-A2ED-9C289335A099}"/>
              </a:ext>
            </a:extLst>
          </p:cNvPr>
          <p:cNvSpPr txBox="1"/>
          <p:nvPr/>
        </p:nvSpPr>
        <p:spPr>
          <a:xfrm>
            <a:off x="6695737" y="1365958"/>
            <a:ext cx="96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  <a:endParaRPr lang="ru-R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73AB3F-CA11-574E-846B-0C39C817CF5F}"/>
              </a:ext>
            </a:extLst>
          </p:cNvPr>
          <p:cNvSpPr txBox="1"/>
          <p:nvPr/>
        </p:nvSpPr>
        <p:spPr>
          <a:xfrm>
            <a:off x="2823105" y="3657101"/>
            <a:ext cx="96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47B2A4D-69D4-9046-88B7-EB32C19937E4}"/>
              </a:ext>
            </a:extLst>
          </p:cNvPr>
          <p:cNvSpPr txBox="1"/>
          <p:nvPr/>
        </p:nvSpPr>
        <p:spPr>
          <a:xfrm>
            <a:off x="6783536" y="3674005"/>
            <a:ext cx="96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06314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E1FA-DB27-47BB-AC29-A13C9A981991}" type="slidenum">
              <a:rPr lang="ru-RU" smtClean="0"/>
              <a:pPr/>
              <a:t>52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ОСЛАБЛЕННЫЙ НА </a:t>
            </a:r>
            <a:r>
              <a:rPr lang="en-US" altLang="ru-RU" dirty="0"/>
              <a:t>k </a:t>
            </a:r>
            <a:r>
              <a:rPr lang="ru-RU" altLang="ru-RU" dirty="0"/>
              <a:t>ЭЛЕМЕНТОВ СТЕК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E21533D5-162C-47A1-B311-4E3C6F43D6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ru-RU" dirty="0"/>
              <a:t>k-RELAXED STACK</a:t>
            </a:r>
            <a:endParaRPr lang="ru-RU" dirty="0"/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1703512" y="3429001"/>
            <a:ext cx="9073008" cy="2227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Arrow 17">
            <a:extLst>
              <a:ext uri="{FF2B5EF4-FFF2-40B4-BE49-F238E27FC236}">
                <a16:creationId xmlns:a16="http://schemas.microsoft.com/office/drawing/2014/main" id="{1CC07E6E-D925-684C-ACB9-3F9F6F91C37B}"/>
              </a:ext>
            </a:extLst>
          </p:cNvPr>
          <p:cNvSpPr/>
          <p:nvPr/>
        </p:nvSpPr>
        <p:spPr>
          <a:xfrm>
            <a:off x="2170354" y="2448272"/>
            <a:ext cx="7834335" cy="90952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                                                                                               </a:t>
            </a:r>
            <a:r>
              <a:rPr lang="ru-RU" sz="2400" dirty="0">
                <a:solidFill>
                  <a:schemeClr val="tx2"/>
                </a:solidFill>
              </a:rPr>
              <a:t>Ход выполнения</a:t>
            </a:r>
          </a:p>
        </p:txBody>
      </p:sp>
      <p:sp>
        <p:nvSpPr>
          <p:cNvPr id="55" name="Rectangle 19">
            <a:extLst>
              <a:ext uri="{FF2B5EF4-FFF2-40B4-BE49-F238E27FC236}">
                <a16:creationId xmlns:a16="http://schemas.microsoft.com/office/drawing/2014/main" id="{F2B74A0D-2D76-AD48-8252-05CA77D2EA39}"/>
              </a:ext>
            </a:extLst>
          </p:cNvPr>
          <p:cNvSpPr/>
          <p:nvPr/>
        </p:nvSpPr>
        <p:spPr>
          <a:xfrm>
            <a:off x="2267779" y="2627549"/>
            <a:ext cx="792088" cy="550972"/>
          </a:xfrm>
          <a:prstGeom prst="rect">
            <a:avLst/>
          </a:prstGeom>
          <a:pattFill prst="smCheck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Pop(46)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6" name="Rounded Rectangle 21">
            <a:extLst>
              <a:ext uri="{FF2B5EF4-FFF2-40B4-BE49-F238E27FC236}">
                <a16:creationId xmlns:a16="http://schemas.microsoft.com/office/drawing/2014/main" id="{42C5A517-8C8C-4F44-A28A-6AE4BB99C323}"/>
              </a:ext>
            </a:extLst>
          </p:cNvPr>
          <p:cNvSpPr/>
          <p:nvPr/>
        </p:nvSpPr>
        <p:spPr>
          <a:xfrm>
            <a:off x="2170354" y="1365565"/>
            <a:ext cx="7834333" cy="5478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						</a:t>
            </a:r>
            <a:r>
              <a:rPr lang="en-US" sz="2400" i="1" dirty="0">
                <a:solidFill>
                  <a:schemeClr val="tx2"/>
                </a:solidFill>
              </a:rPr>
              <a:t>k</a:t>
            </a:r>
            <a:r>
              <a:rPr lang="en-US" sz="2400" dirty="0">
                <a:solidFill>
                  <a:schemeClr val="tx2"/>
                </a:solidFill>
              </a:rPr>
              <a:t>-Relaxed Stack</a:t>
            </a:r>
            <a:endParaRPr lang="ru-RU" sz="2400" i="1" dirty="0">
              <a:solidFill>
                <a:schemeClr val="tx2"/>
              </a:solidFill>
            </a:endParaRPr>
          </a:p>
        </p:txBody>
      </p:sp>
      <p:sp>
        <p:nvSpPr>
          <p:cNvPr id="57" name="Rectangle 22">
            <a:extLst>
              <a:ext uri="{FF2B5EF4-FFF2-40B4-BE49-F238E27FC236}">
                <a16:creationId xmlns:a16="http://schemas.microsoft.com/office/drawing/2014/main" id="{F326A290-37C0-BB49-803D-4F704AD71E18}"/>
              </a:ext>
            </a:extLst>
          </p:cNvPr>
          <p:cNvSpPr/>
          <p:nvPr/>
        </p:nvSpPr>
        <p:spPr>
          <a:xfrm>
            <a:off x="2324849" y="1363345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52</a:t>
            </a:r>
          </a:p>
        </p:txBody>
      </p:sp>
      <p:sp>
        <p:nvSpPr>
          <p:cNvPr id="58" name="Rectangle 23">
            <a:extLst>
              <a:ext uri="{FF2B5EF4-FFF2-40B4-BE49-F238E27FC236}">
                <a16:creationId xmlns:a16="http://schemas.microsoft.com/office/drawing/2014/main" id="{D89B5E12-6D86-BC4C-AC6C-F50918F833D1}"/>
              </a:ext>
            </a:extLst>
          </p:cNvPr>
          <p:cNvSpPr/>
          <p:nvPr/>
        </p:nvSpPr>
        <p:spPr>
          <a:xfrm>
            <a:off x="2814626" y="1363042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4</a:t>
            </a:r>
            <a:r>
              <a:rPr lang="ru-RU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59" name="Rectangle 24">
            <a:extLst>
              <a:ext uri="{FF2B5EF4-FFF2-40B4-BE49-F238E27FC236}">
                <a16:creationId xmlns:a16="http://schemas.microsoft.com/office/drawing/2014/main" id="{54AA9A3E-FB7F-7A4E-9045-384529F48844}"/>
              </a:ext>
            </a:extLst>
          </p:cNvPr>
          <p:cNvSpPr/>
          <p:nvPr/>
        </p:nvSpPr>
        <p:spPr>
          <a:xfrm>
            <a:off x="3304403" y="1364119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60" name="Rectangle 25">
            <a:extLst>
              <a:ext uri="{FF2B5EF4-FFF2-40B4-BE49-F238E27FC236}">
                <a16:creationId xmlns:a16="http://schemas.microsoft.com/office/drawing/2014/main" id="{2F994297-2A44-3641-9D5F-B4B5EFB2094C}"/>
              </a:ext>
            </a:extLst>
          </p:cNvPr>
          <p:cNvSpPr/>
          <p:nvPr/>
        </p:nvSpPr>
        <p:spPr>
          <a:xfrm>
            <a:off x="3794180" y="1363042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30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61" name="Rectangle 26">
            <a:extLst>
              <a:ext uri="{FF2B5EF4-FFF2-40B4-BE49-F238E27FC236}">
                <a16:creationId xmlns:a16="http://schemas.microsoft.com/office/drawing/2014/main" id="{04C4DA13-537E-7447-8C29-4ED1D946C693}"/>
              </a:ext>
            </a:extLst>
          </p:cNvPr>
          <p:cNvSpPr/>
          <p:nvPr/>
        </p:nvSpPr>
        <p:spPr>
          <a:xfrm>
            <a:off x="4282260" y="1368739"/>
            <a:ext cx="489777" cy="554147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25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62" name="Rectangle 27">
            <a:extLst>
              <a:ext uri="{FF2B5EF4-FFF2-40B4-BE49-F238E27FC236}">
                <a16:creationId xmlns:a16="http://schemas.microsoft.com/office/drawing/2014/main" id="{D7E748A6-3D14-2341-8147-84A381819F9A}"/>
              </a:ext>
            </a:extLst>
          </p:cNvPr>
          <p:cNvSpPr/>
          <p:nvPr/>
        </p:nvSpPr>
        <p:spPr>
          <a:xfrm>
            <a:off x="4772037" y="1368739"/>
            <a:ext cx="489777" cy="554147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16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63" name="Rectangle 28">
            <a:extLst>
              <a:ext uri="{FF2B5EF4-FFF2-40B4-BE49-F238E27FC236}">
                <a16:creationId xmlns:a16="http://schemas.microsoft.com/office/drawing/2014/main" id="{E3BDAE7A-EF58-4F46-BEAC-7AC50DDE8694}"/>
              </a:ext>
            </a:extLst>
          </p:cNvPr>
          <p:cNvSpPr/>
          <p:nvPr/>
        </p:nvSpPr>
        <p:spPr>
          <a:xfrm>
            <a:off x="6712156" y="1368740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4" name="Rectangle 29">
            <a:extLst>
              <a:ext uri="{FF2B5EF4-FFF2-40B4-BE49-F238E27FC236}">
                <a16:creationId xmlns:a16="http://schemas.microsoft.com/office/drawing/2014/main" id="{7CA6D7BF-CACC-EF4D-A59F-BEC6234E9D6E}"/>
              </a:ext>
            </a:extLst>
          </p:cNvPr>
          <p:cNvSpPr/>
          <p:nvPr/>
        </p:nvSpPr>
        <p:spPr>
          <a:xfrm>
            <a:off x="5242825" y="1368740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3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65" name="Rectangle 30">
            <a:extLst>
              <a:ext uri="{FF2B5EF4-FFF2-40B4-BE49-F238E27FC236}">
                <a16:creationId xmlns:a16="http://schemas.microsoft.com/office/drawing/2014/main" id="{7DB75BC7-4FF4-964D-A848-225452276F47}"/>
              </a:ext>
            </a:extLst>
          </p:cNvPr>
          <p:cNvSpPr/>
          <p:nvPr/>
        </p:nvSpPr>
        <p:spPr>
          <a:xfrm>
            <a:off x="5732602" y="1368740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66" name="Rectangle 31">
            <a:extLst>
              <a:ext uri="{FF2B5EF4-FFF2-40B4-BE49-F238E27FC236}">
                <a16:creationId xmlns:a16="http://schemas.microsoft.com/office/drawing/2014/main" id="{CBBDD937-B6F2-D44D-8FE8-52CB87347142}"/>
              </a:ext>
            </a:extLst>
          </p:cNvPr>
          <p:cNvSpPr/>
          <p:nvPr/>
        </p:nvSpPr>
        <p:spPr>
          <a:xfrm>
            <a:off x="6222379" y="1368740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67" name="Right Brace 32">
            <a:extLst>
              <a:ext uri="{FF2B5EF4-FFF2-40B4-BE49-F238E27FC236}">
                <a16:creationId xmlns:a16="http://schemas.microsoft.com/office/drawing/2014/main" id="{76EF038C-C164-C242-B307-E7225EC8D3D1}"/>
              </a:ext>
            </a:extLst>
          </p:cNvPr>
          <p:cNvSpPr/>
          <p:nvPr/>
        </p:nvSpPr>
        <p:spPr>
          <a:xfrm rot="5400000">
            <a:off x="3374887" y="854266"/>
            <a:ext cx="369950" cy="245462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DE730B-7BC2-5F46-B51D-71C58552FAD0}"/>
              </a:ext>
            </a:extLst>
          </p:cNvPr>
          <p:cNvSpPr txBox="1"/>
          <p:nvPr/>
        </p:nvSpPr>
        <p:spPr>
          <a:xfrm>
            <a:off x="3505877" y="2212616"/>
            <a:ext cx="242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2"/>
                </a:solidFill>
              </a:rPr>
              <a:t>k</a:t>
            </a:r>
            <a:endParaRPr lang="ru-RU" sz="2000" i="1" dirty="0">
              <a:solidFill>
                <a:schemeClr val="tx2"/>
              </a:solidFill>
            </a:endParaRPr>
          </a:p>
        </p:txBody>
      </p:sp>
      <p:cxnSp>
        <p:nvCxnSpPr>
          <p:cNvPr id="69" name="Straight Arrow Connector 34">
            <a:extLst>
              <a:ext uri="{FF2B5EF4-FFF2-40B4-BE49-F238E27FC236}">
                <a16:creationId xmlns:a16="http://schemas.microsoft.com/office/drawing/2014/main" id="{8C3B3B31-475A-EA4E-ADEA-23C52233A607}"/>
              </a:ext>
            </a:extLst>
          </p:cNvPr>
          <p:cNvCxnSpPr>
            <a:cxnSpLocks/>
            <a:stCxn id="55" idx="0"/>
            <a:endCxn id="67" idx="1"/>
          </p:cNvCxnSpPr>
          <p:nvPr/>
        </p:nvCxnSpPr>
        <p:spPr>
          <a:xfrm flipV="1">
            <a:off x="2663823" y="2266554"/>
            <a:ext cx="896039" cy="360995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ight Arrow 17">
            <a:extLst>
              <a:ext uri="{FF2B5EF4-FFF2-40B4-BE49-F238E27FC236}">
                <a16:creationId xmlns:a16="http://schemas.microsoft.com/office/drawing/2014/main" id="{2F10DC16-9FDB-A84C-ADE1-5B5F665E49B9}"/>
              </a:ext>
            </a:extLst>
          </p:cNvPr>
          <p:cNvSpPr/>
          <p:nvPr/>
        </p:nvSpPr>
        <p:spPr>
          <a:xfrm>
            <a:off x="2170352" y="4873432"/>
            <a:ext cx="7834335" cy="90952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                                                                                               </a:t>
            </a:r>
            <a:r>
              <a:rPr lang="ru-RU" sz="2400" dirty="0">
                <a:solidFill>
                  <a:schemeClr val="tx2"/>
                </a:solidFill>
              </a:rPr>
              <a:t>Ход выполнения</a:t>
            </a:r>
          </a:p>
        </p:txBody>
      </p:sp>
      <p:sp>
        <p:nvSpPr>
          <p:cNvPr id="76" name="Rectangle 19">
            <a:extLst>
              <a:ext uri="{FF2B5EF4-FFF2-40B4-BE49-F238E27FC236}">
                <a16:creationId xmlns:a16="http://schemas.microsoft.com/office/drawing/2014/main" id="{964DC0E1-99C5-4449-BDEC-35FD778E27AD}"/>
              </a:ext>
            </a:extLst>
          </p:cNvPr>
          <p:cNvSpPr/>
          <p:nvPr/>
        </p:nvSpPr>
        <p:spPr>
          <a:xfrm>
            <a:off x="2267777" y="5052709"/>
            <a:ext cx="792088" cy="550972"/>
          </a:xfrm>
          <a:prstGeom prst="rect">
            <a:avLst/>
          </a:prstGeom>
          <a:pattFill prst="smCheck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Pop(46)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77" name="Rounded Rectangle 21">
            <a:extLst>
              <a:ext uri="{FF2B5EF4-FFF2-40B4-BE49-F238E27FC236}">
                <a16:creationId xmlns:a16="http://schemas.microsoft.com/office/drawing/2014/main" id="{483E1FAF-8967-EC4A-97F5-43E1379A1847}"/>
              </a:ext>
            </a:extLst>
          </p:cNvPr>
          <p:cNvSpPr/>
          <p:nvPr/>
        </p:nvSpPr>
        <p:spPr>
          <a:xfrm>
            <a:off x="2170352" y="3790725"/>
            <a:ext cx="7834333" cy="5478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						</a:t>
            </a:r>
            <a:r>
              <a:rPr lang="en-US" sz="2400" i="1" dirty="0">
                <a:solidFill>
                  <a:schemeClr val="tx2"/>
                </a:solidFill>
              </a:rPr>
              <a:t>k</a:t>
            </a:r>
            <a:r>
              <a:rPr lang="en-US" sz="2400" dirty="0">
                <a:solidFill>
                  <a:schemeClr val="tx2"/>
                </a:solidFill>
              </a:rPr>
              <a:t>-Relaxed Stack</a:t>
            </a:r>
            <a:endParaRPr lang="ru-RU" sz="2400" i="1" dirty="0">
              <a:solidFill>
                <a:schemeClr val="tx2"/>
              </a:solidFill>
            </a:endParaRPr>
          </a:p>
        </p:txBody>
      </p:sp>
      <p:sp>
        <p:nvSpPr>
          <p:cNvPr id="78" name="Rectangle 22">
            <a:extLst>
              <a:ext uri="{FF2B5EF4-FFF2-40B4-BE49-F238E27FC236}">
                <a16:creationId xmlns:a16="http://schemas.microsoft.com/office/drawing/2014/main" id="{B822B059-2769-5F45-A151-94DB6446063D}"/>
              </a:ext>
            </a:extLst>
          </p:cNvPr>
          <p:cNvSpPr/>
          <p:nvPr/>
        </p:nvSpPr>
        <p:spPr>
          <a:xfrm>
            <a:off x="2324847" y="3788505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52</a:t>
            </a:r>
          </a:p>
        </p:txBody>
      </p:sp>
      <p:sp>
        <p:nvSpPr>
          <p:cNvPr id="80" name="Rectangle 24">
            <a:extLst>
              <a:ext uri="{FF2B5EF4-FFF2-40B4-BE49-F238E27FC236}">
                <a16:creationId xmlns:a16="http://schemas.microsoft.com/office/drawing/2014/main" id="{93B5047D-42A7-5A4D-8179-5744835FCDD5}"/>
              </a:ext>
            </a:extLst>
          </p:cNvPr>
          <p:cNvSpPr/>
          <p:nvPr/>
        </p:nvSpPr>
        <p:spPr>
          <a:xfrm>
            <a:off x="3304401" y="3789279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E1CA84F0-AC26-0841-8DD1-042FE61EB118}"/>
              </a:ext>
            </a:extLst>
          </p:cNvPr>
          <p:cNvSpPr/>
          <p:nvPr/>
        </p:nvSpPr>
        <p:spPr>
          <a:xfrm>
            <a:off x="3794178" y="3788202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30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2" name="Rectangle 26">
            <a:extLst>
              <a:ext uri="{FF2B5EF4-FFF2-40B4-BE49-F238E27FC236}">
                <a16:creationId xmlns:a16="http://schemas.microsoft.com/office/drawing/2014/main" id="{A6F66704-DCE0-B242-8C20-0974EF669C4A}"/>
              </a:ext>
            </a:extLst>
          </p:cNvPr>
          <p:cNvSpPr/>
          <p:nvPr/>
        </p:nvSpPr>
        <p:spPr>
          <a:xfrm>
            <a:off x="4282258" y="3793899"/>
            <a:ext cx="489777" cy="554147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25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3" name="Rectangle 27">
            <a:extLst>
              <a:ext uri="{FF2B5EF4-FFF2-40B4-BE49-F238E27FC236}">
                <a16:creationId xmlns:a16="http://schemas.microsoft.com/office/drawing/2014/main" id="{518D4F70-0692-594D-9296-BE824613BBA5}"/>
              </a:ext>
            </a:extLst>
          </p:cNvPr>
          <p:cNvSpPr/>
          <p:nvPr/>
        </p:nvSpPr>
        <p:spPr>
          <a:xfrm>
            <a:off x="4772035" y="3793899"/>
            <a:ext cx="489777" cy="554147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16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4" name="Rectangle 28">
            <a:extLst>
              <a:ext uri="{FF2B5EF4-FFF2-40B4-BE49-F238E27FC236}">
                <a16:creationId xmlns:a16="http://schemas.microsoft.com/office/drawing/2014/main" id="{5F5BF1D7-B7F7-C746-98E7-1B9058491340}"/>
              </a:ext>
            </a:extLst>
          </p:cNvPr>
          <p:cNvSpPr/>
          <p:nvPr/>
        </p:nvSpPr>
        <p:spPr>
          <a:xfrm>
            <a:off x="6712154" y="3793900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73969D46-6F0D-EF46-835F-77CF6D7D689C}"/>
              </a:ext>
            </a:extLst>
          </p:cNvPr>
          <p:cNvSpPr/>
          <p:nvPr/>
        </p:nvSpPr>
        <p:spPr>
          <a:xfrm>
            <a:off x="5242823" y="3793900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3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6" name="Rectangle 30">
            <a:extLst>
              <a:ext uri="{FF2B5EF4-FFF2-40B4-BE49-F238E27FC236}">
                <a16:creationId xmlns:a16="http://schemas.microsoft.com/office/drawing/2014/main" id="{3B5884AD-687D-D94F-9C32-A8340B2BD2CD}"/>
              </a:ext>
            </a:extLst>
          </p:cNvPr>
          <p:cNvSpPr/>
          <p:nvPr/>
        </p:nvSpPr>
        <p:spPr>
          <a:xfrm>
            <a:off x="5732600" y="3793900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7" name="Rectangle 31">
            <a:extLst>
              <a:ext uri="{FF2B5EF4-FFF2-40B4-BE49-F238E27FC236}">
                <a16:creationId xmlns:a16="http://schemas.microsoft.com/office/drawing/2014/main" id="{3C853C44-C54D-8543-940B-DC75527A4DC5}"/>
              </a:ext>
            </a:extLst>
          </p:cNvPr>
          <p:cNvSpPr/>
          <p:nvPr/>
        </p:nvSpPr>
        <p:spPr>
          <a:xfrm>
            <a:off x="6222377" y="3793900"/>
            <a:ext cx="489777" cy="55097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CA7DDD9-B81B-E142-8456-E3D135691626}"/>
              </a:ext>
            </a:extLst>
          </p:cNvPr>
          <p:cNvSpPr txBox="1"/>
          <p:nvPr/>
        </p:nvSpPr>
        <p:spPr>
          <a:xfrm>
            <a:off x="3748669" y="4645963"/>
            <a:ext cx="242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2"/>
                </a:solidFill>
              </a:rPr>
              <a:t>k</a:t>
            </a:r>
            <a:endParaRPr lang="ru-RU" sz="2000" i="1" dirty="0">
              <a:solidFill>
                <a:schemeClr val="tx2"/>
              </a:solidFill>
            </a:endParaRPr>
          </a:p>
        </p:txBody>
      </p:sp>
      <p:cxnSp>
        <p:nvCxnSpPr>
          <p:cNvPr id="90" name="Straight Arrow Connector 34">
            <a:extLst>
              <a:ext uri="{FF2B5EF4-FFF2-40B4-BE49-F238E27FC236}">
                <a16:creationId xmlns:a16="http://schemas.microsoft.com/office/drawing/2014/main" id="{EFD2CB2C-640C-3048-8798-0A410596DA6F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3454400" y="4691715"/>
            <a:ext cx="333285" cy="360994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19">
            <a:extLst>
              <a:ext uri="{FF2B5EF4-FFF2-40B4-BE49-F238E27FC236}">
                <a16:creationId xmlns:a16="http://schemas.microsoft.com/office/drawing/2014/main" id="{84E92888-EC38-2847-9DC0-77F7243EA40F}"/>
              </a:ext>
            </a:extLst>
          </p:cNvPr>
          <p:cNvSpPr/>
          <p:nvPr/>
        </p:nvSpPr>
        <p:spPr>
          <a:xfrm>
            <a:off x="3058356" y="5052709"/>
            <a:ext cx="792088" cy="550972"/>
          </a:xfrm>
          <a:prstGeom prst="rect">
            <a:avLst/>
          </a:prstGeom>
          <a:pattFill prst="smCheck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Pop(31)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4" name="Right Brace 32">
            <a:extLst>
              <a:ext uri="{FF2B5EF4-FFF2-40B4-BE49-F238E27FC236}">
                <a16:creationId xmlns:a16="http://schemas.microsoft.com/office/drawing/2014/main" id="{F860E8FC-CDA7-2E4F-BD9E-3972889058DD}"/>
              </a:ext>
            </a:extLst>
          </p:cNvPr>
          <p:cNvSpPr/>
          <p:nvPr/>
        </p:nvSpPr>
        <p:spPr>
          <a:xfrm rot="5400000">
            <a:off x="3613624" y="3074229"/>
            <a:ext cx="355379" cy="2903016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C27E35-48BF-924B-B29E-8FBEB15EEC46}"/>
              </a:ext>
            </a:extLst>
          </p:cNvPr>
          <p:cNvSpPr txBox="1"/>
          <p:nvPr/>
        </p:nvSpPr>
        <p:spPr>
          <a:xfrm>
            <a:off x="3630158" y="2054857"/>
            <a:ext cx="96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8B3ED18-E8B8-3041-A57B-A77345F14769}"/>
              </a:ext>
            </a:extLst>
          </p:cNvPr>
          <p:cNvSpPr txBox="1"/>
          <p:nvPr/>
        </p:nvSpPr>
        <p:spPr>
          <a:xfrm>
            <a:off x="6717985" y="996893"/>
            <a:ext cx="96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  <a:endParaRPr lang="ru-R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C324B5-9BA6-EA4D-9FFB-08C6301F8DAC}"/>
              </a:ext>
            </a:extLst>
          </p:cNvPr>
          <p:cNvSpPr txBox="1"/>
          <p:nvPr/>
        </p:nvSpPr>
        <p:spPr>
          <a:xfrm>
            <a:off x="3842892" y="4491431"/>
            <a:ext cx="96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DEAF1F1-C573-AD4B-94DE-F6BC5BFCBDBA}"/>
              </a:ext>
            </a:extLst>
          </p:cNvPr>
          <p:cNvSpPr txBox="1"/>
          <p:nvPr/>
        </p:nvSpPr>
        <p:spPr>
          <a:xfrm>
            <a:off x="6713247" y="3403272"/>
            <a:ext cx="96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17058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53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147161-8016-4940-8EE0-EBF07032A1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ОСЛАБЛЕННАЯ ОЧЕРЕДЬ С ПРИОРИТЕТОМ</a:t>
            </a:r>
          </a:p>
        </p:txBody>
      </p:sp>
      <p:sp>
        <p:nvSpPr>
          <p:cNvPr id="32" name="Текст 31">
            <a:extLst>
              <a:ext uri="{FF2B5EF4-FFF2-40B4-BE49-F238E27FC236}">
                <a16:creationId xmlns:a16="http://schemas.microsoft.com/office/drawing/2014/main" id="{C4DB332C-0850-41A7-ACBE-24D48A45D8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Операция вставки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67808" y="1770021"/>
            <a:ext cx="6715070" cy="4276748"/>
            <a:chOff x="1890270" y="1920876"/>
            <a:chExt cx="6715070" cy="4276748"/>
          </a:xfrm>
        </p:grpSpPr>
        <p:sp>
          <p:nvSpPr>
            <p:cNvPr id="7" name="Rectangle 6"/>
            <p:cNvSpPr/>
            <p:nvPr/>
          </p:nvSpPr>
          <p:spPr>
            <a:xfrm>
              <a:off x="6161311" y="2620804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51890" y="2620327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140865" y="2619850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27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68009" y="3307748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58588" y="3307271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47563" y="3306794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19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37340" y="3306794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39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68009" y="3990075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68009" y="4637990"/>
              <a:ext cx="489777" cy="550018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30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58588" y="4637513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36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147563" y="4637036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59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7340" y="4637036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89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892936" y="1920876"/>
              <a:ext cx="2284133" cy="90952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tIns="45720" rtlCol="0" anchor="ctr"/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           </a:t>
              </a:r>
              <a:r>
                <a:rPr lang="ru-RU" sz="2400" dirty="0">
                  <a:solidFill>
                    <a:schemeClr val="tx2"/>
                  </a:solidFill>
                </a:rPr>
                <a:t>Поток</a:t>
              </a:r>
              <a:r>
                <a:rPr lang="en-US" sz="2400" dirty="0">
                  <a:solidFill>
                    <a:schemeClr val="tx2"/>
                  </a:solidFill>
                </a:rPr>
                <a:t> 1</a:t>
              </a:r>
              <a:endParaRPr lang="ru-RU" sz="2400" dirty="0">
                <a:solidFill>
                  <a:schemeClr val="tx2"/>
                </a:solidFill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1890270" y="5288098"/>
              <a:ext cx="2286799" cy="90952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tIns="45720" rtlCol="0" anchor="ctr"/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           </a:t>
              </a:r>
              <a:r>
                <a:rPr lang="ru-RU" sz="2400" dirty="0">
                  <a:solidFill>
                    <a:schemeClr val="tx2"/>
                  </a:solidFill>
                </a:rPr>
                <a:t>Поток</a:t>
              </a:r>
              <a:r>
                <a:rPr lang="en-US" sz="2400" dirty="0">
                  <a:solidFill>
                    <a:schemeClr val="tx2"/>
                  </a:solidFill>
                </a:rPr>
                <a:t> 2</a:t>
              </a:r>
              <a:endParaRPr lang="ru-RU" sz="2400" dirty="0">
                <a:solidFill>
                  <a:schemeClr val="tx2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39498" y="2106272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56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39497" y="5458501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27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57786" y="3988167"/>
              <a:ext cx="489777" cy="550972"/>
            </a:xfrm>
            <a:prstGeom prst="rect">
              <a:avLst/>
            </a:prstGeom>
            <a:pattFill prst="smCheck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27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115563" y="3307516"/>
              <a:ext cx="489777" cy="550972"/>
            </a:xfrm>
            <a:prstGeom prst="rect">
              <a:avLst/>
            </a:prstGeom>
            <a:pattFill prst="smCheck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56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cxnSp>
          <p:nvCxnSpPr>
            <p:cNvPr id="25" name="Elbow Connector 24"/>
            <p:cNvCxnSpPr/>
            <p:nvPr/>
          </p:nvCxnSpPr>
          <p:spPr>
            <a:xfrm rot="16200000" flipH="1">
              <a:off x="3713202" y="1128428"/>
              <a:ext cx="925990" cy="3983622"/>
            </a:xfrm>
            <a:prstGeom prst="bentConnector2">
              <a:avLst/>
            </a:prstGeom>
            <a:ln w="317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5400000" flipH="1" flipV="1">
              <a:off x="3579726" y="2870221"/>
              <a:ext cx="1192940" cy="3983623"/>
            </a:xfrm>
            <a:prstGeom prst="bentConnector2">
              <a:avLst/>
            </a:prstGeom>
            <a:ln w="317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153321" y="3120812"/>
              <a:ext cx="21942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chemeClr val="accent3"/>
                  </a:solidFill>
                </a:rPr>
                <a:t>Успешная</a:t>
              </a:r>
              <a:r>
                <a:rPr lang="en-US" sz="2000" dirty="0">
                  <a:solidFill>
                    <a:schemeClr val="tx2"/>
                  </a:solidFill>
                </a:rPr>
                <a:t> </a:t>
              </a:r>
              <a:r>
                <a:rPr lang="ru-RU" sz="2000" dirty="0">
                  <a:solidFill>
                    <a:schemeClr val="tx2"/>
                  </a:solidFill>
                </a:rPr>
                <a:t>Вставка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53321" y="3822419"/>
              <a:ext cx="22150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chemeClr val="accent3"/>
                  </a:solidFill>
                </a:rPr>
                <a:t>Успешная</a:t>
              </a:r>
              <a:r>
                <a:rPr lang="en-US" sz="2000" dirty="0">
                  <a:solidFill>
                    <a:schemeClr val="tx2"/>
                  </a:solidFill>
                </a:rPr>
                <a:t> </a:t>
              </a:r>
              <a:r>
                <a:rPr lang="ru-RU" sz="2000" dirty="0">
                  <a:solidFill>
                    <a:schemeClr val="tx2"/>
                  </a:solidFill>
                </a:rPr>
                <a:t>Вставка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369790" y="1524259"/>
            <a:ext cx="376384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800" b="1" dirty="0">
                <a:solidFill>
                  <a:srgbClr val="050D3F"/>
                </a:solidFill>
                <a:latin typeface="Gill Sans SemiBold" charset="0"/>
              </a:rPr>
              <a:t>Поток случайным образом выбирает одну очередь и множества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800" b="1" dirty="0">
                <a:solidFill>
                  <a:srgbClr val="050D3F"/>
                </a:solidFill>
                <a:latin typeface="Gill Sans SemiBold" charset="0"/>
              </a:rPr>
              <a:t>Попытка заблокировать очередь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800" b="1" dirty="0">
                <a:solidFill>
                  <a:srgbClr val="050D3F"/>
                </a:solidFill>
                <a:latin typeface="Gill Sans SemiBold" charset="0"/>
              </a:rPr>
              <a:t>После блокировки происходит вставка элемента в эту очередь</a:t>
            </a:r>
            <a:endParaRPr lang="en-US" altLang="ru-RU" sz="2800" b="1" dirty="0">
              <a:solidFill>
                <a:srgbClr val="050D3F"/>
              </a:solidFill>
              <a:latin typeface="Gill Sans SemiBold" charset="0"/>
            </a:endParaRPr>
          </a:p>
        </p:txBody>
      </p:sp>
      <p:pic>
        <p:nvPicPr>
          <p:cNvPr id="31" name="Рисунок 30" descr="Замок">
            <a:extLst>
              <a:ext uri="{FF2B5EF4-FFF2-40B4-BE49-F238E27FC236}">
                <a16:creationId xmlns:a16="http://schemas.microsoft.com/office/drawing/2014/main" id="{FBE9011F-DE31-604E-AF19-DBA3A0DE6C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3630" y="3155939"/>
            <a:ext cx="550973" cy="550973"/>
          </a:xfrm>
          <a:prstGeom prst="rect">
            <a:avLst/>
          </a:prstGeom>
        </p:spPr>
      </p:pic>
      <p:pic>
        <p:nvPicPr>
          <p:cNvPr id="38" name="Рисунок 37" descr="Замок">
            <a:extLst>
              <a:ext uri="{FF2B5EF4-FFF2-40B4-BE49-F238E27FC236}">
                <a16:creationId xmlns:a16="http://schemas.microsoft.com/office/drawing/2014/main" id="{40632C61-BFB5-3F49-A681-776D72A2CC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9027" y="3835404"/>
            <a:ext cx="550973" cy="55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462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54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ОСЛАБЛЕННАЯ ОЧЕРЕДЬ С ПРИОРИТЕТОМ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08AB7871-F016-4FB9-951E-4A6C7759E7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Операция вставки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9634" y="2505803"/>
            <a:ext cx="37441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800" b="1" dirty="0">
                <a:solidFill>
                  <a:srgbClr val="050D3F"/>
                </a:solidFill>
                <a:latin typeface="Gill Sans SemiBold" charset="0"/>
              </a:rPr>
              <a:t>Если поток в данный момент не может заблокировать выбранную очередь, он выбирает другую очередь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367808" y="1770021"/>
            <a:ext cx="6236847" cy="4276748"/>
            <a:chOff x="1890270" y="1920876"/>
            <a:chExt cx="6236847" cy="4276748"/>
          </a:xfrm>
        </p:grpSpPr>
        <p:sp>
          <p:nvSpPr>
            <p:cNvPr id="31" name="Rectangle 30"/>
            <p:cNvSpPr/>
            <p:nvPr/>
          </p:nvSpPr>
          <p:spPr>
            <a:xfrm>
              <a:off x="6161311" y="2620804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51890" y="2620327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0865" y="2619850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27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68009" y="3307748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58588" y="3307271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47563" y="3306794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19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37340" y="3306794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39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168009" y="3990075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168009" y="4637990"/>
              <a:ext cx="489777" cy="550018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30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658588" y="4637513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36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47563" y="4637036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59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37340" y="4637036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89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1892936" y="1920876"/>
              <a:ext cx="2284133" cy="90952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tIns="45720" rtlCol="0" anchor="ctr"/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           </a:t>
              </a:r>
              <a:r>
                <a:rPr lang="ru-RU" sz="2400" dirty="0">
                  <a:solidFill>
                    <a:schemeClr val="tx2"/>
                  </a:solidFill>
                </a:rPr>
                <a:t>Поток</a:t>
              </a:r>
              <a:r>
                <a:rPr lang="en-US" sz="2400" dirty="0">
                  <a:solidFill>
                    <a:schemeClr val="tx2"/>
                  </a:solidFill>
                </a:rPr>
                <a:t> 1</a:t>
              </a:r>
              <a:endParaRPr lang="ru-RU" sz="2400" dirty="0">
                <a:solidFill>
                  <a:schemeClr val="tx2"/>
                </a:solidFill>
              </a:endParaRPr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1890270" y="5288098"/>
              <a:ext cx="2286799" cy="90952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tIns="45720" rtlCol="0" anchor="ctr"/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           </a:t>
              </a:r>
              <a:r>
                <a:rPr lang="ru-RU" sz="2400" dirty="0">
                  <a:solidFill>
                    <a:schemeClr val="tx2"/>
                  </a:solidFill>
                </a:rPr>
                <a:t>Поток</a:t>
              </a:r>
              <a:r>
                <a:rPr lang="en-US" sz="2400" dirty="0">
                  <a:solidFill>
                    <a:schemeClr val="tx2"/>
                  </a:solidFill>
                </a:rPr>
                <a:t> 2</a:t>
              </a:r>
              <a:endParaRPr lang="ru-RU" sz="2400" dirty="0">
                <a:solidFill>
                  <a:schemeClr val="tx2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39498" y="2106272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56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39497" y="5458501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27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cxnSp>
          <p:nvCxnSpPr>
            <p:cNvPr id="47" name="Elbow Connector 46"/>
            <p:cNvCxnSpPr>
              <a:stCxn id="45" idx="2"/>
            </p:cNvCxnSpPr>
            <p:nvPr/>
          </p:nvCxnSpPr>
          <p:spPr>
            <a:xfrm rot="16200000" flipH="1">
              <a:off x="3426930" y="1414700"/>
              <a:ext cx="1491838" cy="3976926"/>
            </a:xfrm>
            <a:prstGeom prst="bentConnector2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46" idx="0"/>
              <a:endCxn id="38" idx="1"/>
            </p:cNvCxnSpPr>
            <p:nvPr/>
          </p:nvCxnSpPr>
          <p:spPr>
            <a:xfrm rot="5400000" flipH="1" flipV="1">
              <a:off x="3579726" y="2870221"/>
              <a:ext cx="1192940" cy="3983623"/>
            </a:xfrm>
            <a:prstGeom prst="bentConnector2">
              <a:avLst/>
            </a:prstGeom>
            <a:ln w="317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150797" y="3609035"/>
              <a:ext cx="2496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chemeClr val="accent2">
                      <a:lumMod val="75000"/>
                    </a:schemeClr>
                  </a:solidFill>
                </a:rPr>
                <a:t>Неуспешная</a:t>
              </a:r>
              <a:r>
                <a:rPr lang="en-US" sz="2000" dirty="0">
                  <a:solidFill>
                    <a:schemeClr val="tx2"/>
                  </a:solidFill>
                </a:rPr>
                <a:t> </a:t>
              </a:r>
              <a:r>
                <a:rPr lang="ru-RU" sz="2000" dirty="0">
                  <a:solidFill>
                    <a:schemeClr val="tx2"/>
                  </a:solidFill>
                </a:rPr>
                <a:t>Вставка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50797" y="4310642"/>
              <a:ext cx="21365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chemeClr val="accent3"/>
                  </a:solidFill>
                </a:rPr>
                <a:t>Успешная</a:t>
              </a:r>
              <a:r>
                <a:rPr lang="en-US" sz="2000" dirty="0">
                  <a:solidFill>
                    <a:schemeClr val="tx2"/>
                  </a:solidFill>
                </a:rPr>
                <a:t> </a:t>
              </a:r>
              <a:r>
                <a:rPr lang="ru-RU" sz="2000" dirty="0">
                  <a:solidFill>
                    <a:schemeClr val="tx2"/>
                  </a:solidFill>
                </a:rPr>
                <a:t>Вставка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657786" y="3990075"/>
              <a:ext cx="489777" cy="550972"/>
            </a:xfrm>
            <a:prstGeom prst="rect">
              <a:avLst/>
            </a:prstGeom>
            <a:pattFill prst="smCheck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27</a:t>
              </a:r>
              <a:endParaRPr lang="ru-RU" dirty="0">
                <a:solidFill>
                  <a:schemeClr val="tx2"/>
                </a:solidFill>
              </a:endParaRPr>
            </a:p>
          </p:txBody>
        </p:sp>
      </p:grpSp>
      <p:pic>
        <p:nvPicPr>
          <p:cNvPr id="52" name="Рисунок 51" descr="Замок">
            <a:extLst>
              <a:ext uri="{FF2B5EF4-FFF2-40B4-BE49-F238E27FC236}">
                <a16:creationId xmlns:a16="http://schemas.microsoft.com/office/drawing/2014/main" id="{B183E839-448A-8849-A0E2-B3466E0A36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1663" y="3838453"/>
            <a:ext cx="550973" cy="55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253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55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ОСЛАБЛЕННАЯ ОЧЕРЕДЬ С ПРИОРИТЕТОМ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A2C9E01-C6BD-47D1-97A1-05EC0A1C46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Операция вставки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9634" y="2505803"/>
            <a:ext cx="37441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800" b="1" dirty="0">
                <a:solidFill>
                  <a:srgbClr val="050D3F"/>
                </a:solidFill>
                <a:latin typeface="Gill Sans SemiBold" charset="0"/>
              </a:rPr>
              <a:t>Если поток в данный момент не может заблокировать выбранную очередь, он выбирает другую очередь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367808" y="1770021"/>
            <a:ext cx="6236847" cy="4276748"/>
            <a:chOff x="1890270" y="1920876"/>
            <a:chExt cx="6236847" cy="4276748"/>
          </a:xfrm>
        </p:grpSpPr>
        <p:sp>
          <p:nvSpPr>
            <p:cNvPr id="31" name="Rectangle 30"/>
            <p:cNvSpPr/>
            <p:nvPr/>
          </p:nvSpPr>
          <p:spPr>
            <a:xfrm>
              <a:off x="6161311" y="2620804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51890" y="2620327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0865" y="2619850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27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68009" y="3307748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58588" y="3307271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47563" y="3306794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19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37340" y="3306794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39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168009" y="3990075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168009" y="4637990"/>
              <a:ext cx="489777" cy="550018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30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658588" y="4637513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36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47563" y="4637036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59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37340" y="4637036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89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1892936" y="1920876"/>
              <a:ext cx="2284133" cy="90952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tIns="45720" rtlCol="0" anchor="ctr"/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           </a:t>
              </a:r>
              <a:r>
                <a:rPr lang="ru-RU" sz="2400" dirty="0">
                  <a:solidFill>
                    <a:schemeClr val="tx2"/>
                  </a:solidFill>
                </a:rPr>
                <a:t>Поток</a:t>
              </a:r>
              <a:r>
                <a:rPr lang="en-US" sz="2400" dirty="0">
                  <a:solidFill>
                    <a:schemeClr val="tx2"/>
                  </a:solidFill>
                </a:rPr>
                <a:t> 1</a:t>
              </a:r>
              <a:endParaRPr lang="ru-RU" sz="2400" dirty="0">
                <a:solidFill>
                  <a:schemeClr val="tx2"/>
                </a:solidFill>
              </a:endParaRPr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1890270" y="5288098"/>
              <a:ext cx="2286799" cy="90952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tIns="45720" rtlCol="0" anchor="ctr"/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           </a:t>
              </a:r>
              <a:r>
                <a:rPr lang="ru-RU" sz="2400" dirty="0">
                  <a:solidFill>
                    <a:schemeClr val="tx2"/>
                  </a:solidFill>
                </a:rPr>
                <a:t>Поток</a:t>
              </a:r>
              <a:r>
                <a:rPr lang="en-US" sz="2400" dirty="0">
                  <a:solidFill>
                    <a:schemeClr val="tx2"/>
                  </a:solidFill>
                </a:rPr>
                <a:t> 2</a:t>
              </a:r>
              <a:endParaRPr lang="ru-RU" sz="2400" dirty="0">
                <a:solidFill>
                  <a:schemeClr val="tx2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39498" y="2106272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56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39497" y="5458501"/>
              <a:ext cx="489777" cy="550972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27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657786" y="3990075"/>
              <a:ext cx="489777" cy="550972"/>
            </a:xfrm>
            <a:prstGeom prst="rect">
              <a:avLst/>
            </a:prstGeom>
            <a:pattFill prst="smCheck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27</a:t>
              </a:r>
              <a:endParaRPr lang="ru-RU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52" name="Elbow Connector 51"/>
          <p:cNvCxnSpPr>
            <a:stCxn id="45" idx="2"/>
            <a:endCxn id="31" idx="1"/>
          </p:cNvCxnSpPr>
          <p:nvPr/>
        </p:nvCxnSpPr>
        <p:spPr>
          <a:xfrm rot="16200000" flipH="1">
            <a:off x="6530864" y="637450"/>
            <a:ext cx="239046" cy="3976924"/>
          </a:xfrm>
          <a:prstGeom prst="bentConnector2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17462" y="2819912"/>
            <a:ext cx="3045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Повтор: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ru-RU" sz="2000" dirty="0">
                <a:solidFill>
                  <a:schemeClr val="accent3"/>
                </a:solidFill>
              </a:rPr>
              <a:t>Успешная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ru-RU" sz="2000" dirty="0">
                <a:solidFill>
                  <a:schemeClr val="tx2"/>
                </a:solidFill>
              </a:rPr>
              <a:t>Вставка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114878" y="2468995"/>
            <a:ext cx="489777" cy="550972"/>
          </a:xfrm>
          <a:prstGeom prst="rect">
            <a:avLst/>
          </a:prstGeom>
          <a:pattFill prst="smCheck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56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7" name="Рисунок 46" descr="Замок">
            <a:extLst>
              <a:ext uri="{FF2B5EF4-FFF2-40B4-BE49-F238E27FC236}">
                <a16:creationId xmlns:a16="http://schemas.microsoft.com/office/drawing/2014/main" id="{360AE0F8-2DFB-B548-A981-C51397B3FA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0194" y="2468994"/>
            <a:ext cx="550973" cy="55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948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56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ОСЛАБЛЕННАЯ ОЧЕРЕДЬ С ПРИОРИТЕТОМ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F001AB5-8FC2-44E7-8DD7-04D018416D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Удаление максимального элемента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0213" y="1540432"/>
            <a:ext cx="374415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800" b="1" dirty="0">
                <a:solidFill>
                  <a:srgbClr val="050D3F"/>
                </a:solidFill>
                <a:latin typeface="Gill Sans SemiBold" charset="0"/>
              </a:rPr>
              <a:t>Поток случайным образом выбирает 2 очереди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800" b="1" dirty="0">
                <a:solidFill>
                  <a:srgbClr val="050D3F"/>
                </a:solidFill>
                <a:latin typeface="Gill Sans SemiBold" charset="0"/>
              </a:rPr>
              <a:t>Попытка заблокировать их</a:t>
            </a:r>
            <a:endParaRPr lang="en-US" altLang="ru-RU" sz="2800" b="1" dirty="0">
              <a:solidFill>
                <a:srgbClr val="050D3F"/>
              </a:solidFill>
              <a:latin typeface="Gill Sans SemiBold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800" b="1" dirty="0">
                <a:solidFill>
                  <a:srgbClr val="050D3F"/>
                </a:solidFill>
                <a:latin typeface="Gill Sans SemiBold" charset="0"/>
              </a:rPr>
              <a:t>Сравнивает их максимальные элементы</a:t>
            </a:r>
            <a:endParaRPr lang="en-US" altLang="ru-RU" sz="2800" b="1" dirty="0">
              <a:solidFill>
                <a:srgbClr val="050D3F"/>
              </a:solidFill>
              <a:latin typeface="Gill Sans SemiBold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800" b="1" dirty="0">
                <a:solidFill>
                  <a:srgbClr val="050D3F"/>
                </a:solidFill>
                <a:latin typeface="Gill Sans SemiBold" charset="0"/>
              </a:rPr>
              <a:t>Удаляет максимальный элемент</a:t>
            </a:r>
            <a:endParaRPr lang="en-US" altLang="ru-RU" sz="2800" b="1" dirty="0">
              <a:solidFill>
                <a:srgbClr val="050D3F"/>
              </a:solidFill>
              <a:latin typeface="Gill Sans SemiBold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4223792" y="1730292"/>
            <a:ext cx="6039637" cy="4276748"/>
            <a:chOff x="1890270" y="1920876"/>
            <a:chExt cx="6236847" cy="4276748"/>
          </a:xfrm>
        </p:grpSpPr>
        <p:sp>
          <p:nvSpPr>
            <p:cNvPr id="77" name="Right Arrow 76"/>
            <p:cNvSpPr/>
            <p:nvPr/>
          </p:nvSpPr>
          <p:spPr>
            <a:xfrm>
              <a:off x="1892936" y="1920876"/>
              <a:ext cx="2284133" cy="90952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tIns="45720" rtlCol="0" anchor="ctr"/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           </a:t>
              </a:r>
              <a:r>
                <a:rPr lang="ru-RU" sz="2400" dirty="0">
                  <a:solidFill>
                    <a:schemeClr val="tx2"/>
                  </a:solidFill>
                </a:rPr>
                <a:t>Поток</a:t>
              </a:r>
              <a:r>
                <a:rPr lang="en-US" sz="2000" dirty="0">
                  <a:solidFill>
                    <a:schemeClr val="tx2"/>
                  </a:solidFill>
                </a:rPr>
                <a:t> </a:t>
              </a:r>
              <a:r>
                <a:rPr lang="en-US" sz="2400" dirty="0">
                  <a:solidFill>
                    <a:schemeClr val="tx2"/>
                  </a:solidFill>
                </a:rPr>
                <a:t>1</a:t>
              </a:r>
              <a:endParaRPr lang="ru-RU" sz="2000" dirty="0">
                <a:solidFill>
                  <a:schemeClr val="tx2"/>
                </a:solidFill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1890270" y="2106272"/>
              <a:ext cx="6236847" cy="4091352"/>
              <a:chOff x="1890270" y="2106272"/>
              <a:chExt cx="6236847" cy="4091352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6161311" y="2620804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2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651890" y="2620327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26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140865" y="2619850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27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168009" y="3307748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1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658588" y="3307271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6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147563" y="3306794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19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637340" y="3306794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4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39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68009" y="3990075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1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168009" y="4637990"/>
                <a:ext cx="489777" cy="550018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30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658588" y="4637513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36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147563" y="4637036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59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37340" y="4637036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89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1" name="Right Arrow 90"/>
              <p:cNvSpPr/>
              <p:nvPr/>
            </p:nvSpPr>
            <p:spPr>
              <a:xfrm>
                <a:off x="1890270" y="5288098"/>
                <a:ext cx="2286799" cy="909526"/>
              </a:xfrm>
              <a:prstGeom prst="rightArrow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tIns="45720" rtlCol="0" anchor="ctr"/>
              <a:lstStyle/>
              <a:p>
                <a:pPr algn="ctr"/>
                <a:r>
                  <a:rPr lang="en-US" sz="2000" dirty="0">
                    <a:solidFill>
                      <a:schemeClr val="tx2"/>
                    </a:solidFill>
                  </a:rPr>
                  <a:t>           </a:t>
                </a:r>
                <a:r>
                  <a:rPr lang="ru-RU" sz="2400" dirty="0">
                    <a:solidFill>
                      <a:schemeClr val="tx2"/>
                    </a:solidFill>
                  </a:rPr>
                  <a:t>Поток</a:t>
                </a:r>
                <a:r>
                  <a:rPr lang="en-US" sz="20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>
                    <a:solidFill>
                      <a:schemeClr val="tx2"/>
                    </a:solidFill>
                  </a:rPr>
                  <a:t>2</a:t>
                </a:r>
                <a:endParaRPr lang="ru-RU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939498" y="2106272"/>
                <a:ext cx="556103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DEL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6651088" y="3989598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4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27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37340" y="2619850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56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943358" y="5467375"/>
                <a:ext cx="556103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DEL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96" name="Elbow Connector 95"/>
              <p:cNvCxnSpPr>
                <a:stCxn id="92" idx="2"/>
              </p:cNvCxnSpPr>
              <p:nvPr/>
            </p:nvCxnSpPr>
            <p:spPr>
              <a:xfrm rot="16200000" flipH="1">
                <a:off x="3731543" y="1143250"/>
                <a:ext cx="915774" cy="3943763"/>
              </a:xfrm>
              <a:prstGeom prst="bentConnector2">
                <a:avLst/>
              </a:prstGeom>
              <a:ln w="317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Elbow Connector 96"/>
              <p:cNvCxnSpPr>
                <a:stCxn id="95" idx="0"/>
                <a:endCxn id="86" idx="1"/>
              </p:cNvCxnSpPr>
              <p:nvPr/>
            </p:nvCxnSpPr>
            <p:spPr>
              <a:xfrm rot="5400000" flipH="1" flipV="1">
                <a:off x="3593801" y="2893170"/>
                <a:ext cx="1201814" cy="3946599"/>
              </a:xfrm>
              <a:prstGeom prst="bentConnector2">
                <a:avLst/>
              </a:prstGeom>
              <a:ln w="317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Elbow Connector 97"/>
              <p:cNvCxnSpPr>
                <a:stCxn id="92" idx="2"/>
              </p:cNvCxnSpPr>
              <p:nvPr/>
            </p:nvCxnSpPr>
            <p:spPr>
              <a:xfrm rot="16200000" flipH="1">
                <a:off x="4055579" y="819214"/>
                <a:ext cx="267700" cy="3943761"/>
              </a:xfrm>
              <a:prstGeom prst="bentConnector2">
                <a:avLst/>
              </a:prstGeom>
              <a:ln w="317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Elbow Connector 98"/>
              <p:cNvCxnSpPr>
                <a:stCxn id="95" idx="0"/>
                <a:endCxn id="87" idx="1"/>
              </p:cNvCxnSpPr>
              <p:nvPr/>
            </p:nvCxnSpPr>
            <p:spPr>
              <a:xfrm rot="5400000" flipH="1" flipV="1">
                <a:off x="3917521" y="3216888"/>
                <a:ext cx="554376" cy="3946599"/>
              </a:xfrm>
              <a:prstGeom prst="bentConnector2">
                <a:avLst/>
              </a:prstGeom>
              <a:ln w="317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2278573" y="4374766"/>
                <a:ext cx="32973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 err="1">
                    <a:solidFill>
                      <a:schemeClr val="accent3"/>
                    </a:solidFill>
                  </a:rPr>
                  <a:t>Неблокир</a:t>
                </a:r>
                <a:r>
                  <a:rPr lang="ru-RU" sz="2000" dirty="0">
                    <a:solidFill>
                      <a:schemeClr val="accent3"/>
                    </a:solidFill>
                  </a:rPr>
                  <a:t>.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 </a:t>
                </a:r>
                <a:r>
                  <a:rPr lang="ru-RU" sz="2000" dirty="0">
                    <a:solidFill>
                      <a:schemeClr val="tx2"/>
                    </a:solidFill>
                  </a:rPr>
                  <a:t>Удаление Макс.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273855" y="3063706"/>
                <a:ext cx="32162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 err="1">
                    <a:solidFill>
                      <a:schemeClr val="accent3"/>
                    </a:solidFill>
                  </a:rPr>
                  <a:t>Неблокир</a:t>
                </a:r>
                <a:r>
                  <a:rPr lang="ru-RU" sz="2000" dirty="0">
                    <a:solidFill>
                      <a:schemeClr val="accent3"/>
                    </a:solidFill>
                  </a:rPr>
                  <a:t>.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 </a:t>
                </a:r>
                <a:r>
                  <a:rPr lang="ru-RU" sz="2000" dirty="0">
                    <a:solidFill>
                      <a:schemeClr val="tx2"/>
                    </a:solidFill>
                  </a:rPr>
                  <a:t>Удаление Макс.</a:t>
                </a:r>
              </a:p>
            </p:txBody>
          </p:sp>
        </p:grpSp>
      </p:grpSp>
      <p:sp>
        <p:nvSpPr>
          <p:cNvPr id="105" name="Folded Corner 104"/>
          <p:cNvSpPr/>
          <p:nvPr/>
        </p:nvSpPr>
        <p:spPr>
          <a:xfrm>
            <a:off x="10801842" y="1988840"/>
            <a:ext cx="1270822" cy="1810173"/>
          </a:xfrm>
          <a:prstGeom prst="foldedCorner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rgbClr val="07144D"/>
                </a:solidFill>
              </a:rPr>
              <a:t>Поток</a:t>
            </a:r>
            <a:r>
              <a:rPr lang="en-US" dirty="0">
                <a:solidFill>
                  <a:srgbClr val="07144D"/>
                </a:solidFill>
              </a:rPr>
              <a:t> 1:</a:t>
            </a:r>
          </a:p>
          <a:p>
            <a:r>
              <a:rPr lang="en-US" dirty="0">
                <a:solidFill>
                  <a:srgbClr val="07144D"/>
                </a:solidFill>
              </a:rPr>
              <a:t>56 &gt; 39</a:t>
            </a:r>
          </a:p>
          <a:p>
            <a:r>
              <a:rPr lang="ru-RU" sz="1600" dirty="0">
                <a:solidFill>
                  <a:srgbClr val="07144D"/>
                </a:solidFill>
              </a:rPr>
              <a:t>Элемент </a:t>
            </a:r>
            <a:r>
              <a:rPr lang="en-US" sz="1600" dirty="0">
                <a:solidFill>
                  <a:srgbClr val="07144D"/>
                </a:solidFill>
              </a:rPr>
              <a:t>56</a:t>
            </a:r>
            <a:r>
              <a:rPr lang="ru-RU" sz="1600" dirty="0">
                <a:solidFill>
                  <a:srgbClr val="07144D"/>
                </a:solidFill>
              </a:rPr>
              <a:t> будет удалён</a:t>
            </a:r>
            <a:endParaRPr lang="en-US" sz="1600" dirty="0">
              <a:solidFill>
                <a:srgbClr val="07144D"/>
              </a:solidFill>
            </a:endParaRPr>
          </a:p>
          <a:p>
            <a:endParaRPr lang="en-US" sz="1600" dirty="0">
              <a:solidFill>
                <a:srgbClr val="07144D"/>
              </a:solidFill>
            </a:endParaRPr>
          </a:p>
        </p:txBody>
      </p:sp>
      <p:sp>
        <p:nvSpPr>
          <p:cNvPr id="106" name="Folded Corner 105"/>
          <p:cNvSpPr/>
          <p:nvPr/>
        </p:nvSpPr>
        <p:spPr>
          <a:xfrm>
            <a:off x="10824586" y="4005064"/>
            <a:ext cx="1248078" cy="1744445"/>
          </a:xfrm>
          <a:prstGeom prst="foldedCorner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rgbClr val="07144D"/>
                </a:solidFill>
              </a:rPr>
              <a:t>Поток</a:t>
            </a:r>
            <a:r>
              <a:rPr lang="en-US" dirty="0">
                <a:solidFill>
                  <a:srgbClr val="07144D"/>
                </a:solidFill>
              </a:rPr>
              <a:t> 2:</a:t>
            </a:r>
          </a:p>
          <a:p>
            <a:r>
              <a:rPr lang="en-US" dirty="0">
                <a:solidFill>
                  <a:srgbClr val="07144D"/>
                </a:solidFill>
              </a:rPr>
              <a:t>89 &gt; 27</a:t>
            </a:r>
          </a:p>
          <a:p>
            <a:r>
              <a:rPr lang="ru-RU" sz="1600" dirty="0">
                <a:solidFill>
                  <a:srgbClr val="07144D"/>
                </a:solidFill>
              </a:rPr>
              <a:t>Элемент </a:t>
            </a:r>
            <a:r>
              <a:rPr lang="en-US" sz="1600" dirty="0">
                <a:solidFill>
                  <a:srgbClr val="07144D"/>
                </a:solidFill>
              </a:rPr>
              <a:t>89 </a:t>
            </a:r>
            <a:r>
              <a:rPr lang="ru-RU" sz="1600" dirty="0">
                <a:solidFill>
                  <a:srgbClr val="07144D"/>
                </a:solidFill>
              </a:rPr>
              <a:t>будет удалён</a:t>
            </a:r>
            <a:endParaRPr lang="en-US" sz="1600" dirty="0">
              <a:solidFill>
                <a:srgbClr val="07144D"/>
              </a:solidFill>
            </a:endParaRPr>
          </a:p>
          <a:p>
            <a:endParaRPr lang="en-US" sz="1600" dirty="0">
              <a:solidFill>
                <a:srgbClr val="07144D"/>
              </a:solidFill>
            </a:endParaRPr>
          </a:p>
        </p:txBody>
      </p:sp>
      <p:pic>
        <p:nvPicPr>
          <p:cNvPr id="39" name="Рисунок 38" descr="Замок">
            <a:extLst>
              <a:ext uri="{FF2B5EF4-FFF2-40B4-BE49-F238E27FC236}">
                <a16:creationId xmlns:a16="http://schemas.microsoft.com/office/drawing/2014/main" id="{E6893020-5AFC-2A44-84CE-4ACD3C3B8F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6879" y="2429266"/>
            <a:ext cx="550973" cy="550973"/>
          </a:xfrm>
          <a:prstGeom prst="rect">
            <a:avLst/>
          </a:prstGeom>
        </p:spPr>
      </p:pic>
      <p:pic>
        <p:nvPicPr>
          <p:cNvPr id="40" name="Рисунок 39" descr="Замок">
            <a:extLst>
              <a:ext uri="{FF2B5EF4-FFF2-40B4-BE49-F238E27FC236}">
                <a16:creationId xmlns:a16="http://schemas.microsoft.com/office/drawing/2014/main" id="{C9B791C1-F93D-704C-B635-508C20E9A8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6878" y="3116209"/>
            <a:ext cx="550973" cy="550973"/>
          </a:xfrm>
          <a:prstGeom prst="rect">
            <a:avLst/>
          </a:prstGeom>
        </p:spPr>
      </p:pic>
      <p:pic>
        <p:nvPicPr>
          <p:cNvPr id="41" name="Рисунок 40" descr="Замок">
            <a:extLst>
              <a:ext uri="{FF2B5EF4-FFF2-40B4-BE49-F238E27FC236}">
                <a16:creationId xmlns:a16="http://schemas.microsoft.com/office/drawing/2014/main" id="{379275E1-8398-7E49-A716-A4AB53DBE7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6507" y="3789040"/>
            <a:ext cx="550973" cy="550973"/>
          </a:xfrm>
          <a:prstGeom prst="rect">
            <a:avLst/>
          </a:prstGeom>
        </p:spPr>
      </p:pic>
      <p:pic>
        <p:nvPicPr>
          <p:cNvPr id="42" name="Рисунок 41" descr="Замок">
            <a:extLst>
              <a:ext uri="{FF2B5EF4-FFF2-40B4-BE49-F238E27FC236}">
                <a16:creationId xmlns:a16="http://schemas.microsoft.com/office/drawing/2014/main" id="{F5E287DC-23ED-3B49-B0A8-4E65457987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876" y="4446452"/>
            <a:ext cx="550973" cy="55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005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57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ОСЛАБЛЕННАЯ ОЧЕРЕДЬ С ПРИОРИТЕТОМ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2F0C74B-A80D-4B24-AA11-9C5CECADEB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Удаление максимального элемента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4223792" y="1730292"/>
            <a:ext cx="6039637" cy="4276748"/>
            <a:chOff x="1890270" y="1920876"/>
            <a:chExt cx="6236847" cy="4276748"/>
          </a:xfrm>
        </p:grpSpPr>
        <p:sp>
          <p:nvSpPr>
            <p:cNvPr id="77" name="Right Arrow 76"/>
            <p:cNvSpPr/>
            <p:nvPr/>
          </p:nvSpPr>
          <p:spPr>
            <a:xfrm>
              <a:off x="1892936" y="1920876"/>
              <a:ext cx="2284133" cy="90952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tIns="45720" rtlCol="0" anchor="ctr"/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           </a:t>
              </a:r>
              <a:r>
                <a:rPr lang="ru-RU" sz="2400" dirty="0">
                  <a:solidFill>
                    <a:schemeClr val="tx2"/>
                  </a:solidFill>
                </a:rPr>
                <a:t>Поток</a:t>
              </a:r>
              <a:r>
                <a:rPr lang="en-US" sz="2000" dirty="0">
                  <a:solidFill>
                    <a:schemeClr val="tx2"/>
                  </a:solidFill>
                </a:rPr>
                <a:t> </a:t>
              </a:r>
              <a:r>
                <a:rPr lang="en-US" sz="2400" dirty="0">
                  <a:solidFill>
                    <a:schemeClr val="tx2"/>
                  </a:solidFill>
                </a:rPr>
                <a:t>1</a:t>
              </a:r>
              <a:endParaRPr lang="ru-RU" sz="2000" dirty="0">
                <a:solidFill>
                  <a:schemeClr val="tx2"/>
                </a:solidFill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1890270" y="2106272"/>
              <a:ext cx="6236847" cy="4091352"/>
              <a:chOff x="1890270" y="2106272"/>
              <a:chExt cx="6236847" cy="4091352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6161311" y="2620804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2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651890" y="2620327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26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140865" y="2619850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27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168009" y="3307748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1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658588" y="3307271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6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147563" y="3306794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19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637340" y="3306794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39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68009" y="3990075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1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168009" y="4637990"/>
                <a:ext cx="489777" cy="550018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30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658588" y="4637513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36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147563" y="4637036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59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37340" y="4637036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89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1" name="Right Arrow 90"/>
              <p:cNvSpPr/>
              <p:nvPr/>
            </p:nvSpPr>
            <p:spPr>
              <a:xfrm>
                <a:off x="1890270" y="5288098"/>
                <a:ext cx="2286799" cy="909526"/>
              </a:xfrm>
              <a:prstGeom prst="rightArrow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tIns="45720" rtlCol="0" anchor="ctr"/>
              <a:lstStyle/>
              <a:p>
                <a:pPr algn="ctr"/>
                <a:r>
                  <a:rPr lang="en-US" sz="2000" dirty="0">
                    <a:solidFill>
                      <a:schemeClr val="tx2"/>
                    </a:solidFill>
                  </a:rPr>
                  <a:t>           </a:t>
                </a:r>
                <a:r>
                  <a:rPr lang="ru-RU" sz="2400" dirty="0">
                    <a:solidFill>
                      <a:schemeClr val="tx2"/>
                    </a:solidFill>
                  </a:rPr>
                  <a:t>Поток</a:t>
                </a:r>
                <a:r>
                  <a:rPr lang="en-US" sz="20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>
                    <a:solidFill>
                      <a:schemeClr val="tx2"/>
                    </a:solidFill>
                  </a:rPr>
                  <a:t>2</a:t>
                </a:r>
                <a:endParaRPr lang="ru-RU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939498" y="2106272"/>
                <a:ext cx="556103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DEL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6651088" y="3989598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4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27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37340" y="2619850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56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943358" y="5467375"/>
                <a:ext cx="556103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DEL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96" name="Elbow Connector 95"/>
              <p:cNvCxnSpPr>
                <a:stCxn id="92" idx="2"/>
              </p:cNvCxnSpPr>
              <p:nvPr/>
            </p:nvCxnSpPr>
            <p:spPr>
              <a:xfrm rot="16200000" flipH="1">
                <a:off x="3731543" y="1143250"/>
                <a:ext cx="915774" cy="3943763"/>
              </a:xfrm>
              <a:prstGeom prst="bentConnector2">
                <a:avLst/>
              </a:prstGeom>
              <a:ln w="317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Elbow Connector 96"/>
              <p:cNvCxnSpPr>
                <a:stCxn id="95" idx="0"/>
              </p:cNvCxnSpPr>
              <p:nvPr/>
            </p:nvCxnSpPr>
            <p:spPr>
              <a:xfrm rot="5400000" flipH="1" flipV="1">
                <a:off x="3319048" y="2625111"/>
                <a:ext cx="1744627" cy="3939902"/>
              </a:xfrm>
              <a:prstGeom prst="bentConnector2">
                <a:avLst/>
              </a:prstGeom>
              <a:ln w="317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Elbow Connector 97"/>
              <p:cNvCxnSpPr>
                <a:stCxn id="92" idx="2"/>
              </p:cNvCxnSpPr>
              <p:nvPr/>
            </p:nvCxnSpPr>
            <p:spPr>
              <a:xfrm rot="16200000" flipH="1">
                <a:off x="4055579" y="819214"/>
                <a:ext cx="267700" cy="3943761"/>
              </a:xfrm>
              <a:prstGeom prst="bentConnector2">
                <a:avLst/>
              </a:prstGeom>
              <a:ln w="317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Elbow Connector 98"/>
              <p:cNvCxnSpPr>
                <a:stCxn id="95" idx="0"/>
                <a:endCxn id="86" idx="1"/>
              </p:cNvCxnSpPr>
              <p:nvPr/>
            </p:nvCxnSpPr>
            <p:spPr>
              <a:xfrm rot="5400000" flipH="1" flipV="1">
                <a:off x="3593802" y="2893169"/>
                <a:ext cx="1201814" cy="3946599"/>
              </a:xfrm>
              <a:prstGeom prst="bentConnector2">
                <a:avLst/>
              </a:prstGeom>
              <a:ln w="317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2262879" y="3054249"/>
                <a:ext cx="29712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 err="1">
                    <a:solidFill>
                      <a:schemeClr val="accent2">
                        <a:lumMod val="75000"/>
                      </a:schemeClr>
                    </a:solidFill>
                  </a:rPr>
                  <a:t>Заблок</a:t>
                </a:r>
                <a:r>
                  <a:rPr lang="ru-RU" sz="2000" dirty="0">
                    <a:solidFill>
                      <a:schemeClr val="accent2">
                        <a:lumMod val="75000"/>
                      </a:schemeClr>
                    </a:solidFill>
                  </a:rPr>
                  <a:t>.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 </a:t>
                </a:r>
                <a:r>
                  <a:rPr lang="ru-RU" sz="2000" dirty="0">
                    <a:solidFill>
                      <a:schemeClr val="tx2"/>
                    </a:solidFill>
                  </a:rPr>
                  <a:t>Удаление Макс.</a:t>
                </a:r>
              </a:p>
              <a:p>
                <a:endParaRPr lang="ru-RU" sz="2000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37" name="Folded Corner 36"/>
          <p:cNvSpPr/>
          <p:nvPr/>
        </p:nvSpPr>
        <p:spPr>
          <a:xfrm>
            <a:off x="10812647" y="2747157"/>
            <a:ext cx="1154400" cy="1744628"/>
          </a:xfrm>
          <a:prstGeom prst="foldedCorner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rgbClr val="07144D"/>
                </a:solidFill>
              </a:rPr>
              <a:t>Поток</a:t>
            </a:r>
            <a:r>
              <a:rPr lang="en-US" dirty="0">
                <a:solidFill>
                  <a:srgbClr val="07144D"/>
                </a:solidFill>
              </a:rPr>
              <a:t> 2:</a:t>
            </a:r>
          </a:p>
          <a:p>
            <a:r>
              <a:rPr lang="en-US" dirty="0">
                <a:solidFill>
                  <a:srgbClr val="07144D"/>
                </a:solidFill>
              </a:rPr>
              <a:t>39 &gt; 27</a:t>
            </a:r>
          </a:p>
          <a:p>
            <a:r>
              <a:rPr lang="ru-RU" sz="1600" dirty="0">
                <a:solidFill>
                  <a:srgbClr val="07144D"/>
                </a:solidFill>
              </a:rPr>
              <a:t>Элемент </a:t>
            </a:r>
            <a:r>
              <a:rPr lang="en-US" sz="1600" dirty="0">
                <a:solidFill>
                  <a:srgbClr val="07144D"/>
                </a:solidFill>
              </a:rPr>
              <a:t>39</a:t>
            </a:r>
            <a:r>
              <a:rPr lang="ru-RU" sz="1600" dirty="0">
                <a:solidFill>
                  <a:srgbClr val="07144D"/>
                </a:solidFill>
              </a:rPr>
              <a:t> будет удалён</a:t>
            </a:r>
            <a:endParaRPr lang="en-US" sz="1600" dirty="0">
              <a:solidFill>
                <a:srgbClr val="07144D"/>
              </a:solidFill>
            </a:endParaRPr>
          </a:p>
          <a:p>
            <a:endParaRPr lang="en-US" sz="1600" dirty="0">
              <a:solidFill>
                <a:srgbClr val="07144D"/>
              </a:solidFill>
            </a:endParaRPr>
          </a:p>
        </p:txBody>
      </p:sp>
      <p:pic>
        <p:nvPicPr>
          <p:cNvPr id="38" name="Рисунок 37" descr="Замок">
            <a:extLst>
              <a:ext uri="{FF2B5EF4-FFF2-40B4-BE49-F238E27FC236}">
                <a16:creationId xmlns:a16="http://schemas.microsoft.com/office/drawing/2014/main" id="{D087A66F-6015-3646-857A-762A1834CA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3429" y="2427025"/>
            <a:ext cx="550973" cy="550973"/>
          </a:xfrm>
          <a:prstGeom prst="rect">
            <a:avLst/>
          </a:prstGeom>
        </p:spPr>
      </p:pic>
      <p:pic>
        <p:nvPicPr>
          <p:cNvPr id="39" name="Рисунок 38" descr="Замок">
            <a:extLst>
              <a:ext uri="{FF2B5EF4-FFF2-40B4-BE49-F238E27FC236}">
                <a16:creationId xmlns:a16="http://schemas.microsoft.com/office/drawing/2014/main" id="{0E996C6D-12CF-634B-A01C-3FE1E4B118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5189" y="3116209"/>
            <a:ext cx="550973" cy="550973"/>
          </a:xfrm>
          <a:prstGeom prst="rect">
            <a:avLst/>
          </a:prstGeom>
        </p:spPr>
      </p:pic>
      <p:pic>
        <p:nvPicPr>
          <p:cNvPr id="40" name="Рисунок 39" descr="Замок">
            <a:extLst>
              <a:ext uri="{FF2B5EF4-FFF2-40B4-BE49-F238E27FC236}">
                <a16:creationId xmlns:a16="http://schemas.microsoft.com/office/drawing/2014/main" id="{FBF7BA7B-C71F-EA46-A824-C0ACE9BB9C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8362" y="3774532"/>
            <a:ext cx="550973" cy="55097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04C80AB-380D-425B-8BAD-C0C95F643259}"/>
              </a:ext>
            </a:extLst>
          </p:cNvPr>
          <p:cNvSpPr txBox="1"/>
          <p:nvPr/>
        </p:nvSpPr>
        <p:spPr>
          <a:xfrm>
            <a:off x="4584619" y="3606341"/>
            <a:ext cx="3193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err="1">
                <a:solidFill>
                  <a:schemeClr val="accent3"/>
                </a:solidFill>
              </a:rPr>
              <a:t>Неблокир</a:t>
            </a:r>
            <a:r>
              <a:rPr lang="ru-RU" sz="2000" dirty="0">
                <a:solidFill>
                  <a:schemeClr val="accent3"/>
                </a:solidFill>
              </a:rPr>
              <a:t>.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ru-RU" sz="2000" dirty="0">
                <a:solidFill>
                  <a:schemeClr val="tx2"/>
                </a:solidFill>
              </a:rPr>
              <a:t>Удаление Макс.</a:t>
            </a:r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6C6CCEE9-C88D-42C7-B91E-0D966832DF1C}"/>
              </a:ext>
            </a:extLst>
          </p:cNvPr>
          <p:cNvSpPr/>
          <p:nvPr/>
        </p:nvSpPr>
        <p:spPr>
          <a:xfrm>
            <a:off x="459672" y="1972102"/>
            <a:ext cx="374415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800" b="1" dirty="0">
                <a:solidFill>
                  <a:srgbClr val="050D3F"/>
                </a:solidFill>
                <a:latin typeface="Gill Sans SemiBold" charset="0"/>
              </a:rPr>
              <a:t>Если поток не может заблокировать одну из выбранных очередей, он выполняет поиск другой подходящей очереди</a:t>
            </a:r>
          </a:p>
        </p:txBody>
      </p:sp>
    </p:spTree>
    <p:extLst>
      <p:ext uri="{BB962C8B-B14F-4D97-AF65-F5344CB8AC3E}">
        <p14:creationId xmlns:p14="http://schemas.microsoft.com/office/powerpoint/2010/main" val="27573694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58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ОСЛАБЛЕННАЯ ОЧЕРЕДЬ С ПРИОРИТЕТОМ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7CC8A9D4-AF0D-43E3-B5EF-4FE04ECE36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Удаление максимального элемента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4223792" y="1730292"/>
            <a:ext cx="6039637" cy="4276748"/>
            <a:chOff x="1890270" y="1920876"/>
            <a:chExt cx="6236847" cy="4276748"/>
          </a:xfrm>
        </p:grpSpPr>
        <p:sp>
          <p:nvSpPr>
            <p:cNvPr id="77" name="Right Arrow 76"/>
            <p:cNvSpPr/>
            <p:nvPr/>
          </p:nvSpPr>
          <p:spPr>
            <a:xfrm>
              <a:off x="1892936" y="1920876"/>
              <a:ext cx="2284133" cy="90952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tIns="45720" rtlCol="0" anchor="ctr"/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           </a:t>
              </a:r>
              <a:r>
                <a:rPr lang="ru-RU" sz="2400" dirty="0">
                  <a:solidFill>
                    <a:schemeClr val="tx2"/>
                  </a:solidFill>
                </a:rPr>
                <a:t>Поток</a:t>
              </a:r>
              <a:r>
                <a:rPr lang="en-US" sz="2000" dirty="0">
                  <a:solidFill>
                    <a:schemeClr val="tx2"/>
                  </a:solidFill>
                </a:rPr>
                <a:t> </a:t>
              </a:r>
              <a:r>
                <a:rPr lang="en-US" sz="2400" dirty="0">
                  <a:solidFill>
                    <a:schemeClr val="tx2"/>
                  </a:solidFill>
                </a:rPr>
                <a:t>1</a:t>
              </a:r>
              <a:endParaRPr lang="ru-RU" sz="2000" dirty="0">
                <a:solidFill>
                  <a:schemeClr val="tx2"/>
                </a:solidFill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1890270" y="2106272"/>
              <a:ext cx="6236847" cy="4091352"/>
              <a:chOff x="1890270" y="2106272"/>
              <a:chExt cx="6236847" cy="4091352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6161311" y="2620804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2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651890" y="2620327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26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140865" y="2619850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27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168009" y="3307748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1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658588" y="3307271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6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147563" y="3306794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19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68009" y="3990075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1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168009" y="4637990"/>
                <a:ext cx="489777" cy="550018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30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658588" y="4637513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36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147563" y="4637036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59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37340" y="4637036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89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1" name="Right Arrow 90"/>
              <p:cNvSpPr/>
              <p:nvPr/>
            </p:nvSpPr>
            <p:spPr>
              <a:xfrm>
                <a:off x="1890270" y="5288098"/>
                <a:ext cx="2286799" cy="909526"/>
              </a:xfrm>
              <a:prstGeom prst="rightArrow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tIns="45720" rtlCol="0" anchor="ctr"/>
              <a:lstStyle/>
              <a:p>
                <a:pPr algn="ctr"/>
                <a:r>
                  <a:rPr lang="en-US" sz="2000" dirty="0">
                    <a:solidFill>
                      <a:schemeClr val="tx2"/>
                    </a:solidFill>
                  </a:rPr>
                  <a:t>           </a:t>
                </a:r>
                <a:r>
                  <a:rPr lang="ru-RU" sz="2400" dirty="0">
                    <a:solidFill>
                      <a:schemeClr val="tx2"/>
                    </a:solidFill>
                  </a:rPr>
                  <a:t>Поток</a:t>
                </a:r>
                <a:r>
                  <a:rPr lang="en-US" sz="2400" dirty="0">
                    <a:solidFill>
                      <a:schemeClr val="tx2"/>
                    </a:solidFill>
                  </a:rPr>
                  <a:t> 2</a:t>
                </a:r>
                <a:endParaRPr lang="ru-RU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939498" y="2106272"/>
                <a:ext cx="556103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DEL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6651088" y="3989598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27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37340" y="2619850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4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56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943358" y="5467375"/>
                <a:ext cx="556103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DEL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96" name="Elbow Connector 95"/>
              <p:cNvCxnSpPr>
                <a:stCxn id="92" idx="2"/>
              </p:cNvCxnSpPr>
              <p:nvPr/>
            </p:nvCxnSpPr>
            <p:spPr>
              <a:xfrm rot="16200000" flipH="1">
                <a:off x="3060187" y="1814607"/>
                <a:ext cx="2258486" cy="3943760"/>
              </a:xfrm>
              <a:prstGeom prst="bentConnector2">
                <a:avLst/>
              </a:prstGeom>
              <a:ln w="317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Elbow Connector 97"/>
              <p:cNvCxnSpPr>
                <a:stCxn id="92" idx="2"/>
              </p:cNvCxnSpPr>
              <p:nvPr/>
            </p:nvCxnSpPr>
            <p:spPr>
              <a:xfrm rot="16200000" flipH="1">
                <a:off x="4055579" y="819214"/>
                <a:ext cx="267700" cy="3943761"/>
              </a:xfrm>
              <a:prstGeom prst="bentConnector2">
                <a:avLst/>
              </a:prstGeom>
              <a:ln w="317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2217548" y="3046640"/>
                <a:ext cx="236787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chemeClr val="accent6">
                        <a:lumMod val="75000"/>
                      </a:schemeClr>
                    </a:solidFill>
                  </a:rPr>
                  <a:t>Повтор: </a:t>
                </a:r>
                <a:r>
                  <a:rPr lang="ru-RU" sz="2000" dirty="0" err="1">
                    <a:solidFill>
                      <a:schemeClr val="accent3"/>
                    </a:solidFill>
                  </a:rPr>
                  <a:t>Неблокир</a:t>
                </a:r>
                <a:r>
                  <a:rPr lang="ru-RU" sz="2000" dirty="0">
                    <a:solidFill>
                      <a:schemeClr val="accent3"/>
                    </a:solidFill>
                  </a:rPr>
                  <a:t>.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 </a:t>
                </a:r>
                <a:endParaRPr lang="ru-RU" sz="2000" dirty="0">
                  <a:solidFill>
                    <a:schemeClr val="accent3"/>
                  </a:solidFill>
                </a:endParaRPr>
              </a:p>
              <a:p>
                <a:r>
                  <a:rPr lang="ru-RU" sz="2000" dirty="0">
                    <a:solidFill>
                      <a:schemeClr val="tx2"/>
                    </a:solidFill>
                  </a:rPr>
                  <a:t>Удаление Макс.</a:t>
                </a:r>
              </a:p>
            </p:txBody>
          </p:sp>
        </p:grpSp>
      </p:grpSp>
      <p:sp>
        <p:nvSpPr>
          <p:cNvPr id="37" name="Folded Corner 36"/>
          <p:cNvSpPr/>
          <p:nvPr/>
        </p:nvSpPr>
        <p:spPr>
          <a:xfrm>
            <a:off x="10527829" y="3011949"/>
            <a:ext cx="1154400" cy="1434503"/>
          </a:xfrm>
          <a:prstGeom prst="foldedCorner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rgbClr val="07144D"/>
                </a:solidFill>
              </a:rPr>
              <a:t>Поток</a:t>
            </a:r>
            <a:r>
              <a:rPr lang="en-US" dirty="0">
                <a:solidFill>
                  <a:srgbClr val="07144D"/>
                </a:solidFill>
              </a:rPr>
              <a:t> 1:</a:t>
            </a:r>
          </a:p>
          <a:p>
            <a:r>
              <a:rPr lang="en-US" dirty="0">
                <a:solidFill>
                  <a:srgbClr val="07144D"/>
                </a:solidFill>
              </a:rPr>
              <a:t>89 &gt; 56</a:t>
            </a:r>
          </a:p>
          <a:p>
            <a:r>
              <a:rPr lang="ru-RU" sz="1600" dirty="0">
                <a:solidFill>
                  <a:srgbClr val="07144D"/>
                </a:solidFill>
              </a:rPr>
              <a:t>Элемент </a:t>
            </a:r>
            <a:r>
              <a:rPr lang="en-US" sz="1600" dirty="0">
                <a:solidFill>
                  <a:srgbClr val="07144D"/>
                </a:solidFill>
              </a:rPr>
              <a:t>89</a:t>
            </a:r>
            <a:r>
              <a:rPr lang="ru-RU" sz="1600" dirty="0">
                <a:solidFill>
                  <a:srgbClr val="07144D"/>
                </a:solidFill>
              </a:rPr>
              <a:t> будет удалён</a:t>
            </a:r>
            <a:endParaRPr lang="en-US" sz="1600" dirty="0">
              <a:solidFill>
                <a:srgbClr val="07144D"/>
              </a:solidFill>
            </a:endParaRPr>
          </a:p>
        </p:txBody>
      </p:sp>
      <p:pic>
        <p:nvPicPr>
          <p:cNvPr id="32" name="Рисунок 31" descr="Замок">
            <a:extLst>
              <a:ext uri="{FF2B5EF4-FFF2-40B4-BE49-F238E27FC236}">
                <a16:creationId xmlns:a16="http://schemas.microsoft.com/office/drawing/2014/main" id="{86E0A9E4-BBE4-4948-9285-4D35E37B92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3429" y="2427025"/>
            <a:ext cx="550973" cy="550973"/>
          </a:xfrm>
          <a:prstGeom prst="rect">
            <a:avLst/>
          </a:prstGeom>
        </p:spPr>
      </p:pic>
      <p:pic>
        <p:nvPicPr>
          <p:cNvPr id="33" name="Рисунок 32" descr="Замок">
            <a:extLst>
              <a:ext uri="{FF2B5EF4-FFF2-40B4-BE49-F238E27FC236}">
                <a16:creationId xmlns:a16="http://schemas.microsoft.com/office/drawing/2014/main" id="{CC2B7780-E8F0-2749-B9D9-67880F71DC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1953" y="4444212"/>
            <a:ext cx="550973" cy="550973"/>
          </a:xfrm>
          <a:prstGeom prst="rect">
            <a:avLst/>
          </a:prstGeom>
        </p:spPr>
      </p:pic>
      <p:sp>
        <p:nvSpPr>
          <p:cNvPr id="34" name="Rectangle 28">
            <a:extLst>
              <a:ext uri="{FF2B5EF4-FFF2-40B4-BE49-F238E27FC236}">
                <a16:creationId xmlns:a16="http://schemas.microsoft.com/office/drawing/2014/main" id="{6C97C1C1-4B8C-F542-8154-24AEE1EB75E1}"/>
              </a:ext>
            </a:extLst>
          </p:cNvPr>
          <p:cNvSpPr/>
          <p:nvPr/>
        </p:nvSpPr>
        <p:spPr>
          <a:xfrm>
            <a:off x="459672" y="1972102"/>
            <a:ext cx="374415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800" b="1" dirty="0">
                <a:solidFill>
                  <a:srgbClr val="050D3F"/>
                </a:solidFill>
                <a:latin typeface="Gill Sans SemiBold" charset="0"/>
              </a:rPr>
              <a:t>Если поток не может заблокировать одну из выбранных очередей, он выполняет поиск другой подходящей очереди</a:t>
            </a:r>
          </a:p>
        </p:txBody>
      </p:sp>
    </p:spTree>
    <p:extLst>
      <p:ext uri="{BB962C8B-B14F-4D97-AF65-F5344CB8AC3E}">
        <p14:creationId xmlns:p14="http://schemas.microsoft.com/office/powerpoint/2010/main" val="24034779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59</a:t>
            </a:fld>
            <a:endParaRPr lang="ru-RU" dirty="0"/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092C189D-7003-4E6B-9B35-A89340146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ОСЛАБЛЕННАЯ ОЧЕРЕДЬ С ПРИОРИТЕТОМ</a:t>
            </a:r>
            <a:r>
              <a:rPr lang="ru-RU" altLang="ru-RU" baseline="30000" dirty="0"/>
              <a:t>10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8595D1B0-D56C-455A-8A88-542E82ACF7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sz="2800" dirty="0"/>
              <a:t>Модель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479375" y="1677038"/>
            <a:ext cx="55632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800" b="1" dirty="0">
                <a:solidFill>
                  <a:srgbClr val="050D3F"/>
                </a:solidFill>
                <a:latin typeface="Gill Sans SemiBold" charset="0"/>
              </a:rPr>
              <a:t>Ослабленная очередь с приоритетом – является композицией последовательных очередей с приоритетом, </a:t>
            </a:r>
          </a:p>
          <a:p>
            <a:r>
              <a:rPr lang="ru-RU" altLang="ru-RU" sz="2800" b="1" dirty="0">
                <a:solidFill>
                  <a:srgbClr val="050D3F"/>
                </a:solidFill>
                <a:latin typeface="Gill Sans SemiBold" charset="0"/>
              </a:rPr>
              <a:t>защищённые от одновременного доступа блокировками</a:t>
            </a:r>
          </a:p>
        </p:txBody>
      </p:sp>
      <p:sp>
        <p:nvSpPr>
          <p:cNvPr id="30" name="Folded Corner 29"/>
          <p:cNvSpPr/>
          <p:nvPr/>
        </p:nvSpPr>
        <p:spPr>
          <a:xfrm>
            <a:off x="983432" y="4386979"/>
            <a:ext cx="3060738" cy="1346277"/>
          </a:xfrm>
          <a:prstGeom prst="foldedCorner">
            <a:avLst>
              <a:gd name="adj" fmla="val 19488"/>
            </a:avLst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>
              <a:solidFill>
                <a:srgbClr val="07144D"/>
              </a:solidFill>
            </a:endParaRPr>
          </a:p>
          <a:p>
            <a:r>
              <a:rPr lang="ru-RU" dirty="0">
                <a:solidFill>
                  <a:srgbClr val="07144D"/>
                </a:solidFill>
              </a:rPr>
              <a:t>Нотация</a:t>
            </a:r>
            <a:r>
              <a:rPr lang="en-US" dirty="0">
                <a:solidFill>
                  <a:srgbClr val="07144D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7144D"/>
                </a:solidFill>
              </a:rPr>
              <a:t>p </a:t>
            </a:r>
            <a:r>
              <a:rPr lang="en-US" dirty="0">
                <a:solidFill>
                  <a:srgbClr val="07144D"/>
                </a:solidFill>
              </a:rPr>
              <a:t>– </a:t>
            </a:r>
            <a:r>
              <a:rPr lang="ru-RU" dirty="0">
                <a:solidFill>
                  <a:srgbClr val="07144D"/>
                </a:solidFill>
              </a:rPr>
              <a:t>количество потоков</a:t>
            </a:r>
            <a:endParaRPr lang="en-US" dirty="0">
              <a:solidFill>
                <a:srgbClr val="0714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7144D"/>
                </a:solidFill>
              </a:rPr>
              <a:t>k </a:t>
            </a:r>
            <a:r>
              <a:rPr lang="en-US" dirty="0">
                <a:solidFill>
                  <a:srgbClr val="07144D"/>
                </a:solidFill>
              </a:rPr>
              <a:t>– </a:t>
            </a:r>
            <a:r>
              <a:rPr lang="ru-RU" dirty="0">
                <a:solidFill>
                  <a:srgbClr val="07144D"/>
                </a:solidFill>
              </a:rPr>
              <a:t>количество очередей на один поток</a:t>
            </a:r>
            <a:endParaRPr lang="en-US" dirty="0">
              <a:solidFill>
                <a:srgbClr val="07144D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6477107" y="1560700"/>
            <a:ext cx="1375107" cy="72323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45720" rtlCol="0" anchor="ctr"/>
          <a:lstStyle/>
          <a:p>
            <a:pPr algn="ctr"/>
            <a:r>
              <a:rPr lang="ru-RU" sz="2400" dirty="0">
                <a:solidFill>
                  <a:schemeClr val="tx2"/>
                </a:solidFill>
              </a:rPr>
              <a:t>Поток</a:t>
            </a:r>
            <a:r>
              <a:rPr lang="en-US" sz="2400" dirty="0">
                <a:solidFill>
                  <a:schemeClr val="tx2"/>
                </a:solidFill>
              </a:rPr>
              <a:t> 1</a:t>
            </a:r>
            <a:endParaRPr lang="ru-RU" sz="2400" dirty="0">
              <a:solidFill>
                <a:schemeClr val="tx2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6475012" y="4200756"/>
            <a:ext cx="1376711" cy="72323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45720" rtlCol="0" anchor="ctr"/>
          <a:lstStyle/>
          <a:p>
            <a:pPr algn="ctr"/>
            <a:r>
              <a:rPr lang="ru-RU" sz="2400" dirty="0">
                <a:solidFill>
                  <a:schemeClr val="tx2"/>
                </a:solidFill>
              </a:rPr>
              <a:t>Поток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endParaRPr lang="ru-RU" sz="2400" i="1" dirty="0">
              <a:solidFill>
                <a:schemeClr val="tx2"/>
              </a:solidFill>
            </a:endParaRPr>
          </a:p>
        </p:txBody>
      </p:sp>
      <p:sp>
        <p:nvSpPr>
          <p:cNvPr id="31" name="Right Arrow 17">
            <a:extLst>
              <a:ext uri="{FF2B5EF4-FFF2-40B4-BE49-F238E27FC236}">
                <a16:creationId xmlns:a16="http://schemas.microsoft.com/office/drawing/2014/main" id="{2FC4D8F0-FE5B-FE4A-9F15-20B5F07C89C7}"/>
              </a:ext>
            </a:extLst>
          </p:cNvPr>
          <p:cNvSpPr/>
          <p:nvPr/>
        </p:nvSpPr>
        <p:spPr>
          <a:xfrm>
            <a:off x="6475815" y="2811845"/>
            <a:ext cx="1375107" cy="72323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45720" rtlCol="0" anchor="ctr"/>
          <a:lstStyle/>
          <a:p>
            <a:pPr algn="ctr"/>
            <a:r>
              <a:rPr lang="ru-RU" sz="2400" dirty="0">
                <a:solidFill>
                  <a:schemeClr val="tx2"/>
                </a:solidFill>
              </a:rPr>
              <a:t>Поток</a:t>
            </a:r>
            <a:r>
              <a:rPr lang="en-US" sz="2400" dirty="0">
                <a:solidFill>
                  <a:schemeClr val="tx2"/>
                </a:solidFill>
              </a:rPr>
              <a:t> 2</a:t>
            </a:r>
            <a:endParaRPr lang="ru-RU" sz="24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789C0-2071-A74A-A197-994039533FF4}"/>
              </a:ext>
            </a:extLst>
          </p:cNvPr>
          <p:cNvSpPr txBox="1"/>
          <p:nvPr/>
        </p:nvSpPr>
        <p:spPr>
          <a:xfrm>
            <a:off x="6510640" y="3376778"/>
            <a:ext cx="1545371" cy="5628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/>
              <a:t>…</a:t>
            </a:r>
            <a:endParaRPr lang="ru-RU" sz="4000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CFBFC2F3-A936-4591-A142-BEAAB3EB51C0}"/>
              </a:ext>
            </a:extLst>
          </p:cNvPr>
          <p:cNvGrpSpPr/>
          <p:nvPr/>
        </p:nvGrpSpPr>
        <p:grpSpPr>
          <a:xfrm>
            <a:off x="8506245" y="1307590"/>
            <a:ext cx="2997551" cy="4893673"/>
            <a:chOff x="8506245" y="1307590"/>
            <a:chExt cx="2997551" cy="4893673"/>
          </a:xfrm>
        </p:grpSpPr>
        <p:sp>
          <p:nvSpPr>
            <p:cNvPr id="32" name="Rectangle 6">
              <a:extLst>
                <a:ext uri="{FF2B5EF4-FFF2-40B4-BE49-F238E27FC236}">
                  <a16:creationId xmlns:a16="http://schemas.microsoft.com/office/drawing/2014/main" id="{15F86E77-C721-4EAD-805A-315FE6106C70}"/>
                </a:ext>
              </a:extLst>
            </p:cNvPr>
            <p:cNvSpPr/>
            <p:nvPr/>
          </p:nvSpPr>
          <p:spPr>
            <a:xfrm>
              <a:off x="8506245" y="1307590"/>
              <a:ext cx="2997551" cy="489367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en-US" dirty="0"/>
            </a:p>
            <a:p>
              <a:pPr algn="ctr"/>
              <a:r>
                <a:rPr lang="ru-RU" sz="2000" dirty="0">
                  <a:solidFill>
                    <a:srgbClr val="002060"/>
                  </a:solidFill>
                </a:rPr>
                <a:t>Очередь с приоритетом с ослабленной семантикой выполнения операций</a:t>
              </a:r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55CB2744-ACEC-4A3C-8D7B-2041C4F0B59F}"/>
                </a:ext>
              </a:extLst>
            </p:cNvPr>
            <p:cNvSpPr/>
            <p:nvPr/>
          </p:nvSpPr>
          <p:spPr>
            <a:xfrm>
              <a:off x="8737600" y="3977142"/>
              <a:ext cx="2686992" cy="117746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7BC9CE47-AAD7-45CD-9119-354A9FDE2B9B}"/>
                </a:ext>
              </a:extLst>
            </p:cNvPr>
            <p:cNvSpPr/>
            <p:nvPr/>
          </p:nvSpPr>
          <p:spPr>
            <a:xfrm>
              <a:off x="8737600" y="2584731"/>
              <a:ext cx="2686992" cy="11774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9818F97E-A901-4008-BF18-5B9B19407EA6}"/>
                </a:ext>
              </a:extLst>
            </p:cNvPr>
            <p:cNvSpPr/>
            <p:nvPr/>
          </p:nvSpPr>
          <p:spPr>
            <a:xfrm>
              <a:off x="8737600" y="1365570"/>
              <a:ext cx="2686992" cy="117746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873860" y="1454316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42680" y="1454316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810658" y="1454316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27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875281" y="2000934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352838" y="2000934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810658" y="2001833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19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880132" y="4094372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880132" y="4609578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30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39453" y="4609199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36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797273" y="4608818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59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278658" y="1454316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56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332431" y="4094455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27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40" name="Rectangle 7">
              <a:extLst>
                <a:ext uri="{FF2B5EF4-FFF2-40B4-BE49-F238E27FC236}">
                  <a16:creationId xmlns:a16="http://schemas.microsoft.com/office/drawing/2014/main" id="{6BD89160-F9CD-0C4C-BC1E-BD606B89F1D3}"/>
                </a:ext>
              </a:extLst>
            </p:cNvPr>
            <p:cNvSpPr/>
            <p:nvPr/>
          </p:nvSpPr>
          <p:spPr>
            <a:xfrm>
              <a:off x="8873860" y="2665386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7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43" name="Rectangle 10">
              <a:extLst>
                <a:ext uri="{FF2B5EF4-FFF2-40B4-BE49-F238E27FC236}">
                  <a16:creationId xmlns:a16="http://schemas.microsoft.com/office/drawing/2014/main" id="{040DAAAB-74FB-1942-A289-2D8C5E682924}"/>
                </a:ext>
              </a:extLst>
            </p:cNvPr>
            <p:cNvSpPr/>
            <p:nvPr/>
          </p:nvSpPr>
          <p:spPr>
            <a:xfrm>
              <a:off x="8872220" y="3210868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44" name="Rectangle 11">
              <a:extLst>
                <a:ext uri="{FF2B5EF4-FFF2-40B4-BE49-F238E27FC236}">
                  <a16:creationId xmlns:a16="http://schemas.microsoft.com/office/drawing/2014/main" id="{92239F57-5409-5145-A149-DEF59CE67CA0}"/>
                </a:ext>
              </a:extLst>
            </p:cNvPr>
            <p:cNvSpPr/>
            <p:nvPr/>
          </p:nvSpPr>
          <p:spPr>
            <a:xfrm>
              <a:off x="9339453" y="3211247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3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45" name="Rectangle 12">
              <a:extLst>
                <a:ext uri="{FF2B5EF4-FFF2-40B4-BE49-F238E27FC236}">
                  <a16:creationId xmlns:a16="http://schemas.microsoft.com/office/drawing/2014/main" id="{352BDFFD-4939-4B44-A27C-44D8F6BDE588}"/>
                </a:ext>
              </a:extLst>
            </p:cNvPr>
            <p:cNvSpPr/>
            <p:nvPr/>
          </p:nvSpPr>
          <p:spPr>
            <a:xfrm>
              <a:off x="9797273" y="3210868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61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49F831-E266-694E-95B6-3D615260D8AE}"/>
                </a:ext>
              </a:extLst>
            </p:cNvPr>
            <p:cNvSpPr txBox="1"/>
            <p:nvPr/>
          </p:nvSpPr>
          <p:spPr>
            <a:xfrm>
              <a:off x="8530404" y="3472981"/>
              <a:ext cx="2053212" cy="56289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/>
                <a:t>…</a:t>
              </a:r>
              <a:endParaRPr lang="ru-RU" sz="4000" dirty="0"/>
            </a:p>
          </p:txBody>
        </p:sp>
      </p:grp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6220D40-8CCD-4574-B3F7-35838E29C5CC}"/>
              </a:ext>
            </a:extLst>
          </p:cNvPr>
          <p:cNvSpPr/>
          <p:nvPr/>
        </p:nvSpPr>
        <p:spPr>
          <a:xfrm>
            <a:off x="1919536" y="6290009"/>
            <a:ext cx="97340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10 </a:t>
            </a:r>
            <a:r>
              <a:rPr lang="en-US" sz="1200" dirty="0" err="1">
                <a:solidFill>
                  <a:srgbClr val="222222"/>
                </a:solidFill>
                <a:latin typeface="Gill Sans SemiBold"/>
              </a:rPr>
              <a:t>Rihani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 H., Sanders P., </a:t>
            </a:r>
            <a:r>
              <a:rPr lang="en-US" sz="1200" dirty="0" err="1">
                <a:solidFill>
                  <a:srgbClr val="222222"/>
                </a:solidFill>
                <a:latin typeface="Gill Sans SemiBold"/>
              </a:rPr>
              <a:t>Dementiev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 R. Multiqueues: Simpler, faster, and better relaxed concurrent priority queues //</a:t>
            </a:r>
            <a:r>
              <a:rPr lang="en-US" sz="1200" dirty="0" err="1">
                <a:solidFill>
                  <a:srgbClr val="222222"/>
                </a:solidFill>
                <a:latin typeface="Gill Sans SemiBold"/>
              </a:rPr>
              <a:t>arXiv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 preprint arXiv:1411.1209. – 2014.</a:t>
            </a:r>
            <a:endParaRPr lang="ru-RU" sz="1200" dirty="0">
              <a:solidFill>
                <a:srgbClr val="222222"/>
              </a:solidFill>
              <a:latin typeface="Gill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56278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РАЗДЕЛЯЕМЫЙ СТЕК СТРОГОЙ СЕМАНТИКИ</a:t>
            </a:r>
          </a:p>
        </p:txBody>
      </p:sp>
      <p:sp>
        <p:nvSpPr>
          <p:cNvPr id="113" name="Rounded Rectangle 53">
            <a:extLst>
              <a:ext uri="{FF2B5EF4-FFF2-40B4-BE49-F238E27FC236}">
                <a16:creationId xmlns:a16="http://schemas.microsoft.com/office/drawing/2014/main" id="{BD36B0CE-19A1-014C-AAF0-B0FA41FB403F}"/>
              </a:ext>
            </a:extLst>
          </p:cNvPr>
          <p:cNvSpPr>
            <a:spLocks/>
          </p:cNvSpPr>
          <p:nvPr/>
        </p:nvSpPr>
        <p:spPr>
          <a:xfrm>
            <a:off x="8976320" y="1268760"/>
            <a:ext cx="2880320" cy="4876580"/>
          </a:xfrm>
          <a:prstGeom prst="flowChartProcess">
            <a:avLst/>
          </a:prstGeom>
          <a:solidFill>
            <a:srgbClr val="FFFFCC"/>
          </a:solidFill>
          <a:ln w="25400" cap="flat" cmpd="sng">
            <a:solidFill>
              <a:schemeClr val="tx2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Последовательный стек</a:t>
            </a:r>
          </a:p>
        </p:txBody>
      </p:sp>
      <p:sp>
        <p:nvSpPr>
          <p:cNvPr id="117" name="Rectangle 13">
            <a:extLst>
              <a:ext uri="{FF2B5EF4-FFF2-40B4-BE49-F238E27FC236}">
                <a16:creationId xmlns:a16="http://schemas.microsoft.com/office/drawing/2014/main" id="{3350E80D-75E5-EA42-B69E-42E52F54E2CA}"/>
              </a:ext>
            </a:extLst>
          </p:cNvPr>
          <p:cNvSpPr/>
          <p:nvPr/>
        </p:nvSpPr>
        <p:spPr>
          <a:xfrm>
            <a:off x="9500739" y="3508889"/>
            <a:ext cx="486310" cy="39705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Gill Sans SemiBold"/>
              </a:rPr>
              <a:t>30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8" name="Rectangle 14">
            <a:extLst>
              <a:ext uri="{FF2B5EF4-FFF2-40B4-BE49-F238E27FC236}">
                <a16:creationId xmlns:a16="http://schemas.microsoft.com/office/drawing/2014/main" id="{DDFFDF23-A93F-4248-B904-B77A976ABFA6}"/>
              </a:ext>
            </a:extLst>
          </p:cNvPr>
          <p:cNvSpPr/>
          <p:nvPr/>
        </p:nvSpPr>
        <p:spPr>
          <a:xfrm>
            <a:off x="9951661" y="3508524"/>
            <a:ext cx="486310" cy="39705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44</a:t>
            </a:r>
          </a:p>
        </p:txBody>
      </p:sp>
      <p:sp>
        <p:nvSpPr>
          <p:cNvPr id="119" name="Rectangle 15">
            <a:extLst>
              <a:ext uri="{FF2B5EF4-FFF2-40B4-BE49-F238E27FC236}">
                <a16:creationId xmlns:a16="http://schemas.microsoft.com/office/drawing/2014/main" id="{CA3B2A1D-89E3-8747-B666-0C5D82C770AD}"/>
              </a:ext>
            </a:extLst>
          </p:cNvPr>
          <p:cNvSpPr/>
          <p:nvPr/>
        </p:nvSpPr>
        <p:spPr>
          <a:xfrm>
            <a:off x="10401109" y="3508160"/>
            <a:ext cx="486310" cy="397052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Gill Sans SemiBold"/>
              </a:rPr>
              <a:t>59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20" name="Rectangle 16">
            <a:extLst>
              <a:ext uri="{FF2B5EF4-FFF2-40B4-BE49-F238E27FC236}">
                <a16:creationId xmlns:a16="http://schemas.microsoft.com/office/drawing/2014/main" id="{1E39ECA3-F0BF-A547-B642-F427AAEBE0BA}"/>
              </a:ext>
            </a:extLst>
          </p:cNvPr>
          <p:cNvSpPr/>
          <p:nvPr/>
        </p:nvSpPr>
        <p:spPr>
          <a:xfrm>
            <a:off x="10851295" y="3508160"/>
            <a:ext cx="486310" cy="397052"/>
          </a:xfrm>
          <a:prstGeom prst="rect">
            <a:avLst/>
          </a:prstGeom>
          <a:pattFill prst="smCheck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Gill Sans SemiBold"/>
              </a:rPr>
              <a:t>89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72" name="Рисунок 71" descr="Замок">
            <a:extLst>
              <a:ext uri="{FF2B5EF4-FFF2-40B4-BE49-F238E27FC236}">
                <a16:creationId xmlns:a16="http://schemas.microsoft.com/office/drawing/2014/main" id="{284FF333-24E4-42DA-BB15-0D09BB2A4A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12909" y="3479373"/>
            <a:ext cx="486310" cy="486310"/>
          </a:xfrm>
          <a:prstGeom prst="rect">
            <a:avLst/>
          </a:prstGeom>
        </p:spPr>
      </p:pic>
      <p:sp>
        <p:nvSpPr>
          <p:cNvPr id="208" name="Прямоугольник 207">
            <a:extLst>
              <a:ext uri="{FF2B5EF4-FFF2-40B4-BE49-F238E27FC236}">
                <a16:creationId xmlns:a16="http://schemas.microsoft.com/office/drawing/2014/main" id="{A641A765-5501-4EAC-980E-48E7276A60D0}"/>
              </a:ext>
            </a:extLst>
          </p:cNvPr>
          <p:cNvSpPr/>
          <p:nvPr/>
        </p:nvSpPr>
        <p:spPr>
          <a:xfrm>
            <a:off x="482601" y="1238262"/>
            <a:ext cx="5299735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altLang="ru-RU" sz="2000" dirty="0">
                <a:solidFill>
                  <a:srgbClr val="050D3F"/>
                </a:solidFill>
                <a:latin typeface="Gill Sans SemiBold" charset="0"/>
              </a:rPr>
              <a:t>Существуют реализации </a:t>
            </a:r>
            <a:r>
              <a:rPr lang="ru-RU" altLang="ru-RU" sz="2000" b="1" dirty="0" err="1">
                <a:solidFill>
                  <a:srgbClr val="050D3F"/>
                </a:solidFill>
                <a:latin typeface="Gill Sans SemiBold" charset="0"/>
              </a:rPr>
              <a:t>потокобезопасного</a:t>
            </a:r>
            <a:r>
              <a:rPr lang="ru-RU" altLang="ru-RU" sz="2000" b="1" dirty="0">
                <a:solidFill>
                  <a:srgbClr val="050D3F"/>
                </a:solidFill>
                <a:latin typeface="Gill Sans SemiBold" charset="0"/>
              </a:rPr>
              <a:t> стека строгой семантики (</a:t>
            </a:r>
            <a:r>
              <a:rPr lang="en-US" altLang="ru-RU" sz="2000" b="1" dirty="0">
                <a:solidFill>
                  <a:srgbClr val="050D3F"/>
                </a:solidFill>
                <a:latin typeface="Gill Sans SemiBold" charset="0"/>
              </a:rPr>
              <a:t>strong concurrent stack), </a:t>
            </a:r>
            <a:r>
              <a:rPr lang="ru-RU" altLang="ru-RU" sz="2000" dirty="0">
                <a:solidFill>
                  <a:srgbClr val="050D3F"/>
                </a:solidFill>
                <a:latin typeface="Gill Sans SemiBold" charset="0"/>
              </a:rPr>
              <a:t>как на базе блокировок, так и без использования блокировок</a:t>
            </a:r>
            <a:r>
              <a:rPr lang="en-US" altLang="ru-RU" sz="2000" dirty="0">
                <a:solidFill>
                  <a:srgbClr val="050D3F"/>
                </a:solidFill>
                <a:latin typeface="Gill Sans SemiBold" charset="0"/>
              </a:rPr>
              <a:t>. </a:t>
            </a:r>
            <a:r>
              <a:rPr lang="ru-RU" altLang="ru-RU" sz="2000" dirty="0">
                <a:solidFill>
                  <a:srgbClr val="050D3F"/>
                </a:solidFill>
                <a:latin typeface="Gill Sans SemiBold" charset="0"/>
              </a:rPr>
              <a:t>Их </a:t>
            </a:r>
            <a:r>
              <a:rPr lang="ru-RU" altLang="ru-RU" sz="2000" b="1" dirty="0">
                <a:solidFill>
                  <a:srgbClr val="050D3F"/>
                </a:solidFill>
                <a:latin typeface="Gill Sans SemiBold" charset="0"/>
              </a:rPr>
              <a:t>недостатки</a:t>
            </a:r>
            <a:r>
              <a:rPr lang="en-US" altLang="ru-RU" sz="2000" dirty="0">
                <a:solidFill>
                  <a:srgbClr val="050D3F"/>
                </a:solidFill>
                <a:latin typeface="Gill Sans SemiBold" charset="0"/>
              </a:rPr>
              <a:t>:</a:t>
            </a:r>
            <a:endParaRPr lang="ru-RU" altLang="ru-RU" sz="2000" dirty="0">
              <a:solidFill>
                <a:srgbClr val="050D3F"/>
              </a:solidFill>
              <a:latin typeface="Gill Sans SemiBold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050D3F"/>
                </a:solidFill>
                <a:latin typeface="Gill Sans SemiBold" charset="0"/>
              </a:rPr>
              <a:t>Потоки имеют единую точку выполнения операций (</a:t>
            </a:r>
            <a:r>
              <a:rPr lang="en-US" altLang="ru-RU" sz="2000" dirty="0">
                <a:solidFill>
                  <a:srgbClr val="050D3F"/>
                </a:solidFill>
                <a:latin typeface="Gill Sans SemiBold" charset="0"/>
              </a:rPr>
              <a:t>bottleneck, hotspot)</a:t>
            </a:r>
            <a:r>
              <a:rPr lang="ru-RU" altLang="ru-RU" sz="2000" dirty="0">
                <a:solidFill>
                  <a:srgbClr val="050D3F"/>
                </a:solidFill>
                <a:latin typeface="Gill Sans SemiBold" charset="0"/>
              </a:rPr>
              <a:t>, высокий уровень состязательности (</a:t>
            </a:r>
            <a:r>
              <a:rPr lang="en-US" altLang="ru-RU" sz="2000" dirty="0">
                <a:solidFill>
                  <a:srgbClr val="050D3F"/>
                </a:solidFill>
                <a:latin typeface="Gill Sans SemiBold" charset="0"/>
              </a:rPr>
              <a:t>contention)</a:t>
            </a:r>
            <a:endParaRPr lang="ru-RU" altLang="ru-RU" sz="2000" baseline="30000" dirty="0">
              <a:solidFill>
                <a:srgbClr val="050D3F"/>
              </a:solidFill>
              <a:latin typeface="Gill Sans SemiBold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050D3F"/>
                </a:solidFill>
                <a:latin typeface="Gill Sans SemiBold" charset="0"/>
              </a:rPr>
              <a:t>Невозможно выполнить действия параллельно</a:t>
            </a:r>
            <a:r>
              <a:rPr lang="en-US" altLang="ru-RU" sz="2000" dirty="0">
                <a:solidFill>
                  <a:srgbClr val="050D3F"/>
                </a:solidFill>
                <a:latin typeface="Gill Sans SemiBold" charset="0"/>
              </a:rPr>
              <a:t> </a:t>
            </a:r>
            <a:r>
              <a:rPr lang="ru-RU" altLang="ru-RU" sz="2000" dirty="0">
                <a:solidFill>
                  <a:srgbClr val="050D3F"/>
                </a:solidFill>
                <a:latin typeface="Gill Sans SemiBold" charset="0"/>
              </a:rPr>
              <a:t>несколькими потоками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050D3F"/>
                </a:solidFill>
                <a:latin typeface="Gill Sans SemiBold" charset="0"/>
              </a:rPr>
              <a:t>Голодание потоков (</a:t>
            </a:r>
            <a:r>
              <a:rPr lang="en-US" altLang="ru-RU" sz="2000" dirty="0">
                <a:solidFill>
                  <a:srgbClr val="050D3F"/>
                </a:solidFill>
                <a:latin typeface="Gill Sans SemiBold" charset="0"/>
              </a:rPr>
              <a:t>thread starvation)</a:t>
            </a:r>
            <a:endParaRPr lang="ru-RU" altLang="ru-RU" sz="2000" dirty="0">
              <a:solidFill>
                <a:srgbClr val="050D3F"/>
              </a:solidFill>
              <a:latin typeface="Gill Sans SemiBold" charset="0"/>
            </a:endParaRPr>
          </a:p>
        </p:txBody>
      </p:sp>
      <p:cxnSp>
        <p:nvCxnSpPr>
          <p:cNvPr id="125" name="Соединитель: изогнутый 124">
            <a:extLst>
              <a:ext uri="{FF2B5EF4-FFF2-40B4-BE49-F238E27FC236}">
                <a16:creationId xmlns:a16="http://schemas.microsoft.com/office/drawing/2014/main" id="{8478544D-7EF6-43EA-83D3-7F64593D53BF}"/>
              </a:ext>
            </a:extLst>
          </p:cNvPr>
          <p:cNvCxnSpPr>
            <a:cxnSpLocks/>
          </p:cNvCxnSpPr>
          <p:nvPr/>
        </p:nvCxnSpPr>
        <p:spPr>
          <a:xfrm>
            <a:off x="5963147" y="1567867"/>
            <a:ext cx="1191886" cy="208159"/>
          </a:xfrm>
          <a:prstGeom prst="curvedConnector3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D1BEA6F-B51A-4A26-8881-4A881772DF50}"/>
              </a:ext>
            </a:extLst>
          </p:cNvPr>
          <p:cNvSpPr txBox="1"/>
          <p:nvPr/>
        </p:nvSpPr>
        <p:spPr>
          <a:xfrm>
            <a:off x="6064143" y="1238262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push(27)</a:t>
            </a:r>
            <a:endParaRPr lang="ru-RU" dirty="0"/>
          </a:p>
        </p:txBody>
      </p:sp>
      <p:cxnSp>
        <p:nvCxnSpPr>
          <p:cNvPr id="126" name="Соединитель: изогнутый 125">
            <a:extLst>
              <a:ext uri="{FF2B5EF4-FFF2-40B4-BE49-F238E27FC236}">
                <a16:creationId xmlns:a16="http://schemas.microsoft.com/office/drawing/2014/main" id="{2B3A617A-912A-4DDE-A5BD-0DDFF88ABEE3}"/>
              </a:ext>
            </a:extLst>
          </p:cNvPr>
          <p:cNvCxnSpPr>
            <a:cxnSpLocks/>
          </p:cNvCxnSpPr>
          <p:nvPr/>
        </p:nvCxnSpPr>
        <p:spPr>
          <a:xfrm>
            <a:off x="5959495" y="2899462"/>
            <a:ext cx="1191886" cy="208159"/>
          </a:xfrm>
          <a:prstGeom prst="curvedConnector3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B8DA92A-C563-44DB-A22C-1FFCE67BFBA7}"/>
              </a:ext>
            </a:extLst>
          </p:cNvPr>
          <p:cNvSpPr txBox="1"/>
          <p:nvPr/>
        </p:nvSpPr>
        <p:spPr>
          <a:xfrm>
            <a:off x="6204289" y="25821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pop()</a:t>
            </a:r>
            <a:endParaRPr lang="ru-RU" dirty="0"/>
          </a:p>
        </p:txBody>
      </p:sp>
      <p:cxnSp>
        <p:nvCxnSpPr>
          <p:cNvPr id="140" name="Соединитель: изогнутый 139">
            <a:extLst>
              <a:ext uri="{FF2B5EF4-FFF2-40B4-BE49-F238E27FC236}">
                <a16:creationId xmlns:a16="http://schemas.microsoft.com/office/drawing/2014/main" id="{EB7D2655-6695-4D52-B211-22F0AD129C97}"/>
              </a:ext>
            </a:extLst>
          </p:cNvPr>
          <p:cNvCxnSpPr>
            <a:cxnSpLocks/>
          </p:cNvCxnSpPr>
          <p:nvPr/>
        </p:nvCxnSpPr>
        <p:spPr>
          <a:xfrm>
            <a:off x="5963147" y="4147760"/>
            <a:ext cx="1191886" cy="208159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41132DBE-7F45-4557-824D-B84F76E4B4DA}"/>
              </a:ext>
            </a:extLst>
          </p:cNvPr>
          <p:cNvSpPr txBox="1"/>
          <p:nvPr/>
        </p:nvSpPr>
        <p:spPr>
          <a:xfrm>
            <a:off x="6064143" y="3818155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push(44)</a:t>
            </a:r>
            <a:endParaRPr lang="ru-RU" dirty="0"/>
          </a:p>
        </p:txBody>
      </p:sp>
      <p:cxnSp>
        <p:nvCxnSpPr>
          <p:cNvPr id="142" name="Соединитель: изогнутый 141">
            <a:extLst>
              <a:ext uri="{FF2B5EF4-FFF2-40B4-BE49-F238E27FC236}">
                <a16:creationId xmlns:a16="http://schemas.microsoft.com/office/drawing/2014/main" id="{B1B7D961-281B-4D92-9EEC-4DFFDA49666B}"/>
              </a:ext>
            </a:extLst>
          </p:cNvPr>
          <p:cNvCxnSpPr>
            <a:cxnSpLocks/>
          </p:cNvCxnSpPr>
          <p:nvPr/>
        </p:nvCxnSpPr>
        <p:spPr>
          <a:xfrm>
            <a:off x="5959495" y="5479355"/>
            <a:ext cx="1191886" cy="208159"/>
          </a:xfrm>
          <a:prstGeom prst="curvedConnector3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A5240E36-57AF-4C2F-A16B-C71EC9F5A6D9}"/>
              </a:ext>
            </a:extLst>
          </p:cNvPr>
          <p:cNvSpPr txBox="1"/>
          <p:nvPr/>
        </p:nvSpPr>
        <p:spPr>
          <a:xfrm>
            <a:off x="6204289" y="516203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pop()</a:t>
            </a:r>
            <a:endParaRPr lang="ru-RU" dirty="0"/>
          </a:p>
        </p:txBody>
      </p:sp>
      <p:cxnSp>
        <p:nvCxnSpPr>
          <p:cNvPr id="162" name="Соединитель: изогнутый 161">
            <a:extLst>
              <a:ext uri="{FF2B5EF4-FFF2-40B4-BE49-F238E27FC236}">
                <a16:creationId xmlns:a16="http://schemas.microsoft.com/office/drawing/2014/main" id="{5C2D2D56-F894-447E-9925-6E0748801FE8}"/>
              </a:ext>
            </a:extLst>
          </p:cNvPr>
          <p:cNvCxnSpPr>
            <a:cxnSpLocks/>
            <a:stCxn id="152" idx="2"/>
            <a:endCxn id="117" idx="1"/>
          </p:cNvCxnSpPr>
          <p:nvPr/>
        </p:nvCxnSpPr>
        <p:spPr>
          <a:xfrm>
            <a:off x="8540721" y="2382730"/>
            <a:ext cx="960018" cy="1324685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Соединитель: изогнутый 170">
            <a:extLst>
              <a:ext uri="{FF2B5EF4-FFF2-40B4-BE49-F238E27FC236}">
                <a16:creationId xmlns:a16="http://schemas.microsoft.com/office/drawing/2014/main" id="{7B751F65-567F-495D-B048-8B2EEAFEF195}"/>
              </a:ext>
            </a:extLst>
          </p:cNvPr>
          <p:cNvCxnSpPr>
            <a:cxnSpLocks/>
            <a:stCxn id="152" idx="2"/>
            <a:endCxn id="117" idx="1"/>
          </p:cNvCxnSpPr>
          <p:nvPr/>
        </p:nvCxnSpPr>
        <p:spPr>
          <a:xfrm>
            <a:off x="8540721" y="2382730"/>
            <a:ext cx="960018" cy="1324685"/>
          </a:xfrm>
          <a:prstGeom prst="curvedConnector3">
            <a:avLst>
              <a:gd name="adj1" fmla="val 31761"/>
            </a:avLst>
          </a:prstGeom>
          <a:ln w="31750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Соединитель: изогнутый 179">
            <a:extLst>
              <a:ext uri="{FF2B5EF4-FFF2-40B4-BE49-F238E27FC236}">
                <a16:creationId xmlns:a16="http://schemas.microsoft.com/office/drawing/2014/main" id="{42100650-CBD7-464D-A65E-DE71FC0F0A5C}"/>
              </a:ext>
            </a:extLst>
          </p:cNvPr>
          <p:cNvCxnSpPr>
            <a:cxnSpLocks/>
            <a:stCxn id="135" idx="2"/>
            <a:endCxn id="117" idx="1"/>
          </p:cNvCxnSpPr>
          <p:nvPr/>
        </p:nvCxnSpPr>
        <p:spPr>
          <a:xfrm flipV="1">
            <a:off x="8559325" y="3707415"/>
            <a:ext cx="941414" cy="1181230"/>
          </a:xfrm>
          <a:prstGeom prst="curvedConnector3">
            <a:avLst>
              <a:gd name="adj1" fmla="val 54133"/>
            </a:avLst>
          </a:prstGeom>
          <a:ln w="317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Соединитель: изогнутый 186">
            <a:extLst>
              <a:ext uri="{FF2B5EF4-FFF2-40B4-BE49-F238E27FC236}">
                <a16:creationId xmlns:a16="http://schemas.microsoft.com/office/drawing/2014/main" id="{A7BAE40C-7727-426C-96A5-13856AD52C14}"/>
              </a:ext>
            </a:extLst>
          </p:cNvPr>
          <p:cNvCxnSpPr>
            <a:cxnSpLocks/>
            <a:stCxn id="135" idx="2"/>
            <a:endCxn id="117" idx="1"/>
          </p:cNvCxnSpPr>
          <p:nvPr/>
        </p:nvCxnSpPr>
        <p:spPr>
          <a:xfrm flipV="1">
            <a:off x="8559325" y="3707415"/>
            <a:ext cx="941414" cy="1181230"/>
          </a:xfrm>
          <a:prstGeom prst="curvedConnector3">
            <a:avLst>
              <a:gd name="adj1" fmla="val 30367"/>
            </a:avLst>
          </a:prstGeom>
          <a:ln w="317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Группа 132">
            <a:extLst>
              <a:ext uri="{FF2B5EF4-FFF2-40B4-BE49-F238E27FC236}">
                <a16:creationId xmlns:a16="http://schemas.microsoft.com/office/drawing/2014/main" id="{802BF507-6598-436D-8F88-7AA2B6224D2A}"/>
              </a:ext>
            </a:extLst>
          </p:cNvPr>
          <p:cNvGrpSpPr/>
          <p:nvPr/>
        </p:nvGrpSpPr>
        <p:grpSpPr>
          <a:xfrm>
            <a:off x="7257125" y="3778135"/>
            <a:ext cx="1409034" cy="2370665"/>
            <a:chOff x="2306958" y="863486"/>
            <a:chExt cx="827442" cy="2219659"/>
          </a:xfrm>
        </p:grpSpPr>
        <p:sp>
          <p:nvSpPr>
            <p:cNvPr id="134" name="Rectangle 5">
              <a:extLst>
                <a:ext uri="{FF2B5EF4-FFF2-40B4-BE49-F238E27FC236}">
                  <a16:creationId xmlns:a16="http://schemas.microsoft.com/office/drawing/2014/main" id="{7E663156-EA45-4F0C-B6B2-9D085C189318}"/>
                </a:ext>
              </a:extLst>
            </p:cNvPr>
            <p:cNvSpPr/>
            <p:nvPr/>
          </p:nvSpPr>
          <p:spPr>
            <a:xfrm>
              <a:off x="2306958" y="863486"/>
              <a:ext cx="827442" cy="2219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100" b="1" dirty="0">
                  <a:latin typeface="Gill Sans SemiBold"/>
                </a:rPr>
                <a:t>CPU </a:t>
              </a:r>
              <a:r>
                <a:rPr lang="ru-RU" sz="1100" b="1" dirty="0">
                  <a:latin typeface="Gill Sans SemiBold"/>
                </a:rPr>
                <a:t>1</a:t>
              </a:r>
              <a:endParaRPr lang="en-US" sz="1100" b="1" dirty="0">
                <a:latin typeface="Gill Sans SemiBold"/>
              </a:endParaRPr>
            </a:p>
          </p:txBody>
        </p:sp>
        <p:sp>
          <p:nvSpPr>
            <p:cNvPr id="135" name="Rectangle 335">
              <a:extLst>
                <a:ext uri="{FF2B5EF4-FFF2-40B4-BE49-F238E27FC236}">
                  <a16:creationId xmlns:a16="http://schemas.microsoft.com/office/drawing/2014/main" id="{D3306969-1355-494A-8991-0DB1BAD9DCFB}"/>
                </a:ext>
              </a:extLst>
            </p:cNvPr>
            <p:cNvSpPr/>
            <p:nvPr/>
          </p:nvSpPr>
          <p:spPr>
            <a:xfrm rot="16200000">
              <a:off x="2578001" y="1550699"/>
              <a:ext cx="282202" cy="7051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>
                  <a:latin typeface="Gill Sans SemiBold"/>
                </a:rPr>
                <a:t>L3 </a:t>
              </a:r>
              <a:r>
                <a:rPr lang="ru-RU" sz="1400" dirty="0"/>
                <a:t>Кэш</a:t>
              </a:r>
            </a:p>
          </p:txBody>
        </p:sp>
        <p:grpSp>
          <p:nvGrpSpPr>
            <p:cNvPr id="136" name="Группа 135">
              <a:extLst>
                <a:ext uri="{FF2B5EF4-FFF2-40B4-BE49-F238E27FC236}">
                  <a16:creationId xmlns:a16="http://schemas.microsoft.com/office/drawing/2014/main" id="{2850E8C1-DC83-4E36-8F6D-82AF0919C365}"/>
                </a:ext>
              </a:extLst>
            </p:cNvPr>
            <p:cNvGrpSpPr/>
            <p:nvPr/>
          </p:nvGrpSpPr>
          <p:grpSpPr>
            <a:xfrm>
              <a:off x="2368155" y="2238667"/>
              <a:ext cx="700864" cy="638203"/>
              <a:chOff x="1205860" y="2618881"/>
              <a:chExt cx="615502" cy="638203"/>
            </a:xfrm>
          </p:grpSpPr>
          <p:sp>
            <p:nvSpPr>
              <p:cNvPr id="146" name="Rectangle 48">
                <a:extLst>
                  <a:ext uri="{FF2B5EF4-FFF2-40B4-BE49-F238E27FC236}">
                    <a16:creationId xmlns:a16="http://schemas.microsoft.com/office/drawing/2014/main" id="{CC669CDE-CD95-4C6E-932A-770794E76B95}"/>
                  </a:ext>
                </a:extLst>
              </p:cNvPr>
              <p:cNvSpPr/>
              <p:nvPr/>
            </p:nvSpPr>
            <p:spPr>
              <a:xfrm>
                <a:off x="1205860" y="2618881"/>
                <a:ext cx="615502" cy="638203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sz="1100" b="1" dirty="0"/>
              </a:p>
              <a:p>
                <a:pPr algn="ctr">
                  <a:lnSpc>
                    <a:spcPct val="250000"/>
                  </a:lnSpc>
                </a:pPr>
                <a:r>
                  <a:rPr lang="ru-RU" sz="1100" b="1" dirty="0"/>
                  <a:t>Ядро</a:t>
                </a:r>
                <a:r>
                  <a:rPr lang="en-US" sz="1100" b="1" dirty="0"/>
                  <a:t> </a:t>
                </a:r>
                <a:r>
                  <a:rPr lang="ru-RU" sz="1100" b="1" dirty="0"/>
                  <a:t>1</a:t>
                </a:r>
                <a:endParaRPr lang="en-US" sz="1100" b="1" dirty="0"/>
              </a:p>
            </p:txBody>
          </p:sp>
          <p:sp>
            <p:nvSpPr>
              <p:cNvPr id="147" name="Rectangle 52">
                <a:extLst>
                  <a:ext uri="{FF2B5EF4-FFF2-40B4-BE49-F238E27FC236}">
                    <a16:creationId xmlns:a16="http://schemas.microsoft.com/office/drawing/2014/main" id="{3B2CB4B1-6F4A-4EE7-9391-6811EC42D5CB}"/>
                  </a:ext>
                </a:extLst>
              </p:cNvPr>
              <p:cNvSpPr/>
              <p:nvPr/>
            </p:nvSpPr>
            <p:spPr>
              <a:xfrm>
                <a:off x="1247473" y="2664472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148" name="Rectangle 50">
                <a:extLst>
                  <a:ext uri="{FF2B5EF4-FFF2-40B4-BE49-F238E27FC236}">
                    <a16:creationId xmlns:a16="http://schemas.microsoft.com/office/drawing/2014/main" id="{28249582-5407-47A1-86B7-8D62C9C7D8F3}"/>
                  </a:ext>
                </a:extLst>
              </p:cNvPr>
              <p:cNvSpPr/>
              <p:nvPr/>
            </p:nvSpPr>
            <p:spPr>
              <a:xfrm>
                <a:off x="1251162" y="2892941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149" name="Rectangle 51">
                <a:extLst>
                  <a:ext uri="{FF2B5EF4-FFF2-40B4-BE49-F238E27FC236}">
                    <a16:creationId xmlns:a16="http://schemas.microsoft.com/office/drawing/2014/main" id="{F21D6F49-EC05-4E4F-B7EC-443D4E171CCF}"/>
                  </a:ext>
                </a:extLst>
              </p:cNvPr>
              <p:cNvSpPr/>
              <p:nvPr/>
            </p:nvSpPr>
            <p:spPr>
              <a:xfrm>
                <a:off x="1520293" y="2892941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137" name="Группа 136">
              <a:extLst>
                <a:ext uri="{FF2B5EF4-FFF2-40B4-BE49-F238E27FC236}">
                  <a16:creationId xmlns:a16="http://schemas.microsoft.com/office/drawing/2014/main" id="{AAF31848-A225-4955-AC47-54B638A45530}"/>
                </a:ext>
              </a:extLst>
            </p:cNvPr>
            <p:cNvGrpSpPr/>
            <p:nvPr/>
          </p:nvGrpSpPr>
          <p:grpSpPr>
            <a:xfrm>
              <a:off x="2366543" y="932606"/>
              <a:ext cx="705121" cy="638203"/>
              <a:chOff x="1203926" y="1312820"/>
              <a:chExt cx="615502" cy="638203"/>
            </a:xfrm>
          </p:grpSpPr>
          <p:sp>
            <p:nvSpPr>
              <p:cNvPr id="138" name="Rectangle 48">
                <a:extLst>
                  <a:ext uri="{FF2B5EF4-FFF2-40B4-BE49-F238E27FC236}">
                    <a16:creationId xmlns:a16="http://schemas.microsoft.com/office/drawing/2014/main" id="{31C91EC6-DEB2-464B-9E62-3272504D8E77}"/>
                  </a:ext>
                </a:extLst>
              </p:cNvPr>
              <p:cNvSpPr/>
              <p:nvPr/>
            </p:nvSpPr>
            <p:spPr>
              <a:xfrm>
                <a:off x="1203926" y="1312820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100" b="1" dirty="0"/>
                  <a:t>Ядро</a:t>
                </a:r>
                <a:r>
                  <a:rPr lang="en-US" sz="1100" b="1" dirty="0"/>
                  <a:t> 0</a:t>
                </a:r>
              </a:p>
            </p:txBody>
          </p:sp>
          <p:sp>
            <p:nvSpPr>
              <p:cNvPr id="139" name="Rectangle 50">
                <a:extLst>
                  <a:ext uri="{FF2B5EF4-FFF2-40B4-BE49-F238E27FC236}">
                    <a16:creationId xmlns:a16="http://schemas.microsoft.com/office/drawing/2014/main" id="{A66F6EB8-86A6-48FA-A9CA-C1B46C0E9626}"/>
                  </a:ext>
                </a:extLst>
              </p:cNvPr>
              <p:cNvSpPr/>
              <p:nvPr/>
            </p:nvSpPr>
            <p:spPr>
              <a:xfrm>
                <a:off x="1253481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144" name="Rectangle 51">
                <a:extLst>
                  <a:ext uri="{FF2B5EF4-FFF2-40B4-BE49-F238E27FC236}">
                    <a16:creationId xmlns:a16="http://schemas.microsoft.com/office/drawing/2014/main" id="{AEC9514A-22B6-4287-8FC3-798A77D19E52}"/>
                  </a:ext>
                </a:extLst>
              </p:cNvPr>
              <p:cNvSpPr/>
              <p:nvPr/>
            </p:nvSpPr>
            <p:spPr>
              <a:xfrm>
                <a:off x="1522614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145" name="Rectangle 52">
                <a:extLst>
                  <a:ext uri="{FF2B5EF4-FFF2-40B4-BE49-F238E27FC236}">
                    <a16:creationId xmlns:a16="http://schemas.microsoft.com/office/drawing/2014/main" id="{205168F2-E2E6-4C18-AF23-B1B9839F6507}"/>
                  </a:ext>
                </a:extLst>
              </p:cNvPr>
              <p:cNvSpPr/>
              <p:nvPr/>
            </p:nvSpPr>
            <p:spPr>
              <a:xfrm>
                <a:off x="1253213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</p:grpSp>
      </p:grpSp>
      <p:grpSp>
        <p:nvGrpSpPr>
          <p:cNvPr id="150" name="Группа 149">
            <a:extLst>
              <a:ext uri="{FF2B5EF4-FFF2-40B4-BE49-F238E27FC236}">
                <a16:creationId xmlns:a16="http://schemas.microsoft.com/office/drawing/2014/main" id="{8143498E-C7F6-4307-8887-200055B9CF92}"/>
              </a:ext>
            </a:extLst>
          </p:cNvPr>
          <p:cNvGrpSpPr/>
          <p:nvPr/>
        </p:nvGrpSpPr>
        <p:grpSpPr>
          <a:xfrm>
            <a:off x="7238521" y="1272220"/>
            <a:ext cx="1409034" cy="2370665"/>
            <a:chOff x="2306958" y="863486"/>
            <a:chExt cx="827442" cy="2219659"/>
          </a:xfrm>
        </p:grpSpPr>
        <p:sp>
          <p:nvSpPr>
            <p:cNvPr id="151" name="Rectangle 5">
              <a:extLst>
                <a:ext uri="{FF2B5EF4-FFF2-40B4-BE49-F238E27FC236}">
                  <a16:creationId xmlns:a16="http://schemas.microsoft.com/office/drawing/2014/main" id="{E43DD507-3BA2-4305-90A4-AA1B3DA0940C}"/>
                </a:ext>
              </a:extLst>
            </p:cNvPr>
            <p:cNvSpPr/>
            <p:nvPr/>
          </p:nvSpPr>
          <p:spPr>
            <a:xfrm>
              <a:off x="2306958" y="863486"/>
              <a:ext cx="827442" cy="2219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050" b="1" dirty="0">
                  <a:latin typeface="Gill Sans SemiBold"/>
                </a:rPr>
                <a:t>CPU 0</a:t>
              </a:r>
            </a:p>
          </p:txBody>
        </p:sp>
        <p:sp>
          <p:nvSpPr>
            <p:cNvPr id="152" name="Rectangle 335">
              <a:extLst>
                <a:ext uri="{FF2B5EF4-FFF2-40B4-BE49-F238E27FC236}">
                  <a16:creationId xmlns:a16="http://schemas.microsoft.com/office/drawing/2014/main" id="{6F85C7FD-1CA0-40D1-ACC3-F71FBC765AE1}"/>
                </a:ext>
              </a:extLst>
            </p:cNvPr>
            <p:cNvSpPr/>
            <p:nvPr/>
          </p:nvSpPr>
          <p:spPr>
            <a:xfrm rot="16200000">
              <a:off x="2578001" y="1550699"/>
              <a:ext cx="282202" cy="7051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>
                  <a:latin typeface="Gill Sans SemiBold"/>
                </a:rPr>
                <a:t>L3 </a:t>
              </a:r>
              <a:r>
                <a:rPr lang="ru-RU" sz="1400" dirty="0"/>
                <a:t>Кэш</a:t>
              </a:r>
            </a:p>
          </p:txBody>
        </p:sp>
        <p:grpSp>
          <p:nvGrpSpPr>
            <p:cNvPr id="153" name="Группа 152">
              <a:extLst>
                <a:ext uri="{FF2B5EF4-FFF2-40B4-BE49-F238E27FC236}">
                  <a16:creationId xmlns:a16="http://schemas.microsoft.com/office/drawing/2014/main" id="{22BF8834-68F3-474E-A598-AC8C2E137146}"/>
                </a:ext>
              </a:extLst>
            </p:cNvPr>
            <p:cNvGrpSpPr/>
            <p:nvPr/>
          </p:nvGrpSpPr>
          <p:grpSpPr>
            <a:xfrm>
              <a:off x="2368155" y="2238667"/>
              <a:ext cx="700864" cy="638203"/>
              <a:chOff x="1205860" y="2618881"/>
              <a:chExt cx="615502" cy="638203"/>
            </a:xfrm>
          </p:grpSpPr>
          <p:sp>
            <p:nvSpPr>
              <p:cNvPr id="159" name="Rectangle 48">
                <a:extLst>
                  <a:ext uri="{FF2B5EF4-FFF2-40B4-BE49-F238E27FC236}">
                    <a16:creationId xmlns:a16="http://schemas.microsoft.com/office/drawing/2014/main" id="{AE5D41D4-898F-4630-B5E5-329C593C0FC7}"/>
                  </a:ext>
                </a:extLst>
              </p:cNvPr>
              <p:cNvSpPr/>
              <p:nvPr/>
            </p:nvSpPr>
            <p:spPr>
              <a:xfrm>
                <a:off x="1205860" y="2618881"/>
                <a:ext cx="615502" cy="638203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sz="1100" b="1" dirty="0"/>
              </a:p>
              <a:p>
                <a:pPr algn="ctr">
                  <a:lnSpc>
                    <a:spcPct val="250000"/>
                  </a:lnSpc>
                </a:pPr>
                <a:r>
                  <a:rPr lang="ru-RU" sz="1100" b="1" dirty="0"/>
                  <a:t>Ядро</a:t>
                </a:r>
                <a:r>
                  <a:rPr lang="en-US" sz="1100" b="1" dirty="0"/>
                  <a:t> </a:t>
                </a:r>
                <a:r>
                  <a:rPr lang="ru-RU" sz="1100" b="1" dirty="0"/>
                  <a:t>1</a:t>
                </a:r>
                <a:endParaRPr lang="en-US" sz="1100" b="1" dirty="0"/>
              </a:p>
            </p:txBody>
          </p:sp>
          <p:sp>
            <p:nvSpPr>
              <p:cNvPr id="160" name="Rectangle 52">
                <a:extLst>
                  <a:ext uri="{FF2B5EF4-FFF2-40B4-BE49-F238E27FC236}">
                    <a16:creationId xmlns:a16="http://schemas.microsoft.com/office/drawing/2014/main" id="{FB81D527-42A9-426A-AF5C-D74F432438DD}"/>
                  </a:ext>
                </a:extLst>
              </p:cNvPr>
              <p:cNvSpPr/>
              <p:nvPr/>
            </p:nvSpPr>
            <p:spPr>
              <a:xfrm>
                <a:off x="1247473" y="2664472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161" name="Rectangle 50">
                <a:extLst>
                  <a:ext uri="{FF2B5EF4-FFF2-40B4-BE49-F238E27FC236}">
                    <a16:creationId xmlns:a16="http://schemas.microsoft.com/office/drawing/2014/main" id="{443821DD-D554-4651-82BD-91FE5BAA5178}"/>
                  </a:ext>
                </a:extLst>
              </p:cNvPr>
              <p:cNvSpPr/>
              <p:nvPr/>
            </p:nvSpPr>
            <p:spPr>
              <a:xfrm>
                <a:off x="1251162" y="2892941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163" name="Rectangle 51">
                <a:extLst>
                  <a:ext uri="{FF2B5EF4-FFF2-40B4-BE49-F238E27FC236}">
                    <a16:creationId xmlns:a16="http://schemas.microsoft.com/office/drawing/2014/main" id="{8E7E27F9-F76C-4CFB-AE25-3D640169ED86}"/>
                  </a:ext>
                </a:extLst>
              </p:cNvPr>
              <p:cNvSpPr/>
              <p:nvPr/>
            </p:nvSpPr>
            <p:spPr>
              <a:xfrm>
                <a:off x="1520293" y="2892941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154" name="Группа 153">
              <a:extLst>
                <a:ext uri="{FF2B5EF4-FFF2-40B4-BE49-F238E27FC236}">
                  <a16:creationId xmlns:a16="http://schemas.microsoft.com/office/drawing/2014/main" id="{BC4AC38C-2794-404E-B08C-2A3EFCE82064}"/>
                </a:ext>
              </a:extLst>
            </p:cNvPr>
            <p:cNvGrpSpPr/>
            <p:nvPr/>
          </p:nvGrpSpPr>
          <p:grpSpPr>
            <a:xfrm>
              <a:off x="2366543" y="932606"/>
              <a:ext cx="705121" cy="638203"/>
              <a:chOff x="1203926" y="1312820"/>
              <a:chExt cx="615502" cy="638203"/>
            </a:xfrm>
          </p:grpSpPr>
          <p:sp>
            <p:nvSpPr>
              <p:cNvPr id="155" name="Rectangle 48">
                <a:extLst>
                  <a:ext uri="{FF2B5EF4-FFF2-40B4-BE49-F238E27FC236}">
                    <a16:creationId xmlns:a16="http://schemas.microsoft.com/office/drawing/2014/main" id="{F4912937-D542-4EAB-9A48-8A113415767E}"/>
                  </a:ext>
                </a:extLst>
              </p:cNvPr>
              <p:cNvSpPr/>
              <p:nvPr/>
            </p:nvSpPr>
            <p:spPr>
              <a:xfrm>
                <a:off x="1203926" y="1312820"/>
                <a:ext cx="615502" cy="63820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100" b="1" dirty="0"/>
                  <a:t>Ядро</a:t>
                </a:r>
                <a:r>
                  <a:rPr lang="en-US" sz="1100" b="1" dirty="0"/>
                  <a:t> 0</a:t>
                </a:r>
              </a:p>
            </p:txBody>
          </p:sp>
          <p:sp>
            <p:nvSpPr>
              <p:cNvPr id="156" name="Rectangle 50">
                <a:extLst>
                  <a:ext uri="{FF2B5EF4-FFF2-40B4-BE49-F238E27FC236}">
                    <a16:creationId xmlns:a16="http://schemas.microsoft.com/office/drawing/2014/main" id="{439040C7-FC60-40AF-B785-E1C46F8A970F}"/>
                  </a:ext>
                </a:extLst>
              </p:cNvPr>
              <p:cNvSpPr/>
              <p:nvPr/>
            </p:nvSpPr>
            <p:spPr>
              <a:xfrm>
                <a:off x="1253481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157" name="Rectangle 51">
                <a:extLst>
                  <a:ext uri="{FF2B5EF4-FFF2-40B4-BE49-F238E27FC236}">
                    <a16:creationId xmlns:a16="http://schemas.microsoft.com/office/drawing/2014/main" id="{76403589-295E-4B22-986B-450AF95DB374}"/>
                  </a:ext>
                </a:extLst>
              </p:cNvPr>
              <p:cNvSpPr/>
              <p:nvPr/>
            </p:nvSpPr>
            <p:spPr>
              <a:xfrm>
                <a:off x="1522614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158" name="Rectangle 52">
                <a:extLst>
                  <a:ext uri="{FF2B5EF4-FFF2-40B4-BE49-F238E27FC236}">
                    <a16:creationId xmlns:a16="http://schemas.microsoft.com/office/drawing/2014/main" id="{44C29D4B-AB4F-489E-B59A-8F8AF23D55A1}"/>
                  </a:ext>
                </a:extLst>
              </p:cNvPr>
              <p:cNvSpPr/>
              <p:nvPr/>
            </p:nvSpPr>
            <p:spPr>
              <a:xfrm>
                <a:off x="1253213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</p:grpSp>
      </p:grpSp>
      <p:cxnSp>
        <p:nvCxnSpPr>
          <p:cNvPr id="164" name="Соединитель: изогнутый 163">
            <a:extLst>
              <a:ext uri="{FF2B5EF4-FFF2-40B4-BE49-F238E27FC236}">
                <a16:creationId xmlns:a16="http://schemas.microsoft.com/office/drawing/2014/main" id="{E291F5EE-4A0D-4622-984C-CFDFE5A3F79D}"/>
              </a:ext>
            </a:extLst>
          </p:cNvPr>
          <p:cNvCxnSpPr>
            <a:cxnSpLocks/>
            <a:stCxn id="159" idx="0"/>
            <a:endCxn id="152" idx="2"/>
          </p:cNvCxnSpPr>
          <p:nvPr/>
        </p:nvCxnSpPr>
        <p:spPr>
          <a:xfrm rot="5400000" flipH="1" flipV="1">
            <a:off x="8060985" y="2261221"/>
            <a:ext cx="358226" cy="601245"/>
          </a:xfrm>
          <a:prstGeom prst="curvedConnector4">
            <a:avLst>
              <a:gd name="adj1" fmla="val 31835"/>
              <a:gd name="adj2" fmla="val 53837"/>
            </a:avLst>
          </a:prstGeom>
          <a:ln w="31750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: изогнутый 164">
            <a:extLst>
              <a:ext uri="{FF2B5EF4-FFF2-40B4-BE49-F238E27FC236}">
                <a16:creationId xmlns:a16="http://schemas.microsoft.com/office/drawing/2014/main" id="{F8DD4084-1101-4D1D-A14C-8CD9D469DC4B}"/>
              </a:ext>
            </a:extLst>
          </p:cNvPr>
          <p:cNvCxnSpPr>
            <a:cxnSpLocks/>
            <a:stCxn id="138" idx="2"/>
            <a:endCxn id="135" idx="2"/>
          </p:cNvCxnSpPr>
          <p:nvPr/>
        </p:nvCxnSpPr>
        <p:spPr>
          <a:xfrm rot="16200000" flipH="1">
            <a:off x="8081609" y="4410928"/>
            <a:ext cx="355067" cy="600366"/>
          </a:xfrm>
          <a:prstGeom prst="curvedConnector4">
            <a:avLst>
              <a:gd name="adj1" fmla="val 35163"/>
              <a:gd name="adj2" fmla="val 41616"/>
            </a:avLst>
          </a:prstGeom>
          <a:ln w="317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Соединитель: изогнутый 165">
            <a:extLst>
              <a:ext uri="{FF2B5EF4-FFF2-40B4-BE49-F238E27FC236}">
                <a16:creationId xmlns:a16="http://schemas.microsoft.com/office/drawing/2014/main" id="{5FC3B6E9-1995-4A3E-98AC-7C4499DA63B9}"/>
              </a:ext>
            </a:extLst>
          </p:cNvPr>
          <p:cNvCxnSpPr>
            <a:cxnSpLocks/>
            <a:stCxn id="155" idx="2"/>
            <a:endCxn id="152" idx="2"/>
          </p:cNvCxnSpPr>
          <p:nvPr/>
        </p:nvCxnSpPr>
        <p:spPr>
          <a:xfrm rot="16200000" flipH="1">
            <a:off x="8063005" y="1905013"/>
            <a:ext cx="355067" cy="600366"/>
          </a:xfrm>
          <a:prstGeom prst="curvedConnector4">
            <a:avLst>
              <a:gd name="adj1" fmla="val 33017"/>
              <a:gd name="adj2" fmla="val 49760"/>
            </a:avLst>
          </a:prstGeom>
          <a:ln w="317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Соединитель: изогнутый 166">
            <a:extLst>
              <a:ext uri="{FF2B5EF4-FFF2-40B4-BE49-F238E27FC236}">
                <a16:creationId xmlns:a16="http://schemas.microsoft.com/office/drawing/2014/main" id="{56CD289A-122D-4620-AD83-6B8865CCB4A4}"/>
              </a:ext>
            </a:extLst>
          </p:cNvPr>
          <p:cNvCxnSpPr>
            <a:cxnSpLocks/>
            <a:stCxn id="147" idx="0"/>
            <a:endCxn id="135" idx="2"/>
          </p:cNvCxnSpPr>
          <p:nvPr/>
        </p:nvCxnSpPr>
        <p:spPr>
          <a:xfrm rot="5400000" flipH="1" flipV="1">
            <a:off x="8053631" y="4789870"/>
            <a:ext cx="406919" cy="604470"/>
          </a:xfrm>
          <a:prstGeom prst="curvedConnector4">
            <a:avLst>
              <a:gd name="adj1" fmla="val 71514"/>
              <a:gd name="adj2" fmla="val 57106"/>
            </a:avLst>
          </a:prstGeom>
          <a:ln w="317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5192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60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7C2A0C-9E69-4B24-8D86-49B1ADA2FD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ОСЛАБЛЕННАЯ ОЧЕРЕДЬ С ПРИОРИТЕТОМ</a:t>
            </a:r>
            <a:endParaRPr lang="ru-RU" sz="28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90153FC-F143-4681-AE1B-F29907F970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Модель</a:t>
            </a:r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5C6E6E3D-5FAE-AA47-85C0-A87ACAE9C08C}"/>
              </a:ext>
            </a:extLst>
          </p:cNvPr>
          <p:cNvSpPr txBox="1"/>
          <p:nvPr/>
        </p:nvSpPr>
        <p:spPr>
          <a:xfrm>
            <a:off x="1559496" y="5622434"/>
            <a:ext cx="9318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Часть ослабленной очереди с приоритетом может </a:t>
            </a:r>
            <a:r>
              <a:rPr lang="ru-RU" sz="2000" dirty="0" err="1">
                <a:solidFill>
                  <a:schemeClr val="tx2">
                    <a:lumMod val="75000"/>
                  </a:schemeClr>
                </a:solidFill>
              </a:rPr>
              <a:t>распределёно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 находится в общей памяти разных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Gill Sans SemiBold"/>
              </a:rPr>
              <a:t>NUMA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 узлов.</a:t>
            </a:r>
          </a:p>
        </p:txBody>
      </p:sp>
      <p:sp>
        <p:nvSpPr>
          <p:cNvPr id="209" name="Прямоугольник 208">
            <a:extLst>
              <a:ext uri="{FF2B5EF4-FFF2-40B4-BE49-F238E27FC236}">
                <a16:creationId xmlns:a16="http://schemas.microsoft.com/office/drawing/2014/main" id="{4AA91CBA-3172-4016-85F4-BC0B90D9861A}"/>
              </a:ext>
            </a:extLst>
          </p:cNvPr>
          <p:cNvSpPr/>
          <p:nvPr/>
        </p:nvSpPr>
        <p:spPr>
          <a:xfrm>
            <a:off x="191344" y="1211020"/>
            <a:ext cx="5780978" cy="36581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r>
              <a:rPr lang="en-US" dirty="0">
                <a:solidFill>
                  <a:srgbClr val="002060"/>
                </a:solidFill>
              </a:rPr>
              <a:t>SMP </a:t>
            </a:r>
            <a:r>
              <a:rPr lang="ru-RU" dirty="0">
                <a:solidFill>
                  <a:srgbClr val="002060"/>
                </a:solidFill>
              </a:rPr>
              <a:t>Архитектура</a:t>
            </a:r>
          </a:p>
        </p:txBody>
      </p:sp>
      <p:grpSp>
        <p:nvGrpSpPr>
          <p:cNvPr id="309" name="Group 346">
            <a:extLst>
              <a:ext uri="{FF2B5EF4-FFF2-40B4-BE49-F238E27FC236}">
                <a16:creationId xmlns:a16="http://schemas.microsoft.com/office/drawing/2014/main" id="{FEE9C481-DF1F-47DF-81FA-E3223B8BD2D5}"/>
              </a:ext>
            </a:extLst>
          </p:cNvPr>
          <p:cNvGrpSpPr/>
          <p:nvPr/>
        </p:nvGrpSpPr>
        <p:grpSpPr>
          <a:xfrm>
            <a:off x="280243" y="1626101"/>
            <a:ext cx="5588003" cy="2920320"/>
            <a:chOff x="983432" y="1538056"/>
            <a:chExt cx="10791160" cy="4195200"/>
          </a:xfrm>
        </p:grpSpPr>
        <p:sp>
          <p:nvSpPr>
            <p:cNvPr id="310" name="Rectangle 5">
              <a:extLst>
                <a:ext uri="{FF2B5EF4-FFF2-40B4-BE49-F238E27FC236}">
                  <a16:creationId xmlns:a16="http://schemas.microsoft.com/office/drawing/2014/main" id="{120108C1-6D8B-4918-BA67-3A615AEBCDE1}"/>
                </a:ext>
              </a:extLst>
            </p:cNvPr>
            <p:cNvSpPr/>
            <p:nvPr/>
          </p:nvSpPr>
          <p:spPr>
            <a:xfrm>
              <a:off x="983432" y="1538056"/>
              <a:ext cx="4166424" cy="4195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000" dirty="0"/>
                <a:t>CPU 0</a:t>
              </a:r>
            </a:p>
          </p:txBody>
        </p:sp>
        <p:grpSp>
          <p:nvGrpSpPr>
            <p:cNvPr id="329" name="Group 82">
              <a:extLst>
                <a:ext uri="{FF2B5EF4-FFF2-40B4-BE49-F238E27FC236}">
                  <a16:creationId xmlns:a16="http://schemas.microsoft.com/office/drawing/2014/main" id="{D01BCE3E-9262-4717-B8BB-CCD56F5DE2B1}"/>
                </a:ext>
              </a:extLst>
            </p:cNvPr>
            <p:cNvGrpSpPr/>
            <p:nvPr/>
          </p:nvGrpSpPr>
          <p:grpSpPr>
            <a:xfrm>
              <a:off x="1100734" y="1687699"/>
              <a:ext cx="1404034" cy="1518566"/>
              <a:chOff x="637481" y="4573796"/>
              <a:chExt cx="1404034" cy="1518566"/>
            </a:xfrm>
          </p:grpSpPr>
          <p:grpSp>
            <p:nvGrpSpPr>
              <p:cNvPr id="415" name="Group 54">
                <a:extLst>
                  <a:ext uri="{FF2B5EF4-FFF2-40B4-BE49-F238E27FC236}">
                    <a16:creationId xmlns:a16="http://schemas.microsoft.com/office/drawing/2014/main" id="{82D7C7A9-A5C5-48B5-9FE1-E7D1F9063CA4}"/>
                  </a:ext>
                </a:extLst>
              </p:cNvPr>
              <p:cNvGrpSpPr/>
              <p:nvPr/>
            </p:nvGrpSpPr>
            <p:grpSpPr>
              <a:xfrm>
                <a:off x="812507" y="4573796"/>
                <a:ext cx="1188615" cy="810822"/>
                <a:chOff x="609600" y="4418378"/>
                <a:chExt cx="733872" cy="810822"/>
              </a:xfrm>
            </p:grpSpPr>
            <p:sp>
              <p:nvSpPr>
                <p:cNvPr id="422" name="Rectangle 48">
                  <a:extLst>
                    <a:ext uri="{FF2B5EF4-FFF2-40B4-BE49-F238E27FC236}">
                      <a16:creationId xmlns:a16="http://schemas.microsoft.com/office/drawing/2014/main" id="{F9C3A49F-43B9-41BB-A7EE-BF3D4CE5BA88}"/>
                    </a:ext>
                  </a:extLst>
                </p:cNvPr>
                <p:cNvSpPr/>
                <p:nvPr/>
              </p:nvSpPr>
              <p:spPr>
                <a:xfrm>
                  <a:off x="609600" y="4418378"/>
                  <a:ext cx="733872" cy="81082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ru-RU" sz="900" dirty="0"/>
                    <a:t>Ядро</a:t>
                  </a:r>
                  <a:r>
                    <a:rPr lang="en-US" sz="900" dirty="0"/>
                    <a:t> 0</a:t>
                  </a:r>
                </a:p>
              </p:txBody>
            </p:sp>
            <p:sp>
              <p:nvSpPr>
                <p:cNvPr id="423" name="Rectangle 49">
                  <a:extLst>
                    <a:ext uri="{FF2B5EF4-FFF2-40B4-BE49-F238E27FC236}">
                      <a16:creationId xmlns:a16="http://schemas.microsoft.com/office/drawing/2014/main" id="{9C9A56C8-CB3F-4D03-BA5F-1753CDC6382C}"/>
                    </a:ext>
                  </a:extLst>
                </p:cNvPr>
                <p:cNvSpPr/>
                <p:nvPr/>
              </p:nvSpPr>
              <p:spPr>
                <a:xfrm>
                  <a:off x="706408" y="4810573"/>
                  <a:ext cx="558366" cy="30949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ru-RU" sz="700" dirty="0"/>
                    <a:t>Кэш Менеджер</a:t>
                  </a:r>
                </a:p>
              </p:txBody>
            </p:sp>
          </p:grpSp>
          <p:sp>
            <p:nvSpPr>
              <p:cNvPr id="416" name="Rectangle 50">
                <a:extLst>
                  <a:ext uri="{FF2B5EF4-FFF2-40B4-BE49-F238E27FC236}">
                    <a16:creationId xmlns:a16="http://schemas.microsoft.com/office/drawing/2014/main" id="{736F6020-32A4-47C5-8DB8-CF445F7F83F8}"/>
                  </a:ext>
                </a:extLst>
              </p:cNvPr>
              <p:cNvSpPr/>
              <p:nvPr/>
            </p:nvSpPr>
            <p:spPr>
              <a:xfrm>
                <a:off x="1215203" y="5611587"/>
                <a:ext cx="412559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L1I</a:t>
                </a:r>
                <a:endParaRPr lang="ru-RU" sz="800" dirty="0"/>
              </a:p>
            </p:txBody>
          </p:sp>
          <p:sp>
            <p:nvSpPr>
              <p:cNvPr id="417" name="Rectangle 51">
                <a:extLst>
                  <a:ext uri="{FF2B5EF4-FFF2-40B4-BE49-F238E27FC236}">
                    <a16:creationId xmlns:a16="http://schemas.microsoft.com/office/drawing/2014/main" id="{C6A3438A-7365-44C9-97C4-41A66F3762FD}"/>
                  </a:ext>
                </a:extLst>
              </p:cNvPr>
              <p:cNvSpPr/>
              <p:nvPr/>
            </p:nvSpPr>
            <p:spPr>
              <a:xfrm>
                <a:off x="1628958" y="5611587"/>
                <a:ext cx="412557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L1D</a:t>
                </a:r>
              </a:p>
            </p:txBody>
          </p:sp>
          <p:sp>
            <p:nvSpPr>
              <p:cNvPr id="418" name="Rectangle 52">
                <a:extLst>
                  <a:ext uri="{FF2B5EF4-FFF2-40B4-BE49-F238E27FC236}">
                    <a16:creationId xmlns:a16="http://schemas.microsoft.com/office/drawing/2014/main" id="{34421695-0919-45E5-8195-97502BA785EB}"/>
                  </a:ext>
                </a:extLst>
              </p:cNvPr>
              <p:cNvSpPr/>
              <p:nvPr/>
            </p:nvSpPr>
            <p:spPr>
              <a:xfrm>
                <a:off x="637481" y="5895593"/>
                <a:ext cx="832157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L2</a:t>
                </a:r>
              </a:p>
            </p:txBody>
          </p:sp>
          <p:cxnSp>
            <p:nvCxnSpPr>
              <p:cNvPr id="419" name="Straight Connector 58">
                <a:extLst>
                  <a:ext uri="{FF2B5EF4-FFF2-40B4-BE49-F238E27FC236}">
                    <a16:creationId xmlns:a16="http://schemas.microsoft.com/office/drawing/2014/main" id="{FE4F0950-AF0B-4A23-A2D6-6C5A1278AD7C}"/>
                  </a:ext>
                </a:extLst>
              </p:cNvPr>
              <p:cNvCxnSpPr>
                <a:endCxn id="417" idx="0"/>
              </p:cNvCxnSpPr>
              <p:nvPr/>
            </p:nvCxnSpPr>
            <p:spPr>
              <a:xfrm>
                <a:off x="1834037" y="5301209"/>
                <a:ext cx="1201" cy="310378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60">
                <a:extLst>
                  <a:ext uri="{FF2B5EF4-FFF2-40B4-BE49-F238E27FC236}">
                    <a16:creationId xmlns:a16="http://schemas.microsoft.com/office/drawing/2014/main" id="{4444B0A6-8878-4CB3-BF2E-D3953182D2E9}"/>
                  </a:ext>
                </a:extLst>
              </p:cNvPr>
              <p:cNvCxnSpPr>
                <a:stCxn id="423" idx="2"/>
                <a:endCxn id="416" idx="0"/>
              </p:cNvCxnSpPr>
              <p:nvPr/>
            </p:nvCxnSpPr>
            <p:spPr>
              <a:xfrm>
                <a:off x="1421479" y="5275488"/>
                <a:ext cx="2" cy="336099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62">
                <a:extLst>
                  <a:ext uri="{FF2B5EF4-FFF2-40B4-BE49-F238E27FC236}">
                    <a16:creationId xmlns:a16="http://schemas.microsoft.com/office/drawing/2014/main" id="{968F6BEC-52E7-4DE8-B2C0-5CC7078D186F}"/>
                  </a:ext>
                </a:extLst>
              </p:cNvPr>
              <p:cNvCxnSpPr>
                <a:endCxn id="418" idx="0"/>
              </p:cNvCxnSpPr>
              <p:nvPr/>
            </p:nvCxnSpPr>
            <p:spPr>
              <a:xfrm flipH="1">
                <a:off x="1053560" y="5290017"/>
                <a:ext cx="1883" cy="605576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330" name="Group 93">
              <a:extLst>
                <a:ext uri="{FF2B5EF4-FFF2-40B4-BE49-F238E27FC236}">
                  <a16:creationId xmlns:a16="http://schemas.microsoft.com/office/drawing/2014/main" id="{7D7C1552-6349-4900-8AE3-1C2F267659E7}"/>
                </a:ext>
              </a:extLst>
            </p:cNvPr>
            <p:cNvGrpSpPr/>
            <p:nvPr/>
          </p:nvGrpSpPr>
          <p:grpSpPr>
            <a:xfrm>
              <a:off x="3580111" y="1687699"/>
              <a:ext cx="1404034" cy="1518566"/>
              <a:chOff x="637481" y="4573796"/>
              <a:chExt cx="1404034" cy="1518566"/>
            </a:xfrm>
          </p:grpSpPr>
          <p:grpSp>
            <p:nvGrpSpPr>
              <p:cNvPr id="406" name="Group 94">
                <a:extLst>
                  <a:ext uri="{FF2B5EF4-FFF2-40B4-BE49-F238E27FC236}">
                    <a16:creationId xmlns:a16="http://schemas.microsoft.com/office/drawing/2014/main" id="{F173EF20-141F-4B71-B46A-8C15930774AA}"/>
                  </a:ext>
                </a:extLst>
              </p:cNvPr>
              <p:cNvGrpSpPr/>
              <p:nvPr/>
            </p:nvGrpSpPr>
            <p:grpSpPr>
              <a:xfrm>
                <a:off x="812507" y="4573796"/>
                <a:ext cx="1188615" cy="810822"/>
                <a:chOff x="609600" y="4418378"/>
                <a:chExt cx="733872" cy="810822"/>
              </a:xfrm>
            </p:grpSpPr>
            <p:sp>
              <p:nvSpPr>
                <p:cNvPr id="413" name="Rectangle 101">
                  <a:extLst>
                    <a:ext uri="{FF2B5EF4-FFF2-40B4-BE49-F238E27FC236}">
                      <a16:creationId xmlns:a16="http://schemas.microsoft.com/office/drawing/2014/main" id="{1BE597C0-8E38-4FDC-B71F-1754FB7BBA6F}"/>
                    </a:ext>
                  </a:extLst>
                </p:cNvPr>
                <p:cNvSpPr/>
                <p:nvPr/>
              </p:nvSpPr>
              <p:spPr>
                <a:xfrm>
                  <a:off x="609600" y="4418378"/>
                  <a:ext cx="733872" cy="81082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ru-RU" sz="900" dirty="0"/>
                    <a:t>Ядро</a:t>
                  </a:r>
                  <a:r>
                    <a:rPr lang="en-US" sz="900" dirty="0"/>
                    <a:t> 1</a:t>
                  </a:r>
                </a:p>
              </p:txBody>
            </p:sp>
            <p:sp>
              <p:nvSpPr>
                <p:cNvPr id="414" name="Rectangle 102">
                  <a:extLst>
                    <a:ext uri="{FF2B5EF4-FFF2-40B4-BE49-F238E27FC236}">
                      <a16:creationId xmlns:a16="http://schemas.microsoft.com/office/drawing/2014/main" id="{D5E17440-1021-4DE2-8FB9-17F5513CA336}"/>
                    </a:ext>
                  </a:extLst>
                </p:cNvPr>
                <p:cNvSpPr/>
                <p:nvPr/>
              </p:nvSpPr>
              <p:spPr>
                <a:xfrm>
                  <a:off x="706408" y="4810576"/>
                  <a:ext cx="558366" cy="30949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ru-RU" sz="700" dirty="0"/>
                    <a:t>Кэш Менеджер</a:t>
                  </a:r>
                </a:p>
              </p:txBody>
            </p:sp>
          </p:grpSp>
          <p:sp>
            <p:nvSpPr>
              <p:cNvPr id="407" name="Rectangle 95">
                <a:extLst>
                  <a:ext uri="{FF2B5EF4-FFF2-40B4-BE49-F238E27FC236}">
                    <a16:creationId xmlns:a16="http://schemas.microsoft.com/office/drawing/2014/main" id="{C85AEA6B-B038-4596-B380-4D018D62E9CB}"/>
                  </a:ext>
                </a:extLst>
              </p:cNvPr>
              <p:cNvSpPr/>
              <p:nvPr/>
            </p:nvSpPr>
            <p:spPr>
              <a:xfrm>
                <a:off x="1215203" y="5611587"/>
                <a:ext cx="412559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L1I</a:t>
                </a:r>
                <a:endParaRPr lang="ru-RU" sz="800" dirty="0"/>
              </a:p>
            </p:txBody>
          </p:sp>
          <p:sp>
            <p:nvSpPr>
              <p:cNvPr id="408" name="Rectangle 96">
                <a:extLst>
                  <a:ext uri="{FF2B5EF4-FFF2-40B4-BE49-F238E27FC236}">
                    <a16:creationId xmlns:a16="http://schemas.microsoft.com/office/drawing/2014/main" id="{4FB0D454-1071-4665-AB45-F3AF4752A50B}"/>
                  </a:ext>
                </a:extLst>
              </p:cNvPr>
              <p:cNvSpPr/>
              <p:nvPr/>
            </p:nvSpPr>
            <p:spPr>
              <a:xfrm>
                <a:off x="1628958" y="5611587"/>
                <a:ext cx="412557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L1D</a:t>
                </a:r>
              </a:p>
            </p:txBody>
          </p:sp>
          <p:sp>
            <p:nvSpPr>
              <p:cNvPr id="409" name="Rectangle 97">
                <a:extLst>
                  <a:ext uri="{FF2B5EF4-FFF2-40B4-BE49-F238E27FC236}">
                    <a16:creationId xmlns:a16="http://schemas.microsoft.com/office/drawing/2014/main" id="{E5761D34-0931-4890-8FA5-9DFC8E9786A0}"/>
                  </a:ext>
                </a:extLst>
              </p:cNvPr>
              <p:cNvSpPr/>
              <p:nvPr/>
            </p:nvSpPr>
            <p:spPr>
              <a:xfrm>
                <a:off x="637481" y="5895593"/>
                <a:ext cx="832157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L2</a:t>
                </a:r>
              </a:p>
            </p:txBody>
          </p:sp>
          <p:cxnSp>
            <p:nvCxnSpPr>
              <p:cNvPr id="410" name="Straight Connector 98">
                <a:extLst>
                  <a:ext uri="{FF2B5EF4-FFF2-40B4-BE49-F238E27FC236}">
                    <a16:creationId xmlns:a16="http://schemas.microsoft.com/office/drawing/2014/main" id="{7C0EBB2E-56AB-4945-894D-3D4010EE9877}"/>
                  </a:ext>
                </a:extLst>
              </p:cNvPr>
              <p:cNvCxnSpPr>
                <a:endCxn id="408" idx="0"/>
              </p:cNvCxnSpPr>
              <p:nvPr/>
            </p:nvCxnSpPr>
            <p:spPr>
              <a:xfrm>
                <a:off x="1834037" y="5301209"/>
                <a:ext cx="1201" cy="310378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99">
                <a:extLst>
                  <a:ext uri="{FF2B5EF4-FFF2-40B4-BE49-F238E27FC236}">
                    <a16:creationId xmlns:a16="http://schemas.microsoft.com/office/drawing/2014/main" id="{C23D1003-20B4-4309-8F5B-8215EB3A3BD2}"/>
                  </a:ext>
                </a:extLst>
              </p:cNvPr>
              <p:cNvCxnSpPr>
                <a:stCxn id="414" idx="2"/>
                <a:endCxn id="407" idx="0"/>
              </p:cNvCxnSpPr>
              <p:nvPr/>
            </p:nvCxnSpPr>
            <p:spPr>
              <a:xfrm>
                <a:off x="1421479" y="5275491"/>
                <a:ext cx="2" cy="336096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100">
                <a:extLst>
                  <a:ext uri="{FF2B5EF4-FFF2-40B4-BE49-F238E27FC236}">
                    <a16:creationId xmlns:a16="http://schemas.microsoft.com/office/drawing/2014/main" id="{5648A58A-C273-4FB6-A117-9D8BF010512D}"/>
                  </a:ext>
                </a:extLst>
              </p:cNvPr>
              <p:cNvCxnSpPr>
                <a:endCxn id="409" idx="0"/>
              </p:cNvCxnSpPr>
              <p:nvPr/>
            </p:nvCxnSpPr>
            <p:spPr>
              <a:xfrm flipH="1">
                <a:off x="1053560" y="5290017"/>
                <a:ext cx="1883" cy="605576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331" name="Straight Connector 116">
              <a:extLst>
                <a:ext uri="{FF2B5EF4-FFF2-40B4-BE49-F238E27FC236}">
                  <a16:creationId xmlns:a16="http://schemas.microsoft.com/office/drawing/2014/main" id="{A69CB4A2-5356-4AE3-9436-4D7C44B1EFDE}"/>
                </a:ext>
              </a:extLst>
            </p:cNvPr>
            <p:cNvCxnSpPr>
              <a:stCxn id="414" idx="1"/>
            </p:cNvCxnSpPr>
            <p:nvPr/>
          </p:nvCxnSpPr>
          <p:spPr>
            <a:xfrm rot="10800000" flipV="1">
              <a:off x="3533634" y="2234646"/>
              <a:ext cx="378299" cy="1194349"/>
            </a:xfrm>
            <a:prstGeom prst="bentConnector2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2" name="Straight Connector 126">
              <a:extLst>
                <a:ext uri="{FF2B5EF4-FFF2-40B4-BE49-F238E27FC236}">
                  <a16:creationId xmlns:a16="http://schemas.microsoft.com/office/drawing/2014/main" id="{E7BD6840-2B9B-4151-AFAD-73900B54301F}"/>
                </a:ext>
              </a:extLst>
            </p:cNvPr>
            <p:cNvCxnSpPr>
              <a:stCxn id="423" idx="3"/>
            </p:cNvCxnSpPr>
            <p:nvPr/>
          </p:nvCxnSpPr>
          <p:spPr>
            <a:xfrm>
              <a:off x="2336911" y="2234643"/>
              <a:ext cx="224602" cy="1194359"/>
            </a:xfrm>
            <a:prstGeom prst="bentConnector2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33" name="Group 255">
              <a:extLst>
                <a:ext uri="{FF2B5EF4-FFF2-40B4-BE49-F238E27FC236}">
                  <a16:creationId xmlns:a16="http://schemas.microsoft.com/office/drawing/2014/main" id="{F777F023-FDB8-4700-BD05-E757402284A1}"/>
                </a:ext>
              </a:extLst>
            </p:cNvPr>
            <p:cNvGrpSpPr/>
            <p:nvPr/>
          </p:nvGrpSpPr>
          <p:grpSpPr>
            <a:xfrm>
              <a:off x="1100734" y="4015820"/>
              <a:ext cx="1392660" cy="1556170"/>
              <a:chOff x="1100734" y="4015820"/>
              <a:chExt cx="1392660" cy="1556170"/>
            </a:xfrm>
          </p:grpSpPr>
          <p:sp>
            <p:nvSpPr>
              <p:cNvPr id="398" name="Rectangle 234">
                <a:extLst>
                  <a:ext uri="{FF2B5EF4-FFF2-40B4-BE49-F238E27FC236}">
                    <a16:creationId xmlns:a16="http://schemas.microsoft.com/office/drawing/2014/main" id="{13228BFF-0998-4E62-A9BF-B729FC906CAF}"/>
                  </a:ext>
                </a:extLst>
              </p:cNvPr>
              <p:cNvSpPr/>
              <p:nvPr/>
            </p:nvSpPr>
            <p:spPr>
              <a:xfrm>
                <a:off x="1259034" y="4761168"/>
                <a:ext cx="1188615" cy="81082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ru-RU" sz="900" dirty="0"/>
                  <a:t>Ядро</a:t>
                </a:r>
                <a:r>
                  <a:rPr lang="en-US" sz="900" dirty="0"/>
                  <a:t> 2</a:t>
                </a:r>
              </a:p>
            </p:txBody>
          </p:sp>
          <p:sp>
            <p:nvSpPr>
              <p:cNvPr id="399" name="Rectangle 235">
                <a:extLst>
                  <a:ext uri="{FF2B5EF4-FFF2-40B4-BE49-F238E27FC236}">
                    <a16:creationId xmlns:a16="http://schemas.microsoft.com/office/drawing/2014/main" id="{B1A0AF8E-E7D6-44EB-AB31-F63D12B53ACD}"/>
                  </a:ext>
                </a:extLst>
              </p:cNvPr>
              <p:cNvSpPr/>
              <p:nvPr/>
            </p:nvSpPr>
            <p:spPr>
              <a:xfrm>
                <a:off x="1425324" y="4885987"/>
                <a:ext cx="904356" cy="3094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ru-RU" sz="700" dirty="0"/>
                  <a:t>Кэш Менеджер</a:t>
                </a:r>
              </a:p>
            </p:txBody>
          </p:sp>
          <p:sp>
            <p:nvSpPr>
              <p:cNvPr id="400" name="Rectangle 236">
                <a:extLst>
                  <a:ext uri="{FF2B5EF4-FFF2-40B4-BE49-F238E27FC236}">
                    <a16:creationId xmlns:a16="http://schemas.microsoft.com/office/drawing/2014/main" id="{409D1E32-6E11-436F-9702-0C12CCE59ABF}"/>
                  </a:ext>
                </a:extLst>
              </p:cNvPr>
              <p:cNvSpPr/>
              <p:nvPr/>
            </p:nvSpPr>
            <p:spPr>
              <a:xfrm>
                <a:off x="1667081" y="4299828"/>
                <a:ext cx="412559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L1I</a:t>
                </a:r>
                <a:endParaRPr lang="ru-RU" sz="800" dirty="0"/>
              </a:p>
            </p:txBody>
          </p:sp>
          <p:sp>
            <p:nvSpPr>
              <p:cNvPr id="401" name="Rectangle 237">
                <a:extLst>
                  <a:ext uri="{FF2B5EF4-FFF2-40B4-BE49-F238E27FC236}">
                    <a16:creationId xmlns:a16="http://schemas.microsoft.com/office/drawing/2014/main" id="{0139AC4C-9ADE-4475-9B3E-BDDB4BC4EC74}"/>
                  </a:ext>
                </a:extLst>
              </p:cNvPr>
              <p:cNvSpPr/>
              <p:nvPr/>
            </p:nvSpPr>
            <p:spPr>
              <a:xfrm>
                <a:off x="2080837" y="4299828"/>
                <a:ext cx="412557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L1D</a:t>
                </a:r>
              </a:p>
            </p:txBody>
          </p:sp>
          <p:sp>
            <p:nvSpPr>
              <p:cNvPr id="402" name="Rectangle 238">
                <a:extLst>
                  <a:ext uri="{FF2B5EF4-FFF2-40B4-BE49-F238E27FC236}">
                    <a16:creationId xmlns:a16="http://schemas.microsoft.com/office/drawing/2014/main" id="{B109D2A1-E382-44EE-B027-CE9791D425B3}"/>
                  </a:ext>
                </a:extLst>
              </p:cNvPr>
              <p:cNvSpPr/>
              <p:nvPr/>
            </p:nvSpPr>
            <p:spPr>
              <a:xfrm>
                <a:off x="1100734" y="4015820"/>
                <a:ext cx="832158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L2</a:t>
                </a:r>
              </a:p>
            </p:txBody>
          </p:sp>
          <p:cxnSp>
            <p:nvCxnSpPr>
              <p:cNvPr id="403" name="Straight Connector 240">
                <a:extLst>
                  <a:ext uri="{FF2B5EF4-FFF2-40B4-BE49-F238E27FC236}">
                    <a16:creationId xmlns:a16="http://schemas.microsoft.com/office/drawing/2014/main" id="{A9F1B2EA-5E27-4208-AFB5-A6D143D5C019}"/>
                  </a:ext>
                </a:extLst>
              </p:cNvPr>
              <p:cNvCxnSpPr>
                <a:stCxn id="401" idx="2"/>
              </p:cNvCxnSpPr>
              <p:nvPr/>
            </p:nvCxnSpPr>
            <p:spPr>
              <a:xfrm>
                <a:off x="2287117" y="4496597"/>
                <a:ext cx="5058" cy="369093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241">
                <a:extLst>
                  <a:ext uri="{FF2B5EF4-FFF2-40B4-BE49-F238E27FC236}">
                    <a16:creationId xmlns:a16="http://schemas.microsoft.com/office/drawing/2014/main" id="{18C1CB20-8D04-4E11-A894-8243FCEDF372}"/>
                  </a:ext>
                </a:extLst>
              </p:cNvPr>
              <p:cNvCxnSpPr>
                <a:stCxn id="400" idx="2"/>
                <a:endCxn id="399" idx="0"/>
              </p:cNvCxnSpPr>
              <p:nvPr/>
            </p:nvCxnSpPr>
            <p:spPr>
              <a:xfrm>
                <a:off x="1873360" y="4496598"/>
                <a:ext cx="4142" cy="389390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242">
                <a:extLst>
                  <a:ext uri="{FF2B5EF4-FFF2-40B4-BE49-F238E27FC236}">
                    <a16:creationId xmlns:a16="http://schemas.microsoft.com/office/drawing/2014/main" id="{B70E62CB-308B-47CD-8256-3EFE5FBD4D3D}"/>
                  </a:ext>
                </a:extLst>
              </p:cNvPr>
              <p:cNvCxnSpPr/>
              <p:nvPr/>
            </p:nvCxnSpPr>
            <p:spPr>
              <a:xfrm>
                <a:off x="1454506" y="4202619"/>
                <a:ext cx="42" cy="663069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334" name="Straight Connector 126">
              <a:extLst>
                <a:ext uri="{FF2B5EF4-FFF2-40B4-BE49-F238E27FC236}">
                  <a16:creationId xmlns:a16="http://schemas.microsoft.com/office/drawing/2014/main" id="{BED9B8FC-2C65-4B25-A76C-80E1C13F9BEC}"/>
                </a:ext>
              </a:extLst>
            </p:cNvPr>
            <p:cNvCxnSpPr>
              <a:endCxn id="399" idx="3"/>
            </p:cNvCxnSpPr>
            <p:nvPr/>
          </p:nvCxnSpPr>
          <p:spPr>
            <a:xfrm rot="5400000">
              <a:off x="1772586" y="4256668"/>
              <a:ext cx="1341162" cy="226973"/>
            </a:xfrm>
            <a:prstGeom prst="bentConnector2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35" name="Group 256">
              <a:extLst>
                <a:ext uri="{FF2B5EF4-FFF2-40B4-BE49-F238E27FC236}">
                  <a16:creationId xmlns:a16="http://schemas.microsoft.com/office/drawing/2014/main" id="{0A1BEB46-35FF-493A-93BA-EEA071861334}"/>
                </a:ext>
              </a:extLst>
            </p:cNvPr>
            <p:cNvGrpSpPr/>
            <p:nvPr/>
          </p:nvGrpSpPr>
          <p:grpSpPr>
            <a:xfrm>
              <a:off x="3577112" y="4015820"/>
              <a:ext cx="1392660" cy="1556170"/>
              <a:chOff x="1100734" y="4015820"/>
              <a:chExt cx="1392660" cy="1556170"/>
            </a:xfrm>
          </p:grpSpPr>
          <p:sp>
            <p:nvSpPr>
              <p:cNvPr id="390" name="Rectangle 257">
                <a:extLst>
                  <a:ext uri="{FF2B5EF4-FFF2-40B4-BE49-F238E27FC236}">
                    <a16:creationId xmlns:a16="http://schemas.microsoft.com/office/drawing/2014/main" id="{F9071AFC-45D2-43AA-B15F-5B4C600AF1EC}"/>
                  </a:ext>
                </a:extLst>
              </p:cNvPr>
              <p:cNvSpPr/>
              <p:nvPr/>
            </p:nvSpPr>
            <p:spPr>
              <a:xfrm>
                <a:off x="1259034" y="4761168"/>
                <a:ext cx="1188615" cy="81082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ru-RU" sz="900" dirty="0"/>
                  <a:t>Ядро</a:t>
                </a:r>
                <a:r>
                  <a:rPr lang="en-US" sz="900" dirty="0"/>
                  <a:t> 3</a:t>
                </a:r>
              </a:p>
            </p:txBody>
          </p:sp>
          <p:sp>
            <p:nvSpPr>
              <p:cNvPr id="391" name="Rectangle 258">
                <a:extLst>
                  <a:ext uri="{FF2B5EF4-FFF2-40B4-BE49-F238E27FC236}">
                    <a16:creationId xmlns:a16="http://schemas.microsoft.com/office/drawing/2014/main" id="{A165BBF9-D56D-4815-A622-1D715E562FB0}"/>
                  </a:ext>
                </a:extLst>
              </p:cNvPr>
              <p:cNvSpPr/>
              <p:nvPr/>
            </p:nvSpPr>
            <p:spPr>
              <a:xfrm>
                <a:off x="1425324" y="4885987"/>
                <a:ext cx="904356" cy="3094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ru-RU" sz="700" dirty="0"/>
                  <a:t>Кэш Менеджер</a:t>
                </a:r>
              </a:p>
            </p:txBody>
          </p:sp>
          <p:sp>
            <p:nvSpPr>
              <p:cNvPr id="392" name="Rectangle 259">
                <a:extLst>
                  <a:ext uri="{FF2B5EF4-FFF2-40B4-BE49-F238E27FC236}">
                    <a16:creationId xmlns:a16="http://schemas.microsoft.com/office/drawing/2014/main" id="{28C58D96-C86A-48B4-89A4-36A1278FB7C4}"/>
                  </a:ext>
                </a:extLst>
              </p:cNvPr>
              <p:cNvSpPr/>
              <p:nvPr/>
            </p:nvSpPr>
            <p:spPr>
              <a:xfrm>
                <a:off x="1667081" y="4299828"/>
                <a:ext cx="412559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L1I</a:t>
                </a:r>
                <a:endParaRPr lang="ru-RU" sz="800" dirty="0"/>
              </a:p>
            </p:txBody>
          </p:sp>
          <p:sp>
            <p:nvSpPr>
              <p:cNvPr id="393" name="Rectangle 260">
                <a:extLst>
                  <a:ext uri="{FF2B5EF4-FFF2-40B4-BE49-F238E27FC236}">
                    <a16:creationId xmlns:a16="http://schemas.microsoft.com/office/drawing/2014/main" id="{F59B9AF3-2C6A-4971-A679-5A7CF736090C}"/>
                  </a:ext>
                </a:extLst>
              </p:cNvPr>
              <p:cNvSpPr/>
              <p:nvPr/>
            </p:nvSpPr>
            <p:spPr>
              <a:xfrm>
                <a:off x="2080837" y="4299828"/>
                <a:ext cx="412557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L1D</a:t>
                </a:r>
              </a:p>
            </p:txBody>
          </p:sp>
          <p:sp>
            <p:nvSpPr>
              <p:cNvPr id="394" name="Rectangle 261">
                <a:extLst>
                  <a:ext uri="{FF2B5EF4-FFF2-40B4-BE49-F238E27FC236}">
                    <a16:creationId xmlns:a16="http://schemas.microsoft.com/office/drawing/2014/main" id="{B2656F9B-2551-4414-A159-750E70CCB24A}"/>
                  </a:ext>
                </a:extLst>
              </p:cNvPr>
              <p:cNvSpPr/>
              <p:nvPr/>
            </p:nvSpPr>
            <p:spPr>
              <a:xfrm>
                <a:off x="1100734" y="4015820"/>
                <a:ext cx="832158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L2</a:t>
                </a:r>
              </a:p>
            </p:txBody>
          </p:sp>
          <p:cxnSp>
            <p:nvCxnSpPr>
              <p:cNvPr id="395" name="Straight Connector 262">
                <a:extLst>
                  <a:ext uri="{FF2B5EF4-FFF2-40B4-BE49-F238E27FC236}">
                    <a16:creationId xmlns:a16="http://schemas.microsoft.com/office/drawing/2014/main" id="{9ED48A61-9356-439E-9730-DF16378F4B54}"/>
                  </a:ext>
                </a:extLst>
              </p:cNvPr>
              <p:cNvCxnSpPr>
                <a:stCxn id="393" idx="2"/>
              </p:cNvCxnSpPr>
              <p:nvPr/>
            </p:nvCxnSpPr>
            <p:spPr>
              <a:xfrm flipH="1">
                <a:off x="2278105" y="4496597"/>
                <a:ext cx="9012" cy="369093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263">
                <a:extLst>
                  <a:ext uri="{FF2B5EF4-FFF2-40B4-BE49-F238E27FC236}">
                    <a16:creationId xmlns:a16="http://schemas.microsoft.com/office/drawing/2014/main" id="{89FFA190-2CBC-4CE7-8C2C-C4E1FCDF5038}"/>
                  </a:ext>
                </a:extLst>
              </p:cNvPr>
              <p:cNvCxnSpPr>
                <a:stCxn id="392" idx="2"/>
                <a:endCxn id="391" idx="0"/>
              </p:cNvCxnSpPr>
              <p:nvPr/>
            </p:nvCxnSpPr>
            <p:spPr>
              <a:xfrm>
                <a:off x="1873360" y="4496598"/>
                <a:ext cx="4142" cy="389390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264">
                <a:extLst>
                  <a:ext uri="{FF2B5EF4-FFF2-40B4-BE49-F238E27FC236}">
                    <a16:creationId xmlns:a16="http://schemas.microsoft.com/office/drawing/2014/main" id="{AB0550C7-89A7-404C-9CC3-0CC6847268CF}"/>
                  </a:ext>
                </a:extLst>
              </p:cNvPr>
              <p:cNvCxnSpPr/>
              <p:nvPr/>
            </p:nvCxnSpPr>
            <p:spPr>
              <a:xfrm>
                <a:off x="1454506" y="4202619"/>
                <a:ext cx="42" cy="663069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336" name="Straight Connector 126">
              <a:extLst>
                <a:ext uri="{FF2B5EF4-FFF2-40B4-BE49-F238E27FC236}">
                  <a16:creationId xmlns:a16="http://schemas.microsoft.com/office/drawing/2014/main" id="{5DBD18AB-F687-4730-A038-6BF5A3082F76}"/>
                </a:ext>
              </a:extLst>
            </p:cNvPr>
            <p:cNvCxnSpPr>
              <a:stCxn id="391" idx="1"/>
            </p:cNvCxnSpPr>
            <p:nvPr/>
          </p:nvCxnSpPr>
          <p:spPr>
            <a:xfrm rot="10800000">
              <a:off x="3518310" y="3713012"/>
              <a:ext cx="383393" cy="1327724"/>
            </a:xfrm>
            <a:prstGeom prst="bentConnector2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37" name="Rectangle 269">
              <a:extLst>
                <a:ext uri="{FF2B5EF4-FFF2-40B4-BE49-F238E27FC236}">
                  <a16:creationId xmlns:a16="http://schemas.microsoft.com/office/drawing/2014/main" id="{05BC9859-4696-461C-8A3F-560FA5654BC9}"/>
                </a:ext>
              </a:extLst>
            </p:cNvPr>
            <p:cNvSpPr/>
            <p:nvPr/>
          </p:nvSpPr>
          <p:spPr>
            <a:xfrm>
              <a:off x="7608168" y="1538056"/>
              <a:ext cx="4166424" cy="4195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000" dirty="0"/>
                <a:t>CPU 1</a:t>
              </a:r>
            </a:p>
          </p:txBody>
        </p:sp>
        <p:sp>
          <p:nvSpPr>
            <p:cNvPr id="338" name="Rectangle 270">
              <a:extLst>
                <a:ext uri="{FF2B5EF4-FFF2-40B4-BE49-F238E27FC236}">
                  <a16:creationId xmlns:a16="http://schemas.microsoft.com/office/drawing/2014/main" id="{F322B49D-4773-4A53-AE97-1945561CA940}"/>
                </a:ext>
              </a:extLst>
            </p:cNvPr>
            <p:cNvSpPr/>
            <p:nvPr/>
          </p:nvSpPr>
          <p:spPr>
            <a:xfrm rot="16200000">
              <a:off x="10116248" y="2435876"/>
              <a:ext cx="270577" cy="22997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00" dirty="0"/>
                <a:t>L3 </a:t>
              </a:r>
              <a:r>
                <a:rPr lang="ru-RU" sz="1000" dirty="0"/>
                <a:t>Кэш</a:t>
              </a:r>
            </a:p>
          </p:txBody>
        </p:sp>
        <p:grpSp>
          <p:nvGrpSpPr>
            <p:cNvPr id="339" name="Group 271">
              <a:extLst>
                <a:ext uri="{FF2B5EF4-FFF2-40B4-BE49-F238E27FC236}">
                  <a16:creationId xmlns:a16="http://schemas.microsoft.com/office/drawing/2014/main" id="{02984125-D4B8-452C-AF0D-970838E108C6}"/>
                </a:ext>
              </a:extLst>
            </p:cNvPr>
            <p:cNvGrpSpPr/>
            <p:nvPr/>
          </p:nvGrpSpPr>
          <p:grpSpPr>
            <a:xfrm>
              <a:off x="7725470" y="1687699"/>
              <a:ext cx="1404034" cy="1518566"/>
              <a:chOff x="637481" y="4573796"/>
              <a:chExt cx="1404034" cy="1518566"/>
            </a:xfrm>
          </p:grpSpPr>
          <p:grpSp>
            <p:nvGrpSpPr>
              <p:cNvPr id="381" name="Group 272">
                <a:extLst>
                  <a:ext uri="{FF2B5EF4-FFF2-40B4-BE49-F238E27FC236}">
                    <a16:creationId xmlns:a16="http://schemas.microsoft.com/office/drawing/2014/main" id="{29580191-71EF-4AB1-B3E2-818F416A3A8D}"/>
                  </a:ext>
                </a:extLst>
              </p:cNvPr>
              <p:cNvGrpSpPr/>
              <p:nvPr/>
            </p:nvGrpSpPr>
            <p:grpSpPr>
              <a:xfrm>
                <a:off x="812507" y="4573796"/>
                <a:ext cx="1188615" cy="810822"/>
                <a:chOff x="609600" y="4418378"/>
                <a:chExt cx="733872" cy="810822"/>
              </a:xfrm>
            </p:grpSpPr>
            <p:sp>
              <p:nvSpPr>
                <p:cNvPr id="388" name="Rectangle 279">
                  <a:extLst>
                    <a:ext uri="{FF2B5EF4-FFF2-40B4-BE49-F238E27FC236}">
                      <a16:creationId xmlns:a16="http://schemas.microsoft.com/office/drawing/2014/main" id="{A1D8D38A-985D-4AED-841D-30B9649B8252}"/>
                    </a:ext>
                  </a:extLst>
                </p:cNvPr>
                <p:cNvSpPr/>
                <p:nvPr/>
              </p:nvSpPr>
              <p:spPr>
                <a:xfrm>
                  <a:off x="609600" y="4418378"/>
                  <a:ext cx="733872" cy="81082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ru-RU" sz="900" dirty="0"/>
                    <a:t>Ядро</a:t>
                  </a:r>
                  <a:r>
                    <a:rPr lang="en-US" sz="900" dirty="0"/>
                    <a:t> 0</a:t>
                  </a:r>
                </a:p>
              </p:txBody>
            </p:sp>
            <p:sp>
              <p:nvSpPr>
                <p:cNvPr id="389" name="Rectangle 280">
                  <a:extLst>
                    <a:ext uri="{FF2B5EF4-FFF2-40B4-BE49-F238E27FC236}">
                      <a16:creationId xmlns:a16="http://schemas.microsoft.com/office/drawing/2014/main" id="{E3136D12-5A87-4AE9-9CFF-BD7D7077883C}"/>
                    </a:ext>
                  </a:extLst>
                </p:cNvPr>
                <p:cNvSpPr/>
                <p:nvPr/>
              </p:nvSpPr>
              <p:spPr>
                <a:xfrm>
                  <a:off x="706408" y="4810573"/>
                  <a:ext cx="558366" cy="30949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ru-RU" sz="700" dirty="0"/>
                    <a:t>Кэш Менеджер</a:t>
                  </a:r>
                </a:p>
              </p:txBody>
            </p:sp>
          </p:grpSp>
          <p:sp>
            <p:nvSpPr>
              <p:cNvPr id="382" name="Rectangle 273">
                <a:extLst>
                  <a:ext uri="{FF2B5EF4-FFF2-40B4-BE49-F238E27FC236}">
                    <a16:creationId xmlns:a16="http://schemas.microsoft.com/office/drawing/2014/main" id="{4AB87813-BC55-4EE3-BAF0-D167A94AE407}"/>
                  </a:ext>
                </a:extLst>
              </p:cNvPr>
              <p:cNvSpPr/>
              <p:nvPr/>
            </p:nvSpPr>
            <p:spPr>
              <a:xfrm>
                <a:off x="1215203" y="5611587"/>
                <a:ext cx="412559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L1I</a:t>
                </a:r>
                <a:endParaRPr lang="ru-RU" sz="800" dirty="0"/>
              </a:p>
            </p:txBody>
          </p:sp>
          <p:sp>
            <p:nvSpPr>
              <p:cNvPr id="383" name="Rectangle 274">
                <a:extLst>
                  <a:ext uri="{FF2B5EF4-FFF2-40B4-BE49-F238E27FC236}">
                    <a16:creationId xmlns:a16="http://schemas.microsoft.com/office/drawing/2014/main" id="{8D5A06E9-D92E-4187-96AD-FCE44D06E47A}"/>
                  </a:ext>
                </a:extLst>
              </p:cNvPr>
              <p:cNvSpPr/>
              <p:nvPr/>
            </p:nvSpPr>
            <p:spPr>
              <a:xfrm>
                <a:off x="1628958" y="5611587"/>
                <a:ext cx="412557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L1D</a:t>
                </a:r>
              </a:p>
            </p:txBody>
          </p:sp>
          <p:sp>
            <p:nvSpPr>
              <p:cNvPr id="384" name="Rectangle 275">
                <a:extLst>
                  <a:ext uri="{FF2B5EF4-FFF2-40B4-BE49-F238E27FC236}">
                    <a16:creationId xmlns:a16="http://schemas.microsoft.com/office/drawing/2014/main" id="{8D1D8DD9-7F88-49B2-AAA2-50DA1D75D349}"/>
                  </a:ext>
                </a:extLst>
              </p:cNvPr>
              <p:cNvSpPr/>
              <p:nvPr/>
            </p:nvSpPr>
            <p:spPr>
              <a:xfrm>
                <a:off x="637481" y="5895593"/>
                <a:ext cx="832157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L2</a:t>
                </a:r>
              </a:p>
            </p:txBody>
          </p:sp>
          <p:cxnSp>
            <p:nvCxnSpPr>
              <p:cNvPr id="385" name="Straight Connector 276">
                <a:extLst>
                  <a:ext uri="{FF2B5EF4-FFF2-40B4-BE49-F238E27FC236}">
                    <a16:creationId xmlns:a16="http://schemas.microsoft.com/office/drawing/2014/main" id="{F5C7C816-0FA7-4C06-ADE8-E6C61FC9E88E}"/>
                  </a:ext>
                </a:extLst>
              </p:cNvPr>
              <p:cNvCxnSpPr>
                <a:endCxn id="383" idx="0"/>
              </p:cNvCxnSpPr>
              <p:nvPr/>
            </p:nvCxnSpPr>
            <p:spPr>
              <a:xfrm>
                <a:off x="1834037" y="5301209"/>
                <a:ext cx="1201" cy="310378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277">
                <a:extLst>
                  <a:ext uri="{FF2B5EF4-FFF2-40B4-BE49-F238E27FC236}">
                    <a16:creationId xmlns:a16="http://schemas.microsoft.com/office/drawing/2014/main" id="{973AFB9D-FA51-405D-924E-9F40D04CCA07}"/>
                  </a:ext>
                </a:extLst>
              </p:cNvPr>
              <p:cNvCxnSpPr>
                <a:stCxn id="389" idx="2"/>
                <a:endCxn id="382" idx="0"/>
              </p:cNvCxnSpPr>
              <p:nvPr/>
            </p:nvCxnSpPr>
            <p:spPr>
              <a:xfrm>
                <a:off x="1421479" y="5275488"/>
                <a:ext cx="2" cy="336099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278">
                <a:extLst>
                  <a:ext uri="{FF2B5EF4-FFF2-40B4-BE49-F238E27FC236}">
                    <a16:creationId xmlns:a16="http://schemas.microsoft.com/office/drawing/2014/main" id="{86AE1DC1-4FAF-40F1-996E-2293B13332AA}"/>
                  </a:ext>
                </a:extLst>
              </p:cNvPr>
              <p:cNvCxnSpPr>
                <a:endCxn id="384" idx="0"/>
              </p:cNvCxnSpPr>
              <p:nvPr/>
            </p:nvCxnSpPr>
            <p:spPr>
              <a:xfrm flipH="1">
                <a:off x="1053560" y="5290017"/>
                <a:ext cx="1883" cy="605576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341" name="Group 281">
              <a:extLst>
                <a:ext uri="{FF2B5EF4-FFF2-40B4-BE49-F238E27FC236}">
                  <a16:creationId xmlns:a16="http://schemas.microsoft.com/office/drawing/2014/main" id="{85B50BA8-155E-4F51-9DD5-1A1D7E69945A}"/>
                </a:ext>
              </a:extLst>
            </p:cNvPr>
            <p:cNvGrpSpPr/>
            <p:nvPr/>
          </p:nvGrpSpPr>
          <p:grpSpPr>
            <a:xfrm>
              <a:off x="10204847" y="1687699"/>
              <a:ext cx="1404034" cy="1518566"/>
              <a:chOff x="637481" y="4573796"/>
              <a:chExt cx="1404034" cy="1518566"/>
            </a:xfrm>
          </p:grpSpPr>
          <p:grpSp>
            <p:nvGrpSpPr>
              <p:cNvPr id="372" name="Group 282">
                <a:extLst>
                  <a:ext uri="{FF2B5EF4-FFF2-40B4-BE49-F238E27FC236}">
                    <a16:creationId xmlns:a16="http://schemas.microsoft.com/office/drawing/2014/main" id="{9A3F5855-DFCD-4D21-B1B5-76EC63BA42ED}"/>
                  </a:ext>
                </a:extLst>
              </p:cNvPr>
              <p:cNvGrpSpPr/>
              <p:nvPr/>
            </p:nvGrpSpPr>
            <p:grpSpPr>
              <a:xfrm>
                <a:off x="812507" y="4573796"/>
                <a:ext cx="1188615" cy="810822"/>
                <a:chOff x="609600" y="4418378"/>
                <a:chExt cx="733872" cy="810822"/>
              </a:xfrm>
            </p:grpSpPr>
            <p:sp>
              <p:nvSpPr>
                <p:cNvPr id="379" name="Rectangle 289">
                  <a:extLst>
                    <a:ext uri="{FF2B5EF4-FFF2-40B4-BE49-F238E27FC236}">
                      <a16:creationId xmlns:a16="http://schemas.microsoft.com/office/drawing/2014/main" id="{6CBE6509-2E32-4D18-AE07-D815F5605B63}"/>
                    </a:ext>
                  </a:extLst>
                </p:cNvPr>
                <p:cNvSpPr/>
                <p:nvPr/>
              </p:nvSpPr>
              <p:spPr>
                <a:xfrm>
                  <a:off x="609600" y="4418378"/>
                  <a:ext cx="733872" cy="81082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ru-RU" sz="900" dirty="0"/>
                    <a:t>Ядро</a:t>
                  </a:r>
                  <a:r>
                    <a:rPr lang="en-US" sz="900" dirty="0"/>
                    <a:t> 1</a:t>
                  </a:r>
                </a:p>
              </p:txBody>
            </p:sp>
            <p:sp>
              <p:nvSpPr>
                <p:cNvPr id="380" name="Rectangle 290">
                  <a:extLst>
                    <a:ext uri="{FF2B5EF4-FFF2-40B4-BE49-F238E27FC236}">
                      <a16:creationId xmlns:a16="http://schemas.microsoft.com/office/drawing/2014/main" id="{1BF1EA6B-789B-4EF1-B9E9-945D5972C1E7}"/>
                    </a:ext>
                  </a:extLst>
                </p:cNvPr>
                <p:cNvSpPr/>
                <p:nvPr/>
              </p:nvSpPr>
              <p:spPr>
                <a:xfrm>
                  <a:off x="706408" y="4810576"/>
                  <a:ext cx="558366" cy="30949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ru-RU" sz="700" dirty="0"/>
                    <a:t>Кэш Менеджер</a:t>
                  </a:r>
                </a:p>
              </p:txBody>
            </p:sp>
          </p:grpSp>
          <p:sp>
            <p:nvSpPr>
              <p:cNvPr id="373" name="Rectangle 283">
                <a:extLst>
                  <a:ext uri="{FF2B5EF4-FFF2-40B4-BE49-F238E27FC236}">
                    <a16:creationId xmlns:a16="http://schemas.microsoft.com/office/drawing/2014/main" id="{71FEFD1C-8627-4BA6-885A-373BFE2E120B}"/>
                  </a:ext>
                </a:extLst>
              </p:cNvPr>
              <p:cNvSpPr/>
              <p:nvPr/>
            </p:nvSpPr>
            <p:spPr>
              <a:xfrm>
                <a:off x="1215203" y="5611587"/>
                <a:ext cx="412559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L1I</a:t>
                </a:r>
                <a:endParaRPr lang="ru-RU" sz="800" dirty="0"/>
              </a:p>
            </p:txBody>
          </p:sp>
          <p:sp>
            <p:nvSpPr>
              <p:cNvPr id="374" name="Rectangle 284">
                <a:extLst>
                  <a:ext uri="{FF2B5EF4-FFF2-40B4-BE49-F238E27FC236}">
                    <a16:creationId xmlns:a16="http://schemas.microsoft.com/office/drawing/2014/main" id="{10146BB1-73EA-41D4-AB0E-76207D37EF04}"/>
                  </a:ext>
                </a:extLst>
              </p:cNvPr>
              <p:cNvSpPr/>
              <p:nvPr/>
            </p:nvSpPr>
            <p:spPr>
              <a:xfrm>
                <a:off x="1628958" y="5611587"/>
                <a:ext cx="412557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L1D</a:t>
                </a:r>
              </a:p>
            </p:txBody>
          </p:sp>
          <p:sp>
            <p:nvSpPr>
              <p:cNvPr id="375" name="Rectangle 285">
                <a:extLst>
                  <a:ext uri="{FF2B5EF4-FFF2-40B4-BE49-F238E27FC236}">
                    <a16:creationId xmlns:a16="http://schemas.microsoft.com/office/drawing/2014/main" id="{72CE471C-7AD1-4F70-A1D8-6D7F99AB0F07}"/>
                  </a:ext>
                </a:extLst>
              </p:cNvPr>
              <p:cNvSpPr/>
              <p:nvPr/>
            </p:nvSpPr>
            <p:spPr>
              <a:xfrm>
                <a:off x="637481" y="5895593"/>
                <a:ext cx="832157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L2</a:t>
                </a:r>
              </a:p>
            </p:txBody>
          </p:sp>
          <p:cxnSp>
            <p:nvCxnSpPr>
              <p:cNvPr id="376" name="Straight Connector 286">
                <a:extLst>
                  <a:ext uri="{FF2B5EF4-FFF2-40B4-BE49-F238E27FC236}">
                    <a16:creationId xmlns:a16="http://schemas.microsoft.com/office/drawing/2014/main" id="{9A73D801-3084-4138-AF58-A381986A4DD6}"/>
                  </a:ext>
                </a:extLst>
              </p:cNvPr>
              <p:cNvCxnSpPr>
                <a:endCxn id="374" idx="0"/>
              </p:cNvCxnSpPr>
              <p:nvPr/>
            </p:nvCxnSpPr>
            <p:spPr>
              <a:xfrm>
                <a:off x="1834037" y="5301209"/>
                <a:ext cx="1201" cy="310378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287">
                <a:extLst>
                  <a:ext uri="{FF2B5EF4-FFF2-40B4-BE49-F238E27FC236}">
                    <a16:creationId xmlns:a16="http://schemas.microsoft.com/office/drawing/2014/main" id="{26CBC65F-A74F-4E34-8455-DC557122D2CC}"/>
                  </a:ext>
                </a:extLst>
              </p:cNvPr>
              <p:cNvCxnSpPr>
                <a:stCxn id="380" idx="2"/>
                <a:endCxn id="373" idx="0"/>
              </p:cNvCxnSpPr>
              <p:nvPr/>
            </p:nvCxnSpPr>
            <p:spPr>
              <a:xfrm>
                <a:off x="1421479" y="5275491"/>
                <a:ext cx="2" cy="336096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288">
                <a:extLst>
                  <a:ext uri="{FF2B5EF4-FFF2-40B4-BE49-F238E27FC236}">
                    <a16:creationId xmlns:a16="http://schemas.microsoft.com/office/drawing/2014/main" id="{7EA4F230-F18B-45EB-850F-801D8C251FAD}"/>
                  </a:ext>
                </a:extLst>
              </p:cNvPr>
              <p:cNvCxnSpPr>
                <a:endCxn id="375" idx="0"/>
              </p:cNvCxnSpPr>
              <p:nvPr/>
            </p:nvCxnSpPr>
            <p:spPr>
              <a:xfrm flipH="1">
                <a:off x="1053560" y="5290017"/>
                <a:ext cx="1883" cy="605576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342" name="Straight Connector 116">
              <a:extLst>
                <a:ext uri="{FF2B5EF4-FFF2-40B4-BE49-F238E27FC236}">
                  <a16:creationId xmlns:a16="http://schemas.microsoft.com/office/drawing/2014/main" id="{A36BE72A-AEA2-415D-B2AE-705A6F652F98}"/>
                </a:ext>
              </a:extLst>
            </p:cNvPr>
            <p:cNvCxnSpPr>
              <a:stCxn id="380" idx="1"/>
            </p:cNvCxnSpPr>
            <p:nvPr/>
          </p:nvCxnSpPr>
          <p:spPr>
            <a:xfrm rot="10800000" flipV="1">
              <a:off x="10151806" y="2234646"/>
              <a:ext cx="384863" cy="1209591"/>
            </a:xfrm>
            <a:prstGeom prst="bentConnector2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3" name="Straight Connector 126">
              <a:extLst>
                <a:ext uri="{FF2B5EF4-FFF2-40B4-BE49-F238E27FC236}">
                  <a16:creationId xmlns:a16="http://schemas.microsoft.com/office/drawing/2014/main" id="{AC10C6AE-004E-4F62-939A-FAB8DDF4F1A0}"/>
                </a:ext>
              </a:extLst>
            </p:cNvPr>
            <p:cNvCxnSpPr>
              <a:stCxn id="389" idx="3"/>
            </p:cNvCxnSpPr>
            <p:nvPr/>
          </p:nvCxnSpPr>
          <p:spPr>
            <a:xfrm>
              <a:off x="8961646" y="2234643"/>
              <a:ext cx="228074" cy="1209598"/>
            </a:xfrm>
            <a:prstGeom prst="bentConnector2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44" name="Group 293">
              <a:extLst>
                <a:ext uri="{FF2B5EF4-FFF2-40B4-BE49-F238E27FC236}">
                  <a16:creationId xmlns:a16="http://schemas.microsoft.com/office/drawing/2014/main" id="{446FF207-08A2-458D-8007-95D33CA880DF}"/>
                </a:ext>
              </a:extLst>
            </p:cNvPr>
            <p:cNvGrpSpPr/>
            <p:nvPr/>
          </p:nvGrpSpPr>
          <p:grpSpPr>
            <a:xfrm>
              <a:off x="7725470" y="4015820"/>
              <a:ext cx="1392660" cy="1556170"/>
              <a:chOff x="1100734" y="4015820"/>
              <a:chExt cx="1392660" cy="1556170"/>
            </a:xfrm>
          </p:grpSpPr>
          <p:sp>
            <p:nvSpPr>
              <p:cNvPr id="364" name="Rectangle 294">
                <a:extLst>
                  <a:ext uri="{FF2B5EF4-FFF2-40B4-BE49-F238E27FC236}">
                    <a16:creationId xmlns:a16="http://schemas.microsoft.com/office/drawing/2014/main" id="{A10481F2-F129-4050-8187-78CF1035E149}"/>
                  </a:ext>
                </a:extLst>
              </p:cNvPr>
              <p:cNvSpPr/>
              <p:nvPr/>
            </p:nvSpPr>
            <p:spPr>
              <a:xfrm>
                <a:off x="1259034" y="4761168"/>
                <a:ext cx="1188615" cy="81082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ru-RU" sz="900" dirty="0"/>
                  <a:t>Ядро</a:t>
                </a:r>
                <a:r>
                  <a:rPr lang="en-US" sz="900" dirty="0"/>
                  <a:t> 2</a:t>
                </a:r>
              </a:p>
            </p:txBody>
          </p:sp>
          <p:sp>
            <p:nvSpPr>
              <p:cNvPr id="365" name="Rectangle 295">
                <a:extLst>
                  <a:ext uri="{FF2B5EF4-FFF2-40B4-BE49-F238E27FC236}">
                    <a16:creationId xmlns:a16="http://schemas.microsoft.com/office/drawing/2014/main" id="{6BB72E25-D3E7-400F-B31D-D01305DC0304}"/>
                  </a:ext>
                </a:extLst>
              </p:cNvPr>
              <p:cNvSpPr/>
              <p:nvPr/>
            </p:nvSpPr>
            <p:spPr>
              <a:xfrm>
                <a:off x="1425324" y="4885987"/>
                <a:ext cx="904356" cy="3094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ru-RU" sz="700" dirty="0"/>
                  <a:t>Кэш Менеджер</a:t>
                </a:r>
              </a:p>
            </p:txBody>
          </p:sp>
          <p:sp>
            <p:nvSpPr>
              <p:cNvPr id="366" name="Rectangle 296">
                <a:extLst>
                  <a:ext uri="{FF2B5EF4-FFF2-40B4-BE49-F238E27FC236}">
                    <a16:creationId xmlns:a16="http://schemas.microsoft.com/office/drawing/2014/main" id="{C331F16A-7B1B-46F8-BDFF-90C59853ECA8}"/>
                  </a:ext>
                </a:extLst>
              </p:cNvPr>
              <p:cNvSpPr/>
              <p:nvPr/>
            </p:nvSpPr>
            <p:spPr>
              <a:xfrm>
                <a:off x="1667081" y="4299828"/>
                <a:ext cx="412559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L1I</a:t>
                </a:r>
                <a:endParaRPr lang="ru-RU" sz="800" dirty="0"/>
              </a:p>
            </p:txBody>
          </p:sp>
          <p:sp>
            <p:nvSpPr>
              <p:cNvPr id="367" name="Rectangle 297">
                <a:extLst>
                  <a:ext uri="{FF2B5EF4-FFF2-40B4-BE49-F238E27FC236}">
                    <a16:creationId xmlns:a16="http://schemas.microsoft.com/office/drawing/2014/main" id="{0E42C362-B1F0-4341-81D8-3A48D7D90226}"/>
                  </a:ext>
                </a:extLst>
              </p:cNvPr>
              <p:cNvSpPr/>
              <p:nvPr/>
            </p:nvSpPr>
            <p:spPr>
              <a:xfrm>
                <a:off x="2080837" y="4299828"/>
                <a:ext cx="412557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L1D</a:t>
                </a:r>
              </a:p>
            </p:txBody>
          </p:sp>
          <p:sp>
            <p:nvSpPr>
              <p:cNvPr id="368" name="Rectangle 298">
                <a:extLst>
                  <a:ext uri="{FF2B5EF4-FFF2-40B4-BE49-F238E27FC236}">
                    <a16:creationId xmlns:a16="http://schemas.microsoft.com/office/drawing/2014/main" id="{D4EFC3DF-3719-440A-B45F-923DE84678C5}"/>
                  </a:ext>
                </a:extLst>
              </p:cNvPr>
              <p:cNvSpPr/>
              <p:nvPr/>
            </p:nvSpPr>
            <p:spPr>
              <a:xfrm>
                <a:off x="1100734" y="4015820"/>
                <a:ext cx="832158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L2</a:t>
                </a:r>
              </a:p>
            </p:txBody>
          </p:sp>
          <p:cxnSp>
            <p:nvCxnSpPr>
              <p:cNvPr id="369" name="Straight Connector 299">
                <a:extLst>
                  <a:ext uri="{FF2B5EF4-FFF2-40B4-BE49-F238E27FC236}">
                    <a16:creationId xmlns:a16="http://schemas.microsoft.com/office/drawing/2014/main" id="{24CD781E-BC5F-431D-B7B4-C615EC88D3BB}"/>
                  </a:ext>
                </a:extLst>
              </p:cNvPr>
              <p:cNvCxnSpPr>
                <a:stCxn id="367" idx="2"/>
              </p:cNvCxnSpPr>
              <p:nvPr/>
            </p:nvCxnSpPr>
            <p:spPr>
              <a:xfrm>
                <a:off x="2287117" y="4496597"/>
                <a:ext cx="5058" cy="369093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00">
                <a:extLst>
                  <a:ext uri="{FF2B5EF4-FFF2-40B4-BE49-F238E27FC236}">
                    <a16:creationId xmlns:a16="http://schemas.microsoft.com/office/drawing/2014/main" id="{05B86E78-D469-4E0B-B213-92E59D378E0D}"/>
                  </a:ext>
                </a:extLst>
              </p:cNvPr>
              <p:cNvCxnSpPr>
                <a:stCxn id="366" idx="2"/>
                <a:endCxn id="365" idx="0"/>
              </p:cNvCxnSpPr>
              <p:nvPr/>
            </p:nvCxnSpPr>
            <p:spPr>
              <a:xfrm>
                <a:off x="1873360" y="4496598"/>
                <a:ext cx="4142" cy="389390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01">
                <a:extLst>
                  <a:ext uri="{FF2B5EF4-FFF2-40B4-BE49-F238E27FC236}">
                    <a16:creationId xmlns:a16="http://schemas.microsoft.com/office/drawing/2014/main" id="{F4DB4EB4-A4FF-417B-A776-4E6457E83412}"/>
                  </a:ext>
                </a:extLst>
              </p:cNvPr>
              <p:cNvCxnSpPr/>
              <p:nvPr/>
            </p:nvCxnSpPr>
            <p:spPr>
              <a:xfrm>
                <a:off x="1454506" y="4202619"/>
                <a:ext cx="42" cy="663069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345" name="Straight Connector 126">
              <a:extLst>
                <a:ext uri="{FF2B5EF4-FFF2-40B4-BE49-F238E27FC236}">
                  <a16:creationId xmlns:a16="http://schemas.microsoft.com/office/drawing/2014/main" id="{408537E8-27C4-4A5B-9305-7E00A9E5D362}"/>
                </a:ext>
              </a:extLst>
            </p:cNvPr>
            <p:cNvCxnSpPr>
              <a:endCxn id="365" idx="3"/>
            </p:cNvCxnSpPr>
            <p:nvPr/>
          </p:nvCxnSpPr>
          <p:spPr>
            <a:xfrm rot="5400000">
              <a:off x="8417008" y="4259886"/>
              <a:ext cx="1318257" cy="243442"/>
            </a:xfrm>
            <a:prstGeom prst="bentConnector2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46" name="Group 303">
              <a:extLst>
                <a:ext uri="{FF2B5EF4-FFF2-40B4-BE49-F238E27FC236}">
                  <a16:creationId xmlns:a16="http://schemas.microsoft.com/office/drawing/2014/main" id="{98F07099-C062-4BDE-B50F-34CA53DBFCF8}"/>
                </a:ext>
              </a:extLst>
            </p:cNvPr>
            <p:cNvGrpSpPr/>
            <p:nvPr/>
          </p:nvGrpSpPr>
          <p:grpSpPr>
            <a:xfrm>
              <a:off x="10201848" y="4015820"/>
              <a:ext cx="1392660" cy="1556170"/>
              <a:chOff x="1100734" y="4015820"/>
              <a:chExt cx="1392660" cy="1556170"/>
            </a:xfrm>
          </p:grpSpPr>
          <p:sp>
            <p:nvSpPr>
              <p:cNvPr id="356" name="Rectangle 304">
                <a:extLst>
                  <a:ext uri="{FF2B5EF4-FFF2-40B4-BE49-F238E27FC236}">
                    <a16:creationId xmlns:a16="http://schemas.microsoft.com/office/drawing/2014/main" id="{24C34973-90AC-4CCD-B226-FB14A9F0E488}"/>
                  </a:ext>
                </a:extLst>
              </p:cNvPr>
              <p:cNvSpPr/>
              <p:nvPr/>
            </p:nvSpPr>
            <p:spPr>
              <a:xfrm>
                <a:off x="1259034" y="4761168"/>
                <a:ext cx="1188615" cy="81082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ru-RU" sz="900" dirty="0"/>
                  <a:t>Ядро</a:t>
                </a:r>
                <a:r>
                  <a:rPr lang="en-US" sz="900" dirty="0"/>
                  <a:t> 3</a:t>
                </a:r>
              </a:p>
            </p:txBody>
          </p:sp>
          <p:sp>
            <p:nvSpPr>
              <p:cNvPr id="357" name="Rectangle 305">
                <a:extLst>
                  <a:ext uri="{FF2B5EF4-FFF2-40B4-BE49-F238E27FC236}">
                    <a16:creationId xmlns:a16="http://schemas.microsoft.com/office/drawing/2014/main" id="{A7EA31B7-E933-4607-A2C3-C2FC8F634BB3}"/>
                  </a:ext>
                </a:extLst>
              </p:cNvPr>
              <p:cNvSpPr/>
              <p:nvPr/>
            </p:nvSpPr>
            <p:spPr>
              <a:xfrm>
                <a:off x="1425324" y="4885987"/>
                <a:ext cx="904356" cy="3094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ru-RU" sz="700" dirty="0"/>
                  <a:t>Кэш Менеджер</a:t>
                </a:r>
              </a:p>
            </p:txBody>
          </p:sp>
          <p:sp>
            <p:nvSpPr>
              <p:cNvPr id="358" name="Rectangle 306">
                <a:extLst>
                  <a:ext uri="{FF2B5EF4-FFF2-40B4-BE49-F238E27FC236}">
                    <a16:creationId xmlns:a16="http://schemas.microsoft.com/office/drawing/2014/main" id="{32678E61-A468-4730-93DC-4D3B676F8757}"/>
                  </a:ext>
                </a:extLst>
              </p:cNvPr>
              <p:cNvSpPr/>
              <p:nvPr/>
            </p:nvSpPr>
            <p:spPr>
              <a:xfrm>
                <a:off x="1667081" y="4299828"/>
                <a:ext cx="412559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L1I</a:t>
                </a:r>
                <a:endParaRPr lang="ru-RU" sz="800" dirty="0"/>
              </a:p>
            </p:txBody>
          </p:sp>
          <p:sp>
            <p:nvSpPr>
              <p:cNvPr id="359" name="Rectangle 307">
                <a:extLst>
                  <a:ext uri="{FF2B5EF4-FFF2-40B4-BE49-F238E27FC236}">
                    <a16:creationId xmlns:a16="http://schemas.microsoft.com/office/drawing/2014/main" id="{0FBEA7B9-588C-48F7-A031-C6450BE6844F}"/>
                  </a:ext>
                </a:extLst>
              </p:cNvPr>
              <p:cNvSpPr/>
              <p:nvPr/>
            </p:nvSpPr>
            <p:spPr>
              <a:xfrm>
                <a:off x="2080837" y="4299828"/>
                <a:ext cx="412557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L1D</a:t>
                </a:r>
              </a:p>
            </p:txBody>
          </p:sp>
          <p:sp>
            <p:nvSpPr>
              <p:cNvPr id="360" name="Rectangle 308">
                <a:extLst>
                  <a:ext uri="{FF2B5EF4-FFF2-40B4-BE49-F238E27FC236}">
                    <a16:creationId xmlns:a16="http://schemas.microsoft.com/office/drawing/2014/main" id="{2B910DC2-E8D3-40A3-8C4A-11BFEE60AB47}"/>
                  </a:ext>
                </a:extLst>
              </p:cNvPr>
              <p:cNvSpPr/>
              <p:nvPr/>
            </p:nvSpPr>
            <p:spPr>
              <a:xfrm>
                <a:off x="1100734" y="4015820"/>
                <a:ext cx="832158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L2</a:t>
                </a:r>
              </a:p>
            </p:txBody>
          </p:sp>
          <p:cxnSp>
            <p:nvCxnSpPr>
              <p:cNvPr id="361" name="Straight Connector 309">
                <a:extLst>
                  <a:ext uri="{FF2B5EF4-FFF2-40B4-BE49-F238E27FC236}">
                    <a16:creationId xmlns:a16="http://schemas.microsoft.com/office/drawing/2014/main" id="{B8323007-850F-493D-9256-55D3E1D5A7BF}"/>
                  </a:ext>
                </a:extLst>
              </p:cNvPr>
              <p:cNvCxnSpPr>
                <a:stCxn id="359" idx="2"/>
              </p:cNvCxnSpPr>
              <p:nvPr/>
            </p:nvCxnSpPr>
            <p:spPr>
              <a:xfrm flipH="1">
                <a:off x="2278105" y="4496597"/>
                <a:ext cx="9012" cy="369093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10">
                <a:extLst>
                  <a:ext uri="{FF2B5EF4-FFF2-40B4-BE49-F238E27FC236}">
                    <a16:creationId xmlns:a16="http://schemas.microsoft.com/office/drawing/2014/main" id="{2767D4AE-8582-4B3B-8468-2D98B539F277}"/>
                  </a:ext>
                </a:extLst>
              </p:cNvPr>
              <p:cNvCxnSpPr>
                <a:stCxn id="358" idx="2"/>
                <a:endCxn id="357" idx="0"/>
              </p:cNvCxnSpPr>
              <p:nvPr/>
            </p:nvCxnSpPr>
            <p:spPr>
              <a:xfrm>
                <a:off x="1873360" y="4496598"/>
                <a:ext cx="4142" cy="389390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11">
                <a:extLst>
                  <a:ext uri="{FF2B5EF4-FFF2-40B4-BE49-F238E27FC236}">
                    <a16:creationId xmlns:a16="http://schemas.microsoft.com/office/drawing/2014/main" id="{D20B70A9-1FD0-452C-99C3-1E04DEF428E9}"/>
                  </a:ext>
                </a:extLst>
              </p:cNvPr>
              <p:cNvCxnSpPr/>
              <p:nvPr/>
            </p:nvCxnSpPr>
            <p:spPr>
              <a:xfrm>
                <a:off x="1454506" y="4202619"/>
                <a:ext cx="42" cy="663069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347" name="Straight Connector 126">
              <a:extLst>
                <a:ext uri="{FF2B5EF4-FFF2-40B4-BE49-F238E27FC236}">
                  <a16:creationId xmlns:a16="http://schemas.microsoft.com/office/drawing/2014/main" id="{191733A4-9469-4D9A-899F-EB89B76DDAC6}"/>
                </a:ext>
              </a:extLst>
            </p:cNvPr>
            <p:cNvCxnSpPr>
              <a:stCxn id="357" idx="1"/>
            </p:cNvCxnSpPr>
            <p:nvPr/>
          </p:nvCxnSpPr>
          <p:spPr>
            <a:xfrm rot="10800000">
              <a:off x="10151831" y="3730155"/>
              <a:ext cx="374608" cy="1310581"/>
            </a:xfrm>
            <a:prstGeom prst="bentConnector2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8" name="Straight Arrow Connector 315">
              <a:extLst>
                <a:ext uri="{FF2B5EF4-FFF2-40B4-BE49-F238E27FC236}">
                  <a16:creationId xmlns:a16="http://schemas.microsoft.com/office/drawing/2014/main" id="{3FBDA913-AC15-45EB-AD3F-7951A59FA07F}"/>
                </a:ext>
              </a:extLst>
            </p:cNvPr>
            <p:cNvCxnSpPr>
              <a:cxnSpLocks/>
              <a:stCxn id="351" idx="3"/>
              <a:endCxn id="350" idx="0"/>
            </p:cNvCxnSpPr>
            <p:nvPr/>
          </p:nvCxnSpPr>
          <p:spPr>
            <a:xfrm flipV="1">
              <a:off x="5064147" y="3587187"/>
              <a:ext cx="753656" cy="6266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16">
              <a:extLst>
                <a:ext uri="{FF2B5EF4-FFF2-40B4-BE49-F238E27FC236}">
                  <a16:creationId xmlns:a16="http://schemas.microsoft.com/office/drawing/2014/main" id="{1543C70D-664C-41C5-98E0-1CD6844BC2B4}"/>
                </a:ext>
              </a:extLst>
            </p:cNvPr>
            <p:cNvCxnSpPr>
              <a:cxnSpLocks/>
              <a:stCxn id="350" idx="2"/>
              <a:endCxn id="352" idx="1"/>
            </p:cNvCxnSpPr>
            <p:nvPr/>
          </p:nvCxnSpPr>
          <p:spPr>
            <a:xfrm>
              <a:off x="6930256" y="3587187"/>
              <a:ext cx="779895" cy="2801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Rectangle 322">
              <a:extLst>
                <a:ext uri="{FF2B5EF4-FFF2-40B4-BE49-F238E27FC236}">
                  <a16:creationId xmlns:a16="http://schemas.microsoft.com/office/drawing/2014/main" id="{B68DA4B0-EC2D-4E40-A00B-58A0280AA144}"/>
                </a:ext>
              </a:extLst>
            </p:cNvPr>
            <p:cNvSpPr/>
            <p:nvPr/>
          </p:nvSpPr>
          <p:spPr>
            <a:xfrm rot="16200000">
              <a:off x="4354942" y="3030961"/>
              <a:ext cx="4038174" cy="11124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A1D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00206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51" name="Rectangle 326">
              <a:extLst>
                <a:ext uri="{FF2B5EF4-FFF2-40B4-BE49-F238E27FC236}">
                  <a16:creationId xmlns:a16="http://schemas.microsoft.com/office/drawing/2014/main" id="{33E8A740-4D63-4426-93C2-3052B2198138}"/>
                </a:ext>
              </a:extLst>
            </p:cNvPr>
            <p:cNvSpPr/>
            <p:nvPr/>
          </p:nvSpPr>
          <p:spPr>
            <a:xfrm>
              <a:off x="4231988" y="3477391"/>
              <a:ext cx="832159" cy="23212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US" sz="1050" dirty="0"/>
                <a:t>IO</a:t>
              </a:r>
            </a:p>
          </p:txBody>
        </p:sp>
        <p:sp>
          <p:nvSpPr>
            <p:cNvPr id="352" name="Rectangle 327">
              <a:extLst>
                <a:ext uri="{FF2B5EF4-FFF2-40B4-BE49-F238E27FC236}">
                  <a16:creationId xmlns:a16="http://schemas.microsoft.com/office/drawing/2014/main" id="{D42817C5-D889-4ACF-B0F1-5D628D44E915}"/>
                </a:ext>
              </a:extLst>
            </p:cNvPr>
            <p:cNvSpPr/>
            <p:nvPr/>
          </p:nvSpPr>
          <p:spPr>
            <a:xfrm>
              <a:off x="7710151" y="3473926"/>
              <a:ext cx="832159" cy="23212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US" sz="1050" dirty="0"/>
                <a:t>IO</a:t>
              </a:r>
            </a:p>
          </p:txBody>
        </p:sp>
        <p:cxnSp>
          <p:nvCxnSpPr>
            <p:cNvPr id="353" name="Straight Connector 331">
              <a:extLst>
                <a:ext uri="{FF2B5EF4-FFF2-40B4-BE49-F238E27FC236}">
                  <a16:creationId xmlns:a16="http://schemas.microsoft.com/office/drawing/2014/main" id="{BB3B27A2-A7D1-476C-B722-1D4BAB9D068E}"/>
                </a:ext>
              </a:extLst>
            </p:cNvPr>
            <p:cNvCxnSpPr>
              <a:cxnSpLocks/>
              <a:stCxn id="351" idx="1"/>
              <a:endCxn id="354" idx="2"/>
            </p:cNvCxnSpPr>
            <p:nvPr/>
          </p:nvCxnSpPr>
          <p:spPr>
            <a:xfrm flipH="1">
              <a:off x="3680185" y="3569256"/>
              <a:ext cx="551803" cy="1745"/>
            </a:xfrm>
            <a:prstGeom prst="line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54" name="Rectangle 335">
              <a:extLst>
                <a:ext uri="{FF2B5EF4-FFF2-40B4-BE49-F238E27FC236}">
                  <a16:creationId xmlns:a16="http://schemas.microsoft.com/office/drawing/2014/main" id="{D0E2151F-3699-494A-99F0-575AA96F87B5}"/>
                </a:ext>
              </a:extLst>
            </p:cNvPr>
            <p:cNvSpPr/>
            <p:nvPr/>
          </p:nvSpPr>
          <p:spPr>
            <a:xfrm rot="16200000">
              <a:off x="2395028" y="2421133"/>
              <a:ext cx="270577" cy="22997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00" dirty="0"/>
                <a:t>L3 </a:t>
              </a:r>
              <a:r>
                <a:rPr lang="ru-RU" sz="1000" dirty="0"/>
                <a:t>Кэш</a:t>
              </a:r>
            </a:p>
          </p:txBody>
        </p:sp>
        <p:cxnSp>
          <p:nvCxnSpPr>
            <p:cNvPr id="355" name="Straight Connector 338">
              <a:extLst>
                <a:ext uri="{FF2B5EF4-FFF2-40B4-BE49-F238E27FC236}">
                  <a16:creationId xmlns:a16="http://schemas.microsoft.com/office/drawing/2014/main" id="{3EEA5870-0B71-40A6-A878-28CEC828C86C}"/>
                </a:ext>
              </a:extLst>
            </p:cNvPr>
            <p:cNvCxnSpPr>
              <a:stCxn id="338" idx="0"/>
              <a:endCxn id="352" idx="3"/>
            </p:cNvCxnSpPr>
            <p:nvPr/>
          </p:nvCxnSpPr>
          <p:spPr>
            <a:xfrm flipH="1">
              <a:off x="8542309" y="3585744"/>
              <a:ext cx="559360" cy="4244"/>
            </a:xfrm>
            <a:prstGeom prst="line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424" name="Соединительная линия уступом 2">
            <a:extLst>
              <a:ext uri="{FF2B5EF4-FFF2-40B4-BE49-F238E27FC236}">
                <a16:creationId xmlns:a16="http://schemas.microsoft.com/office/drawing/2014/main" id="{0BA152B8-03B3-4995-AD57-B9573D5281EB}"/>
              </a:ext>
            </a:extLst>
          </p:cNvPr>
          <p:cNvCxnSpPr>
            <a:cxnSpLocks/>
            <a:stCxn id="209" idx="2"/>
            <a:endCxn id="429" idx="2"/>
          </p:cNvCxnSpPr>
          <p:nvPr/>
        </p:nvCxnSpPr>
        <p:spPr>
          <a:xfrm rot="16200000" flipH="1">
            <a:off x="6125169" y="1825823"/>
            <a:ext cx="12700" cy="6086673"/>
          </a:xfrm>
          <a:prstGeom prst="bentConnector3">
            <a:avLst>
              <a:gd name="adj1" fmla="val 4936764"/>
            </a:avLst>
          </a:prstGeom>
          <a:ln w="1079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TextBox 424">
            <a:extLst>
              <a:ext uri="{FF2B5EF4-FFF2-40B4-BE49-F238E27FC236}">
                <a16:creationId xmlns:a16="http://schemas.microsoft.com/office/drawing/2014/main" id="{2A0CF37B-B575-4929-B345-1623C0C3C4B0}"/>
              </a:ext>
            </a:extLst>
          </p:cNvPr>
          <p:cNvSpPr txBox="1"/>
          <p:nvPr/>
        </p:nvSpPr>
        <p:spPr>
          <a:xfrm>
            <a:off x="1332520" y="4957237"/>
            <a:ext cx="15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NUMA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Узел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#0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E1B2AE57-9A1C-4199-B937-CEC688D1BE21}"/>
              </a:ext>
            </a:extLst>
          </p:cNvPr>
          <p:cNvSpPr txBox="1"/>
          <p:nvPr/>
        </p:nvSpPr>
        <p:spPr>
          <a:xfrm>
            <a:off x="9386863" y="4955490"/>
            <a:ext cx="15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NUMA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Узел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#1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F0091FEC-F335-47BC-B8EE-4D5D1100DB82}"/>
              </a:ext>
            </a:extLst>
          </p:cNvPr>
          <p:cNvSpPr txBox="1"/>
          <p:nvPr/>
        </p:nvSpPr>
        <p:spPr>
          <a:xfrm>
            <a:off x="4568898" y="5068014"/>
            <a:ext cx="317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Intel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HyperTransport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/ AMD QPI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9" name="Прямоугольник 428">
            <a:extLst>
              <a:ext uri="{FF2B5EF4-FFF2-40B4-BE49-F238E27FC236}">
                <a16:creationId xmlns:a16="http://schemas.microsoft.com/office/drawing/2014/main" id="{3D73C8DA-5AB5-499E-9CD2-49796EC2D61D}"/>
              </a:ext>
            </a:extLst>
          </p:cNvPr>
          <p:cNvSpPr/>
          <p:nvPr/>
        </p:nvSpPr>
        <p:spPr>
          <a:xfrm>
            <a:off x="6278017" y="1211020"/>
            <a:ext cx="5780978" cy="36581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r>
              <a:rPr lang="en-US" dirty="0">
                <a:solidFill>
                  <a:srgbClr val="002060"/>
                </a:solidFill>
              </a:rPr>
              <a:t>SMP </a:t>
            </a:r>
            <a:r>
              <a:rPr lang="ru-RU" dirty="0">
                <a:solidFill>
                  <a:srgbClr val="002060"/>
                </a:solidFill>
              </a:rPr>
              <a:t>Архитектура</a:t>
            </a:r>
          </a:p>
        </p:txBody>
      </p:sp>
      <p:grpSp>
        <p:nvGrpSpPr>
          <p:cNvPr id="430" name="Group 346">
            <a:extLst>
              <a:ext uri="{FF2B5EF4-FFF2-40B4-BE49-F238E27FC236}">
                <a16:creationId xmlns:a16="http://schemas.microsoft.com/office/drawing/2014/main" id="{B1F67AD7-FEE4-4061-B5A4-FBAED21A315D}"/>
              </a:ext>
            </a:extLst>
          </p:cNvPr>
          <p:cNvGrpSpPr/>
          <p:nvPr/>
        </p:nvGrpSpPr>
        <p:grpSpPr>
          <a:xfrm>
            <a:off x="6366916" y="1626101"/>
            <a:ext cx="5588003" cy="2920320"/>
            <a:chOff x="983432" y="1538056"/>
            <a:chExt cx="10791160" cy="4195200"/>
          </a:xfrm>
        </p:grpSpPr>
        <p:sp>
          <p:nvSpPr>
            <p:cNvPr id="431" name="Rectangle 5">
              <a:extLst>
                <a:ext uri="{FF2B5EF4-FFF2-40B4-BE49-F238E27FC236}">
                  <a16:creationId xmlns:a16="http://schemas.microsoft.com/office/drawing/2014/main" id="{F241B130-1173-4430-A9A7-03A4BE194369}"/>
                </a:ext>
              </a:extLst>
            </p:cNvPr>
            <p:cNvSpPr/>
            <p:nvPr/>
          </p:nvSpPr>
          <p:spPr>
            <a:xfrm>
              <a:off x="983432" y="1538056"/>
              <a:ext cx="4166424" cy="4195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000" dirty="0"/>
                <a:t>CPU 0</a:t>
              </a:r>
            </a:p>
          </p:txBody>
        </p:sp>
        <p:grpSp>
          <p:nvGrpSpPr>
            <p:cNvPr id="432" name="Group 82">
              <a:extLst>
                <a:ext uri="{FF2B5EF4-FFF2-40B4-BE49-F238E27FC236}">
                  <a16:creationId xmlns:a16="http://schemas.microsoft.com/office/drawing/2014/main" id="{2F7D20A7-4BA5-485A-B538-42F06B5B31DF}"/>
                </a:ext>
              </a:extLst>
            </p:cNvPr>
            <p:cNvGrpSpPr/>
            <p:nvPr/>
          </p:nvGrpSpPr>
          <p:grpSpPr>
            <a:xfrm>
              <a:off x="1100734" y="1687699"/>
              <a:ext cx="1404034" cy="1518566"/>
              <a:chOff x="637481" y="4573796"/>
              <a:chExt cx="1404034" cy="1518566"/>
            </a:xfrm>
          </p:grpSpPr>
          <p:grpSp>
            <p:nvGrpSpPr>
              <p:cNvPr id="517" name="Group 54">
                <a:extLst>
                  <a:ext uri="{FF2B5EF4-FFF2-40B4-BE49-F238E27FC236}">
                    <a16:creationId xmlns:a16="http://schemas.microsoft.com/office/drawing/2014/main" id="{043958CB-238C-47C7-8034-CD4E55069E43}"/>
                  </a:ext>
                </a:extLst>
              </p:cNvPr>
              <p:cNvGrpSpPr/>
              <p:nvPr/>
            </p:nvGrpSpPr>
            <p:grpSpPr>
              <a:xfrm>
                <a:off x="812507" y="4573796"/>
                <a:ext cx="1188615" cy="810822"/>
                <a:chOff x="609600" y="4418378"/>
                <a:chExt cx="733872" cy="810822"/>
              </a:xfrm>
            </p:grpSpPr>
            <p:sp>
              <p:nvSpPr>
                <p:cNvPr id="524" name="Rectangle 48">
                  <a:extLst>
                    <a:ext uri="{FF2B5EF4-FFF2-40B4-BE49-F238E27FC236}">
                      <a16:creationId xmlns:a16="http://schemas.microsoft.com/office/drawing/2014/main" id="{C17E2932-9E8D-4DDF-AC19-28C865B3BA3C}"/>
                    </a:ext>
                  </a:extLst>
                </p:cNvPr>
                <p:cNvSpPr/>
                <p:nvPr/>
              </p:nvSpPr>
              <p:spPr>
                <a:xfrm>
                  <a:off x="609600" y="4418378"/>
                  <a:ext cx="733872" cy="81082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ru-RU" sz="900" dirty="0"/>
                    <a:t>Ядро</a:t>
                  </a:r>
                  <a:r>
                    <a:rPr lang="en-US" sz="900" dirty="0"/>
                    <a:t> 0</a:t>
                  </a:r>
                </a:p>
              </p:txBody>
            </p:sp>
            <p:sp>
              <p:nvSpPr>
                <p:cNvPr id="525" name="Rectangle 49">
                  <a:extLst>
                    <a:ext uri="{FF2B5EF4-FFF2-40B4-BE49-F238E27FC236}">
                      <a16:creationId xmlns:a16="http://schemas.microsoft.com/office/drawing/2014/main" id="{092797C6-665F-4FDF-8E98-9D30D0F412DB}"/>
                    </a:ext>
                  </a:extLst>
                </p:cNvPr>
                <p:cNvSpPr/>
                <p:nvPr/>
              </p:nvSpPr>
              <p:spPr>
                <a:xfrm>
                  <a:off x="706408" y="4810573"/>
                  <a:ext cx="558366" cy="30949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ru-RU" sz="700" dirty="0"/>
                    <a:t>Кэш Менеджер</a:t>
                  </a:r>
                </a:p>
              </p:txBody>
            </p:sp>
          </p:grpSp>
          <p:sp>
            <p:nvSpPr>
              <p:cNvPr id="518" name="Rectangle 50">
                <a:extLst>
                  <a:ext uri="{FF2B5EF4-FFF2-40B4-BE49-F238E27FC236}">
                    <a16:creationId xmlns:a16="http://schemas.microsoft.com/office/drawing/2014/main" id="{AF8E2084-4166-4A8A-B082-0557B9B24040}"/>
                  </a:ext>
                </a:extLst>
              </p:cNvPr>
              <p:cNvSpPr/>
              <p:nvPr/>
            </p:nvSpPr>
            <p:spPr>
              <a:xfrm>
                <a:off x="1215203" y="5611587"/>
                <a:ext cx="412559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L1I</a:t>
                </a:r>
                <a:endParaRPr lang="ru-RU" sz="800" dirty="0"/>
              </a:p>
            </p:txBody>
          </p:sp>
          <p:sp>
            <p:nvSpPr>
              <p:cNvPr id="519" name="Rectangle 51">
                <a:extLst>
                  <a:ext uri="{FF2B5EF4-FFF2-40B4-BE49-F238E27FC236}">
                    <a16:creationId xmlns:a16="http://schemas.microsoft.com/office/drawing/2014/main" id="{B30361AD-F0BE-4C7A-B45B-3C007A8369D9}"/>
                  </a:ext>
                </a:extLst>
              </p:cNvPr>
              <p:cNvSpPr/>
              <p:nvPr/>
            </p:nvSpPr>
            <p:spPr>
              <a:xfrm>
                <a:off x="1628958" y="5611587"/>
                <a:ext cx="412557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L1D</a:t>
                </a:r>
              </a:p>
            </p:txBody>
          </p:sp>
          <p:sp>
            <p:nvSpPr>
              <p:cNvPr id="520" name="Rectangle 52">
                <a:extLst>
                  <a:ext uri="{FF2B5EF4-FFF2-40B4-BE49-F238E27FC236}">
                    <a16:creationId xmlns:a16="http://schemas.microsoft.com/office/drawing/2014/main" id="{AB0065A6-59E9-4023-919C-D6DD047E084F}"/>
                  </a:ext>
                </a:extLst>
              </p:cNvPr>
              <p:cNvSpPr/>
              <p:nvPr/>
            </p:nvSpPr>
            <p:spPr>
              <a:xfrm>
                <a:off x="637481" y="5895593"/>
                <a:ext cx="832157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L2</a:t>
                </a:r>
              </a:p>
            </p:txBody>
          </p:sp>
          <p:cxnSp>
            <p:nvCxnSpPr>
              <p:cNvPr id="521" name="Straight Connector 58">
                <a:extLst>
                  <a:ext uri="{FF2B5EF4-FFF2-40B4-BE49-F238E27FC236}">
                    <a16:creationId xmlns:a16="http://schemas.microsoft.com/office/drawing/2014/main" id="{6159F7D8-2037-4600-A117-5591766922B5}"/>
                  </a:ext>
                </a:extLst>
              </p:cNvPr>
              <p:cNvCxnSpPr>
                <a:endCxn id="519" idx="0"/>
              </p:cNvCxnSpPr>
              <p:nvPr/>
            </p:nvCxnSpPr>
            <p:spPr>
              <a:xfrm>
                <a:off x="1834037" y="5301209"/>
                <a:ext cx="1201" cy="310378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60">
                <a:extLst>
                  <a:ext uri="{FF2B5EF4-FFF2-40B4-BE49-F238E27FC236}">
                    <a16:creationId xmlns:a16="http://schemas.microsoft.com/office/drawing/2014/main" id="{C7A3B3F4-5928-45C4-9460-5A466F4E5AF5}"/>
                  </a:ext>
                </a:extLst>
              </p:cNvPr>
              <p:cNvCxnSpPr>
                <a:stCxn id="525" idx="2"/>
                <a:endCxn id="518" idx="0"/>
              </p:cNvCxnSpPr>
              <p:nvPr/>
            </p:nvCxnSpPr>
            <p:spPr>
              <a:xfrm>
                <a:off x="1421479" y="5275488"/>
                <a:ext cx="2" cy="336099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62">
                <a:extLst>
                  <a:ext uri="{FF2B5EF4-FFF2-40B4-BE49-F238E27FC236}">
                    <a16:creationId xmlns:a16="http://schemas.microsoft.com/office/drawing/2014/main" id="{3E58E31E-9FD8-4051-934A-1A95DA5A0FCF}"/>
                  </a:ext>
                </a:extLst>
              </p:cNvPr>
              <p:cNvCxnSpPr>
                <a:endCxn id="520" idx="0"/>
              </p:cNvCxnSpPr>
              <p:nvPr/>
            </p:nvCxnSpPr>
            <p:spPr>
              <a:xfrm flipH="1">
                <a:off x="1053560" y="5290017"/>
                <a:ext cx="1883" cy="605576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Group 93">
              <a:extLst>
                <a:ext uri="{FF2B5EF4-FFF2-40B4-BE49-F238E27FC236}">
                  <a16:creationId xmlns:a16="http://schemas.microsoft.com/office/drawing/2014/main" id="{915EDE17-EC9A-4C2C-A699-1AB55F8AC587}"/>
                </a:ext>
              </a:extLst>
            </p:cNvPr>
            <p:cNvGrpSpPr/>
            <p:nvPr/>
          </p:nvGrpSpPr>
          <p:grpSpPr>
            <a:xfrm>
              <a:off x="3580111" y="1687699"/>
              <a:ext cx="1404034" cy="1518566"/>
              <a:chOff x="637481" y="4573796"/>
              <a:chExt cx="1404034" cy="1518566"/>
            </a:xfrm>
          </p:grpSpPr>
          <p:grpSp>
            <p:nvGrpSpPr>
              <p:cNvPr id="508" name="Group 94">
                <a:extLst>
                  <a:ext uri="{FF2B5EF4-FFF2-40B4-BE49-F238E27FC236}">
                    <a16:creationId xmlns:a16="http://schemas.microsoft.com/office/drawing/2014/main" id="{E82FE45D-6A9C-40EE-8BEB-ACB10D40A69A}"/>
                  </a:ext>
                </a:extLst>
              </p:cNvPr>
              <p:cNvGrpSpPr/>
              <p:nvPr/>
            </p:nvGrpSpPr>
            <p:grpSpPr>
              <a:xfrm>
                <a:off x="812507" y="4573796"/>
                <a:ext cx="1188615" cy="810822"/>
                <a:chOff x="609600" y="4418378"/>
                <a:chExt cx="733872" cy="810822"/>
              </a:xfrm>
            </p:grpSpPr>
            <p:sp>
              <p:nvSpPr>
                <p:cNvPr id="515" name="Rectangle 101">
                  <a:extLst>
                    <a:ext uri="{FF2B5EF4-FFF2-40B4-BE49-F238E27FC236}">
                      <a16:creationId xmlns:a16="http://schemas.microsoft.com/office/drawing/2014/main" id="{FBB3B5C8-1BD8-425C-8318-D185EE42DCD3}"/>
                    </a:ext>
                  </a:extLst>
                </p:cNvPr>
                <p:cNvSpPr/>
                <p:nvPr/>
              </p:nvSpPr>
              <p:spPr>
                <a:xfrm>
                  <a:off x="609600" y="4418378"/>
                  <a:ext cx="733872" cy="81082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ru-RU" sz="900" dirty="0"/>
                    <a:t>Ядро</a:t>
                  </a:r>
                  <a:r>
                    <a:rPr lang="en-US" sz="900" dirty="0"/>
                    <a:t> 1</a:t>
                  </a:r>
                </a:p>
              </p:txBody>
            </p:sp>
            <p:sp>
              <p:nvSpPr>
                <p:cNvPr id="516" name="Rectangle 102">
                  <a:extLst>
                    <a:ext uri="{FF2B5EF4-FFF2-40B4-BE49-F238E27FC236}">
                      <a16:creationId xmlns:a16="http://schemas.microsoft.com/office/drawing/2014/main" id="{8A6F0DB4-FDC1-4543-87CF-F1E8DF6DA2FF}"/>
                    </a:ext>
                  </a:extLst>
                </p:cNvPr>
                <p:cNvSpPr/>
                <p:nvPr/>
              </p:nvSpPr>
              <p:spPr>
                <a:xfrm>
                  <a:off x="706408" y="4810576"/>
                  <a:ext cx="558366" cy="30949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ru-RU" sz="700" dirty="0"/>
                    <a:t>Кэш Менеджер</a:t>
                  </a:r>
                </a:p>
              </p:txBody>
            </p:sp>
          </p:grpSp>
          <p:sp>
            <p:nvSpPr>
              <p:cNvPr id="509" name="Rectangle 95">
                <a:extLst>
                  <a:ext uri="{FF2B5EF4-FFF2-40B4-BE49-F238E27FC236}">
                    <a16:creationId xmlns:a16="http://schemas.microsoft.com/office/drawing/2014/main" id="{9F7A299A-40D8-4F31-93DB-E8B811C7988B}"/>
                  </a:ext>
                </a:extLst>
              </p:cNvPr>
              <p:cNvSpPr/>
              <p:nvPr/>
            </p:nvSpPr>
            <p:spPr>
              <a:xfrm>
                <a:off x="1215203" y="5611587"/>
                <a:ext cx="412559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L1I</a:t>
                </a:r>
                <a:endParaRPr lang="ru-RU" sz="800" dirty="0"/>
              </a:p>
            </p:txBody>
          </p:sp>
          <p:sp>
            <p:nvSpPr>
              <p:cNvPr id="510" name="Rectangle 96">
                <a:extLst>
                  <a:ext uri="{FF2B5EF4-FFF2-40B4-BE49-F238E27FC236}">
                    <a16:creationId xmlns:a16="http://schemas.microsoft.com/office/drawing/2014/main" id="{9A9C1F84-D0B5-4C63-B576-0CBA68405227}"/>
                  </a:ext>
                </a:extLst>
              </p:cNvPr>
              <p:cNvSpPr/>
              <p:nvPr/>
            </p:nvSpPr>
            <p:spPr>
              <a:xfrm>
                <a:off x="1628958" y="5611587"/>
                <a:ext cx="412557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L1D</a:t>
                </a:r>
              </a:p>
            </p:txBody>
          </p:sp>
          <p:sp>
            <p:nvSpPr>
              <p:cNvPr id="511" name="Rectangle 97">
                <a:extLst>
                  <a:ext uri="{FF2B5EF4-FFF2-40B4-BE49-F238E27FC236}">
                    <a16:creationId xmlns:a16="http://schemas.microsoft.com/office/drawing/2014/main" id="{7B4CBA92-9DB1-4C54-9B8B-19F011DC365E}"/>
                  </a:ext>
                </a:extLst>
              </p:cNvPr>
              <p:cNvSpPr/>
              <p:nvPr/>
            </p:nvSpPr>
            <p:spPr>
              <a:xfrm>
                <a:off x="637481" y="5895593"/>
                <a:ext cx="832157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L2</a:t>
                </a:r>
              </a:p>
            </p:txBody>
          </p:sp>
          <p:cxnSp>
            <p:nvCxnSpPr>
              <p:cNvPr id="512" name="Straight Connector 98">
                <a:extLst>
                  <a:ext uri="{FF2B5EF4-FFF2-40B4-BE49-F238E27FC236}">
                    <a16:creationId xmlns:a16="http://schemas.microsoft.com/office/drawing/2014/main" id="{D39BFAD7-C2B4-40D5-BB7B-D588D188DD13}"/>
                  </a:ext>
                </a:extLst>
              </p:cNvPr>
              <p:cNvCxnSpPr>
                <a:endCxn id="510" idx="0"/>
              </p:cNvCxnSpPr>
              <p:nvPr/>
            </p:nvCxnSpPr>
            <p:spPr>
              <a:xfrm>
                <a:off x="1834037" y="5301209"/>
                <a:ext cx="1201" cy="310378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99">
                <a:extLst>
                  <a:ext uri="{FF2B5EF4-FFF2-40B4-BE49-F238E27FC236}">
                    <a16:creationId xmlns:a16="http://schemas.microsoft.com/office/drawing/2014/main" id="{CDD1E6B0-B860-4B5A-8CD5-D2F3E9898FA9}"/>
                  </a:ext>
                </a:extLst>
              </p:cNvPr>
              <p:cNvCxnSpPr>
                <a:stCxn id="516" idx="2"/>
                <a:endCxn id="509" idx="0"/>
              </p:cNvCxnSpPr>
              <p:nvPr/>
            </p:nvCxnSpPr>
            <p:spPr>
              <a:xfrm>
                <a:off x="1421479" y="5275491"/>
                <a:ext cx="2" cy="336096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100">
                <a:extLst>
                  <a:ext uri="{FF2B5EF4-FFF2-40B4-BE49-F238E27FC236}">
                    <a16:creationId xmlns:a16="http://schemas.microsoft.com/office/drawing/2014/main" id="{F89B5157-7A30-4910-8CA6-524E4B369935}"/>
                  </a:ext>
                </a:extLst>
              </p:cNvPr>
              <p:cNvCxnSpPr>
                <a:endCxn id="511" idx="0"/>
              </p:cNvCxnSpPr>
              <p:nvPr/>
            </p:nvCxnSpPr>
            <p:spPr>
              <a:xfrm flipH="1">
                <a:off x="1053560" y="5290017"/>
                <a:ext cx="1883" cy="605576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434" name="Straight Connector 116">
              <a:extLst>
                <a:ext uri="{FF2B5EF4-FFF2-40B4-BE49-F238E27FC236}">
                  <a16:creationId xmlns:a16="http://schemas.microsoft.com/office/drawing/2014/main" id="{D222B7E3-6942-43ED-A8EB-F6CFCA497977}"/>
                </a:ext>
              </a:extLst>
            </p:cNvPr>
            <p:cNvCxnSpPr>
              <a:stCxn id="516" idx="1"/>
            </p:cNvCxnSpPr>
            <p:nvPr/>
          </p:nvCxnSpPr>
          <p:spPr>
            <a:xfrm rot="10800000" flipV="1">
              <a:off x="3533630" y="2234644"/>
              <a:ext cx="378303" cy="1194350"/>
            </a:xfrm>
            <a:prstGeom prst="bentConnector2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5" name="Straight Connector 126">
              <a:extLst>
                <a:ext uri="{FF2B5EF4-FFF2-40B4-BE49-F238E27FC236}">
                  <a16:creationId xmlns:a16="http://schemas.microsoft.com/office/drawing/2014/main" id="{9E614516-E130-4126-89A8-EF0230E8714A}"/>
                </a:ext>
              </a:extLst>
            </p:cNvPr>
            <p:cNvCxnSpPr>
              <a:stCxn id="525" idx="3"/>
            </p:cNvCxnSpPr>
            <p:nvPr/>
          </p:nvCxnSpPr>
          <p:spPr>
            <a:xfrm>
              <a:off x="2336911" y="2234643"/>
              <a:ext cx="224602" cy="1194359"/>
            </a:xfrm>
            <a:prstGeom prst="bentConnector2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436" name="Group 255">
              <a:extLst>
                <a:ext uri="{FF2B5EF4-FFF2-40B4-BE49-F238E27FC236}">
                  <a16:creationId xmlns:a16="http://schemas.microsoft.com/office/drawing/2014/main" id="{0A3C9ADC-8927-4AEE-9F01-72525EB9EE0C}"/>
                </a:ext>
              </a:extLst>
            </p:cNvPr>
            <p:cNvGrpSpPr/>
            <p:nvPr/>
          </p:nvGrpSpPr>
          <p:grpSpPr>
            <a:xfrm>
              <a:off x="1100734" y="4015820"/>
              <a:ext cx="1392660" cy="1556170"/>
              <a:chOff x="1100734" y="4015820"/>
              <a:chExt cx="1392660" cy="1556170"/>
            </a:xfrm>
          </p:grpSpPr>
          <p:sp>
            <p:nvSpPr>
              <p:cNvPr id="500" name="Rectangle 234">
                <a:extLst>
                  <a:ext uri="{FF2B5EF4-FFF2-40B4-BE49-F238E27FC236}">
                    <a16:creationId xmlns:a16="http://schemas.microsoft.com/office/drawing/2014/main" id="{6C6B4846-A5C1-458A-AEFA-32E9EE3FB9DA}"/>
                  </a:ext>
                </a:extLst>
              </p:cNvPr>
              <p:cNvSpPr/>
              <p:nvPr/>
            </p:nvSpPr>
            <p:spPr>
              <a:xfrm>
                <a:off x="1259034" y="4761168"/>
                <a:ext cx="1188615" cy="81082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ru-RU" sz="900" dirty="0"/>
                  <a:t>Ядро</a:t>
                </a:r>
                <a:r>
                  <a:rPr lang="en-US" sz="900" dirty="0"/>
                  <a:t> 2</a:t>
                </a:r>
              </a:p>
            </p:txBody>
          </p:sp>
          <p:sp>
            <p:nvSpPr>
              <p:cNvPr id="501" name="Rectangle 235">
                <a:extLst>
                  <a:ext uri="{FF2B5EF4-FFF2-40B4-BE49-F238E27FC236}">
                    <a16:creationId xmlns:a16="http://schemas.microsoft.com/office/drawing/2014/main" id="{BB73C361-8F05-4925-B933-E6528E5F6248}"/>
                  </a:ext>
                </a:extLst>
              </p:cNvPr>
              <p:cNvSpPr/>
              <p:nvPr/>
            </p:nvSpPr>
            <p:spPr>
              <a:xfrm>
                <a:off x="1425324" y="4885987"/>
                <a:ext cx="904356" cy="3094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ru-RU" sz="700" dirty="0"/>
                  <a:t>Кэш Менеджер</a:t>
                </a:r>
              </a:p>
            </p:txBody>
          </p:sp>
          <p:sp>
            <p:nvSpPr>
              <p:cNvPr id="502" name="Rectangle 236">
                <a:extLst>
                  <a:ext uri="{FF2B5EF4-FFF2-40B4-BE49-F238E27FC236}">
                    <a16:creationId xmlns:a16="http://schemas.microsoft.com/office/drawing/2014/main" id="{51E06379-AC5F-4A19-AB46-BA010B7AF984}"/>
                  </a:ext>
                </a:extLst>
              </p:cNvPr>
              <p:cNvSpPr/>
              <p:nvPr/>
            </p:nvSpPr>
            <p:spPr>
              <a:xfrm>
                <a:off x="1667081" y="4299828"/>
                <a:ext cx="412559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L1I</a:t>
                </a:r>
                <a:endParaRPr lang="ru-RU" sz="800" dirty="0"/>
              </a:p>
            </p:txBody>
          </p:sp>
          <p:sp>
            <p:nvSpPr>
              <p:cNvPr id="503" name="Rectangle 237">
                <a:extLst>
                  <a:ext uri="{FF2B5EF4-FFF2-40B4-BE49-F238E27FC236}">
                    <a16:creationId xmlns:a16="http://schemas.microsoft.com/office/drawing/2014/main" id="{18A704F0-657A-48D0-83BC-62F3755AF5F7}"/>
                  </a:ext>
                </a:extLst>
              </p:cNvPr>
              <p:cNvSpPr/>
              <p:nvPr/>
            </p:nvSpPr>
            <p:spPr>
              <a:xfrm>
                <a:off x="2080837" y="4299828"/>
                <a:ext cx="412557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L1D</a:t>
                </a:r>
              </a:p>
            </p:txBody>
          </p:sp>
          <p:sp>
            <p:nvSpPr>
              <p:cNvPr id="504" name="Rectangle 238">
                <a:extLst>
                  <a:ext uri="{FF2B5EF4-FFF2-40B4-BE49-F238E27FC236}">
                    <a16:creationId xmlns:a16="http://schemas.microsoft.com/office/drawing/2014/main" id="{7FA8392D-481B-431C-9050-1C188F9FF4C8}"/>
                  </a:ext>
                </a:extLst>
              </p:cNvPr>
              <p:cNvSpPr/>
              <p:nvPr/>
            </p:nvSpPr>
            <p:spPr>
              <a:xfrm>
                <a:off x="1100734" y="4015820"/>
                <a:ext cx="832158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L2</a:t>
                </a:r>
              </a:p>
            </p:txBody>
          </p:sp>
          <p:cxnSp>
            <p:nvCxnSpPr>
              <p:cNvPr id="505" name="Straight Connector 240">
                <a:extLst>
                  <a:ext uri="{FF2B5EF4-FFF2-40B4-BE49-F238E27FC236}">
                    <a16:creationId xmlns:a16="http://schemas.microsoft.com/office/drawing/2014/main" id="{48A3F3EC-66EC-4D05-BF51-6B720FCDC4C3}"/>
                  </a:ext>
                </a:extLst>
              </p:cNvPr>
              <p:cNvCxnSpPr>
                <a:stCxn id="503" idx="2"/>
              </p:cNvCxnSpPr>
              <p:nvPr/>
            </p:nvCxnSpPr>
            <p:spPr>
              <a:xfrm>
                <a:off x="2287117" y="4496597"/>
                <a:ext cx="5058" cy="369093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241">
                <a:extLst>
                  <a:ext uri="{FF2B5EF4-FFF2-40B4-BE49-F238E27FC236}">
                    <a16:creationId xmlns:a16="http://schemas.microsoft.com/office/drawing/2014/main" id="{52F2A2B7-E24A-4F57-AA32-C8403B408812}"/>
                  </a:ext>
                </a:extLst>
              </p:cNvPr>
              <p:cNvCxnSpPr>
                <a:stCxn id="502" idx="2"/>
                <a:endCxn id="501" idx="0"/>
              </p:cNvCxnSpPr>
              <p:nvPr/>
            </p:nvCxnSpPr>
            <p:spPr>
              <a:xfrm>
                <a:off x="1873360" y="4496598"/>
                <a:ext cx="4142" cy="389390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242">
                <a:extLst>
                  <a:ext uri="{FF2B5EF4-FFF2-40B4-BE49-F238E27FC236}">
                    <a16:creationId xmlns:a16="http://schemas.microsoft.com/office/drawing/2014/main" id="{F655E652-7A9F-42E7-BD3A-42FA3C1EA404}"/>
                  </a:ext>
                </a:extLst>
              </p:cNvPr>
              <p:cNvCxnSpPr/>
              <p:nvPr/>
            </p:nvCxnSpPr>
            <p:spPr>
              <a:xfrm>
                <a:off x="1454506" y="4202619"/>
                <a:ext cx="42" cy="663069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437" name="Straight Connector 126">
              <a:extLst>
                <a:ext uri="{FF2B5EF4-FFF2-40B4-BE49-F238E27FC236}">
                  <a16:creationId xmlns:a16="http://schemas.microsoft.com/office/drawing/2014/main" id="{1848A8DF-72EA-4E48-9443-548ACF36F9C5}"/>
                </a:ext>
              </a:extLst>
            </p:cNvPr>
            <p:cNvCxnSpPr>
              <a:endCxn id="501" idx="3"/>
            </p:cNvCxnSpPr>
            <p:nvPr/>
          </p:nvCxnSpPr>
          <p:spPr>
            <a:xfrm rot="5400000">
              <a:off x="1772586" y="4256668"/>
              <a:ext cx="1341162" cy="226973"/>
            </a:xfrm>
            <a:prstGeom prst="bentConnector2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438" name="Group 256">
              <a:extLst>
                <a:ext uri="{FF2B5EF4-FFF2-40B4-BE49-F238E27FC236}">
                  <a16:creationId xmlns:a16="http://schemas.microsoft.com/office/drawing/2014/main" id="{C0F81F40-930E-4A3C-97E9-C535A1DF87E3}"/>
                </a:ext>
              </a:extLst>
            </p:cNvPr>
            <p:cNvGrpSpPr/>
            <p:nvPr/>
          </p:nvGrpSpPr>
          <p:grpSpPr>
            <a:xfrm>
              <a:off x="3577112" y="4015820"/>
              <a:ext cx="1392660" cy="1556170"/>
              <a:chOff x="1100734" y="4015820"/>
              <a:chExt cx="1392660" cy="1556170"/>
            </a:xfrm>
          </p:grpSpPr>
          <p:sp>
            <p:nvSpPr>
              <p:cNvPr id="492" name="Rectangle 257">
                <a:extLst>
                  <a:ext uri="{FF2B5EF4-FFF2-40B4-BE49-F238E27FC236}">
                    <a16:creationId xmlns:a16="http://schemas.microsoft.com/office/drawing/2014/main" id="{6562324B-C1A1-4E01-B90E-FEAC5570C68D}"/>
                  </a:ext>
                </a:extLst>
              </p:cNvPr>
              <p:cNvSpPr/>
              <p:nvPr/>
            </p:nvSpPr>
            <p:spPr>
              <a:xfrm>
                <a:off x="1259034" y="4761168"/>
                <a:ext cx="1188615" cy="81082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ru-RU" sz="900" dirty="0"/>
                  <a:t>Ядро</a:t>
                </a:r>
                <a:r>
                  <a:rPr lang="en-US" sz="900" dirty="0"/>
                  <a:t> 3</a:t>
                </a:r>
              </a:p>
            </p:txBody>
          </p:sp>
          <p:sp>
            <p:nvSpPr>
              <p:cNvPr id="493" name="Rectangle 258">
                <a:extLst>
                  <a:ext uri="{FF2B5EF4-FFF2-40B4-BE49-F238E27FC236}">
                    <a16:creationId xmlns:a16="http://schemas.microsoft.com/office/drawing/2014/main" id="{9996493F-5374-4B8A-892A-10C1D44E8131}"/>
                  </a:ext>
                </a:extLst>
              </p:cNvPr>
              <p:cNvSpPr/>
              <p:nvPr/>
            </p:nvSpPr>
            <p:spPr>
              <a:xfrm>
                <a:off x="1425324" y="4885987"/>
                <a:ext cx="904356" cy="3094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ru-RU" sz="700" dirty="0"/>
                  <a:t>Кэш Менеджер</a:t>
                </a:r>
              </a:p>
            </p:txBody>
          </p:sp>
          <p:sp>
            <p:nvSpPr>
              <p:cNvPr id="494" name="Rectangle 259">
                <a:extLst>
                  <a:ext uri="{FF2B5EF4-FFF2-40B4-BE49-F238E27FC236}">
                    <a16:creationId xmlns:a16="http://schemas.microsoft.com/office/drawing/2014/main" id="{B82A7965-3B6D-48F3-8517-B51AC655922E}"/>
                  </a:ext>
                </a:extLst>
              </p:cNvPr>
              <p:cNvSpPr/>
              <p:nvPr/>
            </p:nvSpPr>
            <p:spPr>
              <a:xfrm>
                <a:off x="1667081" y="4299828"/>
                <a:ext cx="412559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L1I</a:t>
                </a:r>
                <a:endParaRPr lang="ru-RU" sz="800" dirty="0"/>
              </a:p>
            </p:txBody>
          </p:sp>
          <p:sp>
            <p:nvSpPr>
              <p:cNvPr id="495" name="Rectangle 260">
                <a:extLst>
                  <a:ext uri="{FF2B5EF4-FFF2-40B4-BE49-F238E27FC236}">
                    <a16:creationId xmlns:a16="http://schemas.microsoft.com/office/drawing/2014/main" id="{A92A8896-31D8-4354-86C8-7BDE763FC9BA}"/>
                  </a:ext>
                </a:extLst>
              </p:cNvPr>
              <p:cNvSpPr/>
              <p:nvPr/>
            </p:nvSpPr>
            <p:spPr>
              <a:xfrm>
                <a:off x="2080837" y="4299828"/>
                <a:ext cx="412557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L1D</a:t>
                </a:r>
              </a:p>
            </p:txBody>
          </p:sp>
          <p:sp>
            <p:nvSpPr>
              <p:cNvPr id="496" name="Rectangle 261">
                <a:extLst>
                  <a:ext uri="{FF2B5EF4-FFF2-40B4-BE49-F238E27FC236}">
                    <a16:creationId xmlns:a16="http://schemas.microsoft.com/office/drawing/2014/main" id="{4F438690-B8A0-449C-BB5A-EDA5100D231B}"/>
                  </a:ext>
                </a:extLst>
              </p:cNvPr>
              <p:cNvSpPr/>
              <p:nvPr/>
            </p:nvSpPr>
            <p:spPr>
              <a:xfrm>
                <a:off x="1100734" y="4015820"/>
                <a:ext cx="832158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L2</a:t>
                </a:r>
              </a:p>
            </p:txBody>
          </p:sp>
          <p:cxnSp>
            <p:nvCxnSpPr>
              <p:cNvPr id="497" name="Straight Connector 262">
                <a:extLst>
                  <a:ext uri="{FF2B5EF4-FFF2-40B4-BE49-F238E27FC236}">
                    <a16:creationId xmlns:a16="http://schemas.microsoft.com/office/drawing/2014/main" id="{609E8AD8-EFA2-4A3F-9F54-3880757BBC2E}"/>
                  </a:ext>
                </a:extLst>
              </p:cNvPr>
              <p:cNvCxnSpPr>
                <a:stCxn id="495" idx="2"/>
              </p:cNvCxnSpPr>
              <p:nvPr/>
            </p:nvCxnSpPr>
            <p:spPr>
              <a:xfrm flipH="1">
                <a:off x="2278105" y="4496597"/>
                <a:ext cx="9012" cy="369093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263">
                <a:extLst>
                  <a:ext uri="{FF2B5EF4-FFF2-40B4-BE49-F238E27FC236}">
                    <a16:creationId xmlns:a16="http://schemas.microsoft.com/office/drawing/2014/main" id="{C53D1E9C-0FA5-4C97-8848-E6F22083D9E4}"/>
                  </a:ext>
                </a:extLst>
              </p:cNvPr>
              <p:cNvCxnSpPr>
                <a:stCxn id="494" idx="2"/>
                <a:endCxn id="493" idx="0"/>
              </p:cNvCxnSpPr>
              <p:nvPr/>
            </p:nvCxnSpPr>
            <p:spPr>
              <a:xfrm>
                <a:off x="1873360" y="4496598"/>
                <a:ext cx="4142" cy="389390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264">
                <a:extLst>
                  <a:ext uri="{FF2B5EF4-FFF2-40B4-BE49-F238E27FC236}">
                    <a16:creationId xmlns:a16="http://schemas.microsoft.com/office/drawing/2014/main" id="{47815E44-B5D9-4BD4-96AE-DE32CF3E6E92}"/>
                  </a:ext>
                </a:extLst>
              </p:cNvPr>
              <p:cNvCxnSpPr/>
              <p:nvPr/>
            </p:nvCxnSpPr>
            <p:spPr>
              <a:xfrm>
                <a:off x="1454506" y="4202619"/>
                <a:ext cx="42" cy="663069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439" name="Straight Connector 126">
              <a:extLst>
                <a:ext uri="{FF2B5EF4-FFF2-40B4-BE49-F238E27FC236}">
                  <a16:creationId xmlns:a16="http://schemas.microsoft.com/office/drawing/2014/main" id="{DC575F2C-7A65-4DF6-9ED0-5BFE1D707C61}"/>
                </a:ext>
              </a:extLst>
            </p:cNvPr>
            <p:cNvCxnSpPr>
              <a:stCxn id="493" idx="1"/>
            </p:cNvCxnSpPr>
            <p:nvPr/>
          </p:nvCxnSpPr>
          <p:spPr>
            <a:xfrm rot="10800000">
              <a:off x="3518307" y="3713012"/>
              <a:ext cx="383397" cy="1327724"/>
            </a:xfrm>
            <a:prstGeom prst="bentConnector2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40" name="Rectangle 269">
              <a:extLst>
                <a:ext uri="{FF2B5EF4-FFF2-40B4-BE49-F238E27FC236}">
                  <a16:creationId xmlns:a16="http://schemas.microsoft.com/office/drawing/2014/main" id="{F7595306-9777-4DD7-990E-C983D686B928}"/>
                </a:ext>
              </a:extLst>
            </p:cNvPr>
            <p:cNvSpPr/>
            <p:nvPr/>
          </p:nvSpPr>
          <p:spPr>
            <a:xfrm>
              <a:off x="7608168" y="1538056"/>
              <a:ext cx="4166424" cy="4195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000" dirty="0"/>
                <a:t>CPU 1</a:t>
              </a:r>
            </a:p>
          </p:txBody>
        </p:sp>
        <p:sp>
          <p:nvSpPr>
            <p:cNvPr id="441" name="Rectangle 270">
              <a:extLst>
                <a:ext uri="{FF2B5EF4-FFF2-40B4-BE49-F238E27FC236}">
                  <a16:creationId xmlns:a16="http://schemas.microsoft.com/office/drawing/2014/main" id="{768E1DD4-DDAB-4F79-B9FB-016522165F2C}"/>
                </a:ext>
              </a:extLst>
            </p:cNvPr>
            <p:cNvSpPr/>
            <p:nvPr/>
          </p:nvSpPr>
          <p:spPr>
            <a:xfrm rot="16200000">
              <a:off x="10009068" y="2440118"/>
              <a:ext cx="270577" cy="22997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00" dirty="0"/>
                <a:t>L3 </a:t>
              </a:r>
              <a:r>
                <a:rPr lang="ru-RU" sz="1000" dirty="0"/>
                <a:t>Кэш</a:t>
              </a:r>
            </a:p>
          </p:txBody>
        </p:sp>
        <p:grpSp>
          <p:nvGrpSpPr>
            <p:cNvPr id="442" name="Group 271">
              <a:extLst>
                <a:ext uri="{FF2B5EF4-FFF2-40B4-BE49-F238E27FC236}">
                  <a16:creationId xmlns:a16="http://schemas.microsoft.com/office/drawing/2014/main" id="{9187B21F-D6C9-4BA7-90F9-857FB5BA0380}"/>
                </a:ext>
              </a:extLst>
            </p:cNvPr>
            <p:cNvGrpSpPr/>
            <p:nvPr/>
          </p:nvGrpSpPr>
          <p:grpSpPr>
            <a:xfrm>
              <a:off x="7725470" y="1687699"/>
              <a:ext cx="1404034" cy="1518566"/>
              <a:chOff x="637481" y="4573796"/>
              <a:chExt cx="1404034" cy="1518566"/>
            </a:xfrm>
          </p:grpSpPr>
          <p:grpSp>
            <p:nvGrpSpPr>
              <p:cNvPr id="483" name="Group 272">
                <a:extLst>
                  <a:ext uri="{FF2B5EF4-FFF2-40B4-BE49-F238E27FC236}">
                    <a16:creationId xmlns:a16="http://schemas.microsoft.com/office/drawing/2014/main" id="{D71D379F-F134-44B6-B767-6E6F97E1323D}"/>
                  </a:ext>
                </a:extLst>
              </p:cNvPr>
              <p:cNvGrpSpPr/>
              <p:nvPr/>
            </p:nvGrpSpPr>
            <p:grpSpPr>
              <a:xfrm>
                <a:off x="812507" y="4573796"/>
                <a:ext cx="1188615" cy="810822"/>
                <a:chOff x="609600" y="4418378"/>
                <a:chExt cx="733872" cy="810822"/>
              </a:xfrm>
            </p:grpSpPr>
            <p:sp>
              <p:nvSpPr>
                <p:cNvPr id="490" name="Rectangle 279">
                  <a:extLst>
                    <a:ext uri="{FF2B5EF4-FFF2-40B4-BE49-F238E27FC236}">
                      <a16:creationId xmlns:a16="http://schemas.microsoft.com/office/drawing/2014/main" id="{061E8275-11C7-40A0-97DE-B88B75052962}"/>
                    </a:ext>
                  </a:extLst>
                </p:cNvPr>
                <p:cNvSpPr/>
                <p:nvPr/>
              </p:nvSpPr>
              <p:spPr>
                <a:xfrm>
                  <a:off x="609600" y="4418378"/>
                  <a:ext cx="733872" cy="81082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ru-RU" sz="900" dirty="0"/>
                    <a:t>Ядро</a:t>
                  </a:r>
                  <a:r>
                    <a:rPr lang="en-US" sz="900" dirty="0"/>
                    <a:t> 0</a:t>
                  </a:r>
                </a:p>
              </p:txBody>
            </p:sp>
            <p:sp>
              <p:nvSpPr>
                <p:cNvPr id="491" name="Rectangle 280">
                  <a:extLst>
                    <a:ext uri="{FF2B5EF4-FFF2-40B4-BE49-F238E27FC236}">
                      <a16:creationId xmlns:a16="http://schemas.microsoft.com/office/drawing/2014/main" id="{EE1EECC2-F470-4926-8ACF-2703C80F830B}"/>
                    </a:ext>
                  </a:extLst>
                </p:cNvPr>
                <p:cNvSpPr/>
                <p:nvPr/>
              </p:nvSpPr>
              <p:spPr>
                <a:xfrm>
                  <a:off x="706408" y="4810573"/>
                  <a:ext cx="558366" cy="30949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ru-RU" sz="700" dirty="0"/>
                    <a:t>Кэш Менеджер</a:t>
                  </a:r>
                </a:p>
              </p:txBody>
            </p:sp>
          </p:grpSp>
          <p:sp>
            <p:nvSpPr>
              <p:cNvPr id="484" name="Rectangle 273">
                <a:extLst>
                  <a:ext uri="{FF2B5EF4-FFF2-40B4-BE49-F238E27FC236}">
                    <a16:creationId xmlns:a16="http://schemas.microsoft.com/office/drawing/2014/main" id="{1B7F14F7-30EC-45F2-9CC7-34024D37D48B}"/>
                  </a:ext>
                </a:extLst>
              </p:cNvPr>
              <p:cNvSpPr/>
              <p:nvPr/>
            </p:nvSpPr>
            <p:spPr>
              <a:xfrm>
                <a:off x="1215203" y="5611587"/>
                <a:ext cx="412559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L1I</a:t>
                </a:r>
                <a:endParaRPr lang="ru-RU" sz="800" dirty="0"/>
              </a:p>
            </p:txBody>
          </p:sp>
          <p:sp>
            <p:nvSpPr>
              <p:cNvPr id="485" name="Rectangle 274">
                <a:extLst>
                  <a:ext uri="{FF2B5EF4-FFF2-40B4-BE49-F238E27FC236}">
                    <a16:creationId xmlns:a16="http://schemas.microsoft.com/office/drawing/2014/main" id="{A0F39BB2-9FE6-4FB5-A33C-97D7986839BA}"/>
                  </a:ext>
                </a:extLst>
              </p:cNvPr>
              <p:cNvSpPr/>
              <p:nvPr/>
            </p:nvSpPr>
            <p:spPr>
              <a:xfrm>
                <a:off x="1628958" y="5611587"/>
                <a:ext cx="412557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L1D</a:t>
                </a:r>
              </a:p>
            </p:txBody>
          </p:sp>
          <p:sp>
            <p:nvSpPr>
              <p:cNvPr id="486" name="Rectangle 275">
                <a:extLst>
                  <a:ext uri="{FF2B5EF4-FFF2-40B4-BE49-F238E27FC236}">
                    <a16:creationId xmlns:a16="http://schemas.microsoft.com/office/drawing/2014/main" id="{9836C95F-CC85-455B-ADFB-32A9A1C3E614}"/>
                  </a:ext>
                </a:extLst>
              </p:cNvPr>
              <p:cNvSpPr/>
              <p:nvPr/>
            </p:nvSpPr>
            <p:spPr>
              <a:xfrm>
                <a:off x="637481" y="5895593"/>
                <a:ext cx="832157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L2</a:t>
                </a:r>
              </a:p>
            </p:txBody>
          </p:sp>
          <p:cxnSp>
            <p:nvCxnSpPr>
              <p:cNvPr id="487" name="Straight Connector 276">
                <a:extLst>
                  <a:ext uri="{FF2B5EF4-FFF2-40B4-BE49-F238E27FC236}">
                    <a16:creationId xmlns:a16="http://schemas.microsoft.com/office/drawing/2014/main" id="{943B911E-D3BB-4AF0-BA61-7A2A6CB3341A}"/>
                  </a:ext>
                </a:extLst>
              </p:cNvPr>
              <p:cNvCxnSpPr>
                <a:endCxn id="485" idx="0"/>
              </p:cNvCxnSpPr>
              <p:nvPr/>
            </p:nvCxnSpPr>
            <p:spPr>
              <a:xfrm>
                <a:off x="1834037" y="5301209"/>
                <a:ext cx="1201" cy="310378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277">
                <a:extLst>
                  <a:ext uri="{FF2B5EF4-FFF2-40B4-BE49-F238E27FC236}">
                    <a16:creationId xmlns:a16="http://schemas.microsoft.com/office/drawing/2014/main" id="{7AED5D61-883F-4E50-9C2A-ED4D7DC4FCD6}"/>
                  </a:ext>
                </a:extLst>
              </p:cNvPr>
              <p:cNvCxnSpPr>
                <a:stCxn id="491" idx="2"/>
                <a:endCxn id="484" idx="0"/>
              </p:cNvCxnSpPr>
              <p:nvPr/>
            </p:nvCxnSpPr>
            <p:spPr>
              <a:xfrm>
                <a:off x="1421479" y="5275488"/>
                <a:ext cx="2" cy="336099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278">
                <a:extLst>
                  <a:ext uri="{FF2B5EF4-FFF2-40B4-BE49-F238E27FC236}">
                    <a16:creationId xmlns:a16="http://schemas.microsoft.com/office/drawing/2014/main" id="{617D778F-D655-4910-A092-348EFAF01B09}"/>
                  </a:ext>
                </a:extLst>
              </p:cNvPr>
              <p:cNvCxnSpPr>
                <a:endCxn id="486" idx="0"/>
              </p:cNvCxnSpPr>
              <p:nvPr/>
            </p:nvCxnSpPr>
            <p:spPr>
              <a:xfrm flipH="1">
                <a:off x="1053560" y="5290017"/>
                <a:ext cx="1883" cy="605576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443" name="Group 281">
              <a:extLst>
                <a:ext uri="{FF2B5EF4-FFF2-40B4-BE49-F238E27FC236}">
                  <a16:creationId xmlns:a16="http://schemas.microsoft.com/office/drawing/2014/main" id="{B124C1EC-4168-4761-B38F-3060F7DF165A}"/>
                </a:ext>
              </a:extLst>
            </p:cNvPr>
            <p:cNvGrpSpPr/>
            <p:nvPr/>
          </p:nvGrpSpPr>
          <p:grpSpPr>
            <a:xfrm>
              <a:off x="10204847" y="1687699"/>
              <a:ext cx="1404034" cy="1518566"/>
              <a:chOff x="637481" y="4573796"/>
              <a:chExt cx="1404034" cy="1518566"/>
            </a:xfrm>
          </p:grpSpPr>
          <p:grpSp>
            <p:nvGrpSpPr>
              <p:cNvPr id="474" name="Group 282">
                <a:extLst>
                  <a:ext uri="{FF2B5EF4-FFF2-40B4-BE49-F238E27FC236}">
                    <a16:creationId xmlns:a16="http://schemas.microsoft.com/office/drawing/2014/main" id="{32056BFF-6A66-4EA5-9A0F-E2A2F7E13861}"/>
                  </a:ext>
                </a:extLst>
              </p:cNvPr>
              <p:cNvGrpSpPr/>
              <p:nvPr/>
            </p:nvGrpSpPr>
            <p:grpSpPr>
              <a:xfrm>
                <a:off x="812507" y="4573796"/>
                <a:ext cx="1188615" cy="810822"/>
                <a:chOff x="609600" y="4418378"/>
                <a:chExt cx="733872" cy="810822"/>
              </a:xfrm>
            </p:grpSpPr>
            <p:sp>
              <p:nvSpPr>
                <p:cNvPr id="481" name="Rectangle 289">
                  <a:extLst>
                    <a:ext uri="{FF2B5EF4-FFF2-40B4-BE49-F238E27FC236}">
                      <a16:creationId xmlns:a16="http://schemas.microsoft.com/office/drawing/2014/main" id="{B0A6518D-9041-43D8-96C7-B9B00FD4B7C3}"/>
                    </a:ext>
                  </a:extLst>
                </p:cNvPr>
                <p:cNvSpPr/>
                <p:nvPr/>
              </p:nvSpPr>
              <p:spPr>
                <a:xfrm>
                  <a:off x="609600" y="4418378"/>
                  <a:ext cx="733872" cy="81082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ru-RU" sz="900" dirty="0"/>
                    <a:t>Ядро</a:t>
                  </a:r>
                  <a:r>
                    <a:rPr lang="en-US" sz="900" dirty="0"/>
                    <a:t> 1</a:t>
                  </a:r>
                </a:p>
              </p:txBody>
            </p:sp>
            <p:sp>
              <p:nvSpPr>
                <p:cNvPr id="482" name="Rectangle 290">
                  <a:extLst>
                    <a:ext uri="{FF2B5EF4-FFF2-40B4-BE49-F238E27FC236}">
                      <a16:creationId xmlns:a16="http://schemas.microsoft.com/office/drawing/2014/main" id="{D43FF7AD-721F-400F-BAD1-2F330B7CB18F}"/>
                    </a:ext>
                  </a:extLst>
                </p:cNvPr>
                <p:cNvSpPr/>
                <p:nvPr/>
              </p:nvSpPr>
              <p:spPr>
                <a:xfrm>
                  <a:off x="706408" y="4810576"/>
                  <a:ext cx="558366" cy="30949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ru-RU" sz="700" dirty="0"/>
                    <a:t>Кэш Менеджер</a:t>
                  </a:r>
                </a:p>
              </p:txBody>
            </p:sp>
          </p:grpSp>
          <p:sp>
            <p:nvSpPr>
              <p:cNvPr id="475" name="Rectangle 283">
                <a:extLst>
                  <a:ext uri="{FF2B5EF4-FFF2-40B4-BE49-F238E27FC236}">
                    <a16:creationId xmlns:a16="http://schemas.microsoft.com/office/drawing/2014/main" id="{765666D6-6CDE-4785-812F-BA1F1FCD9D8B}"/>
                  </a:ext>
                </a:extLst>
              </p:cNvPr>
              <p:cNvSpPr/>
              <p:nvPr/>
            </p:nvSpPr>
            <p:spPr>
              <a:xfrm>
                <a:off x="1215203" y="5611587"/>
                <a:ext cx="412559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L1I</a:t>
                </a:r>
                <a:endParaRPr lang="ru-RU" sz="800" dirty="0"/>
              </a:p>
            </p:txBody>
          </p:sp>
          <p:sp>
            <p:nvSpPr>
              <p:cNvPr id="476" name="Rectangle 284">
                <a:extLst>
                  <a:ext uri="{FF2B5EF4-FFF2-40B4-BE49-F238E27FC236}">
                    <a16:creationId xmlns:a16="http://schemas.microsoft.com/office/drawing/2014/main" id="{2D5E6C37-B6FD-44E6-B4B7-A44B29685248}"/>
                  </a:ext>
                </a:extLst>
              </p:cNvPr>
              <p:cNvSpPr/>
              <p:nvPr/>
            </p:nvSpPr>
            <p:spPr>
              <a:xfrm>
                <a:off x="1628958" y="5611587"/>
                <a:ext cx="412557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L1D</a:t>
                </a:r>
              </a:p>
            </p:txBody>
          </p:sp>
          <p:sp>
            <p:nvSpPr>
              <p:cNvPr id="477" name="Rectangle 285">
                <a:extLst>
                  <a:ext uri="{FF2B5EF4-FFF2-40B4-BE49-F238E27FC236}">
                    <a16:creationId xmlns:a16="http://schemas.microsoft.com/office/drawing/2014/main" id="{70F40DB3-F016-4113-B0F7-FD555E686F1E}"/>
                  </a:ext>
                </a:extLst>
              </p:cNvPr>
              <p:cNvSpPr/>
              <p:nvPr/>
            </p:nvSpPr>
            <p:spPr>
              <a:xfrm>
                <a:off x="637481" y="5895593"/>
                <a:ext cx="832157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L2</a:t>
                </a:r>
              </a:p>
            </p:txBody>
          </p:sp>
          <p:cxnSp>
            <p:nvCxnSpPr>
              <p:cNvPr id="478" name="Straight Connector 286">
                <a:extLst>
                  <a:ext uri="{FF2B5EF4-FFF2-40B4-BE49-F238E27FC236}">
                    <a16:creationId xmlns:a16="http://schemas.microsoft.com/office/drawing/2014/main" id="{CB7921CF-B6A5-4083-AD40-089932226916}"/>
                  </a:ext>
                </a:extLst>
              </p:cNvPr>
              <p:cNvCxnSpPr>
                <a:endCxn id="476" idx="0"/>
              </p:cNvCxnSpPr>
              <p:nvPr/>
            </p:nvCxnSpPr>
            <p:spPr>
              <a:xfrm>
                <a:off x="1834037" y="5301209"/>
                <a:ext cx="1201" cy="310378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287">
                <a:extLst>
                  <a:ext uri="{FF2B5EF4-FFF2-40B4-BE49-F238E27FC236}">
                    <a16:creationId xmlns:a16="http://schemas.microsoft.com/office/drawing/2014/main" id="{385E3817-F972-48D1-A954-6307421B4E08}"/>
                  </a:ext>
                </a:extLst>
              </p:cNvPr>
              <p:cNvCxnSpPr>
                <a:stCxn id="482" idx="2"/>
                <a:endCxn id="475" idx="0"/>
              </p:cNvCxnSpPr>
              <p:nvPr/>
            </p:nvCxnSpPr>
            <p:spPr>
              <a:xfrm>
                <a:off x="1421479" y="5275491"/>
                <a:ext cx="2" cy="336096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288">
                <a:extLst>
                  <a:ext uri="{FF2B5EF4-FFF2-40B4-BE49-F238E27FC236}">
                    <a16:creationId xmlns:a16="http://schemas.microsoft.com/office/drawing/2014/main" id="{5F49E081-72A7-4F78-9B77-5FAF16393F66}"/>
                  </a:ext>
                </a:extLst>
              </p:cNvPr>
              <p:cNvCxnSpPr>
                <a:endCxn id="477" idx="0"/>
              </p:cNvCxnSpPr>
              <p:nvPr/>
            </p:nvCxnSpPr>
            <p:spPr>
              <a:xfrm flipH="1">
                <a:off x="1053560" y="5290017"/>
                <a:ext cx="1883" cy="605576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444" name="Straight Connector 116">
              <a:extLst>
                <a:ext uri="{FF2B5EF4-FFF2-40B4-BE49-F238E27FC236}">
                  <a16:creationId xmlns:a16="http://schemas.microsoft.com/office/drawing/2014/main" id="{2BEDE77B-E9E2-4833-B550-03368E9B4E5D}"/>
                </a:ext>
              </a:extLst>
            </p:cNvPr>
            <p:cNvCxnSpPr>
              <a:stCxn id="482" idx="1"/>
            </p:cNvCxnSpPr>
            <p:nvPr/>
          </p:nvCxnSpPr>
          <p:spPr>
            <a:xfrm rot="10800000" flipV="1">
              <a:off x="10151806" y="2234646"/>
              <a:ext cx="384863" cy="1209591"/>
            </a:xfrm>
            <a:prstGeom prst="bentConnector2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5" name="Straight Connector 126">
              <a:extLst>
                <a:ext uri="{FF2B5EF4-FFF2-40B4-BE49-F238E27FC236}">
                  <a16:creationId xmlns:a16="http://schemas.microsoft.com/office/drawing/2014/main" id="{1F669933-DC0C-4997-9375-2878EE78EF0D}"/>
                </a:ext>
              </a:extLst>
            </p:cNvPr>
            <p:cNvCxnSpPr>
              <a:stCxn id="491" idx="3"/>
            </p:cNvCxnSpPr>
            <p:nvPr/>
          </p:nvCxnSpPr>
          <p:spPr>
            <a:xfrm>
              <a:off x="8961646" y="2234643"/>
              <a:ext cx="228074" cy="1209598"/>
            </a:xfrm>
            <a:prstGeom prst="bentConnector2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446" name="Group 293">
              <a:extLst>
                <a:ext uri="{FF2B5EF4-FFF2-40B4-BE49-F238E27FC236}">
                  <a16:creationId xmlns:a16="http://schemas.microsoft.com/office/drawing/2014/main" id="{C37EB159-9D9E-41B2-AACE-20F8E42A7E2C}"/>
                </a:ext>
              </a:extLst>
            </p:cNvPr>
            <p:cNvGrpSpPr/>
            <p:nvPr/>
          </p:nvGrpSpPr>
          <p:grpSpPr>
            <a:xfrm>
              <a:off x="7725470" y="4015820"/>
              <a:ext cx="1392660" cy="1556170"/>
              <a:chOff x="1100734" y="4015820"/>
              <a:chExt cx="1392660" cy="1556170"/>
            </a:xfrm>
          </p:grpSpPr>
          <p:sp>
            <p:nvSpPr>
              <p:cNvPr id="466" name="Rectangle 294">
                <a:extLst>
                  <a:ext uri="{FF2B5EF4-FFF2-40B4-BE49-F238E27FC236}">
                    <a16:creationId xmlns:a16="http://schemas.microsoft.com/office/drawing/2014/main" id="{9BB1A31A-2758-4AB5-A12D-28BA6737D294}"/>
                  </a:ext>
                </a:extLst>
              </p:cNvPr>
              <p:cNvSpPr/>
              <p:nvPr/>
            </p:nvSpPr>
            <p:spPr>
              <a:xfrm>
                <a:off x="1259034" y="4761168"/>
                <a:ext cx="1188615" cy="81082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ru-RU" sz="900" dirty="0"/>
                  <a:t>Ядро</a:t>
                </a:r>
                <a:r>
                  <a:rPr lang="en-US" sz="900" dirty="0"/>
                  <a:t> 2</a:t>
                </a:r>
              </a:p>
            </p:txBody>
          </p:sp>
          <p:sp>
            <p:nvSpPr>
              <p:cNvPr id="467" name="Rectangle 295">
                <a:extLst>
                  <a:ext uri="{FF2B5EF4-FFF2-40B4-BE49-F238E27FC236}">
                    <a16:creationId xmlns:a16="http://schemas.microsoft.com/office/drawing/2014/main" id="{7949940D-01C7-497D-9AF4-2E84BB735F1D}"/>
                  </a:ext>
                </a:extLst>
              </p:cNvPr>
              <p:cNvSpPr/>
              <p:nvPr/>
            </p:nvSpPr>
            <p:spPr>
              <a:xfrm>
                <a:off x="1425324" y="4885987"/>
                <a:ext cx="904356" cy="3094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ru-RU" sz="700" dirty="0"/>
                  <a:t>Кэш Менеджер</a:t>
                </a:r>
              </a:p>
            </p:txBody>
          </p:sp>
          <p:sp>
            <p:nvSpPr>
              <p:cNvPr id="468" name="Rectangle 296">
                <a:extLst>
                  <a:ext uri="{FF2B5EF4-FFF2-40B4-BE49-F238E27FC236}">
                    <a16:creationId xmlns:a16="http://schemas.microsoft.com/office/drawing/2014/main" id="{3F0B4142-63D4-40FF-B623-2CA47A6DECC4}"/>
                  </a:ext>
                </a:extLst>
              </p:cNvPr>
              <p:cNvSpPr/>
              <p:nvPr/>
            </p:nvSpPr>
            <p:spPr>
              <a:xfrm>
                <a:off x="1667081" y="4299828"/>
                <a:ext cx="412559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L1I</a:t>
                </a:r>
                <a:endParaRPr lang="ru-RU" sz="800" dirty="0"/>
              </a:p>
            </p:txBody>
          </p:sp>
          <p:sp>
            <p:nvSpPr>
              <p:cNvPr id="469" name="Rectangle 297">
                <a:extLst>
                  <a:ext uri="{FF2B5EF4-FFF2-40B4-BE49-F238E27FC236}">
                    <a16:creationId xmlns:a16="http://schemas.microsoft.com/office/drawing/2014/main" id="{D4B92C23-CB77-4116-BE3F-2585174CD710}"/>
                  </a:ext>
                </a:extLst>
              </p:cNvPr>
              <p:cNvSpPr/>
              <p:nvPr/>
            </p:nvSpPr>
            <p:spPr>
              <a:xfrm>
                <a:off x="2080837" y="4299828"/>
                <a:ext cx="412557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L1D</a:t>
                </a:r>
              </a:p>
            </p:txBody>
          </p:sp>
          <p:sp>
            <p:nvSpPr>
              <p:cNvPr id="470" name="Rectangle 298">
                <a:extLst>
                  <a:ext uri="{FF2B5EF4-FFF2-40B4-BE49-F238E27FC236}">
                    <a16:creationId xmlns:a16="http://schemas.microsoft.com/office/drawing/2014/main" id="{8D63468B-DE47-4BB9-8B06-E252A894DAA9}"/>
                  </a:ext>
                </a:extLst>
              </p:cNvPr>
              <p:cNvSpPr/>
              <p:nvPr/>
            </p:nvSpPr>
            <p:spPr>
              <a:xfrm>
                <a:off x="1100734" y="4015820"/>
                <a:ext cx="832158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L2</a:t>
                </a:r>
              </a:p>
            </p:txBody>
          </p:sp>
          <p:cxnSp>
            <p:nvCxnSpPr>
              <p:cNvPr id="471" name="Straight Connector 299">
                <a:extLst>
                  <a:ext uri="{FF2B5EF4-FFF2-40B4-BE49-F238E27FC236}">
                    <a16:creationId xmlns:a16="http://schemas.microsoft.com/office/drawing/2014/main" id="{0606D225-409D-4C24-99F2-F4E40A64CB75}"/>
                  </a:ext>
                </a:extLst>
              </p:cNvPr>
              <p:cNvCxnSpPr>
                <a:stCxn id="469" idx="2"/>
              </p:cNvCxnSpPr>
              <p:nvPr/>
            </p:nvCxnSpPr>
            <p:spPr>
              <a:xfrm>
                <a:off x="2287117" y="4496597"/>
                <a:ext cx="5058" cy="369093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300">
                <a:extLst>
                  <a:ext uri="{FF2B5EF4-FFF2-40B4-BE49-F238E27FC236}">
                    <a16:creationId xmlns:a16="http://schemas.microsoft.com/office/drawing/2014/main" id="{D3BE969D-94AB-4873-813B-042D016B1DEF}"/>
                  </a:ext>
                </a:extLst>
              </p:cNvPr>
              <p:cNvCxnSpPr>
                <a:stCxn id="468" idx="2"/>
                <a:endCxn id="467" idx="0"/>
              </p:cNvCxnSpPr>
              <p:nvPr/>
            </p:nvCxnSpPr>
            <p:spPr>
              <a:xfrm>
                <a:off x="1873360" y="4496598"/>
                <a:ext cx="4142" cy="389390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301">
                <a:extLst>
                  <a:ext uri="{FF2B5EF4-FFF2-40B4-BE49-F238E27FC236}">
                    <a16:creationId xmlns:a16="http://schemas.microsoft.com/office/drawing/2014/main" id="{F8790B3F-2D77-448C-A1AC-81E1ED601C0B}"/>
                  </a:ext>
                </a:extLst>
              </p:cNvPr>
              <p:cNvCxnSpPr/>
              <p:nvPr/>
            </p:nvCxnSpPr>
            <p:spPr>
              <a:xfrm>
                <a:off x="1454506" y="4202619"/>
                <a:ext cx="42" cy="663069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447" name="Straight Connector 126">
              <a:extLst>
                <a:ext uri="{FF2B5EF4-FFF2-40B4-BE49-F238E27FC236}">
                  <a16:creationId xmlns:a16="http://schemas.microsoft.com/office/drawing/2014/main" id="{5CCA8CD0-DD37-4168-8A5F-7D35B0E7DCEF}"/>
                </a:ext>
              </a:extLst>
            </p:cNvPr>
            <p:cNvCxnSpPr>
              <a:endCxn id="467" idx="3"/>
            </p:cNvCxnSpPr>
            <p:nvPr/>
          </p:nvCxnSpPr>
          <p:spPr>
            <a:xfrm rot="5400000">
              <a:off x="8417008" y="4259886"/>
              <a:ext cx="1318257" cy="243442"/>
            </a:xfrm>
            <a:prstGeom prst="bentConnector2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448" name="Group 303">
              <a:extLst>
                <a:ext uri="{FF2B5EF4-FFF2-40B4-BE49-F238E27FC236}">
                  <a16:creationId xmlns:a16="http://schemas.microsoft.com/office/drawing/2014/main" id="{04658D9A-04ED-4800-9D2E-56632D235DEE}"/>
                </a:ext>
              </a:extLst>
            </p:cNvPr>
            <p:cNvGrpSpPr/>
            <p:nvPr/>
          </p:nvGrpSpPr>
          <p:grpSpPr>
            <a:xfrm>
              <a:off x="10201848" y="4015820"/>
              <a:ext cx="1392660" cy="1556170"/>
              <a:chOff x="1100734" y="4015820"/>
              <a:chExt cx="1392660" cy="1556170"/>
            </a:xfrm>
          </p:grpSpPr>
          <p:sp>
            <p:nvSpPr>
              <p:cNvPr id="458" name="Rectangle 304">
                <a:extLst>
                  <a:ext uri="{FF2B5EF4-FFF2-40B4-BE49-F238E27FC236}">
                    <a16:creationId xmlns:a16="http://schemas.microsoft.com/office/drawing/2014/main" id="{3A807370-CB73-4817-90B2-6CDBA8119D1D}"/>
                  </a:ext>
                </a:extLst>
              </p:cNvPr>
              <p:cNvSpPr/>
              <p:nvPr/>
            </p:nvSpPr>
            <p:spPr>
              <a:xfrm>
                <a:off x="1259034" y="4761168"/>
                <a:ext cx="1188615" cy="81082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ru-RU" sz="900" dirty="0"/>
                  <a:t>Ядро</a:t>
                </a:r>
                <a:r>
                  <a:rPr lang="en-US" sz="900" dirty="0"/>
                  <a:t> 3</a:t>
                </a:r>
              </a:p>
            </p:txBody>
          </p:sp>
          <p:sp>
            <p:nvSpPr>
              <p:cNvPr id="459" name="Rectangle 305">
                <a:extLst>
                  <a:ext uri="{FF2B5EF4-FFF2-40B4-BE49-F238E27FC236}">
                    <a16:creationId xmlns:a16="http://schemas.microsoft.com/office/drawing/2014/main" id="{B670549F-6BBF-45A3-9238-33A16A7062C4}"/>
                  </a:ext>
                </a:extLst>
              </p:cNvPr>
              <p:cNvSpPr/>
              <p:nvPr/>
            </p:nvSpPr>
            <p:spPr>
              <a:xfrm>
                <a:off x="1425324" y="4885987"/>
                <a:ext cx="904356" cy="3094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ru-RU" sz="700" dirty="0"/>
                  <a:t>Кэш Менеджер</a:t>
                </a:r>
              </a:p>
            </p:txBody>
          </p:sp>
          <p:sp>
            <p:nvSpPr>
              <p:cNvPr id="460" name="Rectangle 306">
                <a:extLst>
                  <a:ext uri="{FF2B5EF4-FFF2-40B4-BE49-F238E27FC236}">
                    <a16:creationId xmlns:a16="http://schemas.microsoft.com/office/drawing/2014/main" id="{9EFDBA58-5B9D-4D1D-93E5-EE5507C528FC}"/>
                  </a:ext>
                </a:extLst>
              </p:cNvPr>
              <p:cNvSpPr/>
              <p:nvPr/>
            </p:nvSpPr>
            <p:spPr>
              <a:xfrm>
                <a:off x="1667081" y="4299828"/>
                <a:ext cx="412559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L1I</a:t>
                </a:r>
                <a:endParaRPr lang="ru-RU" sz="800" dirty="0"/>
              </a:p>
            </p:txBody>
          </p:sp>
          <p:sp>
            <p:nvSpPr>
              <p:cNvPr id="461" name="Rectangle 307">
                <a:extLst>
                  <a:ext uri="{FF2B5EF4-FFF2-40B4-BE49-F238E27FC236}">
                    <a16:creationId xmlns:a16="http://schemas.microsoft.com/office/drawing/2014/main" id="{F5462735-0201-4F57-A0F2-A2F73B2BC51D}"/>
                  </a:ext>
                </a:extLst>
              </p:cNvPr>
              <p:cNvSpPr/>
              <p:nvPr/>
            </p:nvSpPr>
            <p:spPr>
              <a:xfrm>
                <a:off x="2080837" y="4299828"/>
                <a:ext cx="412557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L1D</a:t>
                </a:r>
              </a:p>
            </p:txBody>
          </p:sp>
          <p:sp>
            <p:nvSpPr>
              <p:cNvPr id="462" name="Rectangle 308">
                <a:extLst>
                  <a:ext uri="{FF2B5EF4-FFF2-40B4-BE49-F238E27FC236}">
                    <a16:creationId xmlns:a16="http://schemas.microsoft.com/office/drawing/2014/main" id="{442D5146-B3E4-42B3-8A57-303ABBFD6083}"/>
                  </a:ext>
                </a:extLst>
              </p:cNvPr>
              <p:cNvSpPr/>
              <p:nvPr/>
            </p:nvSpPr>
            <p:spPr>
              <a:xfrm>
                <a:off x="1100734" y="4015820"/>
                <a:ext cx="832158" cy="1967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/>
                  <a:t>L2</a:t>
                </a:r>
              </a:p>
            </p:txBody>
          </p:sp>
          <p:cxnSp>
            <p:nvCxnSpPr>
              <p:cNvPr id="463" name="Straight Connector 309">
                <a:extLst>
                  <a:ext uri="{FF2B5EF4-FFF2-40B4-BE49-F238E27FC236}">
                    <a16:creationId xmlns:a16="http://schemas.microsoft.com/office/drawing/2014/main" id="{5C7EB880-F9F1-4F5A-8DBD-0E6F651318C4}"/>
                  </a:ext>
                </a:extLst>
              </p:cNvPr>
              <p:cNvCxnSpPr>
                <a:stCxn id="461" idx="2"/>
              </p:cNvCxnSpPr>
              <p:nvPr/>
            </p:nvCxnSpPr>
            <p:spPr>
              <a:xfrm flipH="1">
                <a:off x="2278105" y="4496597"/>
                <a:ext cx="9012" cy="369093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310">
                <a:extLst>
                  <a:ext uri="{FF2B5EF4-FFF2-40B4-BE49-F238E27FC236}">
                    <a16:creationId xmlns:a16="http://schemas.microsoft.com/office/drawing/2014/main" id="{722C85DD-A51C-423E-A883-DED10B091675}"/>
                  </a:ext>
                </a:extLst>
              </p:cNvPr>
              <p:cNvCxnSpPr>
                <a:stCxn id="460" idx="2"/>
                <a:endCxn id="459" idx="0"/>
              </p:cNvCxnSpPr>
              <p:nvPr/>
            </p:nvCxnSpPr>
            <p:spPr>
              <a:xfrm>
                <a:off x="1873360" y="4496598"/>
                <a:ext cx="4142" cy="389390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311">
                <a:extLst>
                  <a:ext uri="{FF2B5EF4-FFF2-40B4-BE49-F238E27FC236}">
                    <a16:creationId xmlns:a16="http://schemas.microsoft.com/office/drawing/2014/main" id="{568E856E-1359-403A-9E13-66A277F1A682}"/>
                  </a:ext>
                </a:extLst>
              </p:cNvPr>
              <p:cNvCxnSpPr/>
              <p:nvPr/>
            </p:nvCxnSpPr>
            <p:spPr>
              <a:xfrm>
                <a:off x="1454506" y="4202619"/>
                <a:ext cx="42" cy="663069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449" name="Straight Connector 126">
              <a:extLst>
                <a:ext uri="{FF2B5EF4-FFF2-40B4-BE49-F238E27FC236}">
                  <a16:creationId xmlns:a16="http://schemas.microsoft.com/office/drawing/2014/main" id="{F06A642B-6A54-4F2D-8175-FC6DCEA71D5C}"/>
                </a:ext>
              </a:extLst>
            </p:cNvPr>
            <p:cNvCxnSpPr>
              <a:stCxn id="459" idx="1"/>
            </p:cNvCxnSpPr>
            <p:nvPr/>
          </p:nvCxnSpPr>
          <p:spPr>
            <a:xfrm rot="10800000">
              <a:off x="10151831" y="3730155"/>
              <a:ext cx="374608" cy="1310581"/>
            </a:xfrm>
            <a:prstGeom prst="bentConnector2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0" name="Straight Arrow Connector 315">
              <a:extLst>
                <a:ext uri="{FF2B5EF4-FFF2-40B4-BE49-F238E27FC236}">
                  <a16:creationId xmlns:a16="http://schemas.microsoft.com/office/drawing/2014/main" id="{5BCAAC4F-AC63-4F3C-B07B-5E672618C9AF}"/>
                </a:ext>
              </a:extLst>
            </p:cNvPr>
            <p:cNvCxnSpPr>
              <a:cxnSpLocks/>
              <a:stCxn id="453" idx="3"/>
              <a:endCxn id="452" idx="0"/>
            </p:cNvCxnSpPr>
            <p:nvPr/>
          </p:nvCxnSpPr>
          <p:spPr>
            <a:xfrm>
              <a:off x="5077895" y="3570574"/>
              <a:ext cx="805579" cy="16611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Arrow Connector 316">
              <a:extLst>
                <a:ext uri="{FF2B5EF4-FFF2-40B4-BE49-F238E27FC236}">
                  <a16:creationId xmlns:a16="http://schemas.microsoft.com/office/drawing/2014/main" id="{199C7E12-4B07-47DD-8F2D-4165D29720E3}"/>
                </a:ext>
              </a:extLst>
            </p:cNvPr>
            <p:cNvCxnSpPr>
              <a:cxnSpLocks/>
              <a:stCxn id="452" idx="2"/>
              <a:endCxn id="454" idx="1"/>
            </p:cNvCxnSpPr>
            <p:nvPr/>
          </p:nvCxnSpPr>
          <p:spPr>
            <a:xfrm>
              <a:off x="6995930" y="3587185"/>
              <a:ext cx="714221" cy="2803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2" name="Rectangle 322">
              <a:extLst>
                <a:ext uri="{FF2B5EF4-FFF2-40B4-BE49-F238E27FC236}">
                  <a16:creationId xmlns:a16="http://schemas.microsoft.com/office/drawing/2014/main" id="{0350CC1E-2EF6-44B5-9729-424DCF7FE614}"/>
                </a:ext>
              </a:extLst>
            </p:cNvPr>
            <p:cNvSpPr/>
            <p:nvPr/>
          </p:nvSpPr>
          <p:spPr>
            <a:xfrm rot="16200000">
              <a:off x="4420614" y="3030958"/>
              <a:ext cx="4038174" cy="11124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A1D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00206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53" name="Rectangle 326">
              <a:extLst>
                <a:ext uri="{FF2B5EF4-FFF2-40B4-BE49-F238E27FC236}">
                  <a16:creationId xmlns:a16="http://schemas.microsoft.com/office/drawing/2014/main" id="{4B160A1A-3A80-4592-B3D2-81CA31A3F6F8}"/>
                </a:ext>
              </a:extLst>
            </p:cNvPr>
            <p:cNvSpPr/>
            <p:nvPr/>
          </p:nvSpPr>
          <p:spPr>
            <a:xfrm>
              <a:off x="4245736" y="3448986"/>
              <a:ext cx="832159" cy="2431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US" sz="1100" dirty="0"/>
                <a:t>IO</a:t>
              </a:r>
            </a:p>
          </p:txBody>
        </p:sp>
        <p:sp>
          <p:nvSpPr>
            <p:cNvPr id="454" name="Rectangle 327">
              <a:extLst>
                <a:ext uri="{FF2B5EF4-FFF2-40B4-BE49-F238E27FC236}">
                  <a16:creationId xmlns:a16="http://schemas.microsoft.com/office/drawing/2014/main" id="{16B9B338-F99A-408F-9D14-01D87E2F2F1A}"/>
                </a:ext>
              </a:extLst>
            </p:cNvPr>
            <p:cNvSpPr/>
            <p:nvPr/>
          </p:nvSpPr>
          <p:spPr>
            <a:xfrm>
              <a:off x="7710151" y="3468399"/>
              <a:ext cx="832159" cy="2431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US" sz="1100" dirty="0"/>
                <a:t>IO</a:t>
              </a:r>
              <a:endParaRPr lang="en-US" sz="700" dirty="0"/>
            </a:p>
          </p:txBody>
        </p:sp>
        <p:cxnSp>
          <p:nvCxnSpPr>
            <p:cNvPr id="455" name="Straight Connector 331">
              <a:extLst>
                <a:ext uri="{FF2B5EF4-FFF2-40B4-BE49-F238E27FC236}">
                  <a16:creationId xmlns:a16="http://schemas.microsoft.com/office/drawing/2014/main" id="{866EFB61-BB4F-411B-A4A4-5D10F6C58871}"/>
                </a:ext>
              </a:extLst>
            </p:cNvPr>
            <p:cNvCxnSpPr>
              <a:stCxn id="453" idx="1"/>
              <a:endCxn id="456" idx="2"/>
            </p:cNvCxnSpPr>
            <p:nvPr/>
          </p:nvCxnSpPr>
          <p:spPr>
            <a:xfrm flipH="1">
              <a:off x="3773961" y="3570574"/>
              <a:ext cx="471775" cy="427"/>
            </a:xfrm>
            <a:prstGeom prst="line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56" name="Rectangle 335">
              <a:extLst>
                <a:ext uri="{FF2B5EF4-FFF2-40B4-BE49-F238E27FC236}">
                  <a16:creationId xmlns:a16="http://schemas.microsoft.com/office/drawing/2014/main" id="{E38B3A90-334F-4F07-89E4-F13C128D78A4}"/>
                </a:ext>
              </a:extLst>
            </p:cNvPr>
            <p:cNvSpPr/>
            <p:nvPr/>
          </p:nvSpPr>
          <p:spPr>
            <a:xfrm rot="16200000">
              <a:off x="2488804" y="2421133"/>
              <a:ext cx="270577" cy="22997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00" dirty="0"/>
                <a:t>L3 </a:t>
              </a:r>
              <a:r>
                <a:rPr lang="ru-RU" sz="1000" dirty="0"/>
                <a:t>Кэш</a:t>
              </a:r>
            </a:p>
          </p:txBody>
        </p:sp>
        <p:cxnSp>
          <p:nvCxnSpPr>
            <p:cNvPr id="457" name="Straight Connector 338">
              <a:extLst>
                <a:ext uri="{FF2B5EF4-FFF2-40B4-BE49-F238E27FC236}">
                  <a16:creationId xmlns:a16="http://schemas.microsoft.com/office/drawing/2014/main" id="{8A75E932-1CF7-4DED-8EBD-43009CB6F36E}"/>
                </a:ext>
              </a:extLst>
            </p:cNvPr>
            <p:cNvCxnSpPr>
              <a:stCxn id="441" idx="0"/>
              <a:endCxn id="454" idx="3"/>
            </p:cNvCxnSpPr>
            <p:nvPr/>
          </p:nvCxnSpPr>
          <p:spPr>
            <a:xfrm flipH="1">
              <a:off x="8542309" y="3589986"/>
              <a:ext cx="452180" cy="1"/>
            </a:xfrm>
            <a:prstGeom prst="line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07" name="Группа 606">
            <a:extLst>
              <a:ext uri="{FF2B5EF4-FFF2-40B4-BE49-F238E27FC236}">
                <a16:creationId xmlns:a16="http://schemas.microsoft.com/office/drawing/2014/main" id="{418660A4-DD97-4882-9428-1AA31E55B341}"/>
              </a:ext>
            </a:extLst>
          </p:cNvPr>
          <p:cNvGrpSpPr/>
          <p:nvPr/>
        </p:nvGrpSpPr>
        <p:grpSpPr>
          <a:xfrm>
            <a:off x="2768409" y="1626101"/>
            <a:ext cx="602233" cy="2829974"/>
            <a:chOff x="8563512" y="1287720"/>
            <a:chExt cx="1619437" cy="3996357"/>
          </a:xfrm>
        </p:grpSpPr>
        <p:sp>
          <p:nvSpPr>
            <p:cNvPr id="608" name="Rectangle 6">
              <a:extLst>
                <a:ext uri="{FF2B5EF4-FFF2-40B4-BE49-F238E27FC236}">
                  <a16:creationId xmlns:a16="http://schemas.microsoft.com/office/drawing/2014/main" id="{7B720B7C-B7F3-4AEA-841D-D3162C965F29}"/>
                </a:ext>
              </a:extLst>
            </p:cNvPr>
            <p:cNvSpPr/>
            <p:nvPr/>
          </p:nvSpPr>
          <p:spPr>
            <a:xfrm>
              <a:off x="8563512" y="1287720"/>
              <a:ext cx="1619437" cy="399635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</p:txBody>
        </p:sp>
        <p:sp>
          <p:nvSpPr>
            <p:cNvPr id="609" name="Прямоугольник 608">
              <a:extLst>
                <a:ext uri="{FF2B5EF4-FFF2-40B4-BE49-F238E27FC236}">
                  <a16:creationId xmlns:a16="http://schemas.microsoft.com/office/drawing/2014/main" id="{BDBEEFE5-85EA-4010-8E42-9101A731689A}"/>
                </a:ext>
              </a:extLst>
            </p:cNvPr>
            <p:cNvSpPr/>
            <p:nvPr/>
          </p:nvSpPr>
          <p:spPr>
            <a:xfrm>
              <a:off x="8737600" y="3977142"/>
              <a:ext cx="1215660" cy="117746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10" name="Прямоугольник 609">
              <a:extLst>
                <a:ext uri="{FF2B5EF4-FFF2-40B4-BE49-F238E27FC236}">
                  <a16:creationId xmlns:a16="http://schemas.microsoft.com/office/drawing/2014/main" id="{BEA3E2C6-F7E1-49D2-8032-2CB998425ABB}"/>
                </a:ext>
              </a:extLst>
            </p:cNvPr>
            <p:cNvSpPr/>
            <p:nvPr/>
          </p:nvSpPr>
          <p:spPr>
            <a:xfrm>
              <a:off x="8737602" y="2584731"/>
              <a:ext cx="1204820" cy="11774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11" name="Прямоугольник 610">
              <a:extLst>
                <a:ext uri="{FF2B5EF4-FFF2-40B4-BE49-F238E27FC236}">
                  <a16:creationId xmlns:a16="http://schemas.microsoft.com/office/drawing/2014/main" id="{009F17FB-EF40-42AA-80C5-99A0EFCF79CB}"/>
                </a:ext>
              </a:extLst>
            </p:cNvPr>
            <p:cNvSpPr/>
            <p:nvPr/>
          </p:nvSpPr>
          <p:spPr>
            <a:xfrm>
              <a:off x="8737602" y="1365570"/>
              <a:ext cx="1204820" cy="117746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12" name="Rectangle 7">
              <a:extLst>
                <a:ext uri="{FF2B5EF4-FFF2-40B4-BE49-F238E27FC236}">
                  <a16:creationId xmlns:a16="http://schemas.microsoft.com/office/drawing/2014/main" id="{50033474-FB94-41F8-B875-F4359B430559}"/>
                </a:ext>
              </a:extLst>
            </p:cNvPr>
            <p:cNvSpPr/>
            <p:nvPr/>
          </p:nvSpPr>
          <p:spPr>
            <a:xfrm>
              <a:off x="8873860" y="1454316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2</a:t>
              </a:r>
              <a:endParaRPr lang="ru-RU" sz="1200" dirty="0">
                <a:solidFill>
                  <a:schemeClr val="tx2"/>
                </a:solidFill>
              </a:endParaRPr>
            </a:p>
          </p:txBody>
        </p:sp>
        <p:sp>
          <p:nvSpPr>
            <p:cNvPr id="613" name="Rectangle 8">
              <a:extLst>
                <a:ext uri="{FF2B5EF4-FFF2-40B4-BE49-F238E27FC236}">
                  <a16:creationId xmlns:a16="http://schemas.microsoft.com/office/drawing/2014/main" id="{E7EC7FD8-7CD9-421A-91D9-B175AFD45938}"/>
                </a:ext>
              </a:extLst>
            </p:cNvPr>
            <p:cNvSpPr/>
            <p:nvPr/>
          </p:nvSpPr>
          <p:spPr>
            <a:xfrm>
              <a:off x="9342680" y="1454316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6</a:t>
              </a:r>
              <a:endParaRPr lang="ru-RU" sz="1200" dirty="0">
                <a:solidFill>
                  <a:schemeClr val="tx2"/>
                </a:solidFill>
              </a:endParaRPr>
            </a:p>
          </p:txBody>
        </p:sp>
        <p:sp>
          <p:nvSpPr>
            <p:cNvPr id="615" name="Rectangle 10">
              <a:extLst>
                <a:ext uri="{FF2B5EF4-FFF2-40B4-BE49-F238E27FC236}">
                  <a16:creationId xmlns:a16="http://schemas.microsoft.com/office/drawing/2014/main" id="{B2A60BBD-13E5-443E-9D23-03C510C921CC}"/>
                </a:ext>
              </a:extLst>
            </p:cNvPr>
            <p:cNvSpPr/>
            <p:nvPr/>
          </p:nvSpPr>
          <p:spPr>
            <a:xfrm>
              <a:off x="8875281" y="2000934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1</a:t>
              </a:r>
              <a:endParaRPr lang="ru-RU" sz="1200" dirty="0">
                <a:solidFill>
                  <a:schemeClr val="tx2"/>
                </a:solidFill>
              </a:endParaRPr>
            </a:p>
          </p:txBody>
        </p:sp>
        <p:sp>
          <p:nvSpPr>
            <p:cNvPr id="616" name="Rectangle 11">
              <a:extLst>
                <a:ext uri="{FF2B5EF4-FFF2-40B4-BE49-F238E27FC236}">
                  <a16:creationId xmlns:a16="http://schemas.microsoft.com/office/drawing/2014/main" id="{1CBBC399-48FA-4D38-9F42-40768A6087BB}"/>
                </a:ext>
              </a:extLst>
            </p:cNvPr>
            <p:cNvSpPr/>
            <p:nvPr/>
          </p:nvSpPr>
          <p:spPr>
            <a:xfrm>
              <a:off x="9352838" y="2000934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6</a:t>
              </a:r>
              <a:endParaRPr lang="ru-RU" sz="1200" dirty="0">
                <a:solidFill>
                  <a:schemeClr val="tx2"/>
                </a:solidFill>
              </a:endParaRPr>
            </a:p>
          </p:txBody>
        </p:sp>
        <p:sp>
          <p:nvSpPr>
            <p:cNvPr id="618" name="Rectangle 13">
              <a:extLst>
                <a:ext uri="{FF2B5EF4-FFF2-40B4-BE49-F238E27FC236}">
                  <a16:creationId xmlns:a16="http://schemas.microsoft.com/office/drawing/2014/main" id="{28A4F1F0-F1F6-4288-B848-24D93614976E}"/>
                </a:ext>
              </a:extLst>
            </p:cNvPr>
            <p:cNvSpPr/>
            <p:nvPr/>
          </p:nvSpPr>
          <p:spPr>
            <a:xfrm>
              <a:off x="8880132" y="4094372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1</a:t>
              </a:r>
              <a:endParaRPr lang="ru-RU" sz="1200" dirty="0">
                <a:solidFill>
                  <a:schemeClr val="tx2"/>
                </a:solidFill>
              </a:endParaRPr>
            </a:p>
          </p:txBody>
        </p:sp>
        <p:sp>
          <p:nvSpPr>
            <p:cNvPr id="619" name="Rectangle 14">
              <a:extLst>
                <a:ext uri="{FF2B5EF4-FFF2-40B4-BE49-F238E27FC236}">
                  <a16:creationId xmlns:a16="http://schemas.microsoft.com/office/drawing/2014/main" id="{93786B5E-1F83-4641-ADAA-80BE5A9E1208}"/>
                </a:ext>
              </a:extLst>
            </p:cNvPr>
            <p:cNvSpPr/>
            <p:nvPr/>
          </p:nvSpPr>
          <p:spPr>
            <a:xfrm>
              <a:off x="8880132" y="4609578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0</a:t>
              </a:r>
              <a:endParaRPr lang="ru-RU" sz="1200" dirty="0">
                <a:solidFill>
                  <a:schemeClr val="tx2"/>
                </a:solidFill>
              </a:endParaRPr>
            </a:p>
          </p:txBody>
        </p:sp>
        <p:sp>
          <p:nvSpPr>
            <p:cNvPr id="620" name="Rectangle 15">
              <a:extLst>
                <a:ext uri="{FF2B5EF4-FFF2-40B4-BE49-F238E27FC236}">
                  <a16:creationId xmlns:a16="http://schemas.microsoft.com/office/drawing/2014/main" id="{9D972651-48F6-4DEC-A62F-E1C397D115F6}"/>
                </a:ext>
              </a:extLst>
            </p:cNvPr>
            <p:cNvSpPr/>
            <p:nvPr/>
          </p:nvSpPr>
          <p:spPr>
            <a:xfrm>
              <a:off x="9339453" y="4609199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6</a:t>
              </a:r>
              <a:endParaRPr lang="ru-RU" sz="1200" dirty="0">
                <a:solidFill>
                  <a:schemeClr val="tx2"/>
                </a:solidFill>
              </a:endParaRPr>
            </a:p>
          </p:txBody>
        </p:sp>
        <p:sp>
          <p:nvSpPr>
            <p:cNvPr id="623" name="Rectangle 25">
              <a:extLst>
                <a:ext uri="{FF2B5EF4-FFF2-40B4-BE49-F238E27FC236}">
                  <a16:creationId xmlns:a16="http://schemas.microsoft.com/office/drawing/2014/main" id="{781080C4-6FE5-49CC-B29F-9C748A2A3A6D}"/>
                </a:ext>
              </a:extLst>
            </p:cNvPr>
            <p:cNvSpPr/>
            <p:nvPr/>
          </p:nvSpPr>
          <p:spPr>
            <a:xfrm>
              <a:off x="9332431" y="4094455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7</a:t>
              </a:r>
              <a:endParaRPr lang="ru-RU" sz="1200" dirty="0">
                <a:solidFill>
                  <a:schemeClr val="tx2"/>
                </a:solidFill>
              </a:endParaRPr>
            </a:p>
          </p:txBody>
        </p:sp>
        <p:sp>
          <p:nvSpPr>
            <p:cNvPr id="624" name="Rectangle 7">
              <a:extLst>
                <a:ext uri="{FF2B5EF4-FFF2-40B4-BE49-F238E27FC236}">
                  <a16:creationId xmlns:a16="http://schemas.microsoft.com/office/drawing/2014/main" id="{9CB2E2C3-EC84-4DCB-AD4A-96299DFB5688}"/>
                </a:ext>
              </a:extLst>
            </p:cNvPr>
            <p:cNvSpPr/>
            <p:nvPr/>
          </p:nvSpPr>
          <p:spPr>
            <a:xfrm>
              <a:off x="8873860" y="2665386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7</a:t>
              </a:r>
              <a:endParaRPr lang="ru-RU" sz="1200" dirty="0">
                <a:solidFill>
                  <a:schemeClr val="tx2"/>
                </a:solidFill>
              </a:endParaRPr>
            </a:p>
          </p:txBody>
        </p:sp>
        <p:sp>
          <p:nvSpPr>
            <p:cNvPr id="625" name="Rectangle 10">
              <a:extLst>
                <a:ext uri="{FF2B5EF4-FFF2-40B4-BE49-F238E27FC236}">
                  <a16:creationId xmlns:a16="http://schemas.microsoft.com/office/drawing/2014/main" id="{C5D64ECB-EC2A-465E-A476-3A3082D9C7AE}"/>
                </a:ext>
              </a:extLst>
            </p:cNvPr>
            <p:cNvSpPr/>
            <p:nvPr/>
          </p:nvSpPr>
          <p:spPr>
            <a:xfrm>
              <a:off x="8872220" y="3210868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1</a:t>
              </a:r>
              <a:endParaRPr lang="ru-RU" sz="1200" dirty="0">
                <a:solidFill>
                  <a:schemeClr val="tx2"/>
                </a:solidFill>
              </a:endParaRPr>
            </a:p>
          </p:txBody>
        </p:sp>
        <p:sp>
          <p:nvSpPr>
            <p:cNvPr id="626" name="Rectangle 11">
              <a:extLst>
                <a:ext uri="{FF2B5EF4-FFF2-40B4-BE49-F238E27FC236}">
                  <a16:creationId xmlns:a16="http://schemas.microsoft.com/office/drawing/2014/main" id="{0E5C0D5A-EC7A-4584-92DC-83482576E183}"/>
                </a:ext>
              </a:extLst>
            </p:cNvPr>
            <p:cNvSpPr/>
            <p:nvPr/>
          </p:nvSpPr>
          <p:spPr>
            <a:xfrm>
              <a:off x="9339453" y="3211247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3</a:t>
              </a:r>
              <a:endParaRPr lang="ru-RU" sz="1200" dirty="0">
                <a:solidFill>
                  <a:schemeClr val="tx2"/>
                </a:solidFill>
              </a:endParaRPr>
            </a:p>
          </p:txBody>
        </p:sp>
        <p:sp>
          <p:nvSpPr>
            <p:cNvPr id="628" name="TextBox 627">
              <a:extLst>
                <a:ext uri="{FF2B5EF4-FFF2-40B4-BE49-F238E27FC236}">
                  <a16:creationId xmlns:a16="http://schemas.microsoft.com/office/drawing/2014/main" id="{80B082C0-A808-4E54-BFA8-1B9664165749}"/>
                </a:ext>
              </a:extLst>
            </p:cNvPr>
            <p:cNvSpPr txBox="1"/>
            <p:nvPr/>
          </p:nvSpPr>
          <p:spPr>
            <a:xfrm>
              <a:off x="8788917" y="3444166"/>
              <a:ext cx="1100952" cy="5463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/>
                <a:t>…</a:t>
              </a:r>
              <a:endParaRPr lang="ru-RU" sz="2800" dirty="0"/>
            </a:p>
          </p:txBody>
        </p:sp>
      </p:grpSp>
      <p:grpSp>
        <p:nvGrpSpPr>
          <p:cNvPr id="629" name="Группа 628">
            <a:extLst>
              <a:ext uri="{FF2B5EF4-FFF2-40B4-BE49-F238E27FC236}">
                <a16:creationId xmlns:a16="http://schemas.microsoft.com/office/drawing/2014/main" id="{271282CB-A059-420A-A2E3-1F05813DD7EF}"/>
              </a:ext>
            </a:extLst>
          </p:cNvPr>
          <p:cNvGrpSpPr/>
          <p:nvPr/>
        </p:nvGrpSpPr>
        <p:grpSpPr>
          <a:xfrm>
            <a:off x="8914043" y="1658838"/>
            <a:ext cx="554234" cy="2797237"/>
            <a:chOff x="8563512" y="1287720"/>
            <a:chExt cx="1619437" cy="3996357"/>
          </a:xfrm>
        </p:grpSpPr>
        <p:sp>
          <p:nvSpPr>
            <p:cNvPr id="630" name="Rectangle 6">
              <a:extLst>
                <a:ext uri="{FF2B5EF4-FFF2-40B4-BE49-F238E27FC236}">
                  <a16:creationId xmlns:a16="http://schemas.microsoft.com/office/drawing/2014/main" id="{34D04DFB-818F-4075-8282-9EF839D7D710}"/>
                </a:ext>
              </a:extLst>
            </p:cNvPr>
            <p:cNvSpPr/>
            <p:nvPr/>
          </p:nvSpPr>
          <p:spPr>
            <a:xfrm>
              <a:off x="8563512" y="1287720"/>
              <a:ext cx="1619437" cy="399635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</p:txBody>
        </p:sp>
        <p:sp>
          <p:nvSpPr>
            <p:cNvPr id="631" name="Прямоугольник 630">
              <a:extLst>
                <a:ext uri="{FF2B5EF4-FFF2-40B4-BE49-F238E27FC236}">
                  <a16:creationId xmlns:a16="http://schemas.microsoft.com/office/drawing/2014/main" id="{5AD817FF-3FEA-40D2-8966-F2DEAB21662E}"/>
                </a:ext>
              </a:extLst>
            </p:cNvPr>
            <p:cNvSpPr/>
            <p:nvPr/>
          </p:nvSpPr>
          <p:spPr>
            <a:xfrm>
              <a:off x="8737600" y="3977142"/>
              <a:ext cx="1215660" cy="117746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2" name="Прямоугольник 631">
              <a:extLst>
                <a:ext uri="{FF2B5EF4-FFF2-40B4-BE49-F238E27FC236}">
                  <a16:creationId xmlns:a16="http://schemas.microsoft.com/office/drawing/2014/main" id="{8DE14577-8758-4090-9651-8DE82DAA3FCC}"/>
                </a:ext>
              </a:extLst>
            </p:cNvPr>
            <p:cNvSpPr/>
            <p:nvPr/>
          </p:nvSpPr>
          <p:spPr>
            <a:xfrm>
              <a:off x="8737602" y="2584731"/>
              <a:ext cx="1204820" cy="11774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3" name="Прямоугольник 632">
              <a:extLst>
                <a:ext uri="{FF2B5EF4-FFF2-40B4-BE49-F238E27FC236}">
                  <a16:creationId xmlns:a16="http://schemas.microsoft.com/office/drawing/2014/main" id="{8BA05F11-A5C1-44E7-9B52-C160CA6C7A27}"/>
                </a:ext>
              </a:extLst>
            </p:cNvPr>
            <p:cNvSpPr/>
            <p:nvPr/>
          </p:nvSpPr>
          <p:spPr>
            <a:xfrm>
              <a:off x="8737602" y="1365570"/>
              <a:ext cx="1204820" cy="117746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4" name="Rectangle 7">
              <a:extLst>
                <a:ext uri="{FF2B5EF4-FFF2-40B4-BE49-F238E27FC236}">
                  <a16:creationId xmlns:a16="http://schemas.microsoft.com/office/drawing/2014/main" id="{C6B2A060-07DA-45BE-B9A9-D0DB3C66CF4E}"/>
                </a:ext>
              </a:extLst>
            </p:cNvPr>
            <p:cNvSpPr/>
            <p:nvPr/>
          </p:nvSpPr>
          <p:spPr>
            <a:xfrm>
              <a:off x="8873860" y="1454316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635" name="Rectangle 8">
              <a:extLst>
                <a:ext uri="{FF2B5EF4-FFF2-40B4-BE49-F238E27FC236}">
                  <a16:creationId xmlns:a16="http://schemas.microsoft.com/office/drawing/2014/main" id="{F22732D0-30C6-47ED-B728-2E2EFD732B41}"/>
                </a:ext>
              </a:extLst>
            </p:cNvPr>
            <p:cNvSpPr/>
            <p:nvPr/>
          </p:nvSpPr>
          <p:spPr>
            <a:xfrm>
              <a:off x="9342680" y="1454316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636" name="Rectangle 10">
              <a:extLst>
                <a:ext uri="{FF2B5EF4-FFF2-40B4-BE49-F238E27FC236}">
                  <a16:creationId xmlns:a16="http://schemas.microsoft.com/office/drawing/2014/main" id="{F82C2C5D-3B71-4515-9820-2445ABD4F62E}"/>
                </a:ext>
              </a:extLst>
            </p:cNvPr>
            <p:cNvSpPr/>
            <p:nvPr/>
          </p:nvSpPr>
          <p:spPr>
            <a:xfrm>
              <a:off x="8875280" y="2000934"/>
              <a:ext cx="468001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637" name="Rectangle 11">
              <a:extLst>
                <a:ext uri="{FF2B5EF4-FFF2-40B4-BE49-F238E27FC236}">
                  <a16:creationId xmlns:a16="http://schemas.microsoft.com/office/drawing/2014/main" id="{AFEBD7D3-0304-4037-92F0-9101DD4B0A28}"/>
                </a:ext>
              </a:extLst>
            </p:cNvPr>
            <p:cNvSpPr/>
            <p:nvPr/>
          </p:nvSpPr>
          <p:spPr>
            <a:xfrm>
              <a:off x="9352838" y="2000934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638" name="Rectangle 13">
              <a:extLst>
                <a:ext uri="{FF2B5EF4-FFF2-40B4-BE49-F238E27FC236}">
                  <a16:creationId xmlns:a16="http://schemas.microsoft.com/office/drawing/2014/main" id="{48EE0930-5EAA-40A9-9101-CA132AF8D47C}"/>
                </a:ext>
              </a:extLst>
            </p:cNvPr>
            <p:cNvSpPr/>
            <p:nvPr/>
          </p:nvSpPr>
          <p:spPr>
            <a:xfrm>
              <a:off x="8880132" y="4094372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639" name="Rectangle 14">
              <a:extLst>
                <a:ext uri="{FF2B5EF4-FFF2-40B4-BE49-F238E27FC236}">
                  <a16:creationId xmlns:a16="http://schemas.microsoft.com/office/drawing/2014/main" id="{4C6079BC-C882-4394-8534-65331A030386}"/>
                </a:ext>
              </a:extLst>
            </p:cNvPr>
            <p:cNvSpPr/>
            <p:nvPr/>
          </p:nvSpPr>
          <p:spPr>
            <a:xfrm>
              <a:off x="8880132" y="4609578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640" name="Rectangle 15">
              <a:extLst>
                <a:ext uri="{FF2B5EF4-FFF2-40B4-BE49-F238E27FC236}">
                  <a16:creationId xmlns:a16="http://schemas.microsoft.com/office/drawing/2014/main" id="{EFCD097D-84CE-4791-86B6-24D6191839EF}"/>
                </a:ext>
              </a:extLst>
            </p:cNvPr>
            <p:cNvSpPr/>
            <p:nvPr/>
          </p:nvSpPr>
          <p:spPr>
            <a:xfrm>
              <a:off x="9339453" y="4609199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641" name="Rectangle 25">
              <a:extLst>
                <a:ext uri="{FF2B5EF4-FFF2-40B4-BE49-F238E27FC236}">
                  <a16:creationId xmlns:a16="http://schemas.microsoft.com/office/drawing/2014/main" id="{E47C0816-8FAB-4D7C-AE87-847114956615}"/>
                </a:ext>
              </a:extLst>
            </p:cNvPr>
            <p:cNvSpPr/>
            <p:nvPr/>
          </p:nvSpPr>
          <p:spPr>
            <a:xfrm>
              <a:off x="9332431" y="4094455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7</a:t>
              </a:r>
              <a:endParaRPr lang="ru-RU" sz="1200" dirty="0">
                <a:solidFill>
                  <a:schemeClr val="tx2"/>
                </a:solidFill>
              </a:endParaRPr>
            </a:p>
          </p:txBody>
        </p:sp>
        <p:sp>
          <p:nvSpPr>
            <p:cNvPr id="642" name="Rectangle 7">
              <a:extLst>
                <a:ext uri="{FF2B5EF4-FFF2-40B4-BE49-F238E27FC236}">
                  <a16:creationId xmlns:a16="http://schemas.microsoft.com/office/drawing/2014/main" id="{1A7E34FB-9537-4EDD-986F-BFE31F99BFBF}"/>
                </a:ext>
              </a:extLst>
            </p:cNvPr>
            <p:cNvSpPr/>
            <p:nvPr/>
          </p:nvSpPr>
          <p:spPr>
            <a:xfrm>
              <a:off x="8873860" y="2665386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643" name="Rectangle 10">
              <a:extLst>
                <a:ext uri="{FF2B5EF4-FFF2-40B4-BE49-F238E27FC236}">
                  <a16:creationId xmlns:a16="http://schemas.microsoft.com/office/drawing/2014/main" id="{9704302E-55B4-4DA6-9A94-6635354AD79C}"/>
                </a:ext>
              </a:extLst>
            </p:cNvPr>
            <p:cNvSpPr/>
            <p:nvPr/>
          </p:nvSpPr>
          <p:spPr>
            <a:xfrm>
              <a:off x="8872220" y="3210868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1</a:t>
              </a:r>
              <a:endParaRPr lang="ru-RU" sz="1200" dirty="0">
                <a:solidFill>
                  <a:schemeClr val="tx2"/>
                </a:solidFill>
              </a:endParaRPr>
            </a:p>
          </p:txBody>
        </p:sp>
        <p:sp>
          <p:nvSpPr>
            <p:cNvPr id="644" name="Rectangle 11">
              <a:extLst>
                <a:ext uri="{FF2B5EF4-FFF2-40B4-BE49-F238E27FC236}">
                  <a16:creationId xmlns:a16="http://schemas.microsoft.com/office/drawing/2014/main" id="{7D1B6AD6-D0F4-4B24-81BD-673FA8C472F6}"/>
                </a:ext>
              </a:extLst>
            </p:cNvPr>
            <p:cNvSpPr/>
            <p:nvPr/>
          </p:nvSpPr>
          <p:spPr>
            <a:xfrm>
              <a:off x="9339453" y="3211247"/>
              <a:ext cx="468000" cy="46800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3</a:t>
              </a:r>
              <a:endParaRPr lang="ru-RU" sz="1200" dirty="0">
                <a:solidFill>
                  <a:schemeClr val="tx2"/>
                </a:solidFill>
              </a:endParaRP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943FAD7F-F88B-4CDD-9F24-6F60E346126A}"/>
                </a:ext>
              </a:extLst>
            </p:cNvPr>
            <p:cNvSpPr txBox="1"/>
            <p:nvPr/>
          </p:nvSpPr>
          <p:spPr>
            <a:xfrm>
              <a:off x="8775645" y="3446617"/>
              <a:ext cx="1100951" cy="5463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/>
                <a:t>…</a:t>
              </a:r>
              <a:endParaRPr lang="ru-RU" sz="28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C93949E-8C39-442F-801D-8206B7A248EA}"/>
              </a:ext>
            </a:extLst>
          </p:cNvPr>
          <p:cNvSpPr txBox="1"/>
          <p:nvPr/>
        </p:nvSpPr>
        <p:spPr>
          <a:xfrm>
            <a:off x="687510" y="1230616"/>
            <a:ext cx="474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Часть очереди с приоритетом в общей памяти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4912725-ED71-4F19-80BB-D0067250E889}"/>
              </a:ext>
            </a:extLst>
          </p:cNvPr>
          <p:cNvSpPr txBox="1"/>
          <p:nvPr/>
        </p:nvSpPr>
        <p:spPr>
          <a:xfrm>
            <a:off x="6807214" y="1232315"/>
            <a:ext cx="474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Часть очереди с приоритетом в общей памяти</a:t>
            </a:r>
          </a:p>
        </p:txBody>
      </p:sp>
    </p:spTree>
    <p:extLst>
      <p:ext uri="{BB962C8B-B14F-4D97-AF65-F5344CB8AC3E}">
        <p14:creationId xmlns:p14="http://schemas.microsoft.com/office/powerpoint/2010/main" val="16181095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61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ОПТИМИЗАЦИЯ ОПЕРАЦИИ ВСТАВКИ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E8591895-9E27-47C5-B6A6-851E7531F9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OPTHALFINSERT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479376" y="1628800"/>
              <a:ext cx="11233248" cy="46085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8">
                      <a:extLst>
                        <a:ext uri="{9D8B030D-6E8A-4147-A177-3AD203B41FA5}">
                          <a16:colId xmlns:a16="http://schemas.microsoft.com/office/drawing/2014/main" val="3492315357"/>
                        </a:ext>
                      </a:extLst>
                    </a:gridCol>
                    <a:gridCol w="10801200">
                      <a:extLst>
                        <a:ext uri="{9D8B030D-6E8A-4147-A177-3AD203B41FA5}">
                          <a16:colId xmlns:a16="http://schemas.microsoft.com/office/drawing/2014/main" val="640429027"/>
                        </a:ext>
                      </a:extLst>
                    </a:gridCol>
                  </a:tblGrid>
                  <a:tr h="502746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Consolas" panose="020B0609020204030204" pitchFamily="49" charset="0"/>
                            </a:rPr>
                            <a:t>do</a:t>
                          </a:r>
                          <a:endParaRPr lang="ru-RU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32296922"/>
                      </a:ext>
                    </a:extLst>
                  </a:tr>
                  <a:tr h="502746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baseline="0" dirty="0">
                              <a:latin typeface="Consolas" panose="020B0609020204030204" pitchFamily="49" charset="0"/>
                            </a:rPr>
                            <a:t>  </a:t>
                          </a:r>
                          <a:r>
                            <a:rPr lang="en-US" sz="2000" b="1" dirty="0">
                              <a:latin typeface="Consolas" panose="020B0609020204030204" pitchFamily="49" charset="0"/>
                            </a:rPr>
                            <a:t>if</a:t>
                          </a:r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i="1" dirty="0">
                              <a:latin typeface="Consolas" panose="020B0609020204030204" pitchFamily="49" charset="0"/>
                            </a:rPr>
                            <a:t>p</a:t>
                          </a:r>
                          <a:r>
                            <a:rPr lang="en-US" sz="2000" i="1" baseline="-25000" dirty="0">
                              <a:latin typeface="Consolas" panose="020B0609020204030204" pitchFamily="49" charset="0"/>
                            </a:rPr>
                            <a:t>i</a:t>
                          </a:r>
                          <a:r>
                            <a:rPr lang="en-US" sz="2000" i="1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20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sz="2000" i="0" baseline="0" dirty="0">
                              <a:latin typeface="Consolas" panose="020B0609020204030204" pitchFamily="49" charset="0"/>
                            </a:rPr>
                            <a:t> {0, 1 … </a:t>
                          </a:r>
                          <a:r>
                            <a:rPr lang="en-US" sz="2000" i="1" baseline="0" dirty="0">
                              <a:latin typeface="Consolas" panose="020B0609020204030204" pitchFamily="49" charset="0"/>
                            </a:rPr>
                            <a:t>p</a:t>
                          </a:r>
                          <a:r>
                            <a:rPr lang="en-US" sz="2000" i="0" baseline="0" dirty="0">
                              <a:latin typeface="Consolas" panose="020B0609020204030204" pitchFamily="49" charset="0"/>
                            </a:rPr>
                            <a:t>/2}</a:t>
                          </a:r>
                          <a:r>
                            <a:rPr lang="en-US" sz="2000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b="1" baseline="0" dirty="0">
                              <a:latin typeface="Consolas" panose="020B0609020204030204" pitchFamily="49" charset="0"/>
                            </a:rPr>
                            <a:t>then</a:t>
                          </a:r>
                          <a:endParaRPr lang="ru-RU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52697081"/>
                      </a:ext>
                    </a:extLst>
                  </a:tr>
                  <a:tr h="502746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    </a:t>
                          </a:r>
                          <a:r>
                            <a:rPr lang="en-US" sz="2000" i="1" dirty="0">
                              <a:latin typeface="Consolas" panose="020B0609020204030204" pitchFamily="49" charset="0"/>
                            </a:rPr>
                            <a:t>q</a:t>
                          </a:r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 = </a:t>
                          </a:r>
                          <a:r>
                            <a:rPr lang="en-US" sz="2000" cap="small" baseline="0" dirty="0">
                              <a:latin typeface="Consolas" panose="020B0609020204030204" pitchFamily="49" charset="0"/>
                            </a:rPr>
                            <a:t>RandQueue</a:t>
                          </a:r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sz="2000" i="1" dirty="0">
                              <a:latin typeface="Consolas" panose="020B0609020204030204" pitchFamily="49" charset="0"/>
                            </a:rPr>
                            <a:t>0,</a:t>
                          </a:r>
                          <a:r>
                            <a:rPr lang="en-US" sz="2000" i="1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i="1" baseline="0" dirty="0" err="1">
                              <a:latin typeface="Consolas" panose="020B0609020204030204" pitchFamily="49" charset="0"/>
                            </a:rPr>
                            <a:t>kp</a:t>
                          </a:r>
                          <a:r>
                            <a:rPr lang="en-US" sz="2000" i="0" baseline="0" dirty="0">
                              <a:latin typeface="Consolas" panose="020B0609020204030204" pitchFamily="49" charset="0"/>
                            </a:rPr>
                            <a:t>/2); // </a:t>
                          </a:r>
                          <a:r>
                            <a:rPr lang="en-US" sz="2000" i="1" baseline="0" dirty="0">
                              <a:latin typeface="Consolas" panose="020B0609020204030204" pitchFamily="49" charset="0"/>
                            </a:rPr>
                            <a:t>q</a:t>
                          </a:r>
                          <a:r>
                            <a:rPr lang="ru-RU" sz="2000" i="0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20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sz="2000" i="0" baseline="0" dirty="0">
                              <a:latin typeface="Consolas" panose="020B0609020204030204" pitchFamily="49" charset="0"/>
                            </a:rPr>
                            <a:t> {0, 1 … </a:t>
                          </a:r>
                          <a:r>
                            <a:rPr lang="en-US" sz="2000" i="1" baseline="0" dirty="0" err="1">
                              <a:latin typeface="Consolas" panose="020B0609020204030204" pitchFamily="49" charset="0"/>
                            </a:rPr>
                            <a:t>kp</a:t>
                          </a:r>
                          <a:r>
                            <a:rPr lang="en-US" sz="2000" i="0" baseline="0" dirty="0">
                              <a:latin typeface="Consolas" panose="020B0609020204030204" pitchFamily="49" charset="0"/>
                            </a:rPr>
                            <a:t>}</a:t>
                          </a:r>
                          <a:endParaRPr lang="ru-RU" sz="2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19672552"/>
                      </a:ext>
                    </a:extLst>
                  </a:tr>
                  <a:tr h="502746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  </a:t>
                          </a:r>
                          <a:r>
                            <a:rPr lang="en-US" sz="2000" b="1" dirty="0">
                              <a:latin typeface="Consolas" panose="020B0609020204030204" pitchFamily="49" charset="0"/>
                            </a:rPr>
                            <a:t>else</a:t>
                          </a:r>
                          <a:endParaRPr lang="ru-RU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66320856"/>
                      </a:ext>
                    </a:extLst>
                  </a:tr>
                  <a:tr h="502746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5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    </a:t>
                          </a:r>
                          <a:r>
                            <a:rPr lang="en-US" sz="2000" i="1" dirty="0">
                              <a:latin typeface="Consolas" panose="020B0609020204030204" pitchFamily="49" charset="0"/>
                            </a:rPr>
                            <a:t>q =</a:t>
                          </a:r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 RandQueue(</a:t>
                          </a:r>
                          <a:r>
                            <a:rPr lang="en-US" sz="2000" i="1" dirty="0" err="1">
                              <a:latin typeface="Consolas" panose="020B0609020204030204" pitchFamily="49" charset="0"/>
                            </a:rPr>
                            <a:t>kp</a:t>
                          </a:r>
                          <a:r>
                            <a:rPr lang="en-US" sz="2000" i="0" dirty="0">
                              <a:latin typeface="Consolas" panose="020B0609020204030204" pitchFamily="49" charset="0"/>
                            </a:rPr>
                            <a:t>/2+1</a:t>
                          </a:r>
                          <a:r>
                            <a:rPr lang="en-US" sz="2000" i="1" dirty="0">
                              <a:latin typeface="Consolas" panose="020B0609020204030204" pitchFamily="49" charset="0"/>
                            </a:rPr>
                            <a:t>,</a:t>
                          </a:r>
                          <a:r>
                            <a:rPr lang="en-US" sz="2000" i="1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i="1" baseline="0" dirty="0" err="1">
                              <a:latin typeface="Consolas" panose="020B0609020204030204" pitchFamily="49" charset="0"/>
                            </a:rPr>
                            <a:t>kp</a:t>
                          </a:r>
                          <a:r>
                            <a:rPr lang="en-US" sz="2000" i="0" baseline="0" dirty="0">
                              <a:latin typeface="Consolas" panose="020B0609020204030204" pitchFamily="49" charset="0"/>
                            </a:rPr>
                            <a:t>); //</a:t>
                          </a:r>
                          <a:r>
                            <a:rPr lang="en-US" sz="2000" i="1" baseline="0" dirty="0">
                              <a:latin typeface="Consolas" panose="020B0609020204030204" pitchFamily="49" charset="0"/>
                            </a:rPr>
                            <a:t> q</a:t>
                          </a:r>
                          <a:r>
                            <a:rPr lang="ru-RU" sz="2000" i="0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20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sz="2000" i="0" baseline="0" dirty="0">
                              <a:latin typeface="Consolas" panose="020B0609020204030204" pitchFamily="49" charset="0"/>
                            </a:rPr>
                            <a:t> {</a:t>
                          </a:r>
                          <a:r>
                            <a:rPr lang="en-US" sz="2000" i="1" baseline="0" dirty="0" err="1">
                              <a:latin typeface="Consolas" panose="020B0609020204030204" pitchFamily="49" charset="0"/>
                            </a:rPr>
                            <a:t>kp</a:t>
                          </a:r>
                          <a:r>
                            <a:rPr lang="en-US" sz="2000" i="0" baseline="0" dirty="0">
                              <a:latin typeface="Consolas" panose="020B0609020204030204" pitchFamily="49" charset="0"/>
                            </a:rPr>
                            <a:t>/2+1 …</a:t>
                          </a:r>
                          <a:r>
                            <a:rPr lang="en-US" sz="2000" i="1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i="1" baseline="0" dirty="0" err="1">
                              <a:latin typeface="Consolas" panose="020B0609020204030204" pitchFamily="49" charset="0"/>
                            </a:rPr>
                            <a:t>kp</a:t>
                          </a:r>
                          <a:r>
                            <a:rPr lang="en-US" sz="2000" i="0" baseline="0" dirty="0">
                              <a:latin typeface="Consolas" panose="020B0609020204030204" pitchFamily="49" charset="0"/>
                            </a:rPr>
                            <a:t>}</a:t>
                          </a:r>
                          <a:endParaRPr lang="ru-RU" sz="2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92006651"/>
                      </a:ext>
                    </a:extLst>
                  </a:tr>
                  <a:tr h="502746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  </a:t>
                          </a:r>
                          <a:r>
                            <a:rPr lang="en-US" sz="2000" b="1" dirty="0">
                              <a:latin typeface="Consolas" panose="020B0609020204030204" pitchFamily="49" charset="0"/>
                            </a:rPr>
                            <a:t>end</a:t>
                          </a:r>
                          <a:endParaRPr lang="ru-RU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9582414"/>
                      </a:ext>
                    </a:extLst>
                  </a:tr>
                  <a:tr h="502746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7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Consolas" panose="020B0609020204030204" pitchFamily="49" charset="0"/>
                            </a:rPr>
                            <a:t>while</a:t>
                          </a:r>
                          <a:r>
                            <a:rPr lang="en-US" sz="2000" b="0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b="0" baseline="0" dirty="0" err="1">
                              <a:latin typeface="Consolas" panose="020B0609020204030204" pitchFamily="49" charset="0"/>
                            </a:rPr>
                            <a:t>TryLock</a:t>
                          </a:r>
                          <a:r>
                            <a:rPr lang="en-US" sz="2000" b="0" baseline="0" dirty="0">
                              <a:latin typeface="Consolas" panose="020B0609020204030204" pitchFamily="49" charset="0"/>
                            </a:rPr>
                            <a:t>(q) == </a:t>
                          </a:r>
                          <a:r>
                            <a:rPr lang="en-US" sz="2000" b="0" i="1" baseline="0" dirty="0">
                              <a:latin typeface="Consolas" panose="020B0609020204030204" pitchFamily="49" charset="0"/>
                            </a:rPr>
                            <a:t>false</a:t>
                          </a:r>
                          <a:r>
                            <a:rPr lang="en-US" sz="2000" b="0" baseline="0" dirty="0">
                              <a:latin typeface="Consolas" panose="020B0609020204030204" pitchFamily="49" charset="0"/>
                            </a:rPr>
                            <a:t>;</a:t>
                          </a:r>
                          <a:endParaRPr lang="ru-RU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806839"/>
                      </a:ext>
                    </a:extLst>
                  </a:tr>
                  <a:tr h="502746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8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latin typeface="Consolas" panose="020B0609020204030204" pitchFamily="49" charset="0"/>
                            </a:rPr>
                            <a:t>Insert(</a:t>
                          </a:r>
                          <a:r>
                            <a:rPr lang="en-US" sz="2000" b="0" i="1" dirty="0">
                              <a:latin typeface="Consolas" panose="020B0609020204030204" pitchFamily="49" charset="0"/>
                            </a:rPr>
                            <a:t>q</a:t>
                          </a:r>
                          <a:r>
                            <a:rPr lang="en-US" sz="2000" b="0" i="0" dirty="0">
                              <a:latin typeface="Consolas" panose="020B0609020204030204" pitchFamily="49" charset="0"/>
                            </a:rPr>
                            <a:t>, </a:t>
                          </a:r>
                          <a:r>
                            <a:rPr lang="en-US" sz="2000" b="0" i="1" dirty="0">
                              <a:latin typeface="Consolas" panose="020B0609020204030204" pitchFamily="49" charset="0"/>
                            </a:rPr>
                            <a:t>el</a:t>
                          </a:r>
                          <a:r>
                            <a:rPr lang="en-US" sz="2000" b="0" i="0" dirty="0">
                              <a:latin typeface="Consolas" panose="020B0609020204030204" pitchFamily="49" charset="0"/>
                            </a:rPr>
                            <a:t>);</a:t>
                          </a:r>
                          <a:endParaRPr lang="ru-RU" sz="2000" b="0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04751539"/>
                      </a:ext>
                    </a:extLst>
                  </a:tr>
                  <a:tr h="586548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9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latin typeface="Consolas" panose="020B0609020204030204" pitchFamily="49" charset="0"/>
                            </a:rPr>
                            <a:t>Unlock(</a:t>
                          </a:r>
                          <a:r>
                            <a:rPr lang="en-US" sz="2000" b="0" i="1" dirty="0">
                              <a:latin typeface="Consolas" panose="020B0609020204030204" pitchFamily="49" charset="0"/>
                            </a:rPr>
                            <a:t>q</a:t>
                          </a:r>
                          <a:r>
                            <a:rPr lang="en-US" sz="2000" b="0" dirty="0">
                              <a:latin typeface="Consolas" panose="020B0609020204030204" pitchFamily="49" charset="0"/>
                            </a:rPr>
                            <a:t>);</a:t>
                          </a:r>
                          <a:endParaRPr lang="ru-RU" sz="2000" b="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90661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1389655"/>
                  </p:ext>
                </p:extLst>
              </p:nvPr>
            </p:nvGraphicFramePr>
            <p:xfrm>
              <a:off x="479376" y="1628800"/>
              <a:ext cx="11233248" cy="46085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8">
                      <a:extLst>
                        <a:ext uri="{9D8B030D-6E8A-4147-A177-3AD203B41FA5}">
                          <a16:colId xmlns:a16="http://schemas.microsoft.com/office/drawing/2014/main" val="3492315357"/>
                        </a:ext>
                      </a:extLst>
                    </a:gridCol>
                    <a:gridCol w="10801200">
                      <a:extLst>
                        <a:ext uri="{9D8B030D-6E8A-4147-A177-3AD203B41FA5}">
                          <a16:colId xmlns:a16="http://schemas.microsoft.com/office/drawing/2014/main" val="640429027"/>
                        </a:ext>
                      </a:extLst>
                    </a:gridCol>
                  </a:tblGrid>
                  <a:tr h="502746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Consolas" panose="020B0609020204030204" pitchFamily="49" charset="0"/>
                            </a:rPr>
                            <a:t>do</a:t>
                          </a:r>
                          <a:endParaRPr lang="ru-RU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32296922"/>
                      </a:ext>
                    </a:extLst>
                  </a:tr>
                  <a:tr h="502746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61" t="-107317" r="-113" b="-7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2697081"/>
                      </a:ext>
                    </a:extLst>
                  </a:tr>
                  <a:tr h="502746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61" t="-204819" r="-113" b="-6156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9672552"/>
                      </a:ext>
                    </a:extLst>
                  </a:tr>
                  <a:tr h="502746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  </a:t>
                          </a:r>
                          <a:r>
                            <a:rPr lang="en-US" sz="2000" b="1" dirty="0">
                              <a:latin typeface="Consolas" panose="020B0609020204030204" pitchFamily="49" charset="0"/>
                            </a:rPr>
                            <a:t>else</a:t>
                          </a:r>
                          <a:endParaRPr lang="ru-RU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66320856"/>
                      </a:ext>
                    </a:extLst>
                  </a:tr>
                  <a:tr h="502746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5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61" t="-403614" r="-113" b="-4168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2006651"/>
                      </a:ext>
                    </a:extLst>
                  </a:tr>
                  <a:tr h="502746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  </a:t>
                          </a:r>
                          <a:r>
                            <a:rPr lang="en-US" sz="2000" b="1" dirty="0">
                              <a:latin typeface="Consolas" panose="020B0609020204030204" pitchFamily="49" charset="0"/>
                            </a:rPr>
                            <a:t>end</a:t>
                          </a:r>
                          <a:endParaRPr lang="ru-RU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9582414"/>
                      </a:ext>
                    </a:extLst>
                  </a:tr>
                  <a:tr h="502746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7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Consolas" panose="020B0609020204030204" pitchFamily="49" charset="0"/>
                            </a:rPr>
                            <a:t>while</a:t>
                          </a:r>
                          <a:r>
                            <a:rPr lang="en-US" sz="2000" b="0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b="0" baseline="0" dirty="0" err="1">
                              <a:latin typeface="Consolas" panose="020B0609020204030204" pitchFamily="49" charset="0"/>
                            </a:rPr>
                            <a:t>TryLock</a:t>
                          </a:r>
                          <a:r>
                            <a:rPr lang="en-US" sz="2000" b="0" baseline="0" dirty="0">
                              <a:latin typeface="Consolas" panose="020B0609020204030204" pitchFamily="49" charset="0"/>
                            </a:rPr>
                            <a:t>(q) == </a:t>
                          </a:r>
                          <a:r>
                            <a:rPr lang="en-US" sz="2000" b="0" i="1" baseline="0" dirty="0">
                              <a:latin typeface="Consolas" panose="020B0609020204030204" pitchFamily="49" charset="0"/>
                            </a:rPr>
                            <a:t>false</a:t>
                          </a:r>
                          <a:r>
                            <a:rPr lang="en-US" sz="2000" b="0" baseline="0" dirty="0">
                              <a:latin typeface="Consolas" panose="020B0609020204030204" pitchFamily="49" charset="0"/>
                            </a:rPr>
                            <a:t>;</a:t>
                          </a:r>
                          <a:endParaRPr lang="ru-RU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806839"/>
                      </a:ext>
                    </a:extLst>
                  </a:tr>
                  <a:tr h="502746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8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latin typeface="Consolas" panose="020B0609020204030204" pitchFamily="49" charset="0"/>
                            </a:rPr>
                            <a:t>Insert(</a:t>
                          </a:r>
                          <a:r>
                            <a:rPr lang="en-US" sz="2000" b="0" i="1" dirty="0">
                              <a:latin typeface="Consolas" panose="020B0609020204030204" pitchFamily="49" charset="0"/>
                            </a:rPr>
                            <a:t>q</a:t>
                          </a:r>
                          <a:r>
                            <a:rPr lang="en-US" sz="2000" b="0" i="0" dirty="0">
                              <a:latin typeface="Consolas" panose="020B0609020204030204" pitchFamily="49" charset="0"/>
                            </a:rPr>
                            <a:t>, </a:t>
                          </a:r>
                          <a:r>
                            <a:rPr lang="en-US" sz="2000" b="0" i="1" dirty="0">
                              <a:latin typeface="Consolas" panose="020B0609020204030204" pitchFamily="49" charset="0"/>
                            </a:rPr>
                            <a:t>el</a:t>
                          </a:r>
                          <a:r>
                            <a:rPr lang="en-US" sz="2000" b="0" i="0" dirty="0">
                              <a:latin typeface="Consolas" panose="020B0609020204030204" pitchFamily="49" charset="0"/>
                            </a:rPr>
                            <a:t>);</a:t>
                          </a:r>
                          <a:endParaRPr lang="ru-RU" sz="2000" b="0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04751539"/>
                      </a:ext>
                    </a:extLst>
                  </a:tr>
                  <a:tr h="586548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9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latin typeface="Consolas" panose="020B0609020204030204" pitchFamily="49" charset="0"/>
                            </a:rPr>
                            <a:t>Unlock(</a:t>
                          </a:r>
                          <a:r>
                            <a:rPr lang="en-US" sz="2000" b="0" i="1" dirty="0">
                              <a:latin typeface="Consolas" panose="020B0609020204030204" pitchFamily="49" charset="0"/>
                            </a:rPr>
                            <a:t>q</a:t>
                          </a:r>
                          <a:r>
                            <a:rPr lang="en-US" sz="2000" b="0" dirty="0">
                              <a:latin typeface="Consolas" panose="020B0609020204030204" pitchFamily="49" charset="0"/>
                            </a:rPr>
                            <a:t>);</a:t>
                          </a:r>
                          <a:endParaRPr lang="ru-RU" sz="2000" b="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90661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Folded Corner 6"/>
          <p:cNvSpPr/>
          <p:nvPr/>
        </p:nvSpPr>
        <p:spPr>
          <a:xfrm>
            <a:off x="7825255" y="4365104"/>
            <a:ext cx="3887370" cy="1872212"/>
          </a:xfrm>
          <a:prstGeom prst="foldedCorner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rgbClr val="07144D"/>
                </a:solidFill>
              </a:rPr>
              <a:t>Нотация</a:t>
            </a:r>
            <a:r>
              <a:rPr lang="en-US" dirty="0">
                <a:solidFill>
                  <a:srgbClr val="07144D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7144D"/>
                </a:solidFill>
              </a:rPr>
              <a:t>p </a:t>
            </a:r>
            <a:r>
              <a:rPr lang="en-US" dirty="0">
                <a:solidFill>
                  <a:srgbClr val="07144D"/>
                </a:solidFill>
              </a:rPr>
              <a:t>– </a:t>
            </a:r>
            <a:r>
              <a:rPr lang="ru-RU" dirty="0">
                <a:solidFill>
                  <a:srgbClr val="07144D"/>
                </a:solidFill>
              </a:rPr>
              <a:t>количество потоков</a:t>
            </a:r>
            <a:endParaRPr lang="en-US" dirty="0">
              <a:solidFill>
                <a:srgbClr val="0714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7144D"/>
                </a:solidFill>
              </a:rPr>
              <a:t>p</a:t>
            </a:r>
            <a:r>
              <a:rPr lang="en-US" i="1" baseline="-25000" dirty="0">
                <a:solidFill>
                  <a:srgbClr val="07144D"/>
                </a:solidFill>
              </a:rPr>
              <a:t>i</a:t>
            </a:r>
            <a:r>
              <a:rPr lang="en-US" i="1" dirty="0">
                <a:solidFill>
                  <a:srgbClr val="07144D"/>
                </a:solidFill>
              </a:rPr>
              <a:t> – id</a:t>
            </a:r>
            <a:r>
              <a:rPr lang="ru-RU" dirty="0">
                <a:solidFill>
                  <a:srgbClr val="07144D"/>
                </a:solidFill>
              </a:rPr>
              <a:t> текущего потока</a:t>
            </a:r>
            <a:endParaRPr lang="en-US" dirty="0">
              <a:solidFill>
                <a:srgbClr val="0714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7144D"/>
                </a:solidFill>
              </a:rPr>
              <a:t>k </a:t>
            </a:r>
            <a:r>
              <a:rPr lang="en-US" dirty="0">
                <a:solidFill>
                  <a:srgbClr val="07144D"/>
                </a:solidFill>
              </a:rPr>
              <a:t>– </a:t>
            </a:r>
            <a:r>
              <a:rPr lang="ru-RU" dirty="0">
                <a:solidFill>
                  <a:srgbClr val="07144D"/>
                </a:solidFill>
              </a:rPr>
              <a:t>количество очередей на один поток</a:t>
            </a:r>
            <a:endParaRPr lang="en-US" dirty="0">
              <a:solidFill>
                <a:srgbClr val="0714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7144D"/>
                </a:solidFill>
              </a:rPr>
              <a:t>q</a:t>
            </a:r>
            <a:r>
              <a:rPr lang="ru-RU" i="1" dirty="0">
                <a:solidFill>
                  <a:srgbClr val="07144D"/>
                </a:solidFill>
              </a:rPr>
              <a:t>1</a:t>
            </a:r>
            <a:r>
              <a:rPr lang="en-US" i="1" dirty="0">
                <a:solidFill>
                  <a:srgbClr val="07144D"/>
                </a:solidFill>
              </a:rPr>
              <a:t>, q</a:t>
            </a:r>
            <a:r>
              <a:rPr lang="ru-RU" i="1" dirty="0">
                <a:solidFill>
                  <a:srgbClr val="07144D"/>
                </a:solidFill>
              </a:rPr>
              <a:t>2 </a:t>
            </a:r>
            <a:r>
              <a:rPr lang="en-US" i="1" dirty="0">
                <a:solidFill>
                  <a:srgbClr val="07144D"/>
                </a:solidFill>
              </a:rPr>
              <a:t>–</a:t>
            </a:r>
            <a:r>
              <a:rPr lang="ru-RU" i="1" dirty="0">
                <a:solidFill>
                  <a:srgbClr val="07144D"/>
                </a:solidFill>
              </a:rPr>
              <a:t> очереди с приоритетом</a:t>
            </a:r>
            <a:endParaRPr lang="en-US" sz="1600" dirty="0">
              <a:solidFill>
                <a:srgbClr val="071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7954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62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ОПТИМИЗАЦИЯ ОПЕРАЦИИ УДАЛЕНИЯ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B760B44-5BA3-4B2D-A47B-DCE87F94B3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OPTHALFDELETE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479376" y="1628800"/>
              <a:ext cx="11233248" cy="46085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56">
                      <a:extLst>
                        <a:ext uri="{9D8B030D-6E8A-4147-A177-3AD203B41FA5}">
                          <a16:colId xmlns:a16="http://schemas.microsoft.com/office/drawing/2014/main" val="3492315357"/>
                        </a:ext>
                      </a:extLst>
                    </a:gridCol>
                    <a:gridCol w="10729192">
                      <a:extLst>
                        <a:ext uri="{9D8B030D-6E8A-4147-A177-3AD203B41FA5}">
                          <a16:colId xmlns:a16="http://schemas.microsoft.com/office/drawing/2014/main" val="640429027"/>
                        </a:ext>
                      </a:extLst>
                    </a:gridCol>
                  </a:tblGrid>
                  <a:tr h="453295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Consolas" panose="020B0609020204030204" pitchFamily="49" charset="0"/>
                            </a:rPr>
                            <a:t>do</a:t>
                          </a:r>
                          <a:endParaRPr lang="ru-RU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32296922"/>
                      </a:ext>
                    </a:extLst>
                  </a:tr>
                  <a:tr h="453295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baseline="0" dirty="0">
                              <a:latin typeface="Consolas" panose="020B0609020204030204" pitchFamily="49" charset="0"/>
                            </a:rPr>
                            <a:t>  </a:t>
                          </a:r>
                          <a:r>
                            <a:rPr lang="en-US" sz="2000" b="1" dirty="0">
                              <a:latin typeface="Consolas" panose="020B0609020204030204" pitchFamily="49" charset="0"/>
                            </a:rPr>
                            <a:t>if</a:t>
                          </a:r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i="1" dirty="0">
                              <a:latin typeface="Consolas" panose="020B0609020204030204" pitchFamily="49" charset="0"/>
                            </a:rPr>
                            <a:t>p</a:t>
                          </a:r>
                          <a:r>
                            <a:rPr lang="en-US" sz="2000" i="1" baseline="-25000" dirty="0">
                              <a:latin typeface="Consolas" panose="020B0609020204030204" pitchFamily="49" charset="0"/>
                            </a:rPr>
                            <a:t>i</a:t>
                          </a:r>
                          <a:r>
                            <a:rPr lang="en-US" sz="2000" i="1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20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sz="2000" i="0" baseline="0" dirty="0">
                              <a:latin typeface="Consolas" panose="020B0609020204030204" pitchFamily="49" charset="0"/>
                            </a:rPr>
                            <a:t> {0, 1 … </a:t>
                          </a:r>
                          <a:r>
                            <a:rPr lang="en-US" sz="2000" i="1" baseline="0" dirty="0">
                              <a:latin typeface="Consolas" panose="020B0609020204030204" pitchFamily="49" charset="0"/>
                            </a:rPr>
                            <a:t>p</a:t>
                          </a:r>
                          <a:r>
                            <a:rPr lang="en-US" sz="2000" i="0" baseline="0" dirty="0">
                              <a:latin typeface="Consolas" panose="020B0609020204030204" pitchFamily="49" charset="0"/>
                            </a:rPr>
                            <a:t>/2}</a:t>
                          </a:r>
                          <a:r>
                            <a:rPr lang="en-US" sz="2000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b="1" baseline="0" dirty="0">
                              <a:latin typeface="Consolas" panose="020B0609020204030204" pitchFamily="49" charset="0"/>
                            </a:rPr>
                            <a:t>then</a:t>
                          </a:r>
                          <a:endParaRPr lang="ru-RU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52697081"/>
                      </a:ext>
                    </a:extLst>
                  </a:tr>
                  <a:tr h="453295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    (</a:t>
                          </a:r>
                          <a:r>
                            <a:rPr lang="en-US" sz="2000" i="1" dirty="0">
                              <a:latin typeface="Consolas" panose="020B0609020204030204" pitchFamily="49" charset="0"/>
                            </a:rPr>
                            <a:t>q1</a:t>
                          </a:r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, </a:t>
                          </a:r>
                          <a:r>
                            <a:rPr lang="en-US" sz="2000" i="1" dirty="0">
                              <a:latin typeface="Consolas" panose="020B0609020204030204" pitchFamily="49" charset="0"/>
                            </a:rPr>
                            <a:t>q2</a:t>
                          </a:r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) = Rand2Queue(</a:t>
                          </a:r>
                          <a:r>
                            <a:rPr lang="en-US" sz="2000" i="1" dirty="0">
                              <a:latin typeface="Consolas" panose="020B0609020204030204" pitchFamily="49" charset="0"/>
                            </a:rPr>
                            <a:t>0,</a:t>
                          </a:r>
                          <a:r>
                            <a:rPr lang="en-US" sz="2000" i="1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i="1" baseline="0" dirty="0" err="1">
                              <a:latin typeface="Consolas" panose="020B0609020204030204" pitchFamily="49" charset="0"/>
                            </a:rPr>
                            <a:t>kp</a:t>
                          </a:r>
                          <a:r>
                            <a:rPr lang="en-US" sz="2000" i="0" baseline="0" dirty="0">
                              <a:latin typeface="Consolas" panose="020B0609020204030204" pitchFamily="49" charset="0"/>
                            </a:rPr>
                            <a:t>/2); //(</a:t>
                          </a:r>
                          <a:r>
                            <a:rPr lang="en-US" sz="2000" i="1" baseline="0" dirty="0">
                              <a:latin typeface="Consolas" panose="020B0609020204030204" pitchFamily="49" charset="0"/>
                            </a:rPr>
                            <a:t>q1, q2</a:t>
                          </a:r>
                          <a:r>
                            <a:rPr lang="en-US" sz="2000" i="0" baseline="0" dirty="0">
                              <a:latin typeface="Consolas" panose="020B0609020204030204" pitchFamily="49" charset="0"/>
                            </a:rPr>
                            <a:t>)</a:t>
                          </a:r>
                          <a:r>
                            <a:rPr lang="ru-RU" sz="2000" i="0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20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sz="2000" i="0" baseline="0" dirty="0">
                              <a:latin typeface="Consolas" panose="020B0609020204030204" pitchFamily="49" charset="0"/>
                            </a:rPr>
                            <a:t> {0, 1 … </a:t>
                          </a:r>
                          <a:r>
                            <a:rPr lang="en-US" sz="2000" i="1" baseline="0" dirty="0" err="1">
                              <a:latin typeface="Consolas" panose="020B0609020204030204" pitchFamily="49" charset="0"/>
                            </a:rPr>
                            <a:t>kp</a:t>
                          </a:r>
                          <a:r>
                            <a:rPr lang="en-US" sz="2000" i="0" baseline="0" dirty="0">
                              <a:latin typeface="Consolas" panose="020B0609020204030204" pitchFamily="49" charset="0"/>
                            </a:rPr>
                            <a:t>}</a:t>
                          </a:r>
                          <a:endParaRPr lang="ru-RU" sz="2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19672552"/>
                      </a:ext>
                    </a:extLst>
                  </a:tr>
                  <a:tr h="453295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  </a:t>
                          </a:r>
                          <a:r>
                            <a:rPr lang="en-US" sz="2000" b="1" dirty="0">
                              <a:latin typeface="Consolas" panose="020B0609020204030204" pitchFamily="49" charset="0"/>
                            </a:rPr>
                            <a:t>else</a:t>
                          </a:r>
                          <a:endParaRPr lang="ru-RU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66320856"/>
                      </a:ext>
                    </a:extLst>
                  </a:tr>
                  <a:tr h="453295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5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    (</a:t>
                          </a:r>
                          <a:r>
                            <a:rPr lang="en-US" sz="2000" i="1" dirty="0">
                              <a:latin typeface="Consolas" panose="020B0609020204030204" pitchFamily="49" charset="0"/>
                            </a:rPr>
                            <a:t>q1</a:t>
                          </a:r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, </a:t>
                          </a:r>
                          <a:r>
                            <a:rPr lang="en-US" sz="2000" i="1" dirty="0">
                              <a:latin typeface="Consolas" panose="020B0609020204030204" pitchFamily="49" charset="0"/>
                            </a:rPr>
                            <a:t>q2</a:t>
                          </a:r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) = Rand2Queue(</a:t>
                          </a:r>
                          <a:r>
                            <a:rPr lang="en-US" sz="2000" i="1" dirty="0" err="1">
                              <a:latin typeface="Consolas" panose="020B0609020204030204" pitchFamily="49" charset="0"/>
                            </a:rPr>
                            <a:t>kp</a:t>
                          </a:r>
                          <a:r>
                            <a:rPr lang="en-US" sz="2000" i="0" dirty="0">
                              <a:latin typeface="Consolas" panose="020B0609020204030204" pitchFamily="49" charset="0"/>
                            </a:rPr>
                            <a:t>/2+1</a:t>
                          </a:r>
                          <a:r>
                            <a:rPr lang="en-US" sz="2000" i="1" dirty="0">
                              <a:latin typeface="Consolas" panose="020B0609020204030204" pitchFamily="49" charset="0"/>
                            </a:rPr>
                            <a:t>,</a:t>
                          </a:r>
                          <a:r>
                            <a:rPr lang="en-US" sz="2000" i="1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i="1" baseline="0" dirty="0" err="1">
                              <a:latin typeface="Consolas" panose="020B0609020204030204" pitchFamily="49" charset="0"/>
                            </a:rPr>
                            <a:t>kp</a:t>
                          </a:r>
                          <a:r>
                            <a:rPr lang="en-US" sz="2000" i="0" baseline="0" dirty="0">
                              <a:latin typeface="Consolas" panose="020B0609020204030204" pitchFamily="49" charset="0"/>
                            </a:rPr>
                            <a:t>); //(</a:t>
                          </a:r>
                          <a:r>
                            <a:rPr lang="en-US" sz="2000" i="1" baseline="0" dirty="0">
                              <a:latin typeface="Consolas" panose="020B0609020204030204" pitchFamily="49" charset="0"/>
                            </a:rPr>
                            <a:t>q1, q2</a:t>
                          </a:r>
                          <a:r>
                            <a:rPr lang="en-US" sz="2000" i="0" baseline="0" dirty="0">
                              <a:latin typeface="Consolas" panose="020B0609020204030204" pitchFamily="49" charset="0"/>
                            </a:rPr>
                            <a:t>)</a:t>
                          </a:r>
                          <a:r>
                            <a:rPr lang="ru-RU" sz="2000" i="0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20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sz="2000" i="0" baseline="0" dirty="0">
                              <a:latin typeface="Consolas" panose="020B0609020204030204" pitchFamily="49" charset="0"/>
                            </a:rPr>
                            <a:t> {</a:t>
                          </a:r>
                          <a:r>
                            <a:rPr lang="en-US" sz="2000" i="1" baseline="0" dirty="0" err="1">
                              <a:latin typeface="Consolas" panose="020B0609020204030204" pitchFamily="49" charset="0"/>
                            </a:rPr>
                            <a:t>kp</a:t>
                          </a:r>
                          <a:r>
                            <a:rPr lang="en-US" sz="2000" i="0" baseline="0" dirty="0">
                              <a:latin typeface="Consolas" panose="020B0609020204030204" pitchFamily="49" charset="0"/>
                            </a:rPr>
                            <a:t>/2+1 … </a:t>
                          </a:r>
                          <a:r>
                            <a:rPr lang="en-US" sz="2000" i="1" baseline="0" dirty="0" err="1">
                              <a:latin typeface="Consolas" panose="020B0609020204030204" pitchFamily="49" charset="0"/>
                            </a:rPr>
                            <a:t>kp</a:t>
                          </a:r>
                          <a:r>
                            <a:rPr lang="en-US" sz="2000" i="0" baseline="0" dirty="0">
                              <a:latin typeface="Consolas" panose="020B0609020204030204" pitchFamily="49" charset="0"/>
                            </a:rPr>
                            <a:t>}</a:t>
                          </a:r>
                          <a:endParaRPr lang="ru-RU" sz="2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92006651"/>
                      </a:ext>
                    </a:extLst>
                  </a:tr>
                  <a:tr h="453295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  </a:t>
                          </a:r>
                          <a:r>
                            <a:rPr lang="en-US" sz="2000" b="1" dirty="0">
                              <a:latin typeface="Consolas" panose="020B0609020204030204" pitchFamily="49" charset="0"/>
                            </a:rPr>
                            <a:t>end</a:t>
                          </a:r>
                          <a:endParaRPr lang="ru-RU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9582414"/>
                      </a:ext>
                    </a:extLst>
                  </a:tr>
                  <a:tr h="453295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7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  </a:t>
                          </a:r>
                          <a:r>
                            <a:rPr lang="en-US" sz="2000" i="1" dirty="0">
                              <a:latin typeface="Consolas" panose="020B0609020204030204" pitchFamily="49" charset="0"/>
                            </a:rPr>
                            <a:t>q</a:t>
                          </a:r>
                          <a:r>
                            <a:rPr lang="en-US" sz="2000" i="1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i="0" baseline="0" dirty="0">
                              <a:latin typeface="Consolas" panose="020B0609020204030204" pitchFamily="49" charset="0"/>
                            </a:rPr>
                            <a:t>=</a:t>
                          </a:r>
                          <a:r>
                            <a:rPr lang="en-US" sz="2000" i="1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i="0" u="none" baseline="0" dirty="0">
                              <a:latin typeface="Consolas" panose="020B0609020204030204" pitchFamily="49" charset="0"/>
                            </a:rPr>
                            <a:t>GetMaxElementQueue(</a:t>
                          </a:r>
                          <a:r>
                            <a:rPr lang="en-US" sz="2000" i="1" u="none" baseline="0" dirty="0">
                              <a:latin typeface="Consolas" panose="020B0609020204030204" pitchFamily="49" charset="0"/>
                            </a:rPr>
                            <a:t>q1</a:t>
                          </a:r>
                          <a:r>
                            <a:rPr lang="en-US" sz="2000" i="0" u="none" baseline="0" dirty="0">
                              <a:latin typeface="Consolas" panose="020B0609020204030204" pitchFamily="49" charset="0"/>
                            </a:rPr>
                            <a:t>,</a:t>
                          </a:r>
                          <a:r>
                            <a:rPr lang="ru-RU" sz="2000" i="0" u="none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i="1" u="none" baseline="0" dirty="0">
                              <a:latin typeface="Consolas" panose="020B0609020204030204" pitchFamily="49" charset="0"/>
                            </a:rPr>
                            <a:t>q2</a:t>
                          </a:r>
                          <a:r>
                            <a:rPr lang="en-US" sz="2000" i="0" u="none" baseline="0" dirty="0">
                              <a:latin typeface="Consolas" panose="020B0609020204030204" pitchFamily="49" charset="0"/>
                            </a:rPr>
                            <a:t>);</a:t>
                          </a:r>
                          <a:endParaRPr lang="ru-RU" sz="2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806839"/>
                      </a:ext>
                    </a:extLst>
                  </a:tr>
                  <a:tr h="453295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8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Consolas" panose="020B0609020204030204" pitchFamily="49" charset="0"/>
                            </a:rPr>
                            <a:t>while</a:t>
                          </a:r>
                          <a:r>
                            <a:rPr lang="en-US" sz="2000" b="0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b="0" baseline="0" dirty="0" err="1">
                              <a:latin typeface="Consolas" panose="020B0609020204030204" pitchFamily="49" charset="0"/>
                            </a:rPr>
                            <a:t>TryLock</a:t>
                          </a:r>
                          <a:r>
                            <a:rPr lang="en-US" sz="2000" b="0" baseline="0" dirty="0"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sz="2000" b="0" i="1" baseline="0" dirty="0">
                              <a:latin typeface="Consolas" panose="020B0609020204030204" pitchFamily="49" charset="0"/>
                            </a:rPr>
                            <a:t>q</a:t>
                          </a:r>
                          <a:r>
                            <a:rPr lang="en-US" sz="2000" b="0" baseline="0" dirty="0">
                              <a:latin typeface="Consolas" panose="020B0609020204030204" pitchFamily="49" charset="0"/>
                            </a:rPr>
                            <a:t>) ==</a:t>
                          </a:r>
                          <a:r>
                            <a:rPr lang="ru-RU" sz="2000" b="0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b="0" i="1" baseline="0" dirty="0">
                              <a:latin typeface="Consolas" panose="020B0609020204030204" pitchFamily="49" charset="0"/>
                            </a:rPr>
                            <a:t>false</a:t>
                          </a:r>
                          <a:r>
                            <a:rPr lang="en-US" sz="2000" b="0" baseline="0" dirty="0">
                              <a:latin typeface="Consolas" panose="020B0609020204030204" pitchFamily="49" charset="0"/>
                            </a:rPr>
                            <a:t>;</a:t>
                          </a:r>
                          <a:endParaRPr lang="ru-RU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04751539"/>
                      </a:ext>
                    </a:extLst>
                  </a:tr>
                  <a:tr h="528854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9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>
                              <a:latin typeface="Consolas" panose="020B0609020204030204" pitchFamily="49" charset="0"/>
                            </a:rPr>
                            <a:t>DeleteMax(</a:t>
                          </a:r>
                          <a:r>
                            <a:rPr lang="en-US" sz="2000" b="0" i="1" dirty="0">
                              <a:latin typeface="Consolas" panose="020B0609020204030204" pitchFamily="49" charset="0"/>
                            </a:rPr>
                            <a:t>q</a:t>
                          </a:r>
                          <a:r>
                            <a:rPr lang="en-US" sz="2000" b="0" i="0" dirty="0">
                              <a:latin typeface="Consolas" panose="020B0609020204030204" pitchFamily="49" charset="0"/>
                            </a:rPr>
                            <a:t>);</a:t>
                          </a:r>
                          <a:endParaRPr lang="ru-RU" sz="2000" b="0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9066110"/>
                      </a:ext>
                    </a:extLst>
                  </a:tr>
                  <a:tr h="453295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10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latin typeface="Consolas" panose="020B0609020204030204" pitchFamily="49" charset="0"/>
                            </a:rPr>
                            <a:t>Unlock(</a:t>
                          </a:r>
                          <a:r>
                            <a:rPr lang="en-US" sz="2000" b="0" i="1" dirty="0">
                              <a:latin typeface="Consolas" panose="020B0609020204030204" pitchFamily="49" charset="0"/>
                            </a:rPr>
                            <a:t>q</a:t>
                          </a:r>
                          <a:r>
                            <a:rPr lang="en-US" sz="2000" b="0" dirty="0">
                              <a:latin typeface="Consolas" panose="020B0609020204030204" pitchFamily="49" charset="0"/>
                            </a:rPr>
                            <a:t>);</a:t>
                          </a:r>
                          <a:endParaRPr lang="ru-RU" sz="2000" b="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84382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9553105"/>
                  </p:ext>
                </p:extLst>
              </p:nvPr>
            </p:nvGraphicFramePr>
            <p:xfrm>
              <a:off x="479376" y="1628800"/>
              <a:ext cx="11233248" cy="46085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56">
                      <a:extLst>
                        <a:ext uri="{9D8B030D-6E8A-4147-A177-3AD203B41FA5}">
                          <a16:colId xmlns:a16="http://schemas.microsoft.com/office/drawing/2014/main" val="3492315357"/>
                        </a:ext>
                      </a:extLst>
                    </a:gridCol>
                    <a:gridCol w="10729192">
                      <a:extLst>
                        <a:ext uri="{9D8B030D-6E8A-4147-A177-3AD203B41FA5}">
                          <a16:colId xmlns:a16="http://schemas.microsoft.com/office/drawing/2014/main" val="640429027"/>
                        </a:ext>
                      </a:extLst>
                    </a:gridCol>
                  </a:tblGrid>
                  <a:tr h="453295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Consolas" panose="020B0609020204030204" pitchFamily="49" charset="0"/>
                            </a:rPr>
                            <a:t>do</a:t>
                          </a:r>
                          <a:endParaRPr lang="ru-RU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32296922"/>
                      </a:ext>
                    </a:extLst>
                  </a:tr>
                  <a:tr h="453295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770" t="-105333" r="-114" b="-82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2697081"/>
                      </a:ext>
                    </a:extLst>
                  </a:tr>
                  <a:tr h="453295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770" t="-208108" r="-114" b="-7324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9672552"/>
                      </a:ext>
                    </a:extLst>
                  </a:tr>
                  <a:tr h="453295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  </a:t>
                          </a:r>
                          <a:r>
                            <a:rPr lang="en-US" sz="2000" b="1" dirty="0">
                              <a:latin typeface="Consolas" panose="020B0609020204030204" pitchFamily="49" charset="0"/>
                            </a:rPr>
                            <a:t>else</a:t>
                          </a:r>
                          <a:endParaRPr lang="ru-RU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66320856"/>
                      </a:ext>
                    </a:extLst>
                  </a:tr>
                  <a:tr h="453295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5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770" t="-409459" r="-114" b="-5310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2006651"/>
                      </a:ext>
                    </a:extLst>
                  </a:tr>
                  <a:tr h="453295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  </a:t>
                          </a:r>
                          <a:r>
                            <a:rPr lang="en-US" sz="2000" b="1" dirty="0">
                              <a:latin typeface="Consolas" panose="020B0609020204030204" pitchFamily="49" charset="0"/>
                            </a:rPr>
                            <a:t>end</a:t>
                          </a:r>
                          <a:endParaRPr lang="ru-RU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9582414"/>
                      </a:ext>
                    </a:extLst>
                  </a:tr>
                  <a:tr h="453295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7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  </a:t>
                          </a:r>
                          <a:r>
                            <a:rPr lang="en-US" sz="2000" i="1" dirty="0">
                              <a:latin typeface="Consolas" panose="020B0609020204030204" pitchFamily="49" charset="0"/>
                            </a:rPr>
                            <a:t>q</a:t>
                          </a:r>
                          <a:r>
                            <a:rPr lang="en-US" sz="2000" i="1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i="0" baseline="0" dirty="0">
                              <a:latin typeface="Consolas" panose="020B0609020204030204" pitchFamily="49" charset="0"/>
                            </a:rPr>
                            <a:t>=</a:t>
                          </a:r>
                          <a:r>
                            <a:rPr lang="en-US" sz="2000" i="1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i="0" u="none" baseline="0" dirty="0">
                              <a:latin typeface="Consolas" panose="020B0609020204030204" pitchFamily="49" charset="0"/>
                            </a:rPr>
                            <a:t>GetMaxElementQueue(</a:t>
                          </a:r>
                          <a:r>
                            <a:rPr lang="en-US" sz="2000" i="1" u="none" baseline="0" dirty="0">
                              <a:latin typeface="Consolas" panose="020B0609020204030204" pitchFamily="49" charset="0"/>
                            </a:rPr>
                            <a:t>q1</a:t>
                          </a:r>
                          <a:r>
                            <a:rPr lang="en-US" sz="2000" i="0" u="none" baseline="0" dirty="0">
                              <a:latin typeface="Consolas" panose="020B0609020204030204" pitchFamily="49" charset="0"/>
                            </a:rPr>
                            <a:t>,</a:t>
                          </a:r>
                          <a:r>
                            <a:rPr lang="ru-RU" sz="2000" i="0" u="none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i="1" u="none" baseline="0" dirty="0">
                              <a:latin typeface="Consolas" panose="020B0609020204030204" pitchFamily="49" charset="0"/>
                            </a:rPr>
                            <a:t>q2</a:t>
                          </a:r>
                          <a:r>
                            <a:rPr lang="en-US" sz="2000" i="0" u="none" baseline="0" dirty="0">
                              <a:latin typeface="Consolas" panose="020B0609020204030204" pitchFamily="49" charset="0"/>
                            </a:rPr>
                            <a:t>);</a:t>
                          </a:r>
                          <a:endParaRPr lang="ru-RU" sz="2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806839"/>
                      </a:ext>
                    </a:extLst>
                  </a:tr>
                  <a:tr h="453295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8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Consolas" panose="020B0609020204030204" pitchFamily="49" charset="0"/>
                            </a:rPr>
                            <a:t>while</a:t>
                          </a:r>
                          <a:r>
                            <a:rPr lang="en-US" sz="2000" b="0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b="0" baseline="0" dirty="0" err="1">
                              <a:latin typeface="Consolas" panose="020B0609020204030204" pitchFamily="49" charset="0"/>
                            </a:rPr>
                            <a:t>TryLock</a:t>
                          </a:r>
                          <a:r>
                            <a:rPr lang="en-US" sz="2000" b="0" baseline="0" dirty="0"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sz="2000" b="0" i="1" baseline="0" dirty="0">
                              <a:latin typeface="Consolas" panose="020B0609020204030204" pitchFamily="49" charset="0"/>
                            </a:rPr>
                            <a:t>q</a:t>
                          </a:r>
                          <a:r>
                            <a:rPr lang="en-US" sz="2000" b="0" baseline="0" dirty="0">
                              <a:latin typeface="Consolas" panose="020B0609020204030204" pitchFamily="49" charset="0"/>
                            </a:rPr>
                            <a:t>) ==</a:t>
                          </a:r>
                          <a:r>
                            <a:rPr lang="ru-RU" sz="2000" b="0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b="0" i="1" baseline="0" dirty="0">
                              <a:latin typeface="Consolas" panose="020B0609020204030204" pitchFamily="49" charset="0"/>
                            </a:rPr>
                            <a:t>false</a:t>
                          </a:r>
                          <a:r>
                            <a:rPr lang="en-US" sz="2000" b="0" baseline="0" dirty="0">
                              <a:latin typeface="Consolas" panose="020B0609020204030204" pitchFamily="49" charset="0"/>
                            </a:rPr>
                            <a:t>;</a:t>
                          </a:r>
                          <a:endParaRPr lang="ru-RU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04751539"/>
                      </a:ext>
                    </a:extLst>
                  </a:tr>
                  <a:tr h="528854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9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dirty="0" err="1">
                              <a:latin typeface="Consolas" panose="020B0609020204030204" pitchFamily="49" charset="0"/>
                            </a:rPr>
                            <a:t>DeleteMax</a:t>
                          </a:r>
                          <a:r>
                            <a:rPr lang="en-US" sz="2000" b="0" i="0" dirty="0"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sz="2000" b="0" i="1" dirty="0">
                              <a:latin typeface="Consolas" panose="020B0609020204030204" pitchFamily="49" charset="0"/>
                            </a:rPr>
                            <a:t>q</a:t>
                          </a:r>
                          <a:r>
                            <a:rPr lang="en-US" sz="2000" b="0" i="0" dirty="0">
                              <a:latin typeface="Consolas" panose="020B0609020204030204" pitchFamily="49" charset="0"/>
                            </a:rPr>
                            <a:t>);</a:t>
                          </a:r>
                          <a:endParaRPr lang="ru-RU" sz="2000" b="0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9066110"/>
                      </a:ext>
                    </a:extLst>
                  </a:tr>
                  <a:tr h="453295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10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latin typeface="Consolas" panose="020B0609020204030204" pitchFamily="49" charset="0"/>
                            </a:rPr>
                            <a:t>Unlock(</a:t>
                          </a:r>
                          <a:r>
                            <a:rPr lang="en-US" sz="2000" b="0" i="1" dirty="0">
                              <a:latin typeface="Consolas" panose="020B0609020204030204" pitchFamily="49" charset="0"/>
                            </a:rPr>
                            <a:t>q</a:t>
                          </a:r>
                          <a:r>
                            <a:rPr lang="en-US" sz="2000" b="0" dirty="0">
                              <a:latin typeface="Consolas" panose="020B0609020204030204" pitchFamily="49" charset="0"/>
                            </a:rPr>
                            <a:t>);</a:t>
                          </a:r>
                          <a:endParaRPr lang="ru-RU" sz="2000" b="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843823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Folded Corner 6">
            <a:extLst>
              <a:ext uri="{FF2B5EF4-FFF2-40B4-BE49-F238E27FC236}">
                <a16:creationId xmlns:a16="http://schemas.microsoft.com/office/drawing/2014/main" id="{103A5D26-3FF5-4577-87DB-B61E25B0EB03}"/>
              </a:ext>
            </a:extLst>
          </p:cNvPr>
          <p:cNvSpPr/>
          <p:nvPr/>
        </p:nvSpPr>
        <p:spPr>
          <a:xfrm>
            <a:off x="7825255" y="4365104"/>
            <a:ext cx="3887370" cy="1872212"/>
          </a:xfrm>
          <a:prstGeom prst="foldedCorner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rgbClr val="07144D"/>
                </a:solidFill>
              </a:rPr>
              <a:t>Нотация</a:t>
            </a:r>
            <a:r>
              <a:rPr lang="en-US" dirty="0">
                <a:solidFill>
                  <a:srgbClr val="07144D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7144D"/>
                </a:solidFill>
              </a:rPr>
              <a:t>p </a:t>
            </a:r>
            <a:r>
              <a:rPr lang="en-US" dirty="0">
                <a:solidFill>
                  <a:srgbClr val="07144D"/>
                </a:solidFill>
              </a:rPr>
              <a:t>– </a:t>
            </a:r>
            <a:r>
              <a:rPr lang="ru-RU" dirty="0">
                <a:solidFill>
                  <a:srgbClr val="07144D"/>
                </a:solidFill>
              </a:rPr>
              <a:t>количество потоков</a:t>
            </a:r>
            <a:endParaRPr lang="en-US" dirty="0">
              <a:solidFill>
                <a:srgbClr val="0714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7144D"/>
                </a:solidFill>
              </a:rPr>
              <a:t>p</a:t>
            </a:r>
            <a:r>
              <a:rPr lang="en-US" i="1" baseline="-25000" dirty="0">
                <a:solidFill>
                  <a:srgbClr val="07144D"/>
                </a:solidFill>
              </a:rPr>
              <a:t>i</a:t>
            </a:r>
            <a:r>
              <a:rPr lang="en-US" i="1" dirty="0">
                <a:solidFill>
                  <a:srgbClr val="07144D"/>
                </a:solidFill>
              </a:rPr>
              <a:t> – id</a:t>
            </a:r>
            <a:r>
              <a:rPr lang="ru-RU" dirty="0">
                <a:solidFill>
                  <a:srgbClr val="07144D"/>
                </a:solidFill>
              </a:rPr>
              <a:t> текущего потока</a:t>
            </a:r>
            <a:endParaRPr lang="en-US" dirty="0">
              <a:solidFill>
                <a:srgbClr val="0714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7144D"/>
                </a:solidFill>
              </a:rPr>
              <a:t>k </a:t>
            </a:r>
            <a:r>
              <a:rPr lang="en-US" dirty="0">
                <a:solidFill>
                  <a:srgbClr val="07144D"/>
                </a:solidFill>
              </a:rPr>
              <a:t>– </a:t>
            </a:r>
            <a:r>
              <a:rPr lang="ru-RU" dirty="0">
                <a:solidFill>
                  <a:srgbClr val="07144D"/>
                </a:solidFill>
              </a:rPr>
              <a:t>количество очередей на один поток</a:t>
            </a:r>
            <a:endParaRPr lang="en-US" dirty="0">
              <a:solidFill>
                <a:srgbClr val="0714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7144D"/>
                </a:solidFill>
              </a:rPr>
              <a:t>q</a:t>
            </a:r>
            <a:r>
              <a:rPr lang="ru-RU" i="1" dirty="0">
                <a:solidFill>
                  <a:srgbClr val="07144D"/>
                </a:solidFill>
              </a:rPr>
              <a:t>1</a:t>
            </a:r>
            <a:r>
              <a:rPr lang="en-US" i="1" dirty="0">
                <a:solidFill>
                  <a:srgbClr val="07144D"/>
                </a:solidFill>
              </a:rPr>
              <a:t>, q</a:t>
            </a:r>
            <a:r>
              <a:rPr lang="ru-RU" i="1" dirty="0">
                <a:solidFill>
                  <a:srgbClr val="07144D"/>
                </a:solidFill>
              </a:rPr>
              <a:t>2</a:t>
            </a:r>
            <a:r>
              <a:rPr lang="en-US" i="1" dirty="0">
                <a:solidFill>
                  <a:srgbClr val="07144D"/>
                </a:solidFill>
              </a:rPr>
              <a:t> –</a:t>
            </a:r>
            <a:r>
              <a:rPr lang="ru-RU" i="1" dirty="0">
                <a:solidFill>
                  <a:srgbClr val="07144D"/>
                </a:solidFill>
              </a:rPr>
              <a:t> очереди с приоритетом</a:t>
            </a:r>
            <a:endParaRPr lang="en-US" sz="1600" dirty="0">
              <a:solidFill>
                <a:srgbClr val="071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9243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63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ОПТИМИЗАЦИЯ ОПЕРАЦИИ УДАЛЕНИЯ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8A4C399-C15B-4C09-B724-9B34A46B2B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OPTEXACTDELETE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479376" y="1601471"/>
              <a:ext cx="11233248" cy="4754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6064">
                      <a:extLst>
                        <a:ext uri="{9D8B030D-6E8A-4147-A177-3AD203B41FA5}">
                          <a16:colId xmlns:a16="http://schemas.microsoft.com/office/drawing/2014/main" val="3492315357"/>
                        </a:ext>
                      </a:extLst>
                    </a:gridCol>
                    <a:gridCol w="10657184">
                      <a:extLst>
                        <a:ext uri="{9D8B030D-6E8A-4147-A177-3AD203B41FA5}">
                          <a16:colId xmlns:a16="http://schemas.microsoft.com/office/drawing/2014/main" val="640429027"/>
                        </a:ext>
                      </a:extLst>
                    </a:gridCol>
                  </a:tblGrid>
                  <a:tr h="38632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u="none" dirty="0" err="1">
                              <a:latin typeface="Consolas" panose="020B0609020204030204" pitchFamily="49" charset="0"/>
                            </a:rPr>
                            <a:t>firstIteration</a:t>
                          </a:r>
                          <a:r>
                            <a:rPr lang="en-US" sz="2000" i="0" u="none" dirty="0">
                              <a:latin typeface="Consolas" panose="020B0609020204030204" pitchFamily="49" charset="0"/>
                            </a:rPr>
                            <a:t> =</a:t>
                          </a:r>
                          <a:r>
                            <a:rPr lang="en-US" sz="2000" i="0" u="none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i="1" u="none" baseline="0" dirty="0">
                              <a:latin typeface="Consolas" panose="020B0609020204030204" pitchFamily="49" charset="0"/>
                            </a:rPr>
                            <a:t>true</a:t>
                          </a:r>
                          <a:r>
                            <a:rPr lang="en-US" sz="2000" i="0" u="none" baseline="0" dirty="0">
                              <a:latin typeface="Consolas" panose="020B0609020204030204" pitchFamily="49" charset="0"/>
                            </a:rPr>
                            <a:t>;</a:t>
                          </a:r>
                          <a:endParaRPr lang="en-US" sz="2000" i="0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32296922"/>
                      </a:ext>
                    </a:extLst>
                  </a:tr>
                  <a:tr h="38632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Consolas" panose="020B0609020204030204" pitchFamily="49" charset="0"/>
                            </a:rPr>
                            <a:t>do</a:t>
                          </a:r>
                          <a:endParaRPr lang="ru-RU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52697081"/>
                      </a:ext>
                    </a:extLst>
                  </a:tr>
                  <a:tr h="38632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baseline="0" dirty="0">
                              <a:latin typeface="Consolas" panose="020B0609020204030204" pitchFamily="49" charset="0"/>
                            </a:rPr>
                            <a:t>  </a:t>
                          </a:r>
                          <a:r>
                            <a:rPr lang="en-US" sz="2000" b="1" dirty="0">
                              <a:latin typeface="Consolas" panose="020B0609020204030204" pitchFamily="49" charset="0"/>
                            </a:rPr>
                            <a:t>if</a:t>
                          </a:r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i="1" u="none" dirty="0" err="1">
                              <a:latin typeface="Consolas" panose="020B0609020204030204" pitchFamily="49" charset="0"/>
                            </a:rPr>
                            <a:t>firstIteration</a:t>
                          </a:r>
                          <a:r>
                            <a:rPr lang="en-US" sz="2000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b="1" baseline="0" dirty="0">
                              <a:latin typeface="Consolas" panose="020B0609020204030204" pitchFamily="49" charset="0"/>
                            </a:rPr>
                            <a:t>then </a:t>
                          </a:r>
                          <a:endParaRPr lang="ru-RU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19672552"/>
                      </a:ext>
                    </a:extLst>
                  </a:tr>
                  <a:tr h="38632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    (</a:t>
                          </a:r>
                          <a:r>
                            <a:rPr lang="en-US" sz="2000" i="1" dirty="0">
                              <a:latin typeface="Consolas" panose="020B0609020204030204" pitchFamily="49" charset="0"/>
                            </a:rPr>
                            <a:t>q1</a:t>
                          </a:r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, </a:t>
                          </a:r>
                          <a:r>
                            <a:rPr lang="en-US" sz="2000" i="1" dirty="0">
                              <a:latin typeface="Consolas" panose="020B0609020204030204" pitchFamily="49" charset="0"/>
                            </a:rPr>
                            <a:t>q2)</a:t>
                          </a:r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 = Rand2Queue(</a:t>
                          </a:r>
                          <a:r>
                            <a:rPr lang="en-US" sz="2000" i="1" dirty="0">
                              <a:latin typeface="Consolas" panose="020B0609020204030204" pitchFamily="49" charset="0"/>
                            </a:rPr>
                            <a:t>p</a:t>
                          </a:r>
                          <a:r>
                            <a:rPr lang="en-US" sz="2000" i="1" baseline="-25000" dirty="0">
                              <a:latin typeface="Consolas" panose="020B0609020204030204" pitchFamily="49" charset="0"/>
                            </a:rPr>
                            <a:t>i</a:t>
                          </a:r>
                          <a:r>
                            <a:rPr lang="en-US" sz="2000" i="1" dirty="0">
                              <a:latin typeface="Consolas" panose="020B0609020204030204" pitchFamily="49" charset="0"/>
                            </a:rPr>
                            <a:t>,</a:t>
                          </a:r>
                          <a:r>
                            <a:rPr lang="en-US" sz="2000" i="1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i="1" dirty="0" err="1">
                              <a:latin typeface="Consolas" panose="020B0609020204030204" pitchFamily="49" charset="0"/>
                            </a:rPr>
                            <a:t>p</a:t>
                          </a:r>
                          <a:r>
                            <a:rPr lang="en-US" sz="2000" i="1" baseline="-25000" dirty="0" err="1">
                              <a:latin typeface="Consolas" panose="020B0609020204030204" pitchFamily="49" charset="0"/>
                            </a:rPr>
                            <a:t>i</a:t>
                          </a:r>
                          <a:r>
                            <a:rPr lang="en-US" sz="2000" i="0" baseline="0" dirty="0" err="1">
                              <a:latin typeface="Consolas" panose="020B0609020204030204" pitchFamily="49" charset="0"/>
                            </a:rPr>
                            <a:t>+</a:t>
                          </a:r>
                          <a:r>
                            <a:rPr lang="en-US" sz="2000" i="1" baseline="0" dirty="0" err="1">
                              <a:latin typeface="Consolas" panose="020B0609020204030204" pitchFamily="49" charset="0"/>
                            </a:rPr>
                            <a:t>k</a:t>
                          </a:r>
                          <a:r>
                            <a:rPr lang="en-US" sz="2000" i="0" baseline="0" dirty="0">
                              <a:latin typeface="Consolas" panose="020B0609020204030204" pitchFamily="49" charset="0"/>
                            </a:rPr>
                            <a:t>); //(</a:t>
                          </a:r>
                          <a:r>
                            <a:rPr lang="en-US" sz="2000" i="1" baseline="0" dirty="0">
                              <a:latin typeface="Consolas" panose="020B0609020204030204" pitchFamily="49" charset="0"/>
                            </a:rPr>
                            <a:t>q1, q2)</a:t>
                          </a:r>
                          <a:r>
                            <a:rPr lang="ru-RU" sz="2000" i="0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20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sz="2000" i="0" baseline="0" dirty="0">
                              <a:latin typeface="Consolas" panose="020B0609020204030204" pitchFamily="49" charset="0"/>
                            </a:rPr>
                            <a:t> {</a:t>
                          </a:r>
                          <a:r>
                            <a:rPr lang="en-US" sz="2000" i="1" dirty="0">
                              <a:latin typeface="Consolas" panose="020B0609020204030204" pitchFamily="49" charset="0"/>
                            </a:rPr>
                            <a:t>p</a:t>
                          </a:r>
                          <a:r>
                            <a:rPr lang="en-US" sz="2000" i="1" baseline="-25000" dirty="0">
                              <a:latin typeface="Consolas" panose="020B0609020204030204" pitchFamily="49" charset="0"/>
                            </a:rPr>
                            <a:t>i</a:t>
                          </a:r>
                          <a:r>
                            <a:rPr lang="en-US" sz="2000" i="1" baseline="0" dirty="0">
                              <a:latin typeface="Consolas" panose="020B0609020204030204" pitchFamily="49" charset="0"/>
                            </a:rPr>
                            <a:t>, </a:t>
                          </a:r>
                          <a:r>
                            <a:rPr lang="en-US" sz="2000" i="1" dirty="0">
                              <a:latin typeface="Consolas" panose="020B0609020204030204" pitchFamily="49" charset="0"/>
                            </a:rPr>
                            <a:t>p</a:t>
                          </a:r>
                          <a:r>
                            <a:rPr lang="en-US" sz="2000" i="1" baseline="-25000" dirty="0">
                              <a:latin typeface="Consolas" panose="020B0609020204030204" pitchFamily="49" charset="0"/>
                            </a:rPr>
                            <a:t>i</a:t>
                          </a:r>
                          <a:r>
                            <a:rPr lang="en-US" sz="2000" i="0" baseline="0" dirty="0">
                              <a:latin typeface="Consolas" panose="020B0609020204030204" pitchFamily="49" charset="0"/>
                            </a:rPr>
                            <a:t>+1 … </a:t>
                          </a:r>
                          <a:r>
                            <a:rPr lang="en-US" sz="2000" i="1" dirty="0" err="1">
                              <a:latin typeface="Consolas" panose="020B0609020204030204" pitchFamily="49" charset="0"/>
                            </a:rPr>
                            <a:t>p</a:t>
                          </a:r>
                          <a:r>
                            <a:rPr lang="en-US" sz="2000" i="1" baseline="-25000" dirty="0" err="1">
                              <a:latin typeface="Consolas" panose="020B0609020204030204" pitchFamily="49" charset="0"/>
                            </a:rPr>
                            <a:t>i</a:t>
                          </a:r>
                          <a:r>
                            <a:rPr lang="en-US" sz="2000" i="0" baseline="0" dirty="0" err="1">
                              <a:latin typeface="Consolas" panose="020B0609020204030204" pitchFamily="49" charset="0"/>
                            </a:rPr>
                            <a:t>+</a:t>
                          </a:r>
                          <a:r>
                            <a:rPr lang="en-US" sz="2000" i="1" baseline="0" dirty="0" err="1">
                              <a:latin typeface="Consolas" panose="020B0609020204030204" pitchFamily="49" charset="0"/>
                            </a:rPr>
                            <a:t>k</a:t>
                          </a:r>
                          <a:r>
                            <a:rPr lang="en-US" sz="2000" i="0" baseline="0" dirty="0">
                              <a:latin typeface="Consolas" panose="020B0609020204030204" pitchFamily="49" charset="0"/>
                            </a:rPr>
                            <a:t>}</a:t>
                          </a:r>
                          <a:endParaRPr lang="ru-RU" sz="2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66320856"/>
                      </a:ext>
                    </a:extLst>
                  </a:tr>
                  <a:tr h="38632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5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  </a:t>
                          </a:r>
                          <a:r>
                            <a:rPr lang="en-US" sz="2000" b="1" dirty="0">
                              <a:latin typeface="Consolas" panose="020B0609020204030204" pitchFamily="49" charset="0"/>
                            </a:rPr>
                            <a:t>else</a:t>
                          </a:r>
                          <a:endParaRPr lang="ru-RU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92006651"/>
                      </a:ext>
                    </a:extLst>
                  </a:tr>
                  <a:tr h="38632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    (</a:t>
                          </a:r>
                          <a:r>
                            <a:rPr lang="en-US" sz="2000" i="1" dirty="0">
                              <a:latin typeface="Consolas" panose="020B0609020204030204" pitchFamily="49" charset="0"/>
                            </a:rPr>
                            <a:t>q1</a:t>
                          </a:r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, </a:t>
                          </a:r>
                          <a:r>
                            <a:rPr lang="en-US" sz="2000" i="1" dirty="0">
                              <a:latin typeface="Consolas" panose="020B0609020204030204" pitchFamily="49" charset="0"/>
                            </a:rPr>
                            <a:t>q2)</a:t>
                          </a:r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 = Rand2Queue(</a:t>
                          </a:r>
                          <a:r>
                            <a:rPr lang="en-US" sz="2000" i="0" dirty="0">
                              <a:latin typeface="Consolas" panose="020B0609020204030204" pitchFamily="49" charset="0"/>
                            </a:rPr>
                            <a:t>0</a:t>
                          </a:r>
                          <a:r>
                            <a:rPr lang="en-US" sz="2000" i="1" dirty="0">
                              <a:latin typeface="Consolas" panose="020B0609020204030204" pitchFamily="49" charset="0"/>
                            </a:rPr>
                            <a:t>,</a:t>
                          </a:r>
                          <a:r>
                            <a:rPr lang="en-US" sz="2000" i="1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i="1" baseline="0" dirty="0" err="1">
                              <a:latin typeface="Consolas" panose="020B0609020204030204" pitchFamily="49" charset="0"/>
                            </a:rPr>
                            <a:t>kp</a:t>
                          </a:r>
                          <a:r>
                            <a:rPr lang="en-US" sz="2000" i="0" baseline="0" dirty="0">
                              <a:latin typeface="Consolas" panose="020B0609020204030204" pitchFamily="49" charset="0"/>
                            </a:rPr>
                            <a:t>); //</a:t>
                          </a:r>
                          <a:r>
                            <a:rPr lang="ru-RU" sz="2000" i="0" baseline="0" dirty="0"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sz="2000" i="1" baseline="0" dirty="0">
                              <a:latin typeface="Consolas" panose="020B0609020204030204" pitchFamily="49" charset="0"/>
                            </a:rPr>
                            <a:t>q1, q2</a:t>
                          </a:r>
                          <a:r>
                            <a:rPr lang="ru-RU" sz="2000" i="0" baseline="0" dirty="0">
                              <a:latin typeface="Consolas" panose="020B0609020204030204" pitchFamily="49" charset="0"/>
                            </a:rPr>
                            <a:t>) </a:t>
                          </a:r>
                          <a14:m>
                            <m:oMath xmlns:m="http://schemas.openxmlformats.org/officeDocument/2006/math">
                              <m:r>
                                <a:rPr lang="ru-RU" sz="20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sz="2000" i="0" baseline="0" dirty="0">
                              <a:latin typeface="Consolas" panose="020B0609020204030204" pitchFamily="49" charset="0"/>
                            </a:rPr>
                            <a:t> {0,1 … </a:t>
                          </a:r>
                          <a:r>
                            <a:rPr lang="en-US" sz="2000" i="1" baseline="0" dirty="0" err="1">
                              <a:latin typeface="Consolas" panose="020B0609020204030204" pitchFamily="49" charset="0"/>
                            </a:rPr>
                            <a:t>kp</a:t>
                          </a:r>
                          <a:r>
                            <a:rPr lang="en-US" sz="2000" i="0" baseline="0" dirty="0">
                              <a:latin typeface="Consolas" panose="020B0609020204030204" pitchFamily="49" charset="0"/>
                            </a:rPr>
                            <a:t>}</a:t>
                          </a:r>
                          <a:endParaRPr lang="ru-RU" sz="2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9582414"/>
                      </a:ext>
                    </a:extLst>
                  </a:tr>
                  <a:tr h="38632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7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  </a:t>
                          </a:r>
                          <a:r>
                            <a:rPr lang="en-US" sz="2000" b="1" dirty="0">
                              <a:latin typeface="Consolas" panose="020B0609020204030204" pitchFamily="49" charset="0"/>
                            </a:rPr>
                            <a:t>end</a:t>
                          </a:r>
                          <a:endParaRPr lang="ru-RU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806839"/>
                      </a:ext>
                    </a:extLst>
                  </a:tr>
                  <a:tr h="38632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8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  </a:t>
                          </a:r>
                          <a:r>
                            <a:rPr lang="en-US" sz="2000" i="1" u="none" dirty="0" err="1">
                              <a:latin typeface="Consolas" panose="020B0609020204030204" pitchFamily="49" charset="0"/>
                            </a:rPr>
                            <a:t>firstIteration</a:t>
                          </a:r>
                          <a:r>
                            <a:rPr lang="en-US" sz="2000" i="0" u="none" dirty="0">
                              <a:latin typeface="Consolas" panose="020B0609020204030204" pitchFamily="49" charset="0"/>
                            </a:rPr>
                            <a:t> = </a:t>
                          </a:r>
                          <a:r>
                            <a:rPr lang="en-US" sz="2000" i="1" u="none" dirty="0">
                              <a:latin typeface="Consolas" panose="020B0609020204030204" pitchFamily="49" charset="0"/>
                            </a:rPr>
                            <a:t>false</a:t>
                          </a:r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;</a:t>
                          </a:r>
                          <a:endParaRPr lang="ru-RU" sz="2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04751539"/>
                      </a:ext>
                    </a:extLst>
                  </a:tr>
                  <a:tr h="38632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9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  </a:t>
                          </a:r>
                          <a:r>
                            <a:rPr lang="en-US" sz="2000" i="1" dirty="0">
                              <a:latin typeface="Consolas" panose="020B0609020204030204" pitchFamily="49" charset="0"/>
                            </a:rPr>
                            <a:t>q</a:t>
                          </a:r>
                          <a:r>
                            <a:rPr lang="en-US" sz="2000" i="1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i="0" baseline="0" dirty="0">
                              <a:latin typeface="Consolas" panose="020B0609020204030204" pitchFamily="49" charset="0"/>
                            </a:rPr>
                            <a:t>=</a:t>
                          </a:r>
                          <a:r>
                            <a:rPr lang="en-US" sz="2000" i="1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i="0" u="none" baseline="0" dirty="0">
                              <a:latin typeface="Consolas" panose="020B0609020204030204" pitchFamily="49" charset="0"/>
                            </a:rPr>
                            <a:t>GetMaxElementQueue(</a:t>
                          </a:r>
                          <a:r>
                            <a:rPr lang="en-US" sz="2000" i="1" u="none" baseline="0" dirty="0">
                              <a:latin typeface="Consolas" panose="020B0609020204030204" pitchFamily="49" charset="0"/>
                            </a:rPr>
                            <a:t>q1</a:t>
                          </a:r>
                          <a:r>
                            <a:rPr lang="en-US" sz="2000" i="0" u="none" baseline="0" dirty="0">
                              <a:latin typeface="Consolas" panose="020B0609020204030204" pitchFamily="49" charset="0"/>
                            </a:rPr>
                            <a:t>,</a:t>
                          </a:r>
                          <a:r>
                            <a:rPr lang="ru-RU" sz="2000" i="0" u="none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i="1" u="none" baseline="0" dirty="0">
                              <a:latin typeface="Consolas" panose="020B0609020204030204" pitchFamily="49" charset="0"/>
                            </a:rPr>
                            <a:t>q2</a:t>
                          </a:r>
                          <a:r>
                            <a:rPr lang="en-US" sz="2000" i="0" u="none" baseline="0" dirty="0">
                              <a:latin typeface="Consolas" panose="020B0609020204030204" pitchFamily="49" charset="0"/>
                            </a:rPr>
                            <a:t>);</a:t>
                          </a:r>
                          <a:endParaRPr lang="ru-RU" sz="2000" i="0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9066110"/>
                      </a:ext>
                    </a:extLst>
                  </a:tr>
                  <a:tr h="38632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10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Consolas" panose="020B0609020204030204" pitchFamily="49" charset="0"/>
                            </a:rPr>
                            <a:t>while</a:t>
                          </a:r>
                          <a:r>
                            <a:rPr lang="en-US" sz="2000" b="0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b="0" baseline="0" dirty="0" err="1">
                              <a:latin typeface="Consolas" panose="020B0609020204030204" pitchFamily="49" charset="0"/>
                            </a:rPr>
                            <a:t>TryLock</a:t>
                          </a:r>
                          <a:r>
                            <a:rPr lang="en-US" sz="2000" b="0" baseline="0" dirty="0"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sz="2000" b="0" i="1" baseline="0" dirty="0">
                              <a:latin typeface="Consolas" panose="020B0609020204030204" pitchFamily="49" charset="0"/>
                            </a:rPr>
                            <a:t>q</a:t>
                          </a:r>
                          <a:r>
                            <a:rPr lang="en-US" sz="2000" b="0" baseline="0" dirty="0">
                              <a:latin typeface="Consolas" panose="020B0609020204030204" pitchFamily="49" charset="0"/>
                            </a:rPr>
                            <a:t>) == </a:t>
                          </a:r>
                          <a:r>
                            <a:rPr lang="en-US" sz="2000" b="0" i="1" baseline="0" dirty="0">
                              <a:latin typeface="Consolas" panose="020B0609020204030204" pitchFamily="49" charset="0"/>
                            </a:rPr>
                            <a:t>false</a:t>
                          </a:r>
                          <a:r>
                            <a:rPr lang="en-US" sz="2000" b="0" baseline="0" dirty="0">
                              <a:latin typeface="Consolas" panose="020B0609020204030204" pitchFamily="49" charset="0"/>
                            </a:rPr>
                            <a:t>;</a:t>
                          </a:r>
                          <a:endParaRPr lang="ru-RU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84382332"/>
                      </a:ext>
                    </a:extLst>
                  </a:tr>
                  <a:tr h="38632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11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dirty="0">
                              <a:latin typeface="Consolas" panose="020B0609020204030204" pitchFamily="49" charset="0"/>
                            </a:rPr>
                            <a:t>DeleteMax(</a:t>
                          </a:r>
                          <a:r>
                            <a:rPr lang="en-US" sz="2000" b="0" i="1" dirty="0">
                              <a:latin typeface="Consolas" panose="020B0609020204030204" pitchFamily="49" charset="0"/>
                            </a:rPr>
                            <a:t>q</a:t>
                          </a:r>
                          <a:r>
                            <a:rPr lang="en-US" sz="2000" b="0" i="0" dirty="0">
                              <a:latin typeface="Consolas" panose="020B0609020204030204" pitchFamily="49" charset="0"/>
                            </a:rPr>
                            <a:t>);</a:t>
                          </a:r>
                          <a:endParaRPr lang="ru-RU" sz="20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95540179"/>
                      </a:ext>
                    </a:extLst>
                  </a:tr>
                  <a:tr h="38632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12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latin typeface="Consolas" panose="020B0609020204030204" pitchFamily="49" charset="0"/>
                            </a:rPr>
                            <a:t>Unlock(</a:t>
                          </a:r>
                          <a:r>
                            <a:rPr lang="en-US" sz="2000" b="0" i="1" dirty="0">
                              <a:latin typeface="Consolas" panose="020B0609020204030204" pitchFamily="49" charset="0"/>
                            </a:rPr>
                            <a:t>q</a:t>
                          </a:r>
                          <a:r>
                            <a:rPr lang="en-US" sz="2000" b="0" dirty="0">
                              <a:latin typeface="Consolas" panose="020B0609020204030204" pitchFamily="49" charset="0"/>
                            </a:rPr>
                            <a:t>);</a:t>
                          </a:r>
                          <a:endParaRPr lang="ru-RU" sz="2000" b="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18817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2392545"/>
                  </p:ext>
                </p:extLst>
              </p:nvPr>
            </p:nvGraphicFramePr>
            <p:xfrm>
              <a:off x="479376" y="1601471"/>
              <a:ext cx="11233248" cy="4754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6064">
                      <a:extLst>
                        <a:ext uri="{9D8B030D-6E8A-4147-A177-3AD203B41FA5}">
                          <a16:colId xmlns:a16="http://schemas.microsoft.com/office/drawing/2014/main" val="3492315357"/>
                        </a:ext>
                      </a:extLst>
                    </a:gridCol>
                    <a:gridCol w="10657184">
                      <a:extLst>
                        <a:ext uri="{9D8B030D-6E8A-4147-A177-3AD203B41FA5}">
                          <a16:colId xmlns:a16="http://schemas.microsoft.com/office/drawing/2014/main" val="640429027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u="none" dirty="0" err="1">
                              <a:latin typeface="Consolas" panose="020B0609020204030204" pitchFamily="49" charset="0"/>
                            </a:rPr>
                            <a:t>firstIteration</a:t>
                          </a:r>
                          <a:r>
                            <a:rPr lang="en-US" sz="2000" i="0" u="none" dirty="0">
                              <a:latin typeface="Consolas" panose="020B0609020204030204" pitchFamily="49" charset="0"/>
                            </a:rPr>
                            <a:t> =</a:t>
                          </a:r>
                          <a:r>
                            <a:rPr lang="en-US" sz="2000" i="0" u="none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i="1" u="none" baseline="0" dirty="0">
                              <a:latin typeface="Consolas" panose="020B0609020204030204" pitchFamily="49" charset="0"/>
                            </a:rPr>
                            <a:t>true</a:t>
                          </a:r>
                          <a:r>
                            <a:rPr lang="en-US" sz="2000" i="0" u="none" baseline="0" dirty="0">
                              <a:latin typeface="Consolas" panose="020B0609020204030204" pitchFamily="49" charset="0"/>
                            </a:rPr>
                            <a:t>;</a:t>
                          </a:r>
                          <a:endParaRPr lang="en-US" sz="2000" i="0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322969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Consolas" panose="020B0609020204030204" pitchFamily="49" charset="0"/>
                            </a:rPr>
                            <a:t>do</a:t>
                          </a:r>
                          <a:endParaRPr lang="ru-RU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5269708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baseline="0" dirty="0">
                              <a:latin typeface="Consolas" panose="020B0609020204030204" pitchFamily="49" charset="0"/>
                            </a:rPr>
                            <a:t>  </a:t>
                          </a:r>
                          <a:r>
                            <a:rPr lang="en-US" sz="2000" b="1" dirty="0">
                              <a:latin typeface="Consolas" panose="020B0609020204030204" pitchFamily="49" charset="0"/>
                            </a:rPr>
                            <a:t>if</a:t>
                          </a:r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i="1" u="none" dirty="0" err="1">
                              <a:latin typeface="Consolas" panose="020B0609020204030204" pitchFamily="49" charset="0"/>
                            </a:rPr>
                            <a:t>firstIteration</a:t>
                          </a:r>
                          <a:r>
                            <a:rPr lang="en-US" sz="2000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b="1" baseline="0" dirty="0">
                              <a:latin typeface="Consolas" panose="020B0609020204030204" pitchFamily="49" charset="0"/>
                            </a:rPr>
                            <a:t>then </a:t>
                          </a:r>
                          <a:endParaRPr lang="ru-RU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196725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489" t="-307692" r="-114" b="-8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632085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5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  </a:t>
                          </a:r>
                          <a:r>
                            <a:rPr lang="en-US" sz="2000" b="1" dirty="0">
                              <a:latin typeface="Consolas" panose="020B0609020204030204" pitchFamily="49" charset="0"/>
                            </a:rPr>
                            <a:t>else</a:t>
                          </a:r>
                          <a:endParaRPr lang="ru-RU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9200665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489" t="-500000" r="-114" b="-6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8241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7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  </a:t>
                          </a:r>
                          <a:r>
                            <a:rPr lang="en-US" sz="2000" b="1" dirty="0">
                              <a:latin typeface="Consolas" panose="020B0609020204030204" pitchFamily="49" charset="0"/>
                            </a:rPr>
                            <a:t>end</a:t>
                          </a:r>
                          <a:endParaRPr lang="ru-RU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80683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8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  </a:t>
                          </a:r>
                          <a:r>
                            <a:rPr lang="en-US" sz="2000" i="1" u="none" dirty="0" err="1">
                              <a:latin typeface="Consolas" panose="020B0609020204030204" pitchFamily="49" charset="0"/>
                            </a:rPr>
                            <a:t>firstIteration</a:t>
                          </a:r>
                          <a:r>
                            <a:rPr lang="en-US" sz="2000" i="0" u="none" dirty="0">
                              <a:latin typeface="Consolas" panose="020B0609020204030204" pitchFamily="49" charset="0"/>
                            </a:rPr>
                            <a:t> = </a:t>
                          </a:r>
                          <a:r>
                            <a:rPr lang="en-US" sz="2000" i="1" u="none" dirty="0">
                              <a:latin typeface="Consolas" panose="020B0609020204030204" pitchFamily="49" charset="0"/>
                            </a:rPr>
                            <a:t>false</a:t>
                          </a:r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;</a:t>
                          </a:r>
                          <a:endParaRPr lang="ru-RU" sz="2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0475153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9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Consolas" panose="020B0609020204030204" pitchFamily="49" charset="0"/>
                            </a:rPr>
                            <a:t>  </a:t>
                          </a:r>
                          <a:r>
                            <a:rPr lang="en-US" sz="2000" i="1" dirty="0">
                              <a:latin typeface="Consolas" panose="020B0609020204030204" pitchFamily="49" charset="0"/>
                            </a:rPr>
                            <a:t>q</a:t>
                          </a:r>
                          <a:r>
                            <a:rPr lang="en-US" sz="2000" i="1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i="0" baseline="0" dirty="0">
                              <a:latin typeface="Consolas" panose="020B0609020204030204" pitchFamily="49" charset="0"/>
                            </a:rPr>
                            <a:t>=</a:t>
                          </a:r>
                          <a:r>
                            <a:rPr lang="en-US" sz="2000" i="1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i="0" u="none" baseline="0" dirty="0">
                              <a:latin typeface="Consolas" panose="020B0609020204030204" pitchFamily="49" charset="0"/>
                            </a:rPr>
                            <a:t>GetMaxElementQueue(</a:t>
                          </a:r>
                          <a:r>
                            <a:rPr lang="en-US" sz="2000" i="1" u="none" baseline="0" dirty="0">
                              <a:latin typeface="Consolas" panose="020B0609020204030204" pitchFamily="49" charset="0"/>
                            </a:rPr>
                            <a:t>q1</a:t>
                          </a:r>
                          <a:r>
                            <a:rPr lang="en-US" sz="2000" i="0" u="none" baseline="0" dirty="0">
                              <a:latin typeface="Consolas" panose="020B0609020204030204" pitchFamily="49" charset="0"/>
                            </a:rPr>
                            <a:t>,</a:t>
                          </a:r>
                          <a:r>
                            <a:rPr lang="ru-RU" sz="2000" i="0" u="none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i="1" u="none" baseline="0" dirty="0">
                              <a:latin typeface="Consolas" panose="020B0609020204030204" pitchFamily="49" charset="0"/>
                            </a:rPr>
                            <a:t>q2</a:t>
                          </a:r>
                          <a:r>
                            <a:rPr lang="en-US" sz="2000" i="0" u="none" baseline="0" dirty="0">
                              <a:latin typeface="Consolas" panose="020B0609020204030204" pitchFamily="49" charset="0"/>
                            </a:rPr>
                            <a:t>);</a:t>
                          </a:r>
                          <a:endParaRPr lang="ru-RU" sz="2000" i="0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906611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10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Consolas" panose="020B0609020204030204" pitchFamily="49" charset="0"/>
                            </a:rPr>
                            <a:t>while</a:t>
                          </a:r>
                          <a:r>
                            <a:rPr lang="en-US" sz="2000" b="0" baseline="0" dirty="0"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2000" b="0" baseline="0" dirty="0" err="1">
                              <a:latin typeface="Consolas" panose="020B0609020204030204" pitchFamily="49" charset="0"/>
                            </a:rPr>
                            <a:t>TryLock</a:t>
                          </a:r>
                          <a:r>
                            <a:rPr lang="en-US" sz="2000" b="0" baseline="0" dirty="0"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sz="2000" b="0" i="1" baseline="0" dirty="0">
                              <a:latin typeface="Consolas" panose="020B0609020204030204" pitchFamily="49" charset="0"/>
                            </a:rPr>
                            <a:t>q</a:t>
                          </a:r>
                          <a:r>
                            <a:rPr lang="en-US" sz="2000" b="0" baseline="0" dirty="0">
                              <a:latin typeface="Consolas" panose="020B0609020204030204" pitchFamily="49" charset="0"/>
                            </a:rPr>
                            <a:t>) == </a:t>
                          </a:r>
                          <a:r>
                            <a:rPr lang="en-US" sz="2000" b="0" i="1" baseline="0" dirty="0">
                              <a:latin typeface="Consolas" panose="020B0609020204030204" pitchFamily="49" charset="0"/>
                            </a:rPr>
                            <a:t>false</a:t>
                          </a:r>
                          <a:r>
                            <a:rPr lang="en-US" sz="2000" b="0" baseline="0" dirty="0">
                              <a:latin typeface="Consolas" panose="020B0609020204030204" pitchFamily="49" charset="0"/>
                            </a:rPr>
                            <a:t>;</a:t>
                          </a:r>
                          <a:endParaRPr lang="ru-RU" sz="20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8438233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11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dirty="0" err="1">
                              <a:latin typeface="Consolas" panose="020B0609020204030204" pitchFamily="49" charset="0"/>
                            </a:rPr>
                            <a:t>DeleteMax</a:t>
                          </a:r>
                          <a:r>
                            <a:rPr lang="en-US" sz="2000" b="0" i="0" dirty="0"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sz="2000" b="0" i="1" dirty="0">
                              <a:latin typeface="Consolas" panose="020B0609020204030204" pitchFamily="49" charset="0"/>
                            </a:rPr>
                            <a:t>q</a:t>
                          </a:r>
                          <a:r>
                            <a:rPr lang="en-US" sz="2000" b="0" i="0" dirty="0">
                              <a:latin typeface="Consolas" panose="020B0609020204030204" pitchFamily="49" charset="0"/>
                            </a:rPr>
                            <a:t>);</a:t>
                          </a:r>
                          <a:endParaRPr lang="ru-RU" sz="20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9554017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12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>
                              <a:latin typeface="Consolas" panose="020B0609020204030204" pitchFamily="49" charset="0"/>
                            </a:rPr>
                            <a:t>Unlock(</a:t>
                          </a:r>
                          <a:r>
                            <a:rPr lang="en-US" sz="2000" b="0" i="1" dirty="0">
                              <a:latin typeface="Consolas" panose="020B0609020204030204" pitchFamily="49" charset="0"/>
                            </a:rPr>
                            <a:t>q</a:t>
                          </a:r>
                          <a:r>
                            <a:rPr lang="en-US" sz="2000" b="0" dirty="0">
                              <a:latin typeface="Consolas" panose="020B0609020204030204" pitchFamily="49" charset="0"/>
                            </a:rPr>
                            <a:t>);</a:t>
                          </a:r>
                          <a:endParaRPr lang="ru-RU" sz="2000" b="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18817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Folded Corner 6">
            <a:extLst>
              <a:ext uri="{FF2B5EF4-FFF2-40B4-BE49-F238E27FC236}">
                <a16:creationId xmlns:a16="http://schemas.microsoft.com/office/drawing/2014/main" id="{4751F756-BB85-4717-A335-13216C04A140}"/>
              </a:ext>
            </a:extLst>
          </p:cNvPr>
          <p:cNvSpPr/>
          <p:nvPr/>
        </p:nvSpPr>
        <p:spPr>
          <a:xfrm>
            <a:off x="7825255" y="4484139"/>
            <a:ext cx="3887370" cy="1872212"/>
          </a:xfrm>
          <a:prstGeom prst="foldedCorner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rgbClr val="07144D"/>
                </a:solidFill>
              </a:rPr>
              <a:t>Нотация</a:t>
            </a:r>
            <a:r>
              <a:rPr lang="en-US" dirty="0">
                <a:solidFill>
                  <a:srgbClr val="07144D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7144D"/>
                </a:solidFill>
              </a:rPr>
              <a:t>p </a:t>
            </a:r>
            <a:r>
              <a:rPr lang="en-US" dirty="0">
                <a:solidFill>
                  <a:srgbClr val="07144D"/>
                </a:solidFill>
              </a:rPr>
              <a:t>– </a:t>
            </a:r>
            <a:r>
              <a:rPr lang="ru-RU" dirty="0">
                <a:solidFill>
                  <a:srgbClr val="07144D"/>
                </a:solidFill>
              </a:rPr>
              <a:t>количество потоков</a:t>
            </a:r>
            <a:endParaRPr lang="en-US" dirty="0">
              <a:solidFill>
                <a:srgbClr val="0714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7144D"/>
                </a:solidFill>
              </a:rPr>
              <a:t>p</a:t>
            </a:r>
            <a:r>
              <a:rPr lang="en-US" i="1" baseline="-25000" dirty="0">
                <a:solidFill>
                  <a:srgbClr val="07144D"/>
                </a:solidFill>
              </a:rPr>
              <a:t>i</a:t>
            </a:r>
            <a:r>
              <a:rPr lang="en-US" i="1" dirty="0">
                <a:solidFill>
                  <a:srgbClr val="07144D"/>
                </a:solidFill>
              </a:rPr>
              <a:t> – id</a:t>
            </a:r>
            <a:r>
              <a:rPr lang="ru-RU" dirty="0">
                <a:solidFill>
                  <a:srgbClr val="07144D"/>
                </a:solidFill>
              </a:rPr>
              <a:t> текущего потока</a:t>
            </a:r>
            <a:endParaRPr lang="en-US" dirty="0">
              <a:solidFill>
                <a:srgbClr val="0714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7144D"/>
                </a:solidFill>
              </a:rPr>
              <a:t>k </a:t>
            </a:r>
            <a:r>
              <a:rPr lang="en-US" dirty="0">
                <a:solidFill>
                  <a:srgbClr val="07144D"/>
                </a:solidFill>
              </a:rPr>
              <a:t>– </a:t>
            </a:r>
            <a:r>
              <a:rPr lang="ru-RU" dirty="0">
                <a:solidFill>
                  <a:srgbClr val="07144D"/>
                </a:solidFill>
              </a:rPr>
              <a:t>количество очередей на один поток</a:t>
            </a:r>
            <a:endParaRPr lang="en-US" dirty="0">
              <a:solidFill>
                <a:srgbClr val="0714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7144D"/>
                </a:solidFill>
              </a:rPr>
              <a:t>q</a:t>
            </a:r>
            <a:r>
              <a:rPr lang="ru-RU" i="1" dirty="0">
                <a:solidFill>
                  <a:srgbClr val="07144D"/>
                </a:solidFill>
              </a:rPr>
              <a:t>1</a:t>
            </a:r>
            <a:r>
              <a:rPr lang="en-US" i="1" dirty="0">
                <a:solidFill>
                  <a:srgbClr val="07144D"/>
                </a:solidFill>
              </a:rPr>
              <a:t>, q2 –</a:t>
            </a:r>
            <a:r>
              <a:rPr lang="ru-RU" i="1" dirty="0">
                <a:solidFill>
                  <a:srgbClr val="07144D"/>
                </a:solidFill>
              </a:rPr>
              <a:t> очереди с приоритетом</a:t>
            </a:r>
            <a:endParaRPr lang="en-US" sz="1600" dirty="0">
              <a:solidFill>
                <a:srgbClr val="071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040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64</a:t>
            </a:fld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2F15699-8CF7-4BEE-B4DB-87E541E4AC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ОСЛАБЛЕННАЯ ОЧЕРЕДЬ С ПРИОРИТЕТОМ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DFC43C71-7AEA-4719-B6B5-EE3726B012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Метод выбора очереди</a:t>
            </a:r>
            <a:endParaRPr lang="ru-RU" sz="2400" dirty="0"/>
          </a:p>
        </p:txBody>
      </p:sp>
      <p:sp>
        <p:nvSpPr>
          <p:cNvPr id="92" name="Rectangle 6">
            <a:extLst>
              <a:ext uri="{FF2B5EF4-FFF2-40B4-BE49-F238E27FC236}">
                <a16:creationId xmlns:a16="http://schemas.microsoft.com/office/drawing/2014/main" id="{EE4BEE83-5ABE-1946-AE1F-AED522FDC573}"/>
              </a:ext>
            </a:extLst>
          </p:cNvPr>
          <p:cNvSpPr/>
          <p:nvPr/>
        </p:nvSpPr>
        <p:spPr>
          <a:xfrm>
            <a:off x="87252" y="2021681"/>
            <a:ext cx="323057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800" b="1" dirty="0">
                <a:solidFill>
                  <a:srgbClr val="050D3F"/>
                </a:solidFill>
                <a:latin typeface="Gill Sans SemiBold" charset="0"/>
              </a:rPr>
              <a:t>Поток выбирает случайную очередь</a:t>
            </a:r>
            <a:r>
              <a:rPr lang="ru-RU" altLang="ru-RU" sz="2800" b="1" baseline="30000" dirty="0">
                <a:solidFill>
                  <a:srgbClr val="050D3F"/>
                </a:solidFill>
                <a:latin typeface="Gill Sans SemiBold" charset="0"/>
              </a:rPr>
              <a:t>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ru-RU" sz="2800" b="1" dirty="0">
              <a:solidFill>
                <a:srgbClr val="050D3F"/>
              </a:solidFill>
              <a:latin typeface="Gill Sans SemiBold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800" b="1" dirty="0">
                <a:solidFill>
                  <a:srgbClr val="050D3F"/>
                </a:solidFill>
                <a:latin typeface="Gill Sans SemiBold" charset="0"/>
              </a:rPr>
              <a:t>Далее выполняет операцию с ней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A43DA8C3-7325-47C6-8F29-A2E6068AEDB7}"/>
              </a:ext>
            </a:extLst>
          </p:cNvPr>
          <p:cNvGrpSpPr/>
          <p:nvPr/>
        </p:nvGrpSpPr>
        <p:grpSpPr>
          <a:xfrm>
            <a:off x="3290724" y="1525245"/>
            <a:ext cx="8658192" cy="4554699"/>
            <a:chOff x="3290724" y="1525245"/>
            <a:chExt cx="8658192" cy="4554699"/>
          </a:xfrm>
        </p:grpSpPr>
        <p:sp>
          <p:nvSpPr>
            <p:cNvPr id="8" name="Rectangle 7"/>
            <p:cNvSpPr/>
            <p:nvPr/>
          </p:nvSpPr>
          <p:spPr>
            <a:xfrm>
              <a:off x="9840415" y="1549499"/>
              <a:ext cx="2108501" cy="4427233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989270" y="3902816"/>
              <a:ext cx="1806898" cy="1405685"/>
              <a:chOff x="4637310" y="4183555"/>
              <a:chExt cx="1965806" cy="183791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644008" y="4183555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1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644008" y="4831470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30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134587" y="4830993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36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623562" y="4830516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59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113339" y="4830516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89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637310" y="5470494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2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127889" y="5470017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26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616864" y="5469540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27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06641" y="5469540"/>
                <a:ext cx="489777" cy="550972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89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989271" y="1678249"/>
              <a:ext cx="1807635" cy="1900620"/>
              <a:chOff x="4637310" y="1958989"/>
              <a:chExt cx="1807635" cy="190062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637310" y="2453236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2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088233" y="2452880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26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537681" y="2452524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27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43467" y="2966344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1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094389" y="2965988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6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543837" y="2965631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19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994023" y="2965631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39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637310" y="1959346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2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088233" y="1958989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61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644204" y="3448065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5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095126" y="3447709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8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544574" y="3447352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14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994760" y="3447352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82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989271" y="5394359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440194" y="5393995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61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889642" y="5393630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72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339827" y="5393630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93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889641" y="1681842"/>
              <a:ext cx="450185" cy="403443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71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grpSp>
          <p:nvGrpSpPr>
            <p:cNvPr id="308" name="Группа 307">
              <a:extLst>
                <a:ext uri="{FF2B5EF4-FFF2-40B4-BE49-F238E27FC236}">
                  <a16:creationId xmlns:a16="http://schemas.microsoft.com/office/drawing/2014/main" id="{40DE3254-9581-454F-9F61-DC292CF2482B}"/>
                </a:ext>
              </a:extLst>
            </p:cNvPr>
            <p:cNvGrpSpPr/>
            <p:nvPr/>
          </p:nvGrpSpPr>
          <p:grpSpPr>
            <a:xfrm>
              <a:off x="4800185" y="1525245"/>
              <a:ext cx="3599338" cy="2214440"/>
              <a:chOff x="767408" y="1464738"/>
              <a:chExt cx="3599338" cy="2214440"/>
            </a:xfrm>
          </p:grpSpPr>
          <p:sp>
            <p:nvSpPr>
              <p:cNvPr id="289" name="Rectangle 5">
                <a:extLst>
                  <a:ext uri="{FF2B5EF4-FFF2-40B4-BE49-F238E27FC236}">
                    <a16:creationId xmlns:a16="http://schemas.microsoft.com/office/drawing/2014/main" id="{445597B6-86D0-BE4F-AB2F-876797071330}"/>
                  </a:ext>
                </a:extLst>
              </p:cNvPr>
              <p:cNvSpPr/>
              <p:nvPr/>
            </p:nvSpPr>
            <p:spPr>
              <a:xfrm>
                <a:off x="767408" y="1464738"/>
                <a:ext cx="3599338" cy="22144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CPU 0</a:t>
                </a:r>
              </a:p>
            </p:txBody>
          </p:sp>
          <p:sp>
            <p:nvSpPr>
              <p:cNvPr id="143" name="Rectangle 48">
                <a:extLst>
                  <a:ext uri="{FF2B5EF4-FFF2-40B4-BE49-F238E27FC236}">
                    <a16:creationId xmlns:a16="http://schemas.microsoft.com/office/drawing/2014/main" id="{9AB8A40A-F0E0-B547-A671-D02AF1C0CACE}"/>
                  </a:ext>
                </a:extLst>
              </p:cNvPr>
              <p:cNvSpPr/>
              <p:nvPr/>
            </p:nvSpPr>
            <p:spPr>
              <a:xfrm>
                <a:off x="930324" y="1577846"/>
                <a:ext cx="1188615" cy="90939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600" dirty="0"/>
                  <a:t>Ядро</a:t>
                </a:r>
                <a:r>
                  <a:rPr lang="en-US" sz="1600" dirty="0"/>
                  <a:t> 0</a:t>
                </a:r>
              </a:p>
            </p:txBody>
          </p:sp>
          <p:cxnSp>
            <p:nvCxnSpPr>
              <p:cNvPr id="244" name="Straight Connector 331">
                <a:extLst>
                  <a:ext uri="{FF2B5EF4-FFF2-40B4-BE49-F238E27FC236}">
                    <a16:creationId xmlns:a16="http://schemas.microsoft.com/office/drawing/2014/main" id="{DD25F430-C9E6-9B4F-AC6D-181D205078CC}"/>
                  </a:ext>
                </a:extLst>
              </p:cNvPr>
              <p:cNvCxnSpPr>
                <a:cxnSpLocks/>
                <a:stCxn id="272" idx="0"/>
                <a:endCxn id="88" idx="3"/>
              </p:cNvCxnSpPr>
              <p:nvPr/>
            </p:nvCxnSpPr>
            <p:spPr>
              <a:xfrm flipH="1" flipV="1">
                <a:off x="1978517" y="2149329"/>
                <a:ext cx="318790" cy="403890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70" name="Rectangle 48">
                <a:extLst>
                  <a:ext uri="{FF2B5EF4-FFF2-40B4-BE49-F238E27FC236}">
                    <a16:creationId xmlns:a16="http://schemas.microsoft.com/office/drawing/2014/main" id="{CFEBFC08-E581-384C-A482-C9DD3C24C20E}"/>
                  </a:ext>
                </a:extLst>
              </p:cNvPr>
              <p:cNvSpPr/>
              <p:nvPr/>
            </p:nvSpPr>
            <p:spPr>
              <a:xfrm>
                <a:off x="948413" y="2628173"/>
                <a:ext cx="1188615" cy="90939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600" dirty="0"/>
                  <a:t>Ядро</a:t>
                </a:r>
                <a:r>
                  <a:rPr lang="en-US" sz="1600" dirty="0"/>
                  <a:t> 1</a:t>
                </a:r>
              </a:p>
            </p:txBody>
          </p:sp>
          <p:sp>
            <p:nvSpPr>
              <p:cNvPr id="272" name="Rectangle 335">
                <a:extLst>
                  <a:ext uri="{FF2B5EF4-FFF2-40B4-BE49-F238E27FC236}">
                    <a16:creationId xmlns:a16="http://schemas.microsoft.com/office/drawing/2014/main" id="{5153D947-30AD-7741-9AB2-4FB682AAC4CF}"/>
                  </a:ext>
                </a:extLst>
              </p:cNvPr>
              <p:cNvSpPr/>
              <p:nvPr/>
            </p:nvSpPr>
            <p:spPr>
              <a:xfrm rot="16200000">
                <a:off x="2450263" y="2172362"/>
                <a:ext cx="455802" cy="76171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L3</a:t>
                </a:r>
                <a:endParaRPr lang="ru-RU" dirty="0"/>
              </a:p>
            </p:txBody>
          </p:sp>
          <p:sp>
            <p:nvSpPr>
              <p:cNvPr id="273" name="Rectangle 326">
                <a:extLst>
                  <a:ext uri="{FF2B5EF4-FFF2-40B4-BE49-F238E27FC236}">
                    <a16:creationId xmlns:a16="http://schemas.microsoft.com/office/drawing/2014/main" id="{46D57988-E0B4-9C43-8A17-0E4F23BF3FEA}"/>
                  </a:ext>
                </a:extLst>
              </p:cNvPr>
              <p:cNvSpPr/>
              <p:nvPr/>
            </p:nvSpPr>
            <p:spPr>
              <a:xfrm>
                <a:off x="3324045" y="2439898"/>
                <a:ext cx="832157" cy="215444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/>
                  <a:t>IO</a:t>
                </a:r>
              </a:p>
            </p:txBody>
          </p:sp>
          <p:cxnSp>
            <p:nvCxnSpPr>
              <p:cNvPr id="274" name="Straight Connector 331">
                <a:extLst>
                  <a:ext uri="{FF2B5EF4-FFF2-40B4-BE49-F238E27FC236}">
                    <a16:creationId xmlns:a16="http://schemas.microsoft.com/office/drawing/2014/main" id="{3C5A861E-1016-8544-BFC5-85561098BFB8}"/>
                  </a:ext>
                </a:extLst>
              </p:cNvPr>
              <p:cNvCxnSpPr>
                <a:cxnSpLocks/>
                <a:stCxn id="272" idx="0"/>
                <a:endCxn id="89" idx="3"/>
              </p:cNvCxnSpPr>
              <p:nvPr/>
            </p:nvCxnSpPr>
            <p:spPr>
              <a:xfrm flipH="1">
                <a:off x="1979643" y="2553219"/>
                <a:ext cx="317664" cy="691386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331">
                <a:extLst>
                  <a:ext uri="{FF2B5EF4-FFF2-40B4-BE49-F238E27FC236}">
                    <a16:creationId xmlns:a16="http://schemas.microsoft.com/office/drawing/2014/main" id="{170D87C0-2569-9743-9E39-51B0A7D5B35D}"/>
                  </a:ext>
                </a:extLst>
              </p:cNvPr>
              <p:cNvCxnSpPr>
                <a:cxnSpLocks/>
                <a:stCxn id="273" idx="1"/>
                <a:endCxn id="272" idx="2"/>
              </p:cNvCxnSpPr>
              <p:nvPr/>
            </p:nvCxnSpPr>
            <p:spPr>
              <a:xfrm flipH="1">
                <a:off x="3059021" y="2547620"/>
                <a:ext cx="265024" cy="5599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76" name="Straight Connector 331">
              <a:extLst>
                <a:ext uri="{FF2B5EF4-FFF2-40B4-BE49-F238E27FC236}">
                  <a16:creationId xmlns:a16="http://schemas.microsoft.com/office/drawing/2014/main" id="{75B0E53C-90A0-A84C-9095-22F068290D5A}"/>
                </a:ext>
              </a:extLst>
            </p:cNvPr>
            <p:cNvCxnSpPr>
              <a:cxnSpLocks/>
              <a:stCxn id="29" idx="1"/>
              <a:endCxn id="273" idx="3"/>
            </p:cNvCxnSpPr>
            <p:nvPr/>
          </p:nvCxnSpPr>
          <p:spPr>
            <a:xfrm flipH="1">
              <a:off x="8188979" y="2378268"/>
              <a:ext cx="1800292" cy="229859"/>
            </a:xfrm>
            <a:prstGeom prst="line">
              <a:avLst/>
            </a:prstGeom>
            <a:ln w="19050">
              <a:prstDash val="sysDash"/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9" name="Straight Connector 331">
              <a:extLst>
                <a:ext uri="{FF2B5EF4-FFF2-40B4-BE49-F238E27FC236}">
                  <a16:creationId xmlns:a16="http://schemas.microsoft.com/office/drawing/2014/main" id="{57AED816-04F7-EB4F-AED9-B825A4F47965}"/>
                </a:ext>
              </a:extLst>
            </p:cNvPr>
            <p:cNvCxnSpPr>
              <a:cxnSpLocks/>
              <a:stCxn id="36" idx="1"/>
              <a:endCxn id="273" idx="3"/>
            </p:cNvCxnSpPr>
            <p:nvPr/>
          </p:nvCxnSpPr>
          <p:spPr>
            <a:xfrm flipH="1">
              <a:off x="8188979" y="1884378"/>
              <a:ext cx="1800292" cy="723749"/>
            </a:xfrm>
            <a:prstGeom prst="line">
              <a:avLst/>
            </a:prstGeom>
            <a:ln w="19050">
              <a:prstDash val="sysDash"/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0" name="Straight Connector 331">
              <a:extLst>
                <a:ext uri="{FF2B5EF4-FFF2-40B4-BE49-F238E27FC236}">
                  <a16:creationId xmlns:a16="http://schemas.microsoft.com/office/drawing/2014/main" id="{1280464C-7053-024A-93E0-58A2056A65B8}"/>
                </a:ext>
              </a:extLst>
            </p:cNvPr>
            <p:cNvCxnSpPr>
              <a:cxnSpLocks/>
              <a:stCxn id="32" idx="1"/>
              <a:endCxn id="273" idx="3"/>
            </p:cNvCxnSpPr>
            <p:nvPr/>
          </p:nvCxnSpPr>
          <p:spPr>
            <a:xfrm flipH="1" flipV="1">
              <a:off x="8188979" y="2608127"/>
              <a:ext cx="1806449" cy="283249"/>
            </a:xfrm>
            <a:prstGeom prst="line">
              <a:avLst/>
            </a:prstGeom>
            <a:ln w="19050">
              <a:prstDash val="sysDash"/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1" name="Straight Connector 331">
              <a:extLst>
                <a:ext uri="{FF2B5EF4-FFF2-40B4-BE49-F238E27FC236}">
                  <a16:creationId xmlns:a16="http://schemas.microsoft.com/office/drawing/2014/main" id="{B4D03A48-8B85-7542-BAC1-061178A14B3B}"/>
                </a:ext>
              </a:extLst>
            </p:cNvPr>
            <p:cNvCxnSpPr>
              <a:cxnSpLocks/>
              <a:stCxn id="38" idx="1"/>
              <a:endCxn id="273" idx="3"/>
            </p:cNvCxnSpPr>
            <p:nvPr/>
          </p:nvCxnSpPr>
          <p:spPr>
            <a:xfrm flipH="1" flipV="1">
              <a:off x="8188979" y="2608127"/>
              <a:ext cx="1807186" cy="764970"/>
            </a:xfrm>
            <a:prstGeom prst="line">
              <a:avLst/>
            </a:prstGeom>
            <a:ln w="19050">
              <a:prstDash val="sysDash"/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43" name="Right Arrow 9">
              <a:extLst>
                <a:ext uri="{FF2B5EF4-FFF2-40B4-BE49-F238E27FC236}">
                  <a16:creationId xmlns:a16="http://schemas.microsoft.com/office/drawing/2014/main" id="{D2E171C9-C990-E145-A2F4-C9264EA6109F}"/>
                </a:ext>
              </a:extLst>
            </p:cNvPr>
            <p:cNvSpPr/>
            <p:nvPr/>
          </p:nvSpPr>
          <p:spPr>
            <a:xfrm>
              <a:off x="3290725" y="1671211"/>
              <a:ext cx="1680932" cy="90952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tIns="45720"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Вставка</a:t>
              </a:r>
              <a:r>
                <a:rPr lang="en-US" dirty="0">
                  <a:solidFill>
                    <a:schemeClr val="tx2"/>
                  </a:solidFill>
                </a:rPr>
                <a:t> 56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311" name="Right Arrow 9">
              <a:extLst>
                <a:ext uri="{FF2B5EF4-FFF2-40B4-BE49-F238E27FC236}">
                  <a16:creationId xmlns:a16="http://schemas.microsoft.com/office/drawing/2014/main" id="{5233E2E0-4216-4948-98F6-11E2EB84F55D}"/>
                </a:ext>
              </a:extLst>
            </p:cNvPr>
            <p:cNvSpPr/>
            <p:nvPr/>
          </p:nvSpPr>
          <p:spPr>
            <a:xfrm>
              <a:off x="3290724" y="2712193"/>
              <a:ext cx="1688803" cy="90952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tIns="45720" rtlCol="0" anchor="ctr"/>
            <a:lstStyle/>
            <a:p>
              <a:pPr algn="ctr"/>
              <a:r>
                <a:rPr lang="ru-RU" sz="1400" dirty="0">
                  <a:solidFill>
                    <a:schemeClr val="tx2"/>
                  </a:solidFill>
                </a:rPr>
                <a:t>Удаление Максимального</a:t>
              </a:r>
            </a:p>
          </p:txBody>
        </p:sp>
        <p:grpSp>
          <p:nvGrpSpPr>
            <p:cNvPr id="312" name="Группа 311">
              <a:extLst>
                <a:ext uri="{FF2B5EF4-FFF2-40B4-BE49-F238E27FC236}">
                  <a16:creationId xmlns:a16="http://schemas.microsoft.com/office/drawing/2014/main" id="{DBF166EB-1A69-8B48-9E67-E3B9B7C795E3}"/>
                </a:ext>
              </a:extLst>
            </p:cNvPr>
            <p:cNvGrpSpPr/>
            <p:nvPr/>
          </p:nvGrpSpPr>
          <p:grpSpPr>
            <a:xfrm>
              <a:off x="4789473" y="3865504"/>
              <a:ext cx="3599338" cy="2214440"/>
              <a:chOff x="767408" y="1464738"/>
              <a:chExt cx="3599338" cy="2214440"/>
            </a:xfrm>
          </p:grpSpPr>
          <p:sp>
            <p:nvSpPr>
              <p:cNvPr id="313" name="Rectangle 5">
                <a:extLst>
                  <a:ext uri="{FF2B5EF4-FFF2-40B4-BE49-F238E27FC236}">
                    <a16:creationId xmlns:a16="http://schemas.microsoft.com/office/drawing/2014/main" id="{77C3D980-07D7-DC48-9950-76344899E18E}"/>
                  </a:ext>
                </a:extLst>
              </p:cNvPr>
              <p:cNvSpPr/>
              <p:nvPr/>
            </p:nvSpPr>
            <p:spPr>
              <a:xfrm>
                <a:off x="767408" y="1464738"/>
                <a:ext cx="3599338" cy="22144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CPU 1</a:t>
                </a:r>
              </a:p>
            </p:txBody>
          </p:sp>
          <p:sp>
            <p:nvSpPr>
              <p:cNvPr id="314" name="Rectangle 48">
                <a:extLst>
                  <a:ext uri="{FF2B5EF4-FFF2-40B4-BE49-F238E27FC236}">
                    <a16:creationId xmlns:a16="http://schemas.microsoft.com/office/drawing/2014/main" id="{928902C6-56EE-0A4F-AF43-5A0E4D7A85E1}"/>
                  </a:ext>
                </a:extLst>
              </p:cNvPr>
              <p:cNvSpPr/>
              <p:nvPr/>
            </p:nvSpPr>
            <p:spPr>
              <a:xfrm>
                <a:off x="930324" y="1577846"/>
                <a:ext cx="1188615" cy="90939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600" dirty="0"/>
                  <a:t>Ядро</a:t>
                </a:r>
                <a:r>
                  <a:rPr lang="en-US" sz="1600" dirty="0"/>
                  <a:t> 0</a:t>
                </a:r>
              </a:p>
            </p:txBody>
          </p:sp>
          <p:cxnSp>
            <p:nvCxnSpPr>
              <p:cNvPr id="316" name="Straight Connector 331">
                <a:extLst>
                  <a:ext uri="{FF2B5EF4-FFF2-40B4-BE49-F238E27FC236}">
                    <a16:creationId xmlns:a16="http://schemas.microsoft.com/office/drawing/2014/main" id="{0473710D-9D6D-AB46-B7E6-99D8C6883177}"/>
                  </a:ext>
                </a:extLst>
              </p:cNvPr>
              <p:cNvCxnSpPr>
                <a:cxnSpLocks/>
                <a:stCxn id="319" idx="0"/>
                <a:endCxn id="91" idx="3"/>
              </p:cNvCxnSpPr>
              <p:nvPr/>
            </p:nvCxnSpPr>
            <p:spPr>
              <a:xfrm flipH="1" flipV="1">
                <a:off x="1951811" y="2158643"/>
                <a:ext cx="345496" cy="394576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17" name="Rectangle 48">
                <a:extLst>
                  <a:ext uri="{FF2B5EF4-FFF2-40B4-BE49-F238E27FC236}">
                    <a16:creationId xmlns:a16="http://schemas.microsoft.com/office/drawing/2014/main" id="{533FD8B1-92B5-C445-95A3-27258011066F}"/>
                  </a:ext>
                </a:extLst>
              </p:cNvPr>
              <p:cNvSpPr/>
              <p:nvPr/>
            </p:nvSpPr>
            <p:spPr>
              <a:xfrm>
                <a:off x="948413" y="2628173"/>
                <a:ext cx="1188615" cy="90939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600" dirty="0"/>
                  <a:t>Ядро</a:t>
                </a:r>
                <a:r>
                  <a:rPr lang="en-US" sz="1600" dirty="0"/>
                  <a:t> 1</a:t>
                </a:r>
              </a:p>
            </p:txBody>
          </p:sp>
          <p:sp>
            <p:nvSpPr>
              <p:cNvPr id="319" name="Rectangle 335">
                <a:extLst>
                  <a:ext uri="{FF2B5EF4-FFF2-40B4-BE49-F238E27FC236}">
                    <a16:creationId xmlns:a16="http://schemas.microsoft.com/office/drawing/2014/main" id="{7C885A9E-6BB2-D343-A148-4ED9FC162B26}"/>
                  </a:ext>
                </a:extLst>
              </p:cNvPr>
              <p:cNvSpPr/>
              <p:nvPr/>
            </p:nvSpPr>
            <p:spPr>
              <a:xfrm rot="16200000">
                <a:off x="2450263" y="2172362"/>
                <a:ext cx="455802" cy="76171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L3</a:t>
                </a:r>
                <a:endParaRPr lang="ru-RU" dirty="0"/>
              </a:p>
            </p:txBody>
          </p:sp>
          <p:sp>
            <p:nvSpPr>
              <p:cNvPr id="320" name="Rectangle 326">
                <a:extLst>
                  <a:ext uri="{FF2B5EF4-FFF2-40B4-BE49-F238E27FC236}">
                    <a16:creationId xmlns:a16="http://schemas.microsoft.com/office/drawing/2014/main" id="{966CD634-9674-EB42-A613-F21F9D5D4A0B}"/>
                  </a:ext>
                </a:extLst>
              </p:cNvPr>
              <p:cNvSpPr/>
              <p:nvPr/>
            </p:nvSpPr>
            <p:spPr>
              <a:xfrm>
                <a:off x="3324045" y="2439898"/>
                <a:ext cx="832157" cy="215444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/>
                  <a:t>IO</a:t>
                </a:r>
              </a:p>
            </p:txBody>
          </p:sp>
          <p:cxnSp>
            <p:nvCxnSpPr>
              <p:cNvPr id="321" name="Straight Connector 331">
                <a:extLst>
                  <a:ext uri="{FF2B5EF4-FFF2-40B4-BE49-F238E27FC236}">
                    <a16:creationId xmlns:a16="http://schemas.microsoft.com/office/drawing/2014/main" id="{E91B8862-8BD4-4140-8017-20491FF13CD2}"/>
                  </a:ext>
                </a:extLst>
              </p:cNvPr>
              <p:cNvCxnSpPr>
                <a:cxnSpLocks/>
                <a:stCxn id="319" idx="0"/>
                <a:endCxn id="94" idx="3"/>
              </p:cNvCxnSpPr>
              <p:nvPr/>
            </p:nvCxnSpPr>
            <p:spPr>
              <a:xfrm flipH="1">
                <a:off x="1952077" y="2553219"/>
                <a:ext cx="345230" cy="692982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31">
                <a:extLst>
                  <a:ext uri="{FF2B5EF4-FFF2-40B4-BE49-F238E27FC236}">
                    <a16:creationId xmlns:a16="http://schemas.microsoft.com/office/drawing/2014/main" id="{745DF8DC-5972-AF4B-B652-D5E5CCCA9D08}"/>
                  </a:ext>
                </a:extLst>
              </p:cNvPr>
              <p:cNvCxnSpPr>
                <a:cxnSpLocks/>
                <a:stCxn id="320" idx="1"/>
                <a:endCxn id="319" idx="2"/>
              </p:cNvCxnSpPr>
              <p:nvPr/>
            </p:nvCxnSpPr>
            <p:spPr>
              <a:xfrm flipH="1">
                <a:off x="3059021" y="2547620"/>
                <a:ext cx="265024" cy="5599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23" name="Right Arrow 9">
              <a:extLst>
                <a:ext uri="{FF2B5EF4-FFF2-40B4-BE49-F238E27FC236}">
                  <a16:creationId xmlns:a16="http://schemas.microsoft.com/office/drawing/2014/main" id="{72973F53-D18A-7B43-8B6C-7C49103610F3}"/>
                </a:ext>
              </a:extLst>
            </p:cNvPr>
            <p:cNvSpPr/>
            <p:nvPr/>
          </p:nvSpPr>
          <p:spPr>
            <a:xfrm>
              <a:off x="3290724" y="4011470"/>
              <a:ext cx="1670220" cy="90952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tIns="45720" rtlCol="0" anchor="ctr"/>
            <a:lstStyle/>
            <a:p>
              <a:pPr algn="ctr"/>
              <a:r>
                <a:rPr lang="ru-RU" sz="1400" dirty="0">
                  <a:solidFill>
                    <a:schemeClr val="tx2"/>
                  </a:solidFill>
                </a:rPr>
                <a:t>Удаление Максимального</a:t>
              </a:r>
            </a:p>
          </p:txBody>
        </p:sp>
        <p:sp>
          <p:nvSpPr>
            <p:cNvPr id="324" name="Right Arrow 9">
              <a:extLst>
                <a:ext uri="{FF2B5EF4-FFF2-40B4-BE49-F238E27FC236}">
                  <a16:creationId xmlns:a16="http://schemas.microsoft.com/office/drawing/2014/main" id="{571C6D83-88EF-DE41-A2B8-0E08677F06C9}"/>
                </a:ext>
              </a:extLst>
            </p:cNvPr>
            <p:cNvSpPr/>
            <p:nvPr/>
          </p:nvSpPr>
          <p:spPr>
            <a:xfrm>
              <a:off x="3290724" y="5052452"/>
              <a:ext cx="1678092" cy="90952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tIns="45720"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Вставка</a:t>
              </a:r>
              <a:r>
                <a:rPr lang="en-US" dirty="0">
                  <a:solidFill>
                    <a:schemeClr val="tx2"/>
                  </a:solidFill>
                </a:rPr>
                <a:t> 14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cxnSp>
          <p:nvCxnSpPr>
            <p:cNvPr id="325" name="Straight Connector 331">
              <a:extLst>
                <a:ext uri="{FF2B5EF4-FFF2-40B4-BE49-F238E27FC236}">
                  <a16:creationId xmlns:a16="http://schemas.microsoft.com/office/drawing/2014/main" id="{2B0E3EF2-26A2-7843-8FFB-0A376A4D4E3E}"/>
                </a:ext>
              </a:extLst>
            </p:cNvPr>
            <p:cNvCxnSpPr>
              <a:cxnSpLocks/>
              <a:stCxn id="15" idx="1"/>
              <a:endCxn id="320" idx="3"/>
            </p:cNvCxnSpPr>
            <p:nvPr/>
          </p:nvCxnSpPr>
          <p:spPr>
            <a:xfrm flipH="1">
              <a:off x="8178267" y="4113516"/>
              <a:ext cx="1817160" cy="834870"/>
            </a:xfrm>
            <a:prstGeom prst="line">
              <a:avLst/>
            </a:prstGeom>
            <a:ln w="19050">
              <a:prstDash val="sysDash"/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6" name="Straight Connector 331">
              <a:extLst>
                <a:ext uri="{FF2B5EF4-FFF2-40B4-BE49-F238E27FC236}">
                  <a16:creationId xmlns:a16="http://schemas.microsoft.com/office/drawing/2014/main" id="{22CFBA79-C873-464E-9DDE-B82D9177A9B3}"/>
                </a:ext>
              </a:extLst>
            </p:cNvPr>
            <p:cNvCxnSpPr>
              <a:cxnSpLocks/>
              <a:stCxn id="16" idx="1"/>
              <a:endCxn id="320" idx="3"/>
            </p:cNvCxnSpPr>
            <p:nvPr/>
          </p:nvCxnSpPr>
          <p:spPr>
            <a:xfrm flipH="1">
              <a:off x="8178267" y="4609059"/>
              <a:ext cx="1817160" cy="339327"/>
            </a:xfrm>
            <a:prstGeom prst="line">
              <a:avLst/>
            </a:prstGeom>
            <a:ln w="19050">
              <a:prstDash val="sysDash"/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7" name="Straight Connector 331">
              <a:extLst>
                <a:ext uri="{FF2B5EF4-FFF2-40B4-BE49-F238E27FC236}">
                  <a16:creationId xmlns:a16="http://schemas.microsoft.com/office/drawing/2014/main" id="{366BDEC7-738D-3D4B-8CD4-296F5EB05CBD}"/>
                </a:ext>
              </a:extLst>
            </p:cNvPr>
            <p:cNvCxnSpPr>
              <a:cxnSpLocks/>
              <a:stCxn id="20" idx="1"/>
              <a:endCxn id="320" idx="3"/>
            </p:cNvCxnSpPr>
            <p:nvPr/>
          </p:nvCxnSpPr>
          <p:spPr>
            <a:xfrm flipH="1" flipV="1">
              <a:off x="8178267" y="4948386"/>
              <a:ext cx="1811003" cy="149416"/>
            </a:xfrm>
            <a:prstGeom prst="line">
              <a:avLst/>
            </a:prstGeom>
            <a:ln w="19050">
              <a:prstDash val="sysDash"/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8" name="Straight Connector 331">
              <a:extLst>
                <a:ext uri="{FF2B5EF4-FFF2-40B4-BE49-F238E27FC236}">
                  <a16:creationId xmlns:a16="http://schemas.microsoft.com/office/drawing/2014/main" id="{44834CC6-44D6-2D4B-8DC4-5824C1E9C793}"/>
                </a:ext>
              </a:extLst>
            </p:cNvPr>
            <p:cNvCxnSpPr>
              <a:cxnSpLocks/>
              <a:stCxn id="42" idx="1"/>
              <a:endCxn id="320" idx="3"/>
            </p:cNvCxnSpPr>
            <p:nvPr/>
          </p:nvCxnSpPr>
          <p:spPr>
            <a:xfrm flipH="1" flipV="1">
              <a:off x="8178267" y="4948386"/>
              <a:ext cx="1811004" cy="656673"/>
            </a:xfrm>
            <a:prstGeom prst="line">
              <a:avLst/>
            </a:prstGeom>
            <a:ln w="19050">
              <a:prstDash val="sysDash"/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0" name="Straight Connector 331">
              <a:extLst>
                <a:ext uri="{FF2B5EF4-FFF2-40B4-BE49-F238E27FC236}">
                  <a16:creationId xmlns:a16="http://schemas.microsoft.com/office/drawing/2014/main" id="{E3F93985-200C-6C46-8A3C-76CE148A94C4}"/>
                </a:ext>
              </a:extLst>
            </p:cNvPr>
            <p:cNvCxnSpPr>
              <a:cxnSpLocks/>
              <a:stCxn id="15" idx="1"/>
              <a:endCxn id="273" idx="3"/>
            </p:cNvCxnSpPr>
            <p:nvPr/>
          </p:nvCxnSpPr>
          <p:spPr>
            <a:xfrm flipH="1" flipV="1">
              <a:off x="8188979" y="2608127"/>
              <a:ext cx="1806448" cy="1505389"/>
            </a:xfrm>
            <a:prstGeom prst="line">
              <a:avLst/>
            </a:prstGeom>
            <a:ln w="19050">
              <a:prstDash val="sysDash"/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4" name="Straight Connector 331">
              <a:extLst>
                <a:ext uri="{FF2B5EF4-FFF2-40B4-BE49-F238E27FC236}">
                  <a16:creationId xmlns:a16="http://schemas.microsoft.com/office/drawing/2014/main" id="{C3DF9D8B-F923-504C-973F-6F53AE26B349}"/>
                </a:ext>
              </a:extLst>
            </p:cNvPr>
            <p:cNvCxnSpPr>
              <a:cxnSpLocks/>
              <a:stCxn id="16" idx="1"/>
              <a:endCxn id="273" idx="3"/>
            </p:cNvCxnSpPr>
            <p:nvPr/>
          </p:nvCxnSpPr>
          <p:spPr>
            <a:xfrm flipH="1" flipV="1">
              <a:off x="8188979" y="2608127"/>
              <a:ext cx="1806448" cy="2000932"/>
            </a:xfrm>
            <a:prstGeom prst="line">
              <a:avLst/>
            </a:prstGeom>
            <a:ln w="19050">
              <a:prstDash val="sysDash"/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8" name="Straight Connector 331">
              <a:extLst>
                <a:ext uri="{FF2B5EF4-FFF2-40B4-BE49-F238E27FC236}">
                  <a16:creationId xmlns:a16="http://schemas.microsoft.com/office/drawing/2014/main" id="{EAFD5C0E-C9AB-FC42-8D4B-34A52240BB22}"/>
                </a:ext>
              </a:extLst>
            </p:cNvPr>
            <p:cNvCxnSpPr>
              <a:cxnSpLocks/>
              <a:stCxn id="20" idx="1"/>
              <a:endCxn id="273" idx="3"/>
            </p:cNvCxnSpPr>
            <p:nvPr/>
          </p:nvCxnSpPr>
          <p:spPr>
            <a:xfrm flipH="1" flipV="1">
              <a:off x="8188979" y="2608127"/>
              <a:ext cx="1800291" cy="2489675"/>
            </a:xfrm>
            <a:prstGeom prst="line">
              <a:avLst/>
            </a:prstGeom>
            <a:ln w="19050">
              <a:prstDash val="sysDash"/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1" name="Straight Connector 331">
              <a:extLst>
                <a:ext uri="{FF2B5EF4-FFF2-40B4-BE49-F238E27FC236}">
                  <a16:creationId xmlns:a16="http://schemas.microsoft.com/office/drawing/2014/main" id="{BF5AA85E-E00C-AB46-95B2-CEAE3C76F01E}"/>
                </a:ext>
              </a:extLst>
            </p:cNvPr>
            <p:cNvCxnSpPr>
              <a:cxnSpLocks/>
              <a:stCxn id="42" idx="1"/>
              <a:endCxn id="273" idx="3"/>
            </p:cNvCxnSpPr>
            <p:nvPr/>
          </p:nvCxnSpPr>
          <p:spPr>
            <a:xfrm flipH="1" flipV="1">
              <a:off x="8188979" y="2608127"/>
              <a:ext cx="1800292" cy="2996932"/>
            </a:xfrm>
            <a:prstGeom prst="line">
              <a:avLst/>
            </a:prstGeom>
            <a:ln w="19050">
              <a:prstDash val="sysDash"/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Connector 331">
              <a:extLst>
                <a:ext uri="{FF2B5EF4-FFF2-40B4-BE49-F238E27FC236}">
                  <a16:creationId xmlns:a16="http://schemas.microsoft.com/office/drawing/2014/main" id="{E1AC3983-568B-D448-A688-7E69A203ECDB}"/>
                </a:ext>
              </a:extLst>
            </p:cNvPr>
            <p:cNvCxnSpPr>
              <a:cxnSpLocks/>
              <a:stCxn id="36" idx="1"/>
              <a:endCxn id="320" idx="3"/>
            </p:cNvCxnSpPr>
            <p:nvPr/>
          </p:nvCxnSpPr>
          <p:spPr>
            <a:xfrm flipH="1">
              <a:off x="8178267" y="1884378"/>
              <a:ext cx="1811004" cy="3064008"/>
            </a:xfrm>
            <a:prstGeom prst="line">
              <a:avLst/>
            </a:prstGeom>
            <a:ln w="19050">
              <a:prstDash val="sysDash"/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Connector 331">
              <a:extLst>
                <a:ext uri="{FF2B5EF4-FFF2-40B4-BE49-F238E27FC236}">
                  <a16:creationId xmlns:a16="http://schemas.microsoft.com/office/drawing/2014/main" id="{7F7DCF4D-A4BB-4C4D-92A9-1B6D3544EE7B}"/>
                </a:ext>
              </a:extLst>
            </p:cNvPr>
            <p:cNvCxnSpPr>
              <a:cxnSpLocks/>
              <a:stCxn id="29" idx="1"/>
              <a:endCxn id="320" idx="3"/>
            </p:cNvCxnSpPr>
            <p:nvPr/>
          </p:nvCxnSpPr>
          <p:spPr>
            <a:xfrm flipH="1">
              <a:off x="8178267" y="2378268"/>
              <a:ext cx="1811004" cy="2570118"/>
            </a:xfrm>
            <a:prstGeom prst="line">
              <a:avLst/>
            </a:prstGeom>
            <a:ln w="19050">
              <a:prstDash val="sysDash"/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Straight Connector 331">
              <a:extLst>
                <a:ext uri="{FF2B5EF4-FFF2-40B4-BE49-F238E27FC236}">
                  <a16:creationId xmlns:a16="http://schemas.microsoft.com/office/drawing/2014/main" id="{E96959DD-4824-B84F-AD20-9DFF1948C61F}"/>
                </a:ext>
              </a:extLst>
            </p:cNvPr>
            <p:cNvCxnSpPr>
              <a:cxnSpLocks/>
              <a:stCxn id="32" idx="1"/>
              <a:endCxn id="320" idx="3"/>
            </p:cNvCxnSpPr>
            <p:nvPr/>
          </p:nvCxnSpPr>
          <p:spPr>
            <a:xfrm flipH="1">
              <a:off x="8178267" y="2891376"/>
              <a:ext cx="1817161" cy="2057010"/>
            </a:xfrm>
            <a:prstGeom prst="line">
              <a:avLst/>
            </a:prstGeom>
            <a:ln w="19050">
              <a:prstDash val="sysDash"/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3" name="Straight Connector 331">
              <a:extLst>
                <a:ext uri="{FF2B5EF4-FFF2-40B4-BE49-F238E27FC236}">
                  <a16:creationId xmlns:a16="http://schemas.microsoft.com/office/drawing/2014/main" id="{F4B9943A-332E-034F-B1D3-8CC4FF801DA1}"/>
                </a:ext>
              </a:extLst>
            </p:cNvPr>
            <p:cNvCxnSpPr>
              <a:cxnSpLocks/>
              <a:stCxn id="38" idx="1"/>
              <a:endCxn id="320" idx="3"/>
            </p:cNvCxnSpPr>
            <p:nvPr/>
          </p:nvCxnSpPr>
          <p:spPr>
            <a:xfrm flipH="1">
              <a:off x="8178267" y="3373097"/>
              <a:ext cx="1817898" cy="1575289"/>
            </a:xfrm>
            <a:prstGeom prst="line">
              <a:avLst/>
            </a:prstGeom>
            <a:ln w="19050">
              <a:prstDash val="sysDash"/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8" name="Rectangle 49">
              <a:extLst>
                <a:ext uri="{FF2B5EF4-FFF2-40B4-BE49-F238E27FC236}">
                  <a16:creationId xmlns:a16="http://schemas.microsoft.com/office/drawing/2014/main" id="{247FEE5B-4B98-8842-B15E-F41DB14619E1}"/>
                </a:ext>
              </a:extLst>
            </p:cNvPr>
            <p:cNvSpPr/>
            <p:nvPr/>
          </p:nvSpPr>
          <p:spPr>
            <a:xfrm>
              <a:off x="5106937" y="2071336"/>
              <a:ext cx="904357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US" dirty="0"/>
                <a:t>L1/L2</a:t>
              </a:r>
              <a:endParaRPr lang="ru-RU" dirty="0"/>
            </a:p>
          </p:txBody>
        </p:sp>
        <p:sp>
          <p:nvSpPr>
            <p:cNvPr id="89" name="Rectangle 49">
              <a:extLst>
                <a:ext uri="{FF2B5EF4-FFF2-40B4-BE49-F238E27FC236}">
                  <a16:creationId xmlns:a16="http://schemas.microsoft.com/office/drawing/2014/main" id="{0DEF7545-F6F4-F34E-9CD7-3A46156640AC}"/>
                </a:ext>
              </a:extLst>
            </p:cNvPr>
            <p:cNvSpPr/>
            <p:nvPr/>
          </p:nvSpPr>
          <p:spPr>
            <a:xfrm>
              <a:off x="5108063" y="3166612"/>
              <a:ext cx="904357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US" dirty="0"/>
                <a:t>L1/L2</a:t>
              </a:r>
              <a:endParaRPr lang="ru-RU" dirty="0"/>
            </a:p>
          </p:txBody>
        </p:sp>
        <p:sp>
          <p:nvSpPr>
            <p:cNvPr id="91" name="Rectangle 49">
              <a:extLst>
                <a:ext uri="{FF2B5EF4-FFF2-40B4-BE49-F238E27FC236}">
                  <a16:creationId xmlns:a16="http://schemas.microsoft.com/office/drawing/2014/main" id="{51587B9D-BC47-3947-ABFC-C7E720981972}"/>
                </a:ext>
              </a:extLst>
            </p:cNvPr>
            <p:cNvSpPr/>
            <p:nvPr/>
          </p:nvSpPr>
          <p:spPr>
            <a:xfrm>
              <a:off x="5069519" y="4420909"/>
              <a:ext cx="904357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US" dirty="0"/>
                <a:t>L1/L2</a:t>
              </a:r>
              <a:endParaRPr lang="ru-RU" dirty="0"/>
            </a:p>
          </p:txBody>
        </p:sp>
        <p:sp>
          <p:nvSpPr>
            <p:cNvPr id="94" name="Rectangle 49">
              <a:extLst>
                <a:ext uri="{FF2B5EF4-FFF2-40B4-BE49-F238E27FC236}">
                  <a16:creationId xmlns:a16="http://schemas.microsoft.com/office/drawing/2014/main" id="{F5FCAFDF-5BF4-B04A-850B-82D83351274E}"/>
                </a:ext>
              </a:extLst>
            </p:cNvPr>
            <p:cNvSpPr/>
            <p:nvPr/>
          </p:nvSpPr>
          <p:spPr>
            <a:xfrm>
              <a:off x="5069785" y="5508467"/>
              <a:ext cx="904357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US" dirty="0"/>
                <a:t>L1/L2</a:t>
              </a:r>
              <a:endParaRPr lang="ru-RU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848439D-9C89-4546-A9AD-F0EB98AE61C8}"/>
              </a:ext>
            </a:extLst>
          </p:cNvPr>
          <p:cNvSpPr txBox="1"/>
          <p:nvPr/>
        </p:nvSpPr>
        <p:spPr>
          <a:xfrm>
            <a:off x="1146817" y="6116248"/>
            <a:ext cx="9767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Rihani H., Sanders P.,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Dementiev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 Multiqueues: Simpler, faster, and better relaxed concurrent priority queues //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arXiv:1411.1209. – 2014.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3265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65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ЦИКЛИЧЕСКАЯ ОСЛАБЛЕННАЯ ОЧЕРЕДЬ С ПРИОРИТЕТОМ (</a:t>
            </a:r>
            <a:r>
              <a:rPr lang="en-US" altLang="ru-RU" dirty="0"/>
              <a:t>CPQ)</a:t>
            </a:r>
            <a:r>
              <a:rPr lang="ru-RU" altLang="ru-RU" dirty="0"/>
              <a:t> 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A6FAA6F-B8EF-4EB3-9A10-44E381382A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Метод создания нового узла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072F31B7-F045-413D-87F4-7F721C9E597A}"/>
              </a:ext>
            </a:extLst>
          </p:cNvPr>
          <p:cNvSpPr/>
          <p:nvPr/>
        </p:nvSpPr>
        <p:spPr>
          <a:xfrm>
            <a:off x="10458497" y="1111836"/>
            <a:ext cx="450185" cy="411544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26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1DD7E869-FAAF-439D-88EF-B5C03839FFB5}"/>
              </a:ext>
            </a:extLst>
          </p:cNvPr>
          <p:cNvSpPr/>
          <p:nvPr/>
        </p:nvSpPr>
        <p:spPr>
          <a:xfrm>
            <a:off x="10907945" y="1111480"/>
            <a:ext cx="450185" cy="411544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27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6985D4FA-B245-4DA7-8202-C7F46F0D9CF0}"/>
              </a:ext>
            </a:extLst>
          </p:cNvPr>
          <p:cNvSpPr/>
          <p:nvPr/>
        </p:nvSpPr>
        <p:spPr>
          <a:xfrm>
            <a:off x="11358130" y="1111480"/>
            <a:ext cx="450185" cy="4115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61</a:t>
            </a:r>
            <a:endParaRPr lang="ru-RU" b="1" dirty="0">
              <a:solidFill>
                <a:srgbClr val="00B050"/>
              </a:solidFill>
            </a:endParaRPr>
          </a:p>
        </p:txBody>
      </p: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60F4AF78-04DF-4B3B-8D16-FFF229B14299}"/>
              </a:ext>
            </a:extLst>
          </p:cNvPr>
          <p:cNvCxnSpPr>
            <a:cxnSpLocks/>
            <a:stCxn id="52" idx="0"/>
            <a:endCxn id="32" idx="1"/>
          </p:cNvCxnSpPr>
          <p:nvPr/>
        </p:nvCxnSpPr>
        <p:spPr>
          <a:xfrm rot="5400000" flipH="1" flipV="1">
            <a:off x="10206557" y="1467096"/>
            <a:ext cx="401427" cy="102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9">
            <a:extLst>
              <a:ext uri="{FF2B5EF4-FFF2-40B4-BE49-F238E27FC236}">
                <a16:creationId xmlns:a16="http://schemas.microsoft.com/office/drawing/2014/main" id="{486E183B-E2F7-4310-9DA1-B5E71B02A759}"/>
              </a:ext>
            </a:extLst>
          </p:cNvPr>
          <p:cNvSpPr/>
          <p:nvPr/>
        </p:nvSpPr>
        <p:spPr>
          <a:xfrm>
            <a:off x="10007575" y="1719035"/>
            <a:ext cx="696937" cy="411544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head</a:t>
            </a:r>
            <a:endParaRPr lang="ru-RU" sz="1600" dirty="0">
              <a:solidFill>
                <a:schemeClr val="tx2"/>
              </a:solidFill>
            </a:endParaRPr>
          </a:p>
        </p:txBody>
      </p:sp>
      <p:cxnSp>
        <p:nvCxnSpPr>
          <p:cNvPr id="56" name="Соединитель: изогнутый 55">
            <a:extLst>
              <a:ext uri="{FF2B5EF4-FFF2-40B4-BE49-F238E27FC236}">
                <a16:creationId xmlns:a16="http://schemas.microsoft.com/office/drawing/2014/main" id="{C86167F1-37A7-4385-96C1-D03398833F05}"/>
              </a:ext>
            </a:extLst>
          </p:cNvPr>
          <p:cNvCxnSpPr>
            <a:cxnSpLocks/>
            <a:stCxn id="52" idx="3"/>
            <a:endCxn id="52" idx="1"/>
          </p:cNvCxnSpPr>
          <p:nvPr/>
        </p:nvCxnSpPr>
        <p:spPr>
          <a:xfrm flipH="1">
            <a:off x="10007575" y="1924807"/>
            <a:ext cx="696937" cy="12700"/>
          </a:xfrm>
          <a:prstGeom prst="curvedConnector5">
            <a:avLst>
              <a:gd name="adj1" fmla="val -32801"/>
              <a:gd name="adj2" fmla="val 3420252"/>
              <a:gd name="adj3" fmla="val 132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B2979776-C82E-466F-ADF4-6ECD891BCFB2}"/>
              </a:ext>
            </a:extLst>
          </p:cNvPr>
          <p:cNvGrpSpPr/>
          <p:nvPr/>
        </p:nvGrpSpPr>
        <p:grpSpPr>
          <a:xfrm>
            <a:off x="5303912" y="1843182"/>
            <a:ext cx="2428487" cy="1585818"/>
            <a:chOff x="767408" y="1464738"/>
            <a:chExt cx="3599338" cy="2214440"/>
          </a:xfrm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B089A4C5-BD60-4129-B52F-3689EE697238}"/>
                </a:ext>
              </a:extLst>
            </p:cNvPr>
            <p:cNvSpPr/>
            <p:nvPr/>
          </p:nvSpPr>
          <p:spPr>
            <a:xfrm>
              <a:off x="767408" y="1464738"/>
              <a:ext cx="3599338" cy="2214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/>
                <a:t>CPU 0</a:t>
              </a:r>
            </a:p>
          </p:txBody>
        </p:sp>
        <p:sp>
          <p:nvSpPr>
            <p:cNvPr id="77" name="Rectangle 48">
              <a:extLst>
                <a:ext uri="{FF2B5EF4-FFF2-40B4-BE49-F238E27FC236}">
                  <a16:creationId xmlns:a16="http://schemas.microsoft.com/office/drawing/2014/main" id="{7C1EDAA9-87FA-404D-9E8B-AA531D481D0C}"/>
                </a:ext>
              </a:extLst>
            </p:cNvPr>
            <p:cNvSpPr/>
            <p:nvPr/>
          </p:nvSpPr>
          <p:spPr>
            <a:xfrm>
              <a:off x="930324" y="1577846"/>
              <a:ext cx="1188615" cy="9093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1200" dirty="0"/>
                <a:t>Ядро</a:t>
              </a:r>
              <a:r>
                <a:rPr lang="en-US" sz="1200" dirty="0"/>
                <a:t> 0</a:t>
              </a:r>
            </a:p>
          </p:txBody>
        </p:sp>
        <p:cxnSp>
          <p:nvCxnSpPr>
            <p:cNvPr id="78" name="Straight Connector 331">
              <a:extLst>
                <a:ext uri="{FF2B5EF4-FFF2-40B4-BE49-F238E27FC236}">
                  <a16:creationId xmlns:a16="http://schemas.microsoft.com/office/drawing/2014/main" id="{C33C0F49-4921-4A05-9A39-3A04F7236C0E}"/>
                </a:ext>
              </a:extLst>
            </p:cNvPr>
            <p:cNvCxnSpPr>
              <a:cxnSpLocks/>
              <a:stCxn id="80" idx="0"/>
              <a:endCxn id="64" idx="3"/>
            </p:cNvCxnSpPr>
            <p:nvPr/>
          </p:nvCxnSpPr>
          <p:spPr>
            <a:xfrm flipH="1" flipV="1">
              <a:off x="1978517" y="2149328"/>
              <a:ext cx="318790" cy="403891"/>
            </a:xfrm>
            <a:prstGeom prst="line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9" name="Rectangle 48">
              <a:extLst>
                <a:ext uri="{FF2B5EF4-FFF2-40B4-BE49-F238E27FC236}">
                  <a16:creationId xmlns:a16="http://schemas.microsoft.com/office/drawing/2014/main" id="{12C10458-A40B-4FF2-B7CF-1519128BCD83}"/>
                </a:ext>
              </a:extLst>
            </p:cNvPr>
            <p:cNvSpPr/>
            <p:nvPr/>
          </p:nvSpPr>
          <p:spPr>
            <a:xfrm>
              <a:off x="948413" y="2628173"/>
              <a:ext cx="1188615" cy="9093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1200" dirty="0"/>
                <a:t>Ядро</a:t>
              </a:r>
              <a:r>
                <a:rPr lang="en-US" sz="1200" dirty="0"/>
                <a:t> 1</a:t>
              </a:r>
            </a:p>
          </p:txBody>
        </p:sp>
        <p:sp>
          <p:nvSpPr>
            <p:cNvPr id="80" name="Rectangle 335">
              <a:extLst>
                <a:ext uri="{FF2B5EF4-FFF2-40B4-BE49-F238E27FC236}">
                  <a16:creationId xmlns:a16="http://schemas.microsoft.com/office/drawing/2014/main" id="{61D22DC9-5471-498C-AB78-440378E19ECE}"/>
                </a:ext>
              </a:extLst>
            </p:cNvPr>
            <p:cNvSpPr/>
            <p:nvPr/>
          </p:nvSpPr>
          <p:spPr>
            <a:xfrm rot="16200000">
              <a:off x="2450263" y="2172362"/>
              <a:ext cx="455802" cy="76171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/>
                <a:t>L3</a:t>
              </a:r>
              <a:endParaRPr lang="ru-RU" sz="1400" dirty="0"/>
            </a:p>
          </p:txBody>
        </p:sp>
        <p:sp>
          <p:nvSpPr>
            <p:cNvPr id="81" name="Rectangle 326">
              <a:extLst>
                <a:ext uri="{FF2B5EF4-FFF2-40B4-BE49-F238E27FC236}">
                  <a16:creationId xmlns:a16="http://schemas.microsoft.com/office/drawing/2014/main" id="{9519FE49-5515-4D8B-98CD-034FFBD4E3B4}"/>
                </a:ext>
              </a:extLst>
            </p:cNvPr>
            <p:cNvSpPr/>
            <p:nvPr/>
          </p:nvSpPr>
          <p:spPr>
            <a:xfrm>
              <a:off x="3324045" y="2429430"/>
              <a:ext cx="832156" cy="23637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US" sz="1100" dirty="0"/>
                <a:t>IO</a:t>
              </a:r>
            </a:p>
          </p:txBody>
        </p:sp>
        <p:cxnSp>
          <p:nvCxnSpPr>
            <p:cNvPr id="82" name="Straight Connector 331">
              <a:extLst>
                <a:ext uri="{FF2B5EF4-FFF2-40B4-BE49-F238E27FC236}">
                  <a16:creationId xmlns:a16="http://schemas.microsoft.com/office/drawing/2014/main" id="{E4BD199D-DF9A-401D-A376-2255FB241DB7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>
              <a:off x="2031508" y="2553220"/>
              <a:ext cx="265800" cy="713383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Connector 331">
              <a:extLst>
                <a:ext uri="{FF2B5EF4-FFF2-40B4-BE49-F238E27FC236}">
                  <a16:creationId xmlns:a16="http://schemas.microsoft.com/office/drawing/2014/main" id="{87061070-84FB-4472-B13E-2C38D28A6024}"/>
                </a:ext>
              </a:extLst>
            </p:cNvPr>
            <p:cNvCxnSpPr>
              <a:cxnSpLocks/>
              <a:stCxn id="81" idx="1"/>
              <a:endCxn id="80" idx="2"/>
            </p:cNvCxnSpPr>
            <p:nvPr/>
          </p:nvCxnSpPr>
          <p:spPr>
            <a:xfrm flipH="1">
              <a:off x="3059021" y="2547620"/>
              <a:ext cx="265024" cy="5600"/>
            </a:xfrm>
            <a:prstGeom prst="line">
              <a:avLst/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9" name="Right Arrow 9">
            <a:extLst>
              <a:ext uri="{FF2B5EF4-FFF2-40B4-BE49-F238E27FC236}">
                <a16:creationId xmlns:a16="http://schemas.microsoft.com/office/drawing/2014/main" id="{CC03A039-DC6D-47FF-8397-6F1872DC5F77}"/>
              </a:ext>
            </a:extLst>
          </p:cNvPr>
          <p:cNvSpPr/>
          <p:nvPr/>
        </p:nvSpPr>
        <p:spPr>
          <a:xfrm>
            <a:off x="4214463" y="1947712"/>
            <a:ext cx="1205142" cy="65133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45720" rtlCol="0" anchor="ctr"/>
          <a:lstStyle/>
          <a:p>
            <a:pPr algn="ctr"/>
            <a:r>
              <a:rPr lang="ru-RU" sz="1400" dirty="0">
                <a:solidFill>
                  <a:schemeClr val="tx2"/>
                </a:solidFill>
              </a:rPr>
              <a:t>Вставка</a:t>
            </a:r>
            <a:r>
              <a:rPr lang="en-US" sz="1400" dirty="0">
                <a:solidFill>
                  <a:schemeClr val="tx2"/>
                </a:solidFill>
              </a:rPr>
              <a:t> 61</a:t>
            </a:r>
            <a:endParaRPr lang="ru-RU" sz="1400" dirty="0">
              <a:solidFill>
                <a:schemeClr val="tx2"/>
              </a:solidFill>
            </a:endParaRPr>
          </a:p>
        </p:txBody>
      </p:sp>
      <p:sp>
        <p:nvSpPr>
          <p:cNvPr id="63" name="Right Arrow 9">
            <a:extLst>
              <a:ext uri="{FF2B5EF4-FFF2-40B4-BE49-F238E27FC236}">
                <a16:creationId xmlns:a16="http://schemas.microsoft.com/office/drawing/2014/main" id="{FCA452CF-662C-4747-BEFC-26F9319F2BF6}"/>
              </a:ext>
            </a:extLst>
          </p:cNvPr>
          <p:cNvSpPr/>
          <p:nvPr/>
        </p:nvSpPr>
        <p:spPr>
          <a:xfrm>
            <a:off x="4222075" y="2750089"/>
            <a:ext cx="1203225" cy="65133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45720" rtlCol="0" anchor="ctr"/>
          <a:lstStyle/>
          <a:p>
            <a:pPr algn="ctr"/>
            <a:r>
              <a:rPr lang="ru-RU" sz="1400" dirty="0">
                <a:solidFill>
                  <a:schemeClr val="tx2"/>
                </a:solidFill>
              </a:rPr>
              <a:t>Вставка</a:t>
            </a:r>
            <a:r>
              <a:rPr lang="en-US" sz="1400" dirty="0">
                <a:solidFill>
                  <a:schemeClr val="tx2"/>
                </a:solidFill>
              </a:rPr>
              <a:t> 14</a:t>
            </a:r>
            <a:endParaRPr lang="ru-RU" sz="1400" dirty="0">
              <a:solidFill>
                <a:schemeClr val="tx2"/>
              </a:solidFill>
            </a:endParaRPr>
          </a:p>
        </p:txBody>
      </p:sp>
      <p:sp>
        <p:nvSpPr>
          <p:cNvPr id="64" name="Rectangle 49">
            <a:extLst>
              <a:ext uri="{FF2B5EF4-FFF2-40B4-BE49-F238E27FC236}">
                <a16:creationId xmlns:a16="http://schemas.microsoft.com/office/drawing/2014/main" id="{16493CB2-C6CC-4F5D-84CF-5D0B0826F679}"/>
              </a:ext>
            </a:extLst>
          </p:cNvPr>
          <p:cNvSpPr/>
          <p:nvPr/>
        </p:nvSpPr>
        <p:spPr>
          <a:xfrm>
            <a:off x="5510879" y="2225713"/>
            <a:ext cx="610173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400" dirty="0"/>
              <a:t>L1/L2</a:t>
            </a:r>
            <a:endParaRPr lang="ru-RU" sz="1400" dirty="0"/>
          </a:p>
        </p:txBody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C8CB26C7-FCEB-4DBF-8116-21067591E383}"/>
              </a:ext>
            </a:extLst>
          </p:cNvPr>
          <p:cNvSpPr/>
          <p:nvPr/>
        </p:nvSpPr>
        <p:spPr>
          <a:xfrm>
            <a:off x="5511639" y="3010069"/>
            <a:ext cx="610173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400" dirty="0"/>
              <a:t>L1/L2</a:t>
            </a:r>
            <a:endParaRPr lang="ru-RU" sz="1400" dirty="0"/>
          </a:p>
        </p:txBody>
      </p:sp>
      <p:sp>
        <p:nvSpPr>
          <p:cNvPr id="84" name="Rectangle 29">
            <a:extLst>
              <a:ext uri="{FF2B5EF4-FFF2-40B4-BE49-F238E27FC236}">
                <a16:creationId xmlns:a16="http://schemas.microsoft.com/office/drawing/2014/main" id="{64B63832-A614-42D1-8941-1860675CE2BC}"/>
              </a:ext>
            </a:extLst>
          </p:cNvPr>
          <p:cNvSpPr/>
          <p:nvPr/>
        </p:nvSpPr>
        <p:spPr>
          <a:xfrm>
            <a:off x="8193694" y="2472153"/>
            <a:ext cx="1297673" cy="411544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2"/>
                </a:solidFill>
              </a:rPr>
              <a:t>Очередь</a:t>
            </a:r>
          </a:p>
        </p:txBody>
      </p:sp>
      <p:cxnSp>
        <p:nvCxnSpPr>
          <p:cNvPr id="85" name="Соединитель: изогнутый 84">
            <a:extLst>
              <a:ext uri="{FF2B5EF4-FFF2-40B4-BE49-F238E27FC236}">
                <a16:creationId xmlns:a16="http://schemas.microsoft.com/office/drawing/2014/main" id="{2CA74C86-62DC-42A0-BADD-216E7F9D5364}"/>
              </a:ext>
            </a:extLst>
          </p:cNvPr>
          <p:cNvCxnSpPr>
            <a:cxnSpLocks/>
            <a:stCxn id="84" idx="3"/>
            <a:endCxn id="52" idx="1"/>
          </p:cNvCxnSpPr>
          <p:nvPr/>
        </p:nvCxnSpPr>
        <p:spPr>
          <a:xfrm flipV="1">
            <a:off x="9491367" y="1924807"/>
            <a:ext cx="516208" cy="7531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Рисунок 96" descr="Замок">
            <a:extLst>
              <a:ext uri="{FF2B5EF4-FFF2-40B4-BE49-F238E27FC236}">
                <a16:creationId xmlns:a16="http://schemas.microsoft.com/office/drawing/2014/main" id="{9A0F4985-D2C3-4703-84C7-DFDADB52E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2895" y="1715161"/>
            <a:ext cx="195435" cy="195435"/>
          </a:xfrm>
          <a:prstGeom prst="rect">
            <a:avLst/>
          </a:prstGeom>
        </p:spPr>
      </p:pic>
      <p:cxnSp>
        <p:nvCxnSpPr>
          <p:cNvPr id="100" name="Соединитель: изогнутый 99">
            <a:extLst>
              <a:ext uri="{FF2B5EF4-FFF2-40B4-BE49-F238E27FC236}">
                <a16:creationId xmlns:a16="http://schemas.microsoft.com/office/drawing/2014/main" id="{D41D2A9D-4138-4756-967C-778F6153CA6E}"/>
              </a:ext>
            </a:extLst>
          </p:cNvPr>
          <p:cNvCxnSpPr>
            <a:cxnSpLocks/>
            <a:stCxn id="81" idx="3"/>
            <a:endCxn id="84" idx="2"/>
          </p:cNvCxnSpPr>
          <p:nvPr/>
        </p:nvCxnSpPr>
        <p:spPr>
          <a:xfrm>
            <a:off x="7590344" y="2618662"/>
            <a:ext cx="1252187" cy="265035"/>
          </a:xfrm>
          <a:prstGeom prst="curvedConnector4">
            <a:avLst>
              <a:gd name="adj1" fmla="val 24092"/>
              <a:gd name="adj2" fmla="val 186253"/>
            </a:avLst>
          </a:prstGeom>
          <a:ln w="15875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: изогнутый 100">
            <a:extLst>
              <a:ext uri="{FF2B5EF4-FFF2-40B4-BE49-F238E27FC236}">
                <a16:creationId xmlns:a16="http://schemas.microsoft.com/office/drawing/2014/main" id="{CB28D7ED-5A19-40FA-9ADE-3344D3470A50}"/>
              </a:ext>
            </a:extLst>
          </p:cNvPr>
          <p:cNvCxnSpPr>
            <a:cxnSpLocks/>
            <a:stCxn id="81" idx="3"/>
            <a:endCxn id="84" idx="0"/>
          </p:cNvCxnSpPr>
          <p:nvPr/>
        </p:nvCxnSpPr>
        <p:spPr>
          <a:xfrm flipV="1">
            <a:off x="7590344" y="2472153"/>
            <a:ext cx="1252187" cy="146509"/>
          </a:xfrm>
          <a:prstGeom prst="curvedConnector4">
            <a:avLst>
              <a:gd name="adj1" fmla="val 24092"/>
              <a:gd name="adj2" fmla="val 256031"/>
            </a:avLst>
          </a:prstGeom>
          <a:ln w="15875">
            <a:solidFill>
              <a:schemeClr val="accent4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29">
            <a:extLst>
              <a:ext uri="{FF2B5EF4-FFF2-40B4-BE49-F238E27FC236}">
                <a16:creationId xmlns:a16="http://schemas.microsoft.com/office/drawing/2014/main" id="{23B49205-F0C7-4666-AD78-B6769935B98A}"/>
              </a:ext>
            </a:extLst>
          </p:cNvPr>
          <p:cNvSpPr/>
          <p:nvPr/>
        </p:nvSpPr>
        <p:spPr>
          <a:xfrm>
            <a:off x="10457674" y="3855092"/>
            <a:ext cx="450185" cy="411544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26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3" name="Rectangle 30">
            <a:extLst>
              <a:ext uri="{FF2B5EF4-FFF2-40B4-BE49-F238E27FC236}">
                <a16:creationId xmlns:a16="http://schemas.microsoft.com/office/drawing/2014/main" id="{19FF1523-0126-488E-BACA-5D10A421D785}"/>
              </a:ext>
            </a:extLst>
          </p:cNvPr>
          <p:cNvSpPr/>
          <p:nvPr/>
        </p:nvSpPr>
        <p:spPr>
          <a:xfrm>
            <a:off x="10907122" y="3854736"/>
            <a:ext cx="450185" cy="411544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27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4" name="Rectangle 36">
            <a:extLst>
              <a:ext uri="{FF2B5EF4-FFF2-40B4-BE49-F238E27FC236}">
                <a16:creationId xmlns:a16="http://schemas.microsoft.com/office/drawing/2014/main" id="{1D2955A9-7EC9-437F-B3F6-D814A1247FE4}"/>
              </a:ext>
            </a:extLst>
          </p:cNvPr>
          <p:cNvSpPr/>
          <p:nvPr/>
        </p:nvSpPr>
        <p:spPr>
          <a:xfrm>
            <a:off x="11357307" y="3854736"/>
            <a:ext cx="450185" cy="4115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61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105" name="Rectangle 39">
            <a:extLst>
              <a:ext uri="{FF2B5EF4-FFF2-40B4-BE49-F238E27FC236}">
                <a16:creationId xmlns:a16="http://schemas.microsoft.com/office/drawing/2014/main" id="{8831F2E6-C076-4723-BC5B-47DF9CC6C9DE}"/>
              </a:ext>
            </a:extLst>
          </p:cNvPr>
          <p:cNvSpPr/>
          <p:nvPr/>
        </p:nvSpPr>
        <p:spPr>
          <a:xfrm>
            <a:off x="10545769" y="5955854"/>
            <a:ext cx="450185" cy="4115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14</a:t>
            </a:r>
            <a:endParaRPr lang="ru-RU" b="1" dirty="0">
              <a:solidFill>
                <a:srgbClr val="00B050"/>
              </a:solidFill>
            </a:endParaRPr>
          </a:p>
        </p:txBody>
      </p:sp>
      <p:cxnSp>
        <p:nvCxnSpPr>
          <p:cNvPr id="106" name="Соединитель: уступ 105">
            <a:extLst>
              <a:ext uri="{FF2B5EF4-FFF2-40B4-BE49-F238E27FC236}">
                <a16:creationId xmlns:a16="http://schemas.microsoft.com/office/drawing/2014/main" id="{5FAA73D0-46B7-495A-A401-60AE4504FA02}"/>
              </a:ext>
            </a:extLst>
          </p:cNvPr>
          <p:cNvCxnSpPr>
            <a:cxnSpLocks/>
            <a:stCxn id="108" idx="0"/>
            <a:endCxn id="102" idx="1"/>
          </p:cNvCxnSpPr>
          <p:nvPr/>
        </p:nvCxnSpPr>
        <p:spPr>
          <a:xfrm rot="5400000" flipH="1" flipV="1">
            <a:off x="10205734" y="4210352"/>
            <a:ext cx="401427" cy="102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: уступ 106">
            <a:extLst>
              <a:ext uri="{FF2B5EF4-FFF2-40B4-BE49-F238E27FC236}">
                <a16:creationId xmlns:a16="http://schemas.microsoft.com/office/drawing/2014/main" id="{25F51D1D-3200-482C-804E-D5CBD3C0643F}"/>
              </a:ext>
            </a:extLst>
          </p:cNvPr>
          <p:cNvCxnSpPr>
            <a:cxnSpLocks/>
            <a:stCxn id="109" idx="2"/>
          </p:cNvCxnSpPr>
          <p:nvPr/>
        </p:nvCxnSpPr>
        <p:spPr>
          <a:xfrm rot="16200000" flipH="1">
            <a:off x="10249035" y="5864893"/>
            <a:ext cx="364773" cy="2286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29">
            <a:extLst>
              <a:ext uri="{FF2B5EF4-FFF2-40B4-BE49-F238E27FC236}">
                <a16:creationId xmlns:a16="http://schemas.microsoft.com/office/drawing/2014/main" id="{AA774E5C-87A9-4FDA-9B4C-4D677461D1CE}"/>
              </a:ext>
            </a:extLst>
          </p:cNvPr>
          <p:cNvSpPr/>
          <p:nvPr/>
        </p:nvSpPr>
        <p:spPr>
          <a:xfrm>
            <a:off x="10006752" y="4462291"/>
            <a:ext cx="696937" cy="411544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head</a:t>
            </a:r>
            <a:endParaRPr lang="ru-RU" sz="1600" dirty="0">
              <a:solidFill>
                <a:schemeClr val="tx2"/>
              </a:solidFill>
            </a:endParaRPr>
          </a:p>
        </p:txBody>
      </p:sp>
      <p:sp>
        <p:nvSpPr>
          <p:cNvPr id="109" name="Rectangle 29">
            <a:extLst>
              <a:ext uri="{FF2B5EF4-FFF2-40B4-BE49-F238E27FC236}">
                <a16:creationId xmlns:a16="http://schemas.microsoft.com/office/drawing/2014/main" id="{5293D312-B7F5-4549-A6F3-F8CE27649595}"/>
              </a:ext>
            </a:extLst>
          </p:cNvPr>
          <p:cNvSpPr/>
          <p:nvPr/>
        </p:nvSpPr>
        <p:spPr>
          <a:xfrm>
            <a:off x="10091981" y="5385311"/>
            <a:ext cx="450185" cy="4115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ptr</a:t>
            </a:r>
            <a:endParaRPr lang="ru-RU" dirty="0">
              <a:solidFill>
                <a:schemeClr val="tx2"/>
              </a:solidFill>
            </a:endParaRPr>
          </a:p>
        </p:txBody>
      </p:sp>
      <p:cxnSp>
        <p:nvCxnSpPr>
          <p:cNvPr id="110" name="Соединитель: изогнутый 109">
            <a:extLst>
              <a:ext uri="{FF2B5EF4-FFF2-40B4-BE49-F238E27FC236}">
                <a16:creationId xmlns:a16="http://schemas.microsoft.com/office/drawing/2014/main" id="{0837E89C-8728-431E-9882-80124CC8591B}"/>
              </a:ext>
            </a:extLst>
          </p:cNvPr>
          <p:cNvCxnSpPr>
            <a:cxnSpLocks/>
            <a:stCxn id="109" idx="1"/>
            <a:endCxn id="108" idx="1"/>
          </p:cNvCxnSpPr>
          <p:nvPr/>
        </p:nvCxnSpPr>
        <p:spPr>
          <a:xfrm rot="10800000">
            <a:off x="10006753" y="4668063"/>
            <a:ext cx="85229" cy="923020"/>
          </a:xfrm>
          <a:prstGeom prst="curvedConnector3">
            <a:avLst>
              <a:gd name="adj1" fmla="val 3682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Группа 110">
            <a:extLst>
              <a:ext uri="{FF2B5EF4-FFF2-40B4-BE49-F238E27FC236}">
                <a16:creationId xmlns:a16="http://schemas.microsoft.com/office/drawing/2014/main" id="{0ECF5FAC-E6E0-4CBC-BAD3-F96953E84243}"/>
              </a:ext>
            </a:extLst>
          </p:cNvPr>
          <p:cNvGrpSpPr/>
          <p:nvPr/>
        </p:nvGrpSpPr>
        <p:grpSpPr>
          <a:xfrm>
            <a:off x="5303175" y="4060508"/>
            <a:ext cx="2428487" cy="1585818"/>
            <a:chOff x="767408" y="1464738"/>
            <a:chExt cx="3599338" cy="2214440"/>
          </a:xfrm>
        </p:grpSpPr>
        <p:sp>
          <p:nvSpPr>
            <p:cNvPr id="112" name="Rectangle 5">
              <a:extLst>
                <a:ext uri="{FF2B5EF4-FFF2-40B4-BE49-F238E27FC236}">
                  <a16:creationId xmlns:a16="http://schemas.microsoft.com/office/drawing/2014/main" id="{6F0E4411-D683-4DFA-AF69-55CD56F400DA}"/>
                </a:ext>
              </a:extLst>
            </p:cNvPr>
            <p:cNvSpPr/>
            <p:nvPr/>
          </p:nvSpPr>
          <p:spPr>
            <a:xfrm>
              <a:off x="767408" y="1464738"/>
              <a:ext cx="3599338" cy="2214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/>
                <a:t>CPU 0</a:t>
              </a:r>
            </a:p>
          </p:txBody>
        </p:sp>
        <p:sp>
          <p:nvSpPr>
            <p:cNvPr id="113" name="Rectangle 48">
              <a:extLst>
                <a:ext uri="{FF2B5EF4-FFF2-40B4-BE49-F238E27FC236}">
                  <a16:creationId xmlns:a16="http://schemas.microsoft.com/office/drawing/2014/main" id="{D140FDCA-3911-4A69-A706-08C43D37D80B}"/>
                </a:ext>
              </a:extLst>
            </p:cNvPr>
            <p:cNvSpPr/>
            <p:nvPr/>
          </p:nvSpPr>
          <p:spPr>
            <a:xfrm>
              <a:off x="930324" y="1577846"/>
              <a:ext cx="1188615" cy="9093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1200" dirty="0"/>
                <a:t>Ядро</a:t>
              </a:r>
              <a:r>
                <a:rPr lang="en-US" sz="1200" dirty="0"/>
                <a:t> 0</a:t>
              </a:r>
            </a:p>
          </p:txBody>
        </p:sp>
        <p:cxnSp>
          <p:nvCxnSpPr>
            <p:cNvPr id="114" name="Straight Connector 331">
              <a:extLst>
                <a:ext uri="{FF2B5EF4-FFF2-40B4-BE49-F238E27FC236}">
                  <a16:creationId xmlns:a16="http://schemas.microsoft.com/office/drawing/2014/main" id="{0F8DFA2B-E6C2-43DB-98B3-B4DC59BCC85E}"/>
                </a:ext>
              </a:extLst>
            </p:cNvPr>
            <p:cNvCxnSpPr>
              <a:cxnSpLocks/>
              <a:stCxn id="116" idx="0"/>
              <a:endCxn id="122" idx="3"/>
            </p:cNvCxnSpPr>
            <p:nvPr/>
          </p:nvCxnSpPr>
          <p:spPr>
            <a:xfrm flipH="1" flipV="1">
              <a:off x="1978517" y="2149328"/>
              <a:ext cx="318790" cy="403891"/>
            </a:xfrm>
            <a:prstGeom prst="line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5" name="Rectangle 48">
              <a:extLst>
                <a:ext uri="{FF2B5EF4-FFF2-40B4-BE49-F238E27FC236}">
                  <a16:creationId xmlns:a16="http://schemas.microsoft.com/office/drawing/2014/main" id="{BB97C8B2-7743-4EE0-BF30-534C9E7005E9}"/>
                </a:ext>
              </a:extLst>
            </p:cNvPr>
            <p:cNvSpPr/>
            <p:nvPr/>
          </p:nvSpPr>
          <p:spPr>
            <a:xfrm>
              <a:off x="948413" y="2628173"/>
              <a:ext cx="1188615" cy="9093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1200" dirty="0"/>
                <a:t>Ядро</a:t>
              </a:r>
              <a:r>
                <a:rPr lang="en-US" sz="1200" dirty="0"/>
                <a:t> 1</a:t>
              </a:r>
            </a:p>
          </p:txBody>
        </p:sp>
        <p:sp>
          <p:nvSpPr>
            <p:cNvPr id="116" name="Rectangle 335">
              <a:extLst>
                <a:ext uri="{FF2B5EF4-FFF2-40B4-BE49-F238E27FC236}">
                  <a16:creationId xmlns:a16="http://schemas.microsoft.com/office/drawing/2014/main" id="{5539B49D-7654-40F0-9A3A-DBD1A03BF5B7}"/>
                </a:ext>
              </a:extLst>
            </p:cNvPr>
            <p:cNvSpPr/>
            <p:nvPr/>
          </p:nvSpPr>
          <p:spPr>
            <a:xfrm rot="16200000">
              <a:off x="2450263" y="2172362"/>
              <a:ext cx="455802" cy="76171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/>
                <a:t>L3</a:t>
              </a:r>
              <a:endParaRPr lang="ru-RU" sz="1400" dirty="0"/>
            </a:p>
          </p:txBody>
        </p:sp>
        <p:sp>
          <p:nvSpPr>
            <p:cNvPr id="117" name="Rectangle 326">
              <a:extLst>
                <a:ext uri="{FF2B5EF4-FFF2-40B4-BE49-F238E27FC236}">
                  <a16:creationId xmlns:a16="http://schemas.microsoft.com/office/drawing/2014/main" id="{DD3D8A31-C559-44F5-8466-6B0A78F73FFF}"/>
                </a:ext>
              </a:extLst>
            </p:cNvPr>
            <p:cNvSpPr/>
            <p:nvPr/>
          </p:nvSpPr>
          <p:spPr>
            <a:xfrm>
              <a:off x="3324045" y="2429430"/>
              <a:ext cx="832156" cy="23637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US" sz="1100" dirty="0"/>
                <a:t>IO</a:t>
              </a:r>
            </a:p>
          </p:txBody>
        </p:sp>
        <p:cxnSp>
          <p:nvCxnSpPr>
            <p:cNvPr id="118" name="Straight Connector 331">
              <a:extLst>
                <a:ext uri="{FF2B5EF4-FFF2-40B4-BE49-F238E27FC236}">
                  <a16:creationId xmlns:a16="http://schemas.microsoft.com/office/drawing/2014/main" id="{7E692AC0-F611-453C-A441-717E41A18115}"/>
                </a:ext>
              </a:extLst>
            </p:cNvPr>
            <p:cNvCxnSpPr>
              <a:cxnSpLocks/>
              <a:stCxn id="116" idx="0"/>
            </p:cNvCxnSpPr>
            <p:nvPr/>
          </p:nvCxnSpPr>
          <p:spPr>
            <a:xfrm flipH="1">
              <a:off x="2031508" y="2553220"/>
              <a:ext cx="265800" cy="713383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9" name="Straight Connector 331">
              <a:extLst>
                <a:ext uri="{FF2B5EF4-FFF2-40B4-BE49-F238E27FC236}">
                  <a16:creationId xmlns:a16="http://schemas.microsoft.com/office/drawing/2014/main" id="{E47CC848-C20A-41F8-BC25-5E164737DB44}"/>
                </a:ext>
              </a:extLst>
            </p:cNvPr>
            <p:cNvCxnSpPr>
              <a:cxnSpLocks/>
              <a:stCxn id="117" idx="1"/>
              <a:endCxn id="116" idx="2"/>
            </p:cNvCxnSpPr>
            <p:nvPr/>
          </p:nvCxnSpPr>
          <p:spPr>
            <a:xfrm flipH="1">
              <a:off x="3059021" y="2547620"/>
              <a:ext cx="265024" cy="5600"/>
            </a:xfrm>
            <a:prstGeom prst="line">
              <a:avLst/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0" name="Right Arrow 9">
            <a:extLst>
              <a:ext uri="{FF2B5EF4-FFF2-40B4-BE49-F238E27FC236}">
                <a16:creationId xmlns:a16="http://schemas.microsoft.com/office/drawing/2014/main" id="{53077975-528E-4844-8EE1-D5A0157B3210}"/>
              </a:ext>
            </a:extLst>
          </p:cNvPr>
          <p:cNvSpPr/>
          <p:nvPr/>
        </p:nvSpPr>
        <p:spPr>
          <a:xfrm>
            <a:off x="4213726" y="4165038"/>
            <a:ext cx="1205142" cy="65133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45720" rtlCol="0" anchor="ctr"/>
          <a:lstStyle/>
          <a:p>
            <a:pPr algn="ctr"/>
            <a:r>
              <a:rPr lang="ru-RU" sz="1400" dirty="0">
                <a:solidFill>
                  <a:schemeClr val="tx2"/>
                </a:solidFill>
              </a:rPr>
              <a:t>Вставка</a:t>
            </a:r>
            <a:r>
              <a:rPr lang="en-US" sz="1400" dirty="0">
                <a:solidFill>
                  <a:schemeClr val="tx2"/>
                </a:solidFill>
              </a:rPr>
              <a:t> 61</a:t>
            </a:r>
            <a:endParaRPr lang="ru-RU" sz="1400" dirty="0">
              <a:solidFill>
                <a:schemeClr val="tx2"/>
              </a:solidFill>
            </a:endParaRPr>
          </a:p>
        </p:txBody>
      </p:sp>
      <p:sp>
        <p:nvSpPr>
          <p:cNvPr id="121" name="Right Arrow 9">
            <a:extLst>
              <a:ext uri="{FF2B5EF4-FFF2-40B4-BE49-F238E27FC236}">
                <a16:creationId xmlns:a16="http://schemas.microsoft.com/office/drawing/2014/main" id="{7DB090C0-5AA5-4670-AA6B-8798C4F70827}"/>
              </a:ext>
            </a:extLst>
          </p:cNvPr>
          <p:cNvSpPr/>
          <p:nvPr/>
        </p:nvSpPr>
        <p:spPr>
          <a:xfrm>
            <a:off x="4221338" y="4967415"/>
            <a:ext cx="1203225" cy="65133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45720" rtlCol="0" anchor="ctr"/>
          <a:lstStyle/>
          <a:p>
            <a:pPr algn="ctr"/>
            <a:r>
              <a:rPr lang="ru-RU" sz="1400" dirty="0">
                <a:solidFill>
                  <a:schemeClr val="tx2"/>
                </a:solidFill>
              </a:rPr>
              <a:t>Вставка</a:t>
            </a:r>
            <a:r>
              <a:rPr lang="en-US" sz="1400" dirty="0">
                <a:solidFill>
                  <a:schemeClr val="tx2"/>
                </a:solidFill>
              </a:rPr>
              <a:t> 14</a:t>
            </a:r>
            <a:endParaRPr lang="ru-RU" sz="1400" dirty="0">
              <a:solidFill>
                <a:schemeClr val="tx2"/>
              </a:solidFill>
            </a:endParaRPr>
          </a:p>
        </p:txBody>
      </p:sp>
      <p:sp>
        <p:nvSpPr>
          <p:cNvPr id="122" name="Rectangle 49">
            <a:extLst>
              <a:ext uri="{FF2B5EF4-FFF2-40B4-BE49-F238E27FC236}">
                <a16:creationId xmlns:a16="http://schemas.microsoft.com/office/drawing/2014/main" id="{42686F39-DF76-4B5A-A163-C4E8BB5986FC}"/>
              </a:ext>
            </a:extLst>
          </p:cNvPr>
          <p:cNvSpPr/>
          <p:nvPr/>
        </p:nvSpPr>
        <p:spPr>
          <a:xfrm>
            <a:off x="5510142" y="4443039"/>
            <a:ext cx="610173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400" dirty="0"/>
              <a:t>L1/L2</a:t>
            </a:r>
            <a:endParaRPr lang="ru-RU" sz="1400" dirty="0"/>
          </a:p>
        </p:txBody>
      </p:sp>
      <p:sp>
        <p:nvSpPr>
          <p:cNvPr id="123" name="Rectangle 49">
            <a:extLst>
              <a:ext uri="{FF2B5EF4-FFF2-40B4-BE49-F238E27FC236}">
                <a16:creationId xmlns:a16="http://schemas.microsoft.com/office/drawing/2014/main" id="{C477AF9F-4AB0-4416-ACB3-1175263C5FEB}"/>
              </a:ext>
            </a:extLst>
          </p:cNvPr>
          <p:cNvSpPr/>
          <p:nvPr/>
        </p:nvSpPr>
        <p:spPr>
          <a:xfrm>
            <a:off x="5510902" y="5227395"/>
            <a:ext cx="610173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400" dirty="0"/>
              <a:t>L1/L2</a:t>
            </a:r>
            <a:endParaRPr lang="ru-RU" sz="1400" dirty="0"/>
          </a:p>
        </p:txBody>
      </p:sp>
      <p:sp>
        <p:nvSpPr>
          <p:cNvPr id="124" name="Rectangle 29">
            <a:extLst>
              <a:ext uri="{FF2B5EF4-FFF2-40B4-BE49-F238E27FC236}">
                <a16:creationId xmlns:a16="http://schemas.microsoft.com/office/drawing/2014/main" id="{DD871215-D559-44A0-AC19-CE5D60EB992F}"/>
              </a:ext>
            </a:extLst>
          </p:cNvPr>
          <p:cNvSpPr/>
          <p:nvPr/>
        </p:nvSpPr>
        <p:spPr>
          <a:xfrm>
            <a:off x="8192957" y="4689479"/>
            <a:ext cx="1297673" cy="411544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2"/>
                </a:solidFill>
              </a:rPr>
              <a:t>Очередь</a:t>
            </a:r>
          </a:p>
        </p:txBody>
      </p:sp>
      <p:cxnSp>
        <p:nvCxnSpPr>
          <p:cNvPr id="125" name="Соединитель: изогнутый 124">
            <a:extLst>
              <a:ext uri="{FF2B5EF4-FFF2-40B4-BE49-F238E27FC236}">
                <a16:creationId xmlns:a16="http://schemas.microsoft.com/office/drawing/2014/main" id="{3C255F25-E261-4E9D-B70D-75459BF002B8}"/>
              </a:ext>
            </a:extLst>
          </p:cNvPr>
          <p:cNvCxnSpPr>
            <a:cxnSpLocks/>
            <a:stCxn id="124" idx="3"/>
            <a:endCxn id="108" idx="1"/>
          </p:cNvCxnSpPr>
          <p:nvPr/>
        </p:nvCxnSpPr>
        <p:spPr>
          <a:xfrm flipV="1">
            <a:off x="9490630" y="4668063"/>
            <a:ext cx="516122" cy="2271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Соединитель: изогнутый 125">
            <a:extLst>
              <a:ext uri="{FF2B5EF4-FFF2-40B4-BE49-F238E27FC236}">
                <a16:creationId xmlns:a16="http://schemas.microsoft.com/office/drawing/2014/main" id="{235333DF-F03A-4666-BC12-3B3534D02B9E}"/>
              </a:ext>
            </a:extLst>
          </p:cNvPr>
          <p:cNvCxnSpPr>
            <a:cxnSpLocks/>
            <a:stCxn id="108" idx="3"/>
            <a:endCxn id="109" idx="3"/>
          </p:cNvCxnSpPr>
          <p:nvPr/>
        </p:nvCxnSpPr>
        <p:spPr>
          <a:xfrm flipH="1">
            <a:off x="10542166" y="4668063"/>
            <a:ext cx="161523" cy="923020"/>
          </a:xfrm>
          <a:prstGeom prst="curvedConnector3">
            <a:avLst>
              <a:gd name="adj1" fmla="val -141528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Рисунок 126" descr="Замок">
            <a:extLst>
              <a:ext uri="{FF2B5EF4-FFF2-40B4-BE49-F238E27FC236}">
                <a16:creationId xmlns:a16="http://schemas.microsoft.com/office/drawing/2014/main" id="{7D8F9A50-7D21-474E-A20D-8DE2CEDE3D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2072" y="4458417"/>
            <a:ext cx="195435" cy="195435"/>
          </a:xfrm>
          <a:prstGeom prst="rect">
            <a:avLst/>
          </a:prstGeom>
        </p:spPr>
      </p:pic>
      <p:pic>
        <p:nvPicPr>
          <p:cNvPr id="128" name="Рисунок 127" descr="Замок">
            <a:extLst>
              <a:ext uri="{FF2B5EF4-FFF2-40B4-BE49-F238E27FC236}">
                <a16:creationId xmlns:a16="http://schemas.microsoft.com/office/drawing/2014/main" id="{E6CF8E93-6775-4B87-9D11-7F7FEC6FEA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00022" y="5391412"/>
            <a:ext cx="167699" cy="167699"/>
          </a:xfrm>
          <a:prstGeom prst="rect">
            <a:avLst/>
          </a:prstGeom>
        </p:spPr>
      </p:pic>
      <p:cxnSp>
        <p:nvCxnSpPr>
          <p:cNvPr id="129" name="Соединитель: изогнутый 128">
            <a:extLst>
              <a:ext uri="{FF2B5EF4-FFF2-40B4-BE49-F238E27FC236}">
                <a16:creationId xmlns:a16="http://schemas.microsoft.com/office/drawing/2014/main" id="{7C272D1B-0804-4519-8165-FDAA0986364F}"/>
              </a:ext>
            </a:extLst>
          </p:cNvPr>
          <p:cNvCxnSpPr>
            <a:cxnSpLocks/>
            <a:stCxn id="117" idx="3"/>
            <a:endCxn id="124" idx="2"/>
          </p:cNvCxnSpPr>
          <p:nvPr/>
        </p:nvCxnSpPr>
        <p:spPr>
          <a:xfrm>
            <a:off x="7589607" y="4835988"/>
            <a:ext cx="1252187" cy="265035"/>
          </a:xfrm>
          <a:prstGeom prst="curvedConnector4">
            <a:avLst>
              <a:gd name="adj1" fmla="val 24092"/>
              <a:gd name="adj2" fmla="val 186253"/>
            </a:avLst>
          </a:prstGeom>
          <a:ln w="15875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Соединитель: изогнутый 129">
            <a:extLst>
              <a:ext uri="{FF2B5EF4-FFF2-40B4-BE49-F238E27FC236}">
                <a16:creationId xmlns:a16="http://schemas.microsoft.com/office/drawing/2014/main" id="{7D750050-0CAF-4CCB-B688-36E5F11D6E5F}"/>
              </a:ext>
            </a:extLst>
          </p:cNvPr>
          <p:cNvCxnSpPr>
            <a:cxnSpLocks/>
            <a:stCxn id="117" idx="3"/>
            <a:endCxn id="124" idx="0"/>
          </p:cNvCxnSpPr>
          <p:nvPr/>
        </p:nvCxnSpPr>
        <p:spPr>
          <a:xfrm flipV="1">
            <a:off x="7589607" y="4689479"/>
            <a:ext cx="1252187" cy="146509"/>
          </a:xfrm>
          <a:prstGeom prst="curvedConnector4">
            <a:avLst>
              <a:gd name="adj1" fmla="val 24092"/>
              <a:gd name="adj2" fmla="val 256031"/>
            </a:avLst>
          </a:prstGeom>
          <a:ln w="15875">
            <a:solidFill>
              <a:schemeClr val="accent4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E4146731-ACA7-4F1D-8A4A-30C8D4ADE4A8}"/>
              </a:ext>
            </a:extLst>
          </p:cNvPr>
          <p:cNvSpPr/>
          <p:nvPr/>
        </p:nvSpPr>
        <p:spPr>
          <a:xfrm>
            <a:off x="156459" y="1726837"/>
            <a:ext cx="39445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b="1" dirty="0">
                <a:solidFill>
                  <a:srgbClr val="050D3F"/>
                </a:solidFill>
                <a:latin typeface="Gill Sans SemiBold" charset="0"/>
              </a:rPr>
              <a:t>Изначально циклический список имеет только один узел указывающий на структуру данных</a:t>
            </a:r>
          </a:p>
        </p:txBody>
      </p: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8D15FD1E-B22A-41E2-8E50-3AE970DD2756}"/>
              </a:ext>
            </a:extLst>
          </p:cNvPr>
          <p:cNvSpPr/>
          <p:nvPr/>
        </p:nvSpPr>
        <p:spPr>
          <a:xfrm>
            <a:off x="156458" y="4089096"/>
            <a:ext cx="39445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b="1" dirty="0">
                <a:solidFill>
                  <a:srgbClr val="050D3F"/>
                </a:solidFill>
                <a:latin typeface="Gill Sans SemiBold" charset="0"/>
              </a:rPr>
              <a:t>Если двум потокам требуется одновременный доступ на запись в данную структуру, то один из потоков заблокирует доступный узел, в то же время, другой не найдёт доступный ему узел и создаст новый</a:t>
            </a:r>
          </a:p>
        </p:txBody>
      </p:sp>
      <p:cxnSp>
        <p:nvCxnSpPr>
          <p:cNvPr id="132" name="Соединитель: изогнутый 131">
            <a:extLst>
              <a:ext uri="{FF2B5EF4-FFF2-40B4-BE49-F238E27FC236}">
                <a16:creationId xmlns:a16="http://schemas.microsoft.com/office/drawing/2014/main" id="{5AA0486F-D950-4BC9-B7E8-52D49DE1113A}"/>
              </a:ext>
            </a:extLst>
          </p:cNvPr>
          <p:cNvCxnSpPr>
            <a:cxnSpLocks/>
          </p:cNvCxnSpPr>
          <p:nvPr/>
        </p:nvCxnSpPr>
        <p:spPr>
          <a:xfrm flipV="1">
            <a:off x="4368545" y="3512668"/>
            <a:ext cx="7438947" cy="343460"/>
          </a:xfrm>
          <a:prstGeom prst="curvedConnector3">
            <a:avLst>
              <a:gd name="adj1" fmla="val 50000"/>
            </a:avLst>
          </a:prstGeom>
          <a:ln w="15875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8706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66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F4B5B8-55DF-4348-87D0-90581323BE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ЦИКЛИЧЕСКАЯ ОСЛАБЛЕННАЯ ОЧЕРЕДЬ С ПРИОРИТЕТОМ (CPQ)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E2528138-A147-44CB-B3D1-436683F06E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Модель удаления узла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E4146731-ACA7-4F1D-8A4A-30C8D4ADE4A8}"/>
              </a:ext>
            </a:extLst>
          </p:cNvPr>
          <p:cNvSpPr/>
          <p:nvPr/>
        </p:nvSpPr>
        <p:spPr>
          <a:xfrm>
            <a:off x="156459" y="1726837"/>
            <a:ext cx="3944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b="1" dirty="0">
                <a:solidFill>
                  <a:srgbClr val="050D3F"/>
                </a:solidFill>
                <a:latin typeface="Gill Sans SemiBold" charset="0"/>
              </a:rPr>
              <a:t>Когда структура данных в узле становится пустой - узел удаляется</a:t>
            </a:r>
          </a:p>
        </p:txBody>
      </p: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8D15FD1E-B22A-41E2-8E50-3AE970DD2756}"/>
              </a:ext>
            </a:extLst>
          </p:cNvPr>
          <p:cNvSpPr/>
          <p:nvPr/>
        </p:nvSpPr>
        <p:spPr>
          <a:xfrm>
            <a:off x="156458" y="4089096"/>
            <a:ext cx="39445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b="1" dirty="0">
                <a:solidFill>
                  <a:srgbClr val="050D3F"/>
                </a:solidFill>
                <a:latin typeface="Gill Sans SemiBold" charset="0"/>
              </a:rPr>
              <a:t>Данная операция удаления необходима для увеличения производительности поиска подходящих узлов и экономии места</a:t>
            </a:r>
          </a:p>
        </p:txBody>
      </p:sp>
      <p:cxnSp>
        <p:nvCxnSpPr>
          <p:cNvPr id="132" name="Соединитель: изогнутый 131">
            <a:extLst>
              <a:ext uri="{FF2B5EF4-FFF2-40B4-BE49-F238E27FC236}">
                <a16:creationId xmlns:a16="http://schemas.microsoft.com/office/drawing/2014/main" id="{5AA0486F-D950-4BC9-B7E8-52D49DE1113A}"/>
              </a:ext>
            </a:extLst>
          </p:cNvPr>
          <p:cNvCxnSpPr>
            <a:cxnSpLocks/>
          </p:cNvCxnSpPr>
          <p:nvPr/>
        </p:nvCxnSpPr>
        <p:spPr>
          <a:xfrm flipV="1">
            <a:off x="4368545" y="3512668"/>
            <a:ext cx="7438947" cy="343460"/>
          </a:xfrm>
          <a:prstGeom prst="curvedConnector3">
            <a:avLst>
              <a:gd name="adj1" fmla="val 50000"/>
            </a:avLst>
          </a:prstGeom>
          <a:ln w="15875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29">
            <a:extLst>
              <a:ext uri="{FF2B5EF4-FFF2-40B4-BE49-F238E27FC236}">
                <a16:creationId xmlns:a16="http://schemas.microsoft.com/office/drawing/2014/main" id="{A8B19112-5D37-4959-BB44-D9A774B784B1}"/>
              </a:ext>
            </a:extLst>
          </p:cNvPr>
          <p:cNvSpPr/>
          <p:nvPr/>
        </p:nvSpPr>
        <p:spPr>
          <a:xfrm>
            <a:off x="10446182" y="3785074"/>
            <a:ext cx="450185" cy="411544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26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62" name="Rectangle 30">
            <a:extLst>
              <a:ext uri="{FF2B5EF4-FFF2-40B4-BE49-F238E27FC236}">
                <a16:creationId xmlns:a16="http://schemas.microsoft.com/office/drawing/2014/main" id="{3A1B2D6F-0D9C-4E64-81FB-8A5AA4E05F75}"/>
              </a:ext>
            </a:extLst>
          </p:cNvPr>
          <p:cNvSpPr/>
          <p:nvPr/>
        </p:nvSpPr>
        <p:spPr>
          <a:xfrm>
            <a:off x="10895630" y="3784718"/>
            <a:ext cx="450185" cy="411544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27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FE93A272-7438-434B-89D3-DCDAD1BCCC8D}"/>
              </a:ext>
            </a:extLst>
          </p:cNvPr>
          <p:cNvSpPr/>
          <p:nvPr/>
        </p:nvSpPr>
        <p:spPr>
          <a:xfrm>
            <a:off x="11345815" y="3784718"/>
            <a:ext cx="450185" cy="4115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61</a:t>
            </a:r>
            <a:endParaRPr lang="ru-RU" b="1" dirty="0">
              <a:solidFill>
                <a:srgbClr val="00B050"/>
              </a:solidFill>
            </a:endParaRPr>
          </a:p>
        </p:txBody>
      </p:sp>
      <p:cxnSp>
        <p:nvCxnSpPr>
          <p:cNvPr id="67" name="Соединитель: уступ 66">
            <a:extLst>
              <a:ext uri="{FF2B5EF4-FFF2-40B4-BE49-F238E27FC236}">
                <a16:creationId xmlns:a16="http://schemas.microsoft.com/office/drawing/2014/main" id="{697241EA-08CC-4453-87C9-99E8E660212B}"/>
              </a:ext>
            </a:extLst>
          </p:cNvPr>
          <p:cNvCxnSpPr>
            <a:cxnSpLocks/>
            <a:stCxn id="68" idx="0"/>
            <a:endCxn id="61" idx="1"/>
          </p:cNvCxnSpPr>
          <p:nvPr/>
        </p:nvCxnSpPr>
        <p:spPr>
          <a:xfrm rot="5400000" flipH="1" flipV="1">
            <a:off x="10194242" y="4140334"/>
            <a:ext cx="401427" cy="102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29">
            <a:extLst>
              <a:ext uri="{FF2B5EF4-FFF2-40B4-BE49-F238E27FC236}">
                <a16:creationId xmlns:a16="http://schemas.microsoft.com/office/drawing/2014/main" id="{CF88EDCE-2626-43D3-8729-00C3402574DA}"/>
              </a:ext>
            </a:extLst>
          </p:cNvPr>
          <p:cNvSpPr/>
          <p:nvPr/>
        </p:nvSpPr>
        <p:spPr>
          <a:xfrm>
            <a:off x="9995260" y="4392273"/>
            <a:ext cx="696937" cy="411544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head</a:t>
            </a:r>
            <a:endParaRPr lang="ru-RU" sz="1600" dirty="0">
              <a:solidFill>
                <a:schemeClr val="tx2"/>
              </a:solidFill>
            </a:endParaRPr>
          </a:p>
        </p:txBody>
      </p:sp>
      <p:cxnSp>
        <p:nvCxnSpPr>
          <p:cNvPr id="69" name="Соединитель: изогнутый 68">
            <a:extLst>
              <a:ext uri="{FF2B5EF4-FFF2-40B4-BE49-F238E27FC236}">
                <a16:creationId xmlns:a16="http://schemas.microsoft.com/office/drawing/2014/main" id="{55430F01-8274-44F2-9EF5-1132BA637700}"/>
              </a:ext>
            </a:extLst>
          </p:cNvPr>
          <p:cNvCxnSpPr>
            <a:cxnSpLocks/>
            <a:stCxn id="68" idx="3"/>
            <a:endCxn id="68" idx="1"/>
          </p:cNvCxnSpPr>
          <p:nvPr/>
        </p:nvCxnSpPr>
        <p:spPr>
          <a:xfrm flipH="1">
            <a:off x="9995260" y="4598045"/>
            <a:ext cx="696937" cy="12700"/>
          </a:xfrm>
          <a:prstGeom prst="curvedConnector5">
            <a:avLst>
              <a:gd name="adj1" fmla="val -32801"/>
              <a:gd name="adj2" fmla="val 3420252"/>
              <a:gd name="adj3" fmla="val 132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BE913E94-92D9-406F-9CFC-B86DA8B85A48}"/>
              </a:ext>
            </a:extLst>
          </p:cNvPr>
          <p:cNvGrpSpPr/>
          <p:nvPr/>
        </p:nvGrpSpPr>
        <p:grpSpPr>
          <a:xfrm>
            <a:off x="5291597" y="4516420"/>
            <a:ext cx="2428487" cy="1585818"/>
            <a:chOff x="767408" y="1464738"/>
            <a:chExt cx="3599338" cy="2214440"/>
          </a:xfrm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507D52FC-729F-44D0-A031-0EDF7DD0563D}"/>
                </a:ext>
              </a:extLst>
            </p:cNvPr>
            <p:cNvSpPr/>
            <p:nvPr/>
          </p:nvSpPr>
          <p:spPr>
            <a:xfrm>
              <a:off x="767408" y="1464738"/>
              <a:ext cx="3599338" cy="2214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/>
                <a:t>CPU 0</a:t>
              </a:r>
            </a:p>
          </p:txBody>
        </p:sp>
        <p:sp>
          <p:nvSpPr>
            <p:cNvPr id="72" name="Rectangle 48">
              <a:extLst>
                <a:ext uri="{FF2B5EF4-FFF2-40B4-BE49-F238E27FC236}">
                  <a16:creationId xmlns:a16="http://schemas.microsoft.com/office/drawing/2014/main" id="{99571B95-4750-49B0-9ECE-EAC9E082F5DC}"/>
                </a:ext>
              </a:extLst>
            </p:cNvPr>
            <p:cNvSpPr/>
            <p:nvPr/>
          </p:nvSpPr>
          <p:spPr>
            <a:xfrm>
              <a:off x="930324" y="1577846"/>
              <a:ext cx="1188615" cy="9093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1200" dirty="0"/>
                <a:t>Ядро</a:t>
              </a:r>
              <a:r>
                <a:rPr lang="en-US" sz="1200" dirty="0"/>
                <a:t> 0</a:t>
              </a:r>
            </a:p>
          </p:txBody>
        </p:sp>
        <p:cxnSp>
          <p:nvCxnSpPr>
            <p:cNvPr id="73" name="Straight Connector 331">
              <a:extLst>
                <a:ext uri="{FF2B5EF4-FFF2-40B4-BE49-F238E27FC236}">
                  <a16:creationId xmlns:a16="http://schemas.microsoft.com/office/drawing/2014/main" id="{16852F76-71CD-4DF3-B259-248DE2DB9114}"/>
                </a:ext>
              </a:extLst>
            </p:cNvPr>
            <p:cNvCxnSpPr>
              <a:cxnSpLocks/>
              <a:stCxn id="75" idx="0"/>
              <a:endCxn id="91" idx="3"/>
            </p:cNvCxnSpPr>
            <p:nvPr/>
          </p:nvCxnSpPr>
          <p:spPr>
            <a:xfrm flipH="1" flipV="1">
              <a:off x="1978517" y="2149328"/>
              <a:ext cx="318790" cy="403891"/>
            </a:xfrm>
            <a:prstGeom prst="line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351C0694-04F0-4543-803A-55962CF20127}"/>
                </a:ext>
              </a:extLst>
            </p:cNvPr>
            <p:cNvSpPr/>
            <p:nvPr/>
          </p:nvSpPr>
          <p:spPr>
            <a:xfrm>
              <a:off x="948413" y="2628173"/>
              <a:ext cx="1188615" cy="9093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1200" dirty="0"/>
                <a:t>Ядро</a:t>
              </a:r>
              <a:r>
                <a:rPr lang="en-US" sz="1200" dirty="0"/>
                <a:t> 1</a:t>
              </a:r>
            </a:p>
          </p:txBody>
        </p:sp>
        <p:sp>
          <p:nvSpPr>
            <p:cNvPr id="75" name="Rectangle 335">
              <a:extLst>
                <a:ext uri="{FF2B5EF4-FFF2-40B4-BE49-F238E27FC236}">
                  <a16:creationId xmlns:a16="http://schemas.microsoft.com/office/drawing/2014/main" id="{16381D0B-1B31-45EC-80A1-34F0FAE13128}"/>
                </a:ext>
              </a:extLst>
            </p:cNvPr>
            <p:cNvSpPr/>
            <p:nvPr/>
          </p:nvSpPr>
          <p:spPr>
            <a:xfrm rot="16200000">
              <a:off x="2450263" y="2172362"/>
              <a:ext cx="455802" cy="76171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/>
                <a:t>L3</a:t>
              </a:r>
              <a:endParaRPr lang="ru-RU" sz="1400" dirty="0"/>
            </a:p>
          </p:txBody>
        </p:sp>
        <p:sp>
          <p:nvSpPr>
            <p:cNvPr id="86" name="Rectangle 326">
              <a:extLst>
                <a:ext uri="{FF2B5EF4-FFF2-40B4-BE49-F238E27FC236}">
                  <a16:creationId xmlns:a16="http://schemas.microsoft.com/office/drawing/2014/main" id="{1830F181-731A-4EB9-998F-F8ACE0B3CBBF}"/>
                </a:ext>
              </a:extLst>
            </p:cNvPr>
            <p:cNvSpPr/>
            <p:nvPr/>
          </p:nvSpPr>
          <p:spPr>
            <a:xfrm>
              <a:off x="3324045" y="2429430"/>
              <a:ext cx="832156" cy="23637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US" sz="1100" dirty="0"/>
                <a:t>IO</a:t>
              </a:r>
            </a:p>
          </p:txBody>
        </p:sp>
        <p:cxnSp>
          <p:nvCxnSpPr>
            <p:cNvPr id="87" name="Straight Connector 331">
              <a:extLst>
                <a:ext uri="{FF2B5EF4-FFF2-40B4-BE49-F238E27FC236}">
                  <a16:creationId xmlns:a16="http://schemas.microsoft.com/office/drawing/2014/main" id="{77B3AFF9-AFBB-48A8-ACEE-D179FE7A7432}"/>
                </a:ext>
              </a:extLst>
            </p:cNvPr>
            <p:cNvCxnSpPr>
              <a:cxnSpLocks/>
              <a:stCxn id="75" idx="0"/>
            </p:cNvCxnSpPr>
            <p:nvPr/>
          </p:nvCxnSpPr>
          <p:spPr>
            <a:xfrm flipH="1">
              <a:off x="2031508" y="2553220"/>
              <a:ext cx="265800" cy="713383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Straight Connector 331">
              <a:extLst>
                <a:ext uri="{FF2B5EF4-FFF2-40B4-BE49-F238E27FC236}">
                  <a16:creationId xmlns:a16="http://schemas.microsoft.com/office/drawing/2014/main" id="{F63F6528-41B7-4633-A7D0-4F3C60416BC5}"/>
                </a:ext>
              </a:extLst>
            </p:cNvPr>
            <p:cNvCxnSpPr>
              <a:cxnSpLocks/>
              <a:stCxn id="86" idx="1"/>
              <a:endCxn id="75" idx="2"/>
            </p:cNvCxnSpPr>
            <p:nvPr/>
          </p:nvCxnSpPr>
          <p:spPr>
            <a:xfrm flipH="1">
              <a:off x="3059021" y="2547620"/>
              <a:ext cx="265024" cy="5600"/>
            </a:xfrm>
            <a:prstGeom prst="line">
              <a:avLst/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9" name="Right Arrow 9">
            <a:extLst>
              <a:ext uri="{FF2B5EF4-FFF2-40B4-BE49-F238E27FC236}">
                <a16:creationId xmlns:a16="http://schemas.microsoft.com/office/drawing/2014/main" id="{7F81A0E3-AC26-46E1-A87E-E61D4FFA907C}"/>
              </a:ext>
            </a:extLst>
          </p:cNvPr>
          <p:cNvSpPr/>
          <p:nvPr/>
        </p:nvSpPr>
        <p:spPr>
          <a:xfrm>
            <a:off x="4202148" y="4620950"/>
            <a:ext cx="1205142" cy="65133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45720" rtlCol="0" anchor="ctr"/>
          <a:lstStyle/>
          <a:p>
            <a:pPr algn="ctr"/>
            <a:r>
              <a:rPr lang="ru-RU" sz="1400" dirty="0">
                <a:solidFill>
                  <a:schemeClr val="tx2"/>
                </a:solidFill>
              </a:rPr>
              <a:t>Вставка</a:t>
            </a:r>
            <a:r>
              <a:rPr lang="en-US" sz="1400" dirty="0">
                <a:solidFill>
                  <a:schemeClr val="tx2"/>
                </a:solidFill>
              </a:rPr>
              <a:t> 61</a:t>
            </a:r>
            <a:endParaRPr lang="ru-RU" sz="1400" dirty="0">
              <a:solidFill>
                <a:schemeClr val="tx2"/>
              </a:solidFill>
            </a:endParaRPr>
          </a:p>
        </p:txBody>
      </p:sp>
      <p:sp>
        <p:nvSpPr>
          <p:cNvPr id="91" name="Rectangle 49">
            <a:extLst>
              <a:ext uri="{FF2B5EF4-FFF2-40B4-BE49-F238E27FC236}">
                <a16:creationId xmlns:a16="http://schemas.microsoft.com/office/drawing/2014/main" id="{DCF25C24-15D8-4233-BABC-3EE52A4803DA}"/>
              </a:ext>
            </a:extLst>
          </p:cNvPr>
          <p:cNvSpPr/>
          <p:nvPr/>
        </p:nvSpPr>
        <p:spPr>
          <a:xfrm>
            <a:off x="5498564" y="4898951"/>
            <a:ext cx="610173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400" dirty="0"/>
              <a:t>L1/L2</a:t>
            </a:r>
            <a:endParaRPr lang="ru-RU" sz="1400" dirty="0"/>
          </a:p>
        </p:txBody>
      </p:sp>
      <p:sp>
        <p:nvSpPr>
          <p:cNvPr id="92" name="Rectangle 49">
            <a:extLst>
              <a:ext uri="{FF2B5EF4-FFF2-40B4-BE49-F238E27FC236}">
                <a16:creationId xmlns:a16="http://schemas.microsoft.com/office/drawing/2014/main" id="{DF520169-0F39-4CB5-8FE6-F1525145BBCF}"/>
              </a:ext>
            </a:extLst>
          </p:cNvPr>
          <p:cNvSpPr/>
          <p:nvPr/>
        </p:nvSpPr>
        <p:spPr>
          <a:xfrm>
            <a:off x="5499324" y="5683307"/>
            <a:ext cx="610173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400" dirty="0"/>
              <a:t>L1/L2</a:t>
            </a:r>
            <a:endParaRPr lang="ru-RU" sz="1400" dirty="0"/>
          </a:p>
        </p:txBody>
      </p:sp>
      <p:sp>
        <p:nvSpPr>
          <p:cNvPr id="93" name="Rectangle 29">
            <a:extLst>
              <a:ext uri="{FF2B5EF4-FFF2-40B4-BE49-F238E27FC236}">
                <a16:creationId xmlns:a16="http://schemas.microsoft.com/office/drawing/2014/main" id="{CC33B9E0-60D5-43DD-A264-D9B02823C198}"/>
              </a:ext>
            </a:extLst>
          </p:cNvPr>
          <p:cNvSpPr/>
          <p:nvPr/>
        </p:nvSpPr>
        <p:spPr>
          <a:xfrm>
            <a:off x="8181379" y="5145391"/>
            <a:ext cx="1297673" cy="411544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2"/>
                </a:solidFill>
              </a:rPr>
              <a:t>Очередь</a:t>
            </a:r>
          </a:p>
        </p:txBody>
      </p:sp>
      <p:cxnSp>
        <p:nvCxnSpPr>
          <p:cNvPr id="94" name="Соединитель: изогнутый 93">
            <a:extLst>
              <a:ext uri="{FF2B5EF4-FFF2-40B4-BE49-F238E27FC236}">
                <a16:creationId xmlns:a16="http://schemas.microsoft.com/office/drawing/2014/main" id="{57FDE618-FC0E-4760-96D4-41203220B88C}"/>
              </a:ext>
            </a:extLst>
          </p:cNvPr>
          <p:cNvCxnSpPr>
            <a:cxnSpLocks/>
            <a:stCxn id="93" idx="3"/>
            <a:endCxn id="68" idx="1"/>
          </p:cNvCxnSpPr>
          <p:nvPr/>
        </p:nvCxnSpPr>
        <p:spPr>
          <a:xfrm flipV="1">
            <a:off x="9479052" y="4598045"/>
            <a:ext cx="516208" cy="7531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Рисунок 94" descr="Замок">
            <a:extLst>
              <a:ext uri="{FF2B5EF4-FFF2-40B4-BE49-F238E27FC236}">
                <a16:creationId xmlns:a16="http://schemas.microsoft.com/office/drawing/2014/main" id="{0ED86777-F9B5-4D03-A0F5-ADF0F45118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0580" y="4388399"/>
            <a:ext cx="195435" cy="195435"/>
          </a:xfrm>
          <a:prstGeom prst="rect">
            <a:avLst/>
          </a:prstGeom>
        </p:spPr>
      </p:pic>
      <p:cxnSp>
        <p:nvCxnSpPr>
          <p:cNvPr id="96" name="Соединитель: изогнутый 95">
            <a:extLst>
              <a:ext uri="{FF2B5EF4-FFF2-40B4-BE49-F238E27FC236}">
                <a16:creationId xmlns:a16="http://schemas.microsoft.com/office/drawing/2014/main" id="{E657C2B7-B514-4B05-AA01-A18532E49BE5}"/>
              </a:ext>
            </a:extLst>
          </p:cNvPr>
          <p:cNvCxnSpPr>
            <a:cxnSpLocks/>
            <a:stCxn id="86" idx="3"/>
            <a:endCxn id="93" idx="2"/>
          </p:cNvCxnSpPr>
          <p:nvPr/>
        </p:nvCxnSpPr>
        <p:spPr>
          <a:xfrm>
            <a:off x="7578029" y="5291900"/>
            <a:ext cx="1252187" cy="265035"/>
          </a:xfrm>
          <a:prstGeom prst="curvedConnector4">
            <a:avLst>
              <a:gd name="adj1" fmla="val 24092"/>
              <a:gd name="adj2" fmla="val 186253"/>
            </a:avLst>
          </a:prstGeom>
          <a:ln w="15875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: изогнутый 97">
            <a:extLst>
              <a:ext uri="{FF2B5EF4-FFF2-40B4-BE49-F238E27FC236}">
                <a16:creationId xmlns:a16="http://schemas.microsoft.com/office/drawing/2014/main" id="{74DC98C9-FF9B-4C39-895D-5BF48337CE88}"/>
              </a:ext>
            </a:extLst>
          </p:cNvPr>
          <p:cNvCxnSpPr>
            <a:cxnSpLocks/>
            <a:stCxn id="86" idx="3"/>
            <a:endCxn id="93" idx="0"/>
          </p:cNvCxnSpPr>
          <p:nvPr/>
        </p:nvCxnSpPr>
        <p:spPr>
          <a:xfrm flipV="1">
            <a:off x="7578029" y="5145391"/>
            <a:ext cx="1252187" cy="146509"/>
          </a:xfrm>
          <a:prstGeom prst="curvedConnector4">
            <a:avLst>
              <a:gd name="adj1" fmla="val 24092"/>
              <a:gd name="adj2" fmla="val 256031"/>
            </a:avLst>
          </a:prstGeom>
          <a:ln w="15875">
            <a:solidFill>
              <a:schemeClr val="accent4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29">
            <a:extLst>
              <a:ext uri="{FF2B5EF4-FFF2-40B4-BE49-F238E27FC236}">
                <a16:creationId xmlns:a16="http://schemas.microsoft.com/office/drawing/2014/main" id="{2A3891DD-AA50-4504-B736-45E1CF046376}"/>
              </a:ext>
            </a:extLst>
          </p:cNvPr>
          <p:cNvSpPr/>
          <p:nvPr/>
        </p:nvSpPr>
        <p:spPr>
          <a:xfrm>
            <a:off x="10657515" y="894770"/>
            <a:ext cx="450185" cy="411544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26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33" name="Rectangle 30">
            <a:extLst>
              <a:ext uri="{FF2B5EF4-FFF2-40B4-BE49-F238E27FC236}">
                <a16:creationId xmlns:a16="http://schemas.microsoft.com/office/drawing/2014/main" id="{CD1F97F5-0292-455D-B2E4-EEEB2FBF45F0}"/>
              </a:ext>
            </a:extLst>
          </p:cNvPr>
          <p:cNvSpPr/>
          <p:nvPr/>
        </p:nvSpPr>
        <p:spPr>
          <a:xfrm>
            <a:off x="11106963" y="894414"/>
            <a:ext cx="450185" cy="411544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27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34" name="Rectangle 36">
            <a:extLst>
              <a:ext uri="{FF2B5EF4-FFF2-40B4-BE49-F238E27FC236}">
                <a16:creationId xmlns:a16="http://schemas.microsoft.com/office/drawing/2014/main" id="{5991138D-6196-4238-898E-5B2D842EEA28}"/>
              </a:ext>
            </a:extLst>
          </p:cNvPr>
          <p:cNvSpPr/>
          <p:nvPr/>
        </p:nvSpPr>
        <p:spPr>
          <a:xfrm>
            <a:off x="11557148" y="894414"/>
            <a:ext cx="450185" cy="4115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61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135" name="Rectangle 39">
            <a:extLst>
              <a:ext uri="{FF2B5EF4-FFF2-40B4-BE49-F238E27FC236}">
                <a16:creationId xmlns:a16="http://schemas.microsoft.com/office/drawing/2014/main" id="{1BF0BABD-5A0F-44C4-9ABD-B7BCAD167212}"/>
              </a:ext>
            </a:extLst>
          </p:cNvPr>
          <p:cNvSpPr/>
          <p:nvPr/>
        </p:nvSpPr>
        <p:spPr>
          <a:xfrm>
            <a:off x="10745610" y="2995532"/>
            <a:ext cx="450185" cy="4115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84</a:t>
            </a:r>
          </a:p>
        </p:txBody>
      </p:sp>
      <p:cxnSp>
        <p:nvCxnSpPr>
          <p:cNvPr id="136" name="Соединитель: уступ 135">
            <a:extLst>
              <a:ext uri="{FF2B5EF4-FFF2-40B4-BE49-F238E27FC236}">
                <a16:creationId xmlns:a16="http://schemas.microsoft.com/office/drawing/2014/main" id="{887D867B-AE38-4AAB-8CD6-6FFA1D9E2BAF}"/>
              </a:ext>
            </a:extLst>
          </p:cNvPr>
          <p:cNvCxnSpPr>
            <a:cxnSpLocks/>
            <a:stCxn id="138" idx="0"/>
            <a:endCxn id="99" idx="1"/>
          </p:cNvCxnSpPr>
          <p:nvPr/>
        </p:nvCxnSpPr>
        <p:spPr>
          <a:xfrm rot="5400000" flipH="1" flipV="1">
            <a:off x="10405575" y="1250030"/>
            <a:ext cx="401427" cy="102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: уступ 136">
            <a:extLst>
              <a:ext uri="{FF2B5EF4-FFF2-40B4-BE49-F238E27FC236}">
                <a16:creationId xmlns:a16="http://schemas.microsoft.com/office/drawing/2014/main" id="{CF64DF7F-BF5F-4C72-87B3-205613FAA477}"/>
              </a:ext>
            </a:extLst>
          </p:cNvPr>
          <p:cNvCxnSpPr>
            <a:cxnSpLocks/>
            <a:stCxn id="139" idx="2"/>
          </p:cNvCxnSpPr>
          <p:nvPr/>
        </p:nvCxnSpPr>
        <p:spPr>
          <a:xfrm rot="16200000" flipH="1">
            <a:off x="10448876" y="2904571"/>
            <a:ext cx="364773" cy="2286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29">
            <a:extLst>
              <a:ext uri="{FF2B5EF4-FFF2-40B4-BE49-F238E27FC236}">
                <a16:creationId xmlns:a16="http://schemas.microsoft.com/office/drawing/2014/main" id="{1376CD94-9272-4C15-87A0-5116608016B1}"/>
              </a:ext>
            </a:extLst>
          </p:cNvPr>
          <p:cNvSpPr/>
          <p:nvPr/>
        </p:nvSpPr>
        <p:spPr>
          <a:xfrm>
            <a:off x="10206593" y="1501969"/>
            <a:ext cx="696937" cy="411544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head</a:t>
            </a:r>
            <a:endParaRPr lang="ru-RU" sz="1600" dirty="0">
              <a:solidFill>
                <a:schemeClr val="tx2"/>
              </a:solidFill>
            </a:endParaRPr>
          </a:p>
        </p:txBody>
      </p:sp>
      <p:sp>
        <p:nvSpPr>
          <p:cNvPr id="139" name="Rectangle 29">
            <a:extLst>
              <a:ext uri="{FF2B5EF4-FFF2-40B4-BE49-F238E27FC236}">
                <a16:creationId xmlns:a16="http://schemas.microsoft.com/office/drawing/2014/main" id="{CF02DFDB-3612-45F3-A217-F2B56631BD51}"/>
              </a:ext>
            </a:extLst>
          </p:cNvPr>
          <p:cNvSpPr/>
          <p:nvPr/>
        </p:nvSpPr>
        <p:spPr>
          <a:xfrm>
            <a:off x="10291822" y="2424989"/>
            <a:ext cx="450185" cy="4115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ptr</a:t>
            </a:r>
            <a:endParaRPr lang="ru-RU" dirty="0">
              <a:solidFill>
                <a:schemeClr val="tx2"/>
              </a:solidFill>
            </a:endParaRPr>
          </a:p>
        </p:txBody>
      </p:sp>
      <p:cxnSp>
        <p:nvCxnSpPr>
          <p:cNvPr id="140" name="Соединитель: изогнутый 139">
            <a:extLst>
              <a:ext uri="{FF2B5EF4-FFF2-40B4-BE49-F238E27FC236}">
                <a16:creationId xmlns:a16="http://schemas.microsoft.com/office/drawing/2014/main" id="{964ECA9D-A392-4F97-B245-B7E70C9C5C6B}"/>
              </a:ext>
            </a:extLst>
          </p:cNvPr>
          <p:cNvCxnSpPr>
            <a:cxnSpLocks/>
            <a:stCxn id="139" idx="1"/>
            <a:endCxn id="138" idx="1"/>
          </p:cNvCxnSpPr>
          <p:nvPr/>
        </p:nvCxnSpPr>
        <p:spPr>
          <a:xfrm rot="10800000">
            <a:off x="10206594" y="1707741"/>
            <a:ext cx="85229" cy="923020"/>
          </a:xfrm>
          <a:prstGeom prst="curvedConnector3">
            <a:avLst>
              <a:gd name="adj1" fmla="val 3682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Группа 140">
            <a:extLst>
              <a:ext uri="{FF2B5EF4-FFF2-40B4-BE49-F238E27FC236}">
                <a16:creationId xmlns:a16="http://schemas.microsoft.com/office/drawing/2014/main" id="{E60BBFD8-FF18-4786-BB62-F175B0F6E55D}"/>
              </a:ext>
            </a:extLst>
          </p:cNvPr>
          <p:cNvGrpSpPr/>
          <p:nvPr/>
        </p:nvGrpSpPr>
        <p:grpSpPr>
          <a:xfrm>
            <a:off x="5499107" y="1688598"/>
            <a:ext cx="2428487" cy="1585818"/>
            <a:chOff x="767408" y="1464738"/>
            <a:chExt cx="3599338" cy="2214440"/>
          </a:xfrm>
        </p:grpSpPr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E88B9784-F967-4B22-8130-BF06CA98598A}"/>
                </a:ext>
              </a:extLst>
            </p:cNvPr>
            <p:cNvSpPr/>
            <p:nvPr/>
          </p:nvSpPr>
          <p:spPr>
            <a:xfrm>
              <a:off x="767408" y="1464738"/>
              <a:ext cx="3599338" cy="2214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/>
                <a:t>CPU 0</a:t>
              </a:r>
            </a:p>
          </p:txBody>
        </p:sp>
        <p:sp>
          <p:nvSpPr>
            <p:cNvPr id="143" name="Rectangle 48">
              <a:extLst>
                <a:ext uri="{FF2B5EF4-FFF2-40B4-BE49-F238E27FC236}">
                  <a16:creationId xmlns:a16="http://schemas.microsoft.com/office/drawing/2014/main" id="{1FA4481C-8483-4602-A6ED-2E68CF8569CE}"/>
                </a:ext>
              </a:extLst>
            </p:cNvPr>
            <p:cNvSpPr/>
            <p:nvPr/>
          </p:nvSpPr>
          <p:spPr>
            <a:xfrm>
              <a:off x="930324" y="1577846"/>
              <a:ext cx="1188615" cy="9093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1200" dirty="0"/>
                <a:t>Ядро</a:t>
              </a:r>
              <a:r>
                <a:rPr lang="en-US" sz="1200" dirty="0"/>
                <a:t> 0</a:t>
              </a:r>
            </a:p>
          </p:txBody>
        </p:sp>
        <p:cxnSp>
          <p:nvCxnSpPr>
            <p:cNvPr id="144" name="Straight Connector 331">
              <a:extLst>
                <a:ext uri="{FF2B5EF4-FFF2-40B4-BE49-F238E27FC236}">
                  <a16:creationId xmlns:a16="http://schemas.microsoft.com/office/drawing/2014/main" id="{DE64EA57-DBF6-44B3-966F-D303DF305F9C}"/>
                </a:ext>
              </a:extLst>
            </p:cNvPr>
            <p:cNvCxnSpPr>
              <a:cxnSpLocks/>
              <a:stCxn id="146" idx="0"/>
              <a:endCxn id="152" idx="3"/>
            </p:cNvCxnSpPr>
            <p:nvPr/>
          </p:nvCxnSpPr>
          <p:spPr>
            <a:xfrm flipH="1" flipV="1">
              <a:off x="1978517" y="2149328"/>
              <a:ext cx="318790" cy="403891"/>
            </a:xfrm>
            <a:prstGeom prst="line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5" name="Rectangle 48">
              <a:extLst>
                <a:ext uri="{FF2B5EF4-FFF2-40B4-BE49-F238E27FC236}">
                  <a16:creationId xmlns:a16="http://schemas.microsoft.com/office/drawing/2014/main" id="{77B22081-7DE3-495A-B148-7F101CDEC321}"/>
                </a:ext>
              </a:extLst>
            </p:cNvPr>
            <p:cNvSpPr/>
            <p:nvPr/>
          </p:nvSpPr>
          <p:spPr>
            <a:xfrm>
              <a:off x="948413" y="2628173"/>
              <a:ext cx="1188615" cy="9093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1200" dirty="0"/>
                <a:t>Ядро</a:t>
              </a:r>
              <a:r>
                <a:rPr lang="en-US" sz="1200" dirty="0"/>
                <a:t> 1</a:t>
              </a:r>
            </a:p>
          </p:txBody>
        </p:sp>
        <p:sp>
          <p:nvSpPr>
            <p:cNvPr id="146" name="Rectangle 335">
              <a:extLst>
                <a:ext uri="{FF2B5EF4-FFF2-40B4-BE49-F238E27FC236}">
                  <a16:creationId xmlns:a16="http://schemas.microsoft.com/office/drawing/2014/main" id="{D0655AFA-C22B-4AE0-B875-29AFE866CCF4}"/>
                </a:ext>
              </a:extLst>
            </p:cNvPr>
            <p:cNvSpPr/>
            <p:nvPr/>
          </p:nvSpPr>
          <p:spPr>
            <a:xfrm rot="16200000">
              <a:off x="2450263" y="2172362"/>
              <a:ext cx="455802" cy="76171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/>
                <a:t>L3</a:t>
              </a:r>
              <a:endParaRPr lang="ru-RU" sz="1400" dirty="0"/>
            </a:p>
          </p:txBody>
        </p:sp>
        <p:sp>
          <p:nvSpPr>
            <p:cNvPr id="147" name="Rectangle 326">
              <a:extLst>
                <a:ext uri="{FF2B5EF4-FFF2-40B4-BE49-F238E27FC236}">
                  <a16:creationId xmlns:a16="http://schemas.microsoft.com/office/drawing/2014/main" id="{20614047-EC3B-4CA6-BD27-9442C30FD049}"/>
                </a:ext>
              </a:extLst>
            </p:cNvPr>
            <p:cNvSpPr/>
            <p:nvPr/>
          </p:nvSpPr>
          <p:spPr>
            <a:xfrm>
              <a:off x="3324045" y="2429430"/>
              <a:ext cx="832156" cy="23637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US" sz="1100" dirty="0"/>
                <a:t>IO</a:t>
              </a:r>
            </a:p>
          </p:txBody>
        </p:sp>
        <p:cxnSp>
          <p:nvCxnSpPr>
            <p:cNvPr id="148" name="Straight Connector 331">
              <a:extLst>
                <a:ext uri="{FF2B5EF4-FFF2-40B4-BE49-F238E27FC236}">
                  <a16:creationId xmlns:a16="http://schemas.microsoft.com/office/drawing/2014/main" id="{65F2704D-0EA7-4978-B588-4A467D05231F}"/>
                </a:ext>
              </a:extLst>
            </p:cNvPr>
            <p:cNvCxnSpPr>
              <a:cxnSpLocks/>
              <a:stCxn id="146" idx="0"/>
            </p:cNvCxnSpPr>
            <p:nvPr/>
          </p:nvCxnSpPr>
          <p:spPr>
            <a:xfrm flipH="1">
              <a:off x="2031508" y="2553220"/>
              <a:ext cx="265800" cy="713383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9" name="Straight Connector 331">
              <a:extLst>
                <a:ext uri="{FF2B5EF4-FFF2-40B4-BE49-F238E27FC236}">
                  <a16:creationId xmlns:a16="http://schemas.microsoft.com/office/drawing/2014/main" id="{DEA191A1-0D61-4A21-B531-514A6084ACE4}"/>
                </a:ext>
              </a:extLst>
            </p:cNvPr>
            <p:cNvCxnSpPr>
              <a:cxnSpLocks/>
              <a:stCxn id="147" idx="1"/>
              <a:endCxn id="146" idx="2"/>
            </p:cNvCxnSpPr>
            <p:nvPr/>
          </p:nvCxnSpPr>
          <p:spPr>
            <a:xfrm flipH="1">
              <a:off x="3059021" y="2547620"/>
              <a:ext cx="265024" cy="5600"/>
            </a:xfrm>
            <a:prstGeom prst="line">
              <a:avLst/>
            </a:prstGeom>
            <a:ln w="1905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0" name="Right Arrow 9">
            <a:extLst>
              <a:ext uri="{FF2B5EF4-FFF2-40B4-BE49-F238E27FC236}">
                <a16:creationId xmlns:a16="http://schemas.microsoft.com/office/drawing/2014/main" id="{C4DE083D-3526-40BC-B85F-B106A336388C}"/>
              </a:ext>
            </a:extLst>
          </p:cNvPr>
          <p:cNvSpPr/>
          <p:nvPr/>
        </p:nvSpPr>
        <p:spPr>
          <a:xfrm>
            <a:off x="4409658" y="1793128"/>
            <a:ext cx="1205142" cy="65133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45720" rtlCol="0" anchor="ctr"/>
          <a:lstStyle/>
          <a:p>
            <a:pPr algn="ctr"/>
            <a:r>
              <a:rPr lang="ru-RU" sz="1400" dirty="0">
                <a:solidFill>
                  <a:schemeClr val="tx2"/>
                </a:solidFill>
              </a:rPr>
              <a:t>Вставка</a:t>
            </a:r>
            <a:r>
              <a:rPr lang="en-US" sz="1400" dirty="0">
                <a:solidFill>
                  <a:schemeClr val="tx2"/>
                </a:solidFill>
              </a:rPr>
              <a:t> 61</a:t>
            </a:r>
            <a:endParaRPr lang="ru-RU" sz="1400" dirty="0">
              <a:solidFill>
                <a:schemeClr val="tx2"/>
              </a:solidFill>
            </a:endParaRPr>
          </a:p>
        </p:txBody>
      </p:sp>
      <p:sp>
        <p:nvSpPr>
          <p:cNvPr id="151" name="Right Arrow 9">
            <a:extLst>
              <a:ext uri="{FF2B5EF4-FFF2-40B4-BE49-F238E27FC236}">
                <a16:creationId xmlns:a16="http://schemas.microsoft.com/office/drawing/2014/main" id="{BBA79DCD-D590-4862-913F-096A10520281}"/>
              </a:ext>
            </a:extLst>
          </p:cNvPr>
          <p:cNvSpPr/>
          <p:nvPr/>
        </p:nvSpPr>
        <p:spPr>
          <a:xfrm>
            <a:off x="3969419" y="2514939"/>
            <a:ext cx="1644225" cy="78580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45720" rtlCol="0" anchor="ctr"/>
          <a:lstStyle/>
          <a:p>
            <a:pPr algn="ctr"/>
            <a:r>
              <a:rPr lang="ru-RU" sz="1400" dirty="0">
                <a:solidFill>
                  <a:schemeClr val="tx2"/>
                </a:solidFill>
              </a:rPr>
              <a:t>Удаление максимального</a:t>
            </a:r>
          </a:p>
        </p:txBody>
      </p:sp>
      <p:sp>
        <p:nvSpPr>
          <p:cNvPr id="152" name="Rectangle 49">
            <a:extLst>
              <a:ext uri="{FF2B5EF4-FFF2-40B4-BE49-F238E27FC236}">
                <a16:creationId xmlns:a16="http://schemas.microsoft.com/office/drawing/2014/main" id="{061FACA4-6518-4098-8958-DA8424811D95}"/>
              </a:ext>
            </a:extLst>
          </p:cNvPr>
          <p:cNvSpPr/>
          <p:nvPr/>
        </p:nvSpPr>
        <p:spPr>
          <a:xfrm>
            <a:off x="5706074" y="2071129"/>
            <a:ext cx="610173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400" dirty="0"/>
              <a:t>L1/L2</a:t>
            </a:r>
            <a:endParaRPr lang="ru-RU" sz="1400" dirty="0"/>
          </a:p>
        </p:txBody>
      </p:sp>
      <p:sp>
        <p:nvSpPr>
          <p:cNvPr id="153" name="Rectangle 49">
            <a:extLst>
              <a:ext uri="{FF2B5EF4-FFF2-40B4-BE49-F238E27FC236}">
                <a16:creationId xmlns:a16="http://schemas.microsoft.com/office/drawing/2014/main" id="{8BA47674-52A1-41BD-9C0F-8990CCF655E2}"/>
              </a:ext>
            </a:extLst>
          </p:cNvPr>
          <p:cNvSpPr/>
          <p:nvPr/>
        </p:nvSpPr>
        <p:spPr>
          <a:xfrm>
            <a:off x="5706834" y="2855485"/>
            <a:ext cx="610173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400" dirty="0"/>
              <a:t>L1/L2</a:t>
            </a:r>
            <a:endParaRPr lang="ru-RU" sz="1400" dirty="0"/>
          </a:p>
        </p:txBody>
      </p:sp>
      <p:sp>
        <p:nvSpPr>
          <p:cNvPr id="154" name="Rectangle 29">
            <a:extLst>
              <a:ext uri="{FF2B5EF4-FFF2-40B4-BE49-F238E27FC236}">
                <a16:creationId xmlns:a16="http://schemas.microsoft.com/office/drawing/2014/main" id="{7A5220B1-F856-4B89-8089-3F322D9BE53C}"/>
              </a:ext>
            </a:extLst>
          </p:cNvPr>
          <p:cNvSpPr/>
          <p:nvPr/>
        </p:nvSpPr>
        <p:spPr>
          <a:xfrm>
            <a:off x="8388889" y="2317569"/>
            <a:ext cx="1297673" cy="411544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2"/>
                </a:solidFill>
              </a:rPr>
              <a:t>Очередь</a:t>
            </a:r>
          </a:p>
        </p:txBody>
      </p:sp>
      <p:cxnSp>
        <p:nvCxnSpPr>
          <p:cNvPr id="155" name="Соединитель: изогнутый 154">
            <a:extLst>
              <a:ext uri="{FF2B5EF4-FFF2-40B4-BE49-F238E27FC236}">
                <a16:creationId xmlns:a16="http://schemas.microsoft.com/office/drawing/2014/main" id="{1693DC00-EB14-4133-9CE8-96EDBF5604D2}"/>
              </a:ext>
            </a:extLst>
          </p:cNvPr>
          <p:cNvCxnSpPr>
            <a:cxnSpLocks/>
            <a:stCxn id="154" idx="3"/>
            <a:endCxn id="138" idx="1"/>
          </p:cNvCxnSpPr>
          <p:nvPr/>
        </p:nvCxnSpPr>
        <p:spPr>
          <a:xfrm flipV="1">
            <a:off x="9686562" y="1707741"/>
            <a:ext cx="520031" cy="815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: изогнутый 155">
            <a:extLst>
              <a:ext uri="{FF2B5EF4-FFF2-40B4-BE49-F238E27FC236}">
                <a16:creationId xmlns:a16="http://schemas.microsoft.com/office/drawing/2014/main" id="{E0632B0B-EA09-4E6D-A4A9-069B01BEA977}"/>
              </a:ext>
            </a:extLst>
          </p:cNvPr>
          <p:cNvCxnSpPr>
            <a:cxnSpLocks/>
            <a:stCxn id="138" idx="3"/>
            <a:endCxn id="139" idx="3"/>
          </p:cNvCxnSpPr>
          <p:nvPr/>
        </p:nvCxnSpPr>
        <p:spPr>
          <a:xfrm flipH="1">
            <a:off x="10742007" y="1707741"/>
            <a:ext cx="161523" cy="923020"/>
          </a:xfrm>
          <a:prstGeom prst="curvedConnector3">
            <a:avLst>
              <a:gd name="adj1" fmla="val -141528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Рисунок 156" descr="Замок">
            <a:extLst>
              <a:ext uri="{FF2B5EF4-FFF2-40B4-BE49-F238E27FC236}">
                <a16:creationId xmlns:a16="http://schemas.microsoft.com/office/drawing/2014/main" id="{B21BB3AC-1127-4069-9545-7DC90838D4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1913" y="1498095"/>
            <a:ext cx="195435" cy="195435"/>
          </a:xfrm>
          <a:prstGeom prst="rect">
            <a:avLst/>
          </a:prstGeom>
        </p:spPr>
      </p:pic>
      <p:pic>
        <p:nvPicPr>
          <p:cNvPr id="158" name="Рисунок 157" descr="Замок">
            <a:extLst>
              <a:ext uri="{FF2B5EF4-FFF2-40B4-BE49-F238E27FC236}">
                <a16:creationId xmlns:a16="http://schemas.microsoft.com/office/drawing/2014/main" id="{A49AC920-36C8-4EE1-8E54-6EF097F367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9863" y="2431090"/>
            <a:ext cx="167699" cy="167699"/>
          </a:xfrm>
          <a:prstGeom prst="rect">
            <a:avLst/>
          </a:prstGeom>
        </p:spPr>
      </p:pic>
      <p:cxnSp>
        <p:nvCxnSpPr>
          <p:cNvPr id="159" name="Соединитель: изогнутый 158">
            <a:extLst>
              <a:ext uri="{FF2B5EF4-FFF2-40B4-BE49-F238E27FC236}">
                <a16:creationId xmlns:a16="http://schemas.microsoft.com/office/drawing/2014/main" id="{0F966072-A048-4F4D-A65C-A360467639AF}"/>
              </a:ext>
            </a:extLst>
          </p:cNvPr>
          <p:cNvCxnSpPr>
            <a:cxnSpLocks/>
            <a:stCxn id="147" idx="3"/>
            <a:endCxn id="154" idx="2"/>
          </p:cNvCxnSpPr>
          <p:nvPr/>
        </p:nvCxnSpPr>
        <p:spPr>
          <a:xfrm>
            <a:off x="7785539" y="2464078"/>
            <a:ext cx="1252187" cy="265035"/>
          </a:xfrm>
          <a:prstGeom prst="curvedConnector4">
            <a:avLst>
              <a:gd name="adj1" fmla="val 24092"/>
              <a:gd name="adj2" fmla="val 186253"/>
            </a:avLst>
          </a:prstGeom>
          <a:ln w="15875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: изогнутый 159">
            <a:extLst>
              <a:ext uri="{FF2B5EF4-FFF2-40B4-BE49-F238E27FC236}">
                <a16:creationId xmlns:a16="http://schemas.microsoft.com/office/drawing/2014/main" id="{A770E575-D6B7-481C-8A04-B3D08DDBD8A7}"/>
              </a:ext>
            </a:extLst>
          </p:cNvPr>
          <p:cNvCxnSpPr>
            <a:cxnSpLocks/>
            <a:stCxn id="147" idx="3"/>
            <a:endCxn id="154" idx="0"/>
          </p:cNvCxnSpPr>
          <p:nvPr/>
        </p:nvCxnSpPr>
        <p:spPr>
          <a:xfrm flipV="1">
            <a:off x="7785539" y="2317569"/>
            <a:ext cx="1252187" cy="146509"/>
          </a:xfrm>
          <a:prstGeom prst="curvedConnector4">
            <a:avLst>
              <a:gd name="adj1" fmla="val 24092"/>
              <a:gd name="adj2" fmla="val 256031"/>
            </a:avLst>
          </a:prstGeom>
          <a:ln w="15875">
            <a:solidFill>
              <a:schemeClr val="accent4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ight Arrow 9">
            <a:extLst>
              <a:ext uri="{FF2B5EF4-FFF2-40B4-BE49-F238E27FC236}">
                <a16:creationId xmlns:a16="http://schemas.microsoft.com/office/drawing/2014/main" id="{F3928526-3E94-4ED9-9D62-BC0A9944DCA5}"/>
              </a:ext>
            </a:extLst>
          </p:cNvPr>
          <p:cNvSpPr/>
          <p:nvPr/>
        </p:nvSpPr>
        <p:spPr>
          <a:xfrm>
            <a:off x="3773846" y="5310552"/>
            <a:ext cx="1644225" cy="78580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45720" rtlCol="0" anchor="ctr"/>
          <a:lstStyle/>
          <a:p>
            <a:pPr algn="ctr"/>
            <a:r>
              <a:rPr lang="ru-RU" sz="1400" dirty="0">
                <a:solidFill>
                  <a:schemeClr val="tx2"/>
                </a:solidFill>
              </a:rPr>
              <a:t>Удаление максимального</a:t>
            </a:r>
          </a:p>
        </p:txBody>
      </p:sp>
    </p:spTree>
    <p:extLst>
      <p:ext uri="{BB962C8B-B14F-4D97-AF65-F5344CB8AC3E}">
        <p14:creationId xmlns:p14="http://schemas.microsoft.com/office/powerpoint/2010/main" val="127026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67</a:t>
            </a:fld>
            <a:endParaRPr lang="ru-RU" dirty="0"/>
          </a:p>
        </p:txBody>
      </p:sp>
      <p:sp>
        <p:nvSpPr>
          <p:cNvPr id="309" name="Text Placeholder 4">
            <a:extLst>
              <a:ext uri="{FF2B5EF4-FFF2-40B4-BE49-F238E27FC236}">
                <a16:creationId xmlns:a16="http://schemas.microsoft.com/office/drawing/2014/main" id="{C883602D-71F9-42B8-B46C-C723FA2E92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ЦИКЛИЧЕСКАЯ ОСЛАБЛЕННАЯ ОЧЕРЕДЬ С ПРИОРИТЕТОМ (</a:t>
            </a:r>
            <a:r>
              <a:rPr lang="en-US" altLang="ru-RU" dirty="0"/>
              <a:t>CPQ)</a:t>
            </a:r>
            <a:endParaRPr lang="ru-RU" alt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137FFB0-CA88-42B4-846E-04C898F612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Модель</a:t>
            </a:r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5C6E6E3D-5FAE-AA47-85C0-A87ACAE9C08C}"/>
              </a:ext>
            </a:extLst>
          </p:cNvPr>
          <p:cNvSpPr txBox="1"/>
          <p:nvPr/>
        </p:nvSpPr>
        <p:spPr>
          <a:xfrm>
            <a:off x="1559496" y="5622434"/>
            <a:ext cx="9318637" cy="70788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Узлы циклического списка могут располагаться в разных областях памяти, в том числе в общей памяти разных </a:t>
            </a:r>
            <a:r>
              <a:rPr lang="en-US" sz="2000" dirty="0">
                <a:solidFill>
                  <a:schemeClr val="bg1"/>
                </a:solidFill>
              </a:rPr>
              <a:t>NUMA</a:t>
            </a:r>
            <a:r>
              <a:rPr lang="ru-RU" sz="2000" dirty="0">
                <a:solidFill>
                  <a:schemeClr val="bg1"/>
                </a:solidFill>
              </a:rPr>
              <a:t> узлов.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45891DC-8082-4BAF-9936-505D80F54CC2}"/>
              </a:ext>
            </a:extLst>
          </p:cNvPr>
          <p:cNvGrpSpPr/>
          <p:nvPr/>
        </p:nvGrpSpPr>
        <p:grpSpPr>
          <a:xfrm>
            <a:off x="749466" y="1608966"/>
            <a:ext cx="10693068" cy="3537662"/>
            <a:chOff x="305165" y="1412776"/>
            <a:chExt cx="11753859" cy="4258527"/>
          </a:xfrm>
        </p:grpSpPr>
        <p:sp>
          <p:nvSpPr>
            <p:cNvPr id="210" name="Прямоугольник 209">
              <a:extLst>
                <a:ext uri="{FF2B5EF4-FFF2-40B4-BE49-F238E27FC236}">
                  <a16:creationId xmlns:a16="http://schemas.microsoft.com/office/drawing/2014/main" id="{A744C756-AB25-47A3-8A56-0FF4AF3DB450}"/>
                </a:ext>
              </a:extLst>
            </p:cNvPr>
            <p:cNvSpPr/>
            <p:nvPr/>
          </p:nvSpPr>
          <p:spPr>
            <a:xfrm>
              <a:off x="6219681" y="1412776"/>
              <a:ext cx="5571778" cy="31683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1" name="Прямоугольник 210">
              <a:extLst>
                <a:ext uri="{FF2B5EF4-FFF2-40B4-BE49-F238E27FC236}">
                  <a16:creationId xmlns:a16="http://schemas.microsoft.com/office/drawing/2014/main" id="{5924E4C6-68A9-4570-97A5-C277C96D1AE7}"/>
                </a:ext>
              </a:extLst>
            </p:cNvPr>
            <p:cNvSpPr/>
            <p:nvPr/>
          </p:nvSpPr>
          <p:spPr>
            <a:xfrm>
              <a:off x="335360" y="1412776"/>
              <a:ext cx="5636961" cy="31683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12" name="Group 346">
              <a:extLst>
                <a:ext uri="{FF2B5EF4-FFF2-40B4-BE49-F238E27FC236}">
                  <a16:creationId xmlns:a16="http://schemas.microsoft.com/office/drawing/2014/main" id="{5134DEC2-59F8-4405-885C-A594D9AFC436}"/>
                </a:ext>
              </a:extLst>
            </p:cNvPr>
            <p:cNvGrpSpPr/>
            <p:nvPr/>
          </p:nvGrpSpPr>
          <p:grpSpPr>
            <a:xfrm>
              <a:off x="523284" y="1556792"/>
              <a:ext cx="5374302" cy="2659750"/>
              <a:chOff x="983432" y="1482164"/>
              <a:chExt cx="10791160" cy="4251092"/>
            </a:xfrm>
          </p:grpSpPr>
          <p:sp>
            <p:nvSpPr>
              <p:cNvPr id="213" name="Rectangle 5">
                <a:extLst>
                  <a:ext uri="{FF2B5EF4-FFF2-40B4-BE49-F238E27FC236}">
                    <a16:creationId xmlns:a16="http://schemas.microsoft.com/office/drawing/2014/main" id="{32B4632E-BF43-4257-92CB-87D87FD4CA00}"/>
                  </a:ext>
                </a:extLst>
              </p:cNvPr>
              <p:cNvSpPr/>
              <p:nvPr/>
            </p:nvSpPr>
            <p:spPr>
              <a:xfrm>
                <a:off x="983432" y="1538056"/>
                <a:ext cx="4166424" cy="4195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000" dirty="0"/>
                  <a:t>CPU 0</a:t>
                </a:r>
              </a:p>
            </p:txBody>
          </p:sp>
          <p:grpSp>
            <p:nvGrpSpPr>
              <p:cNvPr id="214" name="Group 82">
                <a:extLst>
                  <a:ext uri="{FF2B5EF4-FFF2-40B4-BE49-F238E27FC236}">
                    <a16:creationId xmlns:a16="http://schemas.microsoft.com/office/drawing/2014/main" id="{BCB27BE2-866C-4DB9-936A-F7C768520C68}"/>
                  </a:ext>
                </a:extLst>
              </p:cNvPr>
              <p:cNvGrpSpPr/>
              <p:nvPr/>
            </p:nvGrpSpPr>
            <p:grpSpPr>
              <a:xfrm>
                <a:off x="1100734" y="1687699"/>
                <a:ext cx="1404034" cy="1518566"/>
                <a:chOff x="637481" y="4573796"/>
                <a:chExt cx="1404034" cy="1518566"/>
              </a:xfrm>
            </p:grpSpPr>
            <p:grpSp>
              <p:nvGrpSpPr>
                <p:cNvPr id="299" name="Group 54">
                  <a:extLst>
                    <a:ext uri="{FF2B5EF4-FFF2-40B4-BE49-F238E27FC236}">
                      <a16:creationId xmlns:a16="http://schemas.microsoft.com/office/drawing/2014/main" id="{308E2541-29D6-448C-A951-E93CB02BE61F}"/>
                    </a:ext>
                  </a:extLst>
                </p:cNvPr>
                <p:cNvGrpSpPr/>
                <p:nvPr/>
              </p:nvGrpSpPr>
              <p:grpSpPr>
                <a:xfrm>
                  <a:off x="812507" y="4573796"/>
                  <a:ext cx="1188615" cy="810822"/>
                  <a:chOff x="609600" y="4418378"/>
                  <a:chExt cx="733872" cy="810822"/>
                </a:xfrm>
              </p:grpSpPr>
              <p:sp>
                <p:nvSpPr>
                  <p:cNvPr id="306" name="Rectangle 48">
                    <a:extLst>
                      <a:ext uri="{FF2B5EF4-FFF2-40B4-BE49-F238E27FC236}">
                        <a16:creationId xmlns:a16="http://schemas.microsoft.com/office/drawing/2014/main" id="{D0813A61-5939-47AA-8B5A-9EC21181483A}"/>
                      </a:ext>
                    </a:extLst>
                  </p:cNvPr>
                  <p:cNvSpPr/>
                  <p:nvPr/>
                </p:nvSpPr>
                <p:spPr>
                  <a:xfrm>
                    <a:off x="609600" y="4418378"/>
                    <a:ext cx="733872" cy="81082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ru-RU" sz="900" dirty="0"/>
                      <a:t>Ядро</a:t>
                    </a:r>
                    <a:r>
                      <a:rPr lang="en-US" sz="900" dirty="0"/>
                      <a:t> 0</a:t>
                    </a:r>
                  </a:p>
                </p:txBody>
              </p:sp>
              <p:sp>
                <p:nvSpPr>
                  <p:cNvPr id="307" name="Rectangle 49">
                    <a:extLst>
                      <a:ext uri="{FF2B5EF4-FFF2-40B4-BE49-F238E27FC236}">
                        <a16:creationId xmlns:a16="http://schemas.microsoft.com/office/drawing/2014/main" id="{60F3E63E-2F5F-40E3-BB50-0C464F674B98}"/>
                      </a:ext>
                    </a:extLst>
                  </p:cNvPr>
                  <p:cNvSpPr/>
                  <p:nvPr/>
                </p:nvSpPr>
                <p:spPr>
                  <a:xfrm>
                    <a:off x="706408" y="4793149"/>
                    <a:ext cx="558366" cy="34434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ru-RU" sz="700" dirty="0"/>
                      <a:t>Кэш Менеджер</a:t>
                    </a:r>
                  </a:p>
                </p:txBody>
              </p:sp>
            </p:grpSp>
            <p:sp>
              <p:nvSpPr>
                <p:cNvPr id="300" name="Rectangle 50">
                  <a:extLst>
                    <a:ext uri="{FF2B5EF4-FFF2-40B4-BE49-F238E27FC236}">
                      <a16:creationId xmlns:a16="http://schemas.microsoft.com/office/drawing/2014/main" id="{69408115-3D94-429A-BE01-4F3C5AB16AC6}"/>
                    </a:ext>
                  </a:extLst>
                </p:cNvPr>
                <p:cNvSpPr/>
                <p:nvPr/>
              </p:nvSpPr>
              <p:spPr>
                <a:xfrm>
                  <a:off x="1215203" y="5611587"/>
                  <a:ext cx="412559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L1I</a:t>
                  </a:r>
                  <a:endParaRPr lang="ru-RU" sz="800" dirty="0"/>
                </a:p>
              </p:txBody>
            </p:sp>
            <p:sp>
              <p:nvSpPr>
                <p:cNvPr id="301" name="Rectangle 51">
                  <a:extLst>
                    <a:ext uri="{FF2B5EF4-FFF2-40B4-BE49-F238E27FC236}">
                      <a16:creationId xmlns:a16="http://schemas.microsoft.com/office/drawing/2014/main" id="{A92EC703-5A96-45DB-BB97-ED3B30CD4A35}"/>
                    </a:ext>
                  </a:extLst>
                </p:cNvPr>
                <p:cNvSpPr/>
                <p:nvPr/>
              </p:nvSpPr>
              <p:spPr>
                <a:xfrm>
                  <a:off x="1628958" y="5611587"/>
                  <a:ext cx="412557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L1D</a:t>
                  </a:r>
                </a:p>
              </p:txBody>
            </p:sp>
            <p:sp>
              <p:nvSpPr>
                <p:cNvPr id="302" name="Rectangle 52">
                  <a:extLst>
                    <a:ext uri="{FF2B5EF4-FFF2-40B4-BE49-F238E27FC236}">
                      <a16:creationId xmlns:a16="http://schemas.microsoft.com/office/drawing/2014/main" id="{48445449-E804-49B5-BB65-0A8423EDF860}"/>
                    </a:ext>
                  </a:extLst>
                </p:cNvPr>
                <p:cNvSpPr/>
                <p:nvPr/>
              </p:nvSpPr>
              <p:spPr>
                <a:xfrm>
                  <a:off x="637481" y="5895593"/>
                  <a:ext cx="832157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L2</a:t>
                  </a:r>
                </a:p>
              </p:txBody>
            </p:sp>
            <p:cxnSp>
              <p:nvCxnSpPr>
                <p:cNvPr id="303" name="Straight Connector 58">
                  <a:extLst>
                    <a:ext uri="{FF2B5EF4-FFF2-40B4-BE49-F238E27FC236}">
                      <a16:creationId xmlns:a16="http://schemas.microsoft.com/office/drawing/2014/main" id="{59AA0017-F77F-487E-B76D-2A65B193A1BD}"/>
                    </a:ext>
                  </a:extLst>
                </p:cNvPr>
                <p:cNvCxnSpPr>
                  <a:cxnSpLocks/>
                  <a:endCxn id="301" idx="0"/>
                </p:cNvCxnSpPr>
                <p:nvPr/>
              </p:nvCxnSpPr>
              <p:spPr>
                <a:xfrm>
                  <a:off x="1834037" y="5301209"/>
                  <a:ext cx="1201" cy="310378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60">
                  <a:extLst>
                    <a:ext uri="{FF2B5EF4-FFF2-40B4-BE49-F238E27FC236}">
                      <a16:creationId xmlns:a16="http://schemas.microsoft.com/office/drawing/2014/main" id="{097DC90E-C164-436F-B2EB-84E833BD0EA2}"/>
                    </a:ext>
                  </a:extLst>
                </p:cNvPr>
                <p:cNvCxnSpPr>
                  <a:cxnSpLocks/>
                  <a:stCxn id="307" idx="2"/>
                  <a:endCxn id="300" idx="0"/>
                </p:cNvCxnSpPr>
                <p:nvPr/>
              </p:nvCxnSpPr>
              <p:spPr>
                <a:xfrm>
                  <a:off x="1421480" y="5292912"/>
                  <a:ext cx="2" cy="318675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62">
                  <a:extLst>
                    <a:ext uri="{FF2B5EF4-FFF2-40B4-BE49-F238E27FC236}">
                      <a16:creationId xmlns:a16="http://schemas.microsoft.com/office/drawing/2014/main" id="{908E374D-6CB8-4EDC-920C-25EA7FD03D69}"/>
                    </a:ext>
                  </a:extLst>
                </p:cNvPr>
                <p:cNvCxnSpPr>
                  <a:cxnSpLocks/>
                  <a:endCxn id="302" idx="0"/>
                </p:cNvCxnSpPr>
                <p:nvPr/>
              </p:nvCxnSpPr>
              <p:spPr>
                <a:xfrm flipH="1">
                  <a:off x="1053560" y="5290017"/>
                  <a:ext cx="1883" cy="605576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93">
                <a:extLst>
                  <a:ext uri="{FF2B5EF4-FFF2-40B4-BE49-F238E27FC236}">
                    <a16:creationId xmlns:a16="http://schemas.microsoft.com/office/drawing/2014/main" id="{BF35289D-C671-4F78-A056-DA77A8A1147D}"/>
                  </a:ext>
                </a:extLst>
              </p:cNvPr>
              <p:cNvGrpSpPr/>
              <p:nvPr/>
            </p:nvGrpSpPr>
            <p:grpSpPr>
              <a:xfrm>
                <a:off x="3580111" y="1687699"/>
                <a:ext cx="1404034" cy="1518566"/>
                <a:chOff x="637481" y="4573796"/>
                <a:chExt cx="1404034" cy="1518566"/>
              </a:xfrm>
            </p:grpSpPr>
            <p:grpSp>
              <p:nvGrpSpPr>
                <p:cNvPr id="290" name="Group 94">
                  <a:extLst>
                    <a:ext uri="{FF2B5EF4-FFF2-40B4-BE49-F238E27FC236}">
                      <a16:creationId xmlns:a16="http://schemas.microsoft.com/office/drawing/2014/main" id="{4E19359F-8E51-499B-98AA-27BB347C5A7F}"/>
                    </a:ext>
                  </a:extLst>
                </p:cNvPr>
                <p:cNvGrpSpPr/>
                <p:nvPr/>
              </p:nvGrpSpPr>
              <p:grpSpPr>
                <a:xfrm>
                  <a:off x="812507" y="4573796"/>
                  <a:ext cx="1188615" cy="810822"/>
                  <a:chOff x="609600" y="4418378"/>
                  <a:chExt cx="733872" cy="810822"/>
                </a:xfrm>
              </p:grpSpPr>
              <p:sp>
                <p:nvSpPr>
                  <p:cNvPr id="297" name="Rectangle 101">
                    <a:extLst>
                      <a:ext uri="{FF2B5EF4-FFF2-40B4-BE49-F238E27FC236}">
                        <a16:creationId xmlns:a16="http://schemas.microsoft.com/office/drawing/2014/main" id="{3092DCB5-9387-4480-8CA6-C75F81B00019}"/>
                      </a:ext>
                    </a:extLst>
                  </p:cNvPr>
                  <p:cNvSpPr/>
                  <p:nvPr/>
                </p:nvSpPr>
                <p:spPr>
                  <a:xfrm>
                    <a:off x="609600" y="4418378"/>
                    <a:ext cx="733872" cy="81082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ru-RU" sz="900" dirty="0"/>
                      <a:t>Ядро</a:t>
                    </a:r>
                    <a:r>
                      <a:rPr lang="en-US" sz="900" dirty="0"/>
                      <a:t> 1</a:t>
                    </a:r>
                  </a:p>
                </p:txBody>
              </p:sp>
              <p:sp>
                <p:nvSpPr>
                  <p:cNvPr id="298" name="Rectangle 102">
                    <a:extLst>
                      <a:ext uri="{FF2B5EF4-FFF2-40B4-BE49-F238E27FC236}">
                        <a16:creationId xmlns:a16="http://schemas.microsoft.com/office/drawing/2014/main" id="{134D5CD1-2E97-4C06-A793-BCD84CF87C15}"/>
                      </a:ext>
                    </a:extLst>
                  </p:cNvPr>
                  <p:cNvSpPr/>
                  <p:nvPr/>
                </p:nvSpPr>
                <p:spPr>
                  <a:xfrm>
                    <a:off x="706408" y="4817747"/>
                    <a:ext cx="558366" cy="29515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ru-RU" sz="600" dirty="0"/>
                      <a:t>Кэш Менеджер</a:t>
                    </a:r>
                  </a:p>
                </p:txBody>
              </p:sp>
            </p:grpSp>
            <p:sp>
              <p:nvSpPr>
                <p:cNvPr id="291" name="Rectangle 95">
                  <a:extLst>
                    <a:ext uri="{FF2B5EF4-FFF2-40B4-BE49-F238E27FC236}">
                      <a16:creationId xmlns:a16="http://schemas.microsoft.com/office/drawing/2014/main" id="{DB44695C-60B7-4BEC-8B35-0E33E388E736}"/>
                    </a:ext>
                  </a:extLst>
                </p:cNvPr>
                <p:cNvSpPr/>
                <p:nvPr/>
              </p:nvSpPr>
              <p:spPr>
                <a:xfrm>
                  <a:off x="1215203" y="5611587"/>
                  <a:ext cx="412559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L1I</a:t>
                  </a:r>
                  <a:endParaRPr lang="ru-RU" sz="800" dirty="0"/>
                </a:p>
              </p:txBody>
            </p:sp>
            <p:sp>
              <p:nvSpPr>
                <p:cNvPr id="292" name="Rectangle 96">
                  <a:extLst>
                    <a:ext uri="{FF2B5EF4-FFF2-40B4-BE49-F238E27FC236}">
                      <a16:creationId xmlns:a16="http://schemas.microsoft.com/office/drawing/2014/main" id="{ACB44A54-A674-4B6A-9C94-E1624D3CFB39}"/>
                    </a:ext>
                  </a:extLst>
                </p:cNvPr>
                <p:cNvSpPr/>
                <p:nvPr/>
              </p:nvSpPr>
              <p:spPr>
                <a:xfrm>
                  <a:off x="1628958" y="5611587"/>
                  <a:ext cx="412557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L1D</a:t>
                  </a:r>
                </a:p>
              </p:txBody>
            </p:sp>
            <p:sp>
              <p:nvSpPr>
                <p:cNvPr id="293" name="Rectangle 97">
                  <a:extLst>
                    <a:ext uri="{FF2B5EF4-FFF2-40B4-BE49-F238E27FC236}">
                      <a16:creationId xmlns:a16="http://schemas.microsoft.com/office/drawing/2014/main" id="{9046C5B0-AA64-4EB8-B8D7-F8AC088E1351}"/>
                    </a:ext>
                  </a:extLst>
                </p:cNvPr>
                <p:cNvSpPr/>
                <p:nvPr/>
              </p:nvSpPr>
              <p:spPr>
                <a:xfrm>
                  <a:off x="637481" y="5895593"/>
                  <a:ext cx="832157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L2</a:t>
                  </a:r>
                </a:p>
              </p:txBody>
            </p:sp>
            <p:cxnSp>
              <p:nvCxnSpPr>
                <p:cNvPr id="294" name="Straight Connector 98">
                  <a:extLst>
                    <a:ext uri="{FF2B5EF4-FFF2-40B4-BE49-F238E27FC236}">
                      <a16:creationId xmlns:a16="http://schemas.microsoft.com/office/drawing/2014/main" id="{8B470858-5F0F-4EF0-AD96-4C067BD212A4}"/>
                    </a:ext>
                  </a:extLst>
                </p:cNvPr>
                <p:cNvCxnSpPr>
                  <a:cxnSpLocks/>
                  <a:endCxn id="292" idx="0"/>
                </p:cNvCxnSpPr>
                <p:nvPr/>
              </p:nvCxnSpPr>
              <p:spPr>
                <a:xfrm>
                  <a:off x="1834037" y="5301209"/>
                  <a:ext cx="1201" cy="310378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99">
                  <a:extLst>
                    <a:ext uri="{FF2B5EF4-FFF2-40B4-BE49-F238E27FC236}">
                      <a16:creationId xmlns:a16="http://schemas.microsoft.com/office/drawing/2014/main" id="{3EECC478-F290-4792-843D-8D94CA94A50E}"/>
                    </a:ext>
                  </a:extLst>
                </p:cNvPr>
                <p:cNvCxnSpPr>
                  <a:cxnSpLocks/>
                  <a:stCxn id="298" idx="2"/>
                  <a:endCxn id="291" idx="0"/>
                </p:cNvCxnSpPr>
                <p:nvPr/>
              </p:nvCxnSpPr>
              <p:spPr>
                <a:xfrm>
                  <a:off x="1421480" y="5268317"/>
                  <a:ext cx="2" cy="343270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100">
                  <a:extLst>
                    <a:ext uri="{FF2B5EF4-FFF2-40B4-BE49-F238E27FC236}">
                      <a16:creationId xmlns:a16="http://schemas.microsoft.com/office/drawing/2014/main" id="{555AEDB6-0D01-4AD0-BE5F-ED9E8F461075}"/>
                    </a:ext>
                  </a:extLst>
                </p:cNvPr>
                <p:cNvCxnSpPr>
                  <a:cxnSpLocks/>
                  <a:endCxn id="293" idx="0"/>
                </p:cNvCxnSpPr>
                <p:nvPr/>
              </p:nvCxnSpPr>
              <p:spPr>
                <a:xfrm flipH="1">
                  <a:off x="1053560" y="5290017"/>
                  <a:ext cx="1883" cy="605576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6" name="Straight Connector 116">
                <a:extLst>
                  <a:ext uri="{FF2B5EF4-FFF2-40B4-BE49-F238E27FC236}">
                    <a16:creationId xmlns:a16="http://schemas.microsoft.com/office/drawing/2014/main" id="{04B2A21E-3281-48A2-B82C-1296CD2B557A}"/>
                  </a:ext>
                </a:extLst>
              </p:cNvPr>
              <p:cNvCxnSpPr>
                <a:cxnSpLocks/>
                <a:stCxn id="298" idx="1"/>
              </p:cNvCxnSpPr>
              <p:nvPr/>
            </p:nvCxnSpPr>
            <p:spPr>
              <a:xfrm rot="10800000" flipV="1">
                <a:off x="3533627" y="2234643"/>
                <a:ext cx="378306" cy="1194353"/>
              </a:xfrm>
              <a:prstGeom prst="bentConnector2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126">
                <a:extLst>
                  <a:ext uri="{FF2B5EF4-FFF2-40B4-BE49-F238E27FC236}">
                    <a16:creationId xmlns:a16="http://schemas.microsoft.com/office/drawing/2014/main" id="{B2167074-8116-4529-8170-5E6A3114D0DC}"/>
                  </a:ext>
                </a:extLst>
              </p:cNvPr>
              <p:cNvCxnSpPr>
                <a:cxnSpLocks/>
                <a:stCxn id="307" idx="3"/>
              </p:cNvCxnSpPr>
              <p:nvPr/>
            </p:nvCxnSpPr>
            <p:spPr>
              <a:xfrm>
                <a:off x="2336912" y="2234642"/>
                <a:ext cx="224600" cy="1194360"/>
              </a:xfrm>
              <a:prstGeom prst="bentConnector2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218" name="Group 255">
                <a:extLst>
                  <a:ext uri="{FF2B5EF4-FFF2-40B4-BE49-F238E27FC236}">
                    <a16:creationId xmlns:a16="http://schemas.microsoft.com/office/drawing/2014/main" id="{67F3D0D0-B356-4B4E-A73B-25D12D69CD6D}"/>
                  </a:ext>
                </a:extLst>
              </p:cNvPr>
              <p:cNvGrpSpPr/>
              <p:nvPr/>
            </p:nvGrpSpPr>
            <p:grpSpPr>
              <a:xfrm>
                <a:off x="1100734" y="4015820"/>
                <a:ext cx="1392660" cy="1556170"/>
                <a:chOff x="1100734" y="4015820"/>
                <a:chExt cx="1392660" cy="1556170"/>
              </a:xfrm>
            </p:grpSpPr>
            <p:sp>
              <p:nvSpPr>
                <p:cNvPr id="282" name="Rectangle 234">
                  <a:extLst>
                    <a:ext uri="{FF2B5EF4-FFF2-40B4-BE49-F238E27FC236}">
                      <a16:creationId xmlns:a16="http://schemas.microsoft.com/office/drawing/2014/main" id="{000A10FE-FC95-4FD8-B402-7DE8E5BE3E6F}"/>
                    </a:ext>
                  </a:extLst>
                </p:cNvPr>
                <p:cNvSpPr/>
                <p:nvPr/>
              </p:nvSpPr>
              <p:spPr>
                <a:xfrm>
                  <a:off x="1259034" y="4761168"/>
                  <a:ext cx="1188615" cy="81082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ru-RU" sz="900" dirty="0"/>
                    <a:t>Ядро</a:t>
                  </a:r>
                  <a:r>
                    <a:rPr lang="en-US" sz="900" dirty="0"/>
                    <a:t> 2</a:t>
                  </a:r>
                </a:p>
              </p:txBody>
            </p:sp>
            <p:sp>
              <p:nvSpPr>
                <p:cNvPr id="283" name="Rectangle 235">
                  <a:extLst>
                    <a:ext uri="{FF2B5EF4-FFF2-40B4-BE49-F238E27FC236}">
                      <a16:creationId xmlns:a16="http://schemas.microsoft.com/office/drawing/2014/main" id="{F22F81A7-47E6-46C2-B44F-9B962313A93B}"/>
                    </a:ext>
                  </a:extLst>
                </p:cNvPr>
                <p:cNvSpPr/>
                <p:nvPr/>
              </p:nvSpPr>
              <p:spPr>
                <a:xfrm>
                  <a:off x="1425324" y="4893160"/>
                  <a:ext cx="904356" cy="295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ru-RU" sz="600" dirty="0"/>
                    <a:t>Кэш Менеджер</a:t>
                  </a:r>
                </a:p>
              </p:txBody>
            </p:sp>
            <p:sp>
              <p:nvSpPr>
                <p:cNvPr id="284" name="Rectangle 236">
                  <a:extLst>
                    <a:ext uri="{FF2B5EF4-FFF2-40B4-BE49-F238E27FC236}">
                      <a16:creationId xmlns:a16="http://schemas.microsoft.com/office/drawing/2014/main" id="{107DD64C-C6EE-43BC-AA7A-38CDEDD4DD56}"/>
                    </a:ext>
                  </a:extLst>
                </p:cNvPr>
                <p:cNvSpPr/>
                <p:nvPr/>
              </p:nvSpPr>
              <p:spPr>
                <a:xfrm>
                  <a:off x="1667081" y="4299828"/>
                  <a:ext cx="412559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L1I</a:t>
                  </a:r>
                  <a:endParaRPr lang="ru-RU" sz="800" dirty="0"/>
                </a:p>
              </p:txBody>
            </p:sp>
            <p:sp>
              <p:nvSpPr>
                <p:cNvPr id="285" name="Rectangle 237">
                  <a:extLst>
                    <a:ext uri="{FF2B5EF4-FFF2-40B4-BE49-F238E27FC236}">
                      <a16:creationId xmlns:a16="http://schemas.microsoft.com/office/drawing/2014/main" id="{F2F51E5A-659E-404A-BD90-4F161DCA098C}"/>
                    </a:ext>
                  </a:extLst>
                </p:cNvPr>
                <p:cNvSpPr/>
                <p:nvPr/>
              </p:nvSpPr>
              <p:spPr>
                <a:xfrm>
                  <a:off x="2080837" y="4299828"/>
                  <a:ext cx="412557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L1D</a:t>
                  </a:r>
                </a:p>
              </p:txBody>
            </p:sp>
            <p:sp>
              <p:nvSpPr>
                <p:cNvPr id="286" name="Rectangle 238">
                  <a:extLst>
                    <a:ext uri="{FF2B5EF4-FFF2-40B4-BE49-F238E27FC236}">
                      <a16:creationId xmlns:a16="http://schemas.microsoft.com/office/drawing/2014/main" id="{49AC7B4D-12B3-4F4B-8044-9BCB0ACBA96D}"/>
                    </a:ext>
                  </a:extLst>
                </p:cNvPr>
                <p:cNvSpPr/>
                <p:nvPr/>
              </p:nvSpPr>
              <p:spPr>
                <a:xfrm>
                  <a:off x="1100734" y="4015820"/>
                  <a:ext cx="832158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L2</a:t>
                  </a:r>
                </a:p>
              </p:txBody>
            </p:sp>
            <p:cxnSp>
              <p:nvCxnSpPr>
                <p:cNvPr id="287" name="Straight Connector 240">
                  <a:extLst>
                    <a:ext uri="{FF2B5EF4-FFF2-40B4-BE49-F238E27FC236}">
                      <a16:creationId xmlns:a16="http://schemas.microsoft.com/office/drawing/2014/main" id="{D56DCF60-9D0A-4646-9A58-4FEE2FDAA0AB}"/>
                    </a:ext>
                  </a:extLst>
                </p:cNvPr>
                <p:cNvCxnSpPr>
                  <a:cxnSpLocks/>
                  <a:stCxn id="285" idx="2"/>
                </p:cNvCxnSpPr>
                <p:nvPr/>
              </p:nvCxnSpPr>
              <p:spPr>
                <a:xfrm>
                  <a:off x="2287117" y="4496597"/>
                  <a:ext cx="5058" cy="369093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41">
                  <a:extLst>
                    <a:ext uri="{FF2B5EF4-FFF2-40B4-BE49-F238E27FC236}">
                      <a16:creationId xmlns:a16="http://schemas.microsoft.com/office/drawing/2014/main" id="{0851E51C-0024-4405-9526-895D2D546567}"/>
                    </a:ext>
                  </a:extLst>
                </p:cNvPr>
                <p:cNvCxnSpPr>
                  <a:cxnSpLocks/>
                  <a:stCxn id="284" idx="2"/>
                  <a:endCxn id="283" idx="0"/>
                </p:cNvCxnSpPr>
                <p:nvPr/>
              </p:nvCxnSpPr>
              <p:spPr>
                <a:xfrm>
                  <a:off x="1873361" y="4496596"/>
                  <a:ext cx="4142" cy="396563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42">
                  <a:extLst>
                    <a:ext uri="{FF2B5EF4-FFF2-40B4-BE49-F238E27FC236}">
                      <a16:creationId xmlns:a16="http://schemas.microsoft.com/office/drawing/2014/main" id="{A73C8785-6F68-468F-87A2-DCC09237AEBB}"/>
                    </a:ext>
                  </a:extLst>
                </p:cNvPr>
                <p:cNvCxnSpPr/>
                <p:nvPr/>
              </p:nvCxnSpPr>
              <p:spPr>
                <a:xfrm>
                  <a:off x="1454506" y="4202619"/>
                  <a:ext cx="42" cy="663069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9" name="Straight Connector 126">
                <a:extLst>
                  <a:ext uri="{FF2B5EF4-FFF2-40B4-BE49-F238E27FC236}">
                    <a16:creationId xmlns:a16="http://schemas.microsoft.com/office/drawing/2014/main" id="{D92E7237-8DAC-45DC-8186-0FC764392B4E}"/>
                  </a:ext>
                </a:extLst>
              </p:cNvPr>
              <p:cNvCxnSpPr>
                <a:cxnSpLocks/>
                <a:endCxn id="283" idx="3"/>
              </p:cNvCxnSpPr>
              <p:nvPr/>
            </p:nvCxnSpPr>
            <p:spPr>
              <a:xfrm rot="5400000">
                <a:off x="1772587" y="4256669"/>
                <a:ext cx="1341162" cy="226971"/>
              </a:xfrm>
              <a:prstGeom prst="bentConnector2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220" name="Group 256">
                <a:extLst>
                  <a:ext uri="{FF2B5EF4-FFF2-40B4-BE49-F238E27FC236}">
                    <a16:creationId xmlns:a16="http://schemas.microsoft.com/office/drawing/2014/main" id="{709B29BA-5DA9-4C31-851B-C3CD17AF40C2}"/>
                  </a:ext>
                </a:extLst>
              </p:cNvPr>
              <p:cNvGrpSpPr/>
              <p:nvPr/>
            </p:nvGrpSpPr>
            <p:grpSpPr>
              <a:xfrm>
                <a:off x="3577112" y="4015820"/>
                <a:ext cx="1392660" cy="1556170"/>
                <a:chOff x="1100734" y="4015820"/>
                <a:chExt cx="1392660" cy="1556170"/>
              </a:xfrm>
            </p:grpSpPr>
            <p:sp>
              <p:nvSpPr>
                <p:cNvPr id="274" name="Rectangle 257">
                  <a:extLst>
                    <a:ext uri="{FF2B5EF4-FFF2-40B4-BE49-F238E27FC236}">
                      <a16:creationId xmlns:a16="http://schemas.microsoft.com/office/drawing/2014/main" id="{216EA44A-C6D9-4D56-9B33-2EDD1B35A3A6}"/>
                    </a:ext>
                  </a:extLst>
                </p:cNvPr>
                <p:cNvSpPr/>
                <p:nvPr/>
              </p:nvSpPr>
              <p:spPr>
                <a:xfrm>
                  <a:off x="1259034" y="4761168"/>
                  <a:ext cx="1188615" cy="81082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ru-RU" sz="900" dirty="0"/>
                    <a:t>Ядро</a:t>
                  </a:r>
                  <a:r>
                    <a:rPr lang="en-US" sz="900" dirty="0"/>
                    <a:t> 3</a:t>
                  </a:r>
                </a:p>
              </p:txBody>
            </p:sp>
            <p:sp>
              <p:nvSpPr>
                <p:cNvPr id="275" name="Rectangle 258">
                  <a:extLst>
                    <a:ext uri="{FF2B5EF4-FFF2-40B4-BE49-F238E27FC236}">
                      <a16:creationId xmlns:a16="http://schemas.microsoft.com/office/drawing/2014/main" id="{39821247-EB97-4041-A439-22FE7AD9BB35}"/>
                    </a:ext>
                  </a:extLst>
                </p:cNvPr>
                <p:cNvSpPr/>
                <p:nvPr/>
              </p:nvSpPr>
              <p:spPr>
                <a:xfrm>
                  <a:off x="1425324" y="4893160"/>
                  <a:ext cx="904356" cy="295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ru-RU" sz="600" dirty="0"/>
                    <a:t>Кэш Менеджер</a:t>
                  </a:r>
                </a:p>
              </p:txBody>
            </p:sp>
            <p:sp>
              <p:nvSpPr>
                <p:cNvPr id="276" name="Rectangle 259">
                  <a:extLst>
                    <a:ext uri="{FF2B5EF4-FFF2-40B4-BE49-F238E27FC236}">
                      <a16:creationId xmlns:a16="http://schemas.microsoft.com/office/drawing/2014/main" id="{4F427FEE-22FA-4D29-900D-C95751C85425}"/>
                    </a:ext>
                  </a:extLst>
                </p:cNvPr>
                <p:cNvSpPr/>
                <p:nvPr/>
              </p:nvSpPr>
              <p:spPr>
                <a:xfrm>
                  <a:off x="1667081" y="4299828"/>
                  <a:ext cx="412559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L1I</a:t>
                  </a:r>
                  <a:endParaRPr lang="ru-RU" sz="800" dirty="0"/>
                </a:p>
              </p:txBody>
            </p:sp>
            <p:sp>
              <p:nvSpPr>
                <p:cNvPr id="277" name="Rectangle 260">
                  <a:extLst>
                    <a:ext uri="{FF2B5EF4-FFF2-40B4-BE49-F238E27FC236}">
                      <a16:creationId xmlns:a16="http://schemas.microsoft.com/office/drawing/2014/main" id="{F164D24A-1698-4591-90BD-49FDBE86F77E}"/>
                    </a:ext>
                  </a:extLst>
                </p:cNvPr>
                <p:cNvSpPr/>
                <p:nvPr/>
              </p:nvSpPr>
              <p:spPr>
                <a:xfrm>
                  <a:off x="2080837" y="4299828"/>
                  <a:ext cx="412557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L1D</a:t>
                  </a:r>
                </a:p>
              </p:txBody>
            </p:sp>
            <p:sp>
              <p:nvSpPr>
                <p:cNvPr id="278" name="Rectangle 261">
                  <a:extLst>
                    <a:ext uri="{FF2B5EF4-FFF2-40B4-BE49-F238E27FC236}">
                      <a16:creationId xmlns:a16="http://schemas.microsoft.com/office/drawing/2014/main" id="{3FC6DD8B-B94D-4C70-AE05-8551254A8AB0}"/>
                    </a:ext>
                  </a:extLst>
                </p:cNvPr>
                <p:cNvSpPr/>
                <p:nvPr/>
              </p:nvSpPr>
              <p:spPr>
                <a:xfrm>
                  <a:off x="1100734" y="4015820"/>
                  <a:ext cx="832158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L2</a:t>
                  </a:r>
                </a:p>
              </p:txBody>
            </p:sp>
            <p:cxnSp>
              <p:nvCxnSpPr>
                <p:cNvPr id="279" name="Straight Connector 262">
                  <a:extLst>
                    <a:ext uri="{FF2B5EF4-FFF2-40B4-BE49-F238E27FC236}">
                      <a16:creationId xmlns:a16="http://schemas.microsoft.com/office/drawing/2014/main" id="{D248E37D-02BD-4F52-9946-620BB36E7A86}"/>
                    </a:ext>
                  </a:extLst>
                </p:cNvPr>
                <p:cNvCxnSpPr>
                  <a:cxnSpLocks/>
                  <a:stCxn id="277" idx="2"/>
                </p:cNvCxnSpPr>
                <p:nvPr/>
              </p:nvCxnSpPr>
              <p:spPr>
                <a:xfrm flipH="1">
                  <a:off x="2278105" y="4496597"/>
                  <a:ext cx="9012" cy="369093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63">
                  <a:extLst>
                    <a:ext uri="{FF2B5EF4-FFF2-40B4-BE49-F238E27FC236}">
                      <a16:creationId xmlns:a16="http://schemas.microsoft.com/office/drawing/2014/main" id="{7E52B9EC-BA05-4ECA-AF8B-4A8DDCC1DFAB}"/>
                    </a:ext>
                  </a:extLst>
                </p:cNvPr>
                <p:cNvCxnSpPr>
                  <a:cxnSpLocks/>
                  <a:stCxn id="276" idx="2"/>
                  <a:endCxn id="275" idx="0"/>
                </p:cNvCxnSpPr>
                <p:nvPr/>
              </p:nvCxnSpPr>
              <p:spPr>
                <a:xfrm>
                  <a:off x="1873361" y="4496596"/>
                  <a:ext cx="4142" cy="396563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64">
                  <a:extLst>
                    <a:ext uri="{FF2B5EF4-FFF2-40B4-BE49-F238E27FC236}">
                      <a16:creationId xmlns:a16="http://schemas.microsoft.com/office/drawing/2014/main" id="{9B1B0BF6-2382-4EB7-A8CF-FF7D6B46F25B}"/>
                    </a:ext>
                  </a:extLst>
                </p:cNvPr>
                <p:cNvCxnSpPr/>
                <p:nvPr/>
              </p:nvCxnSpPr>
              <p:spPr>
                <a:xfrm>
                  <a:off x="1454506" y="4202619"/>
                  <a:ext cx="42" cy="663069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126">
                <a:extLst>
                  <a:ext uri="{FF2B5EF4-FFF2-40B4-BE49-F238E27FC236}">
                    <a16:creationId xmlns:a16="http://schemas.microsoft.com/office/drawing/2014/main" id="{9E3DDA33-F600-41CC-ACBA-597C7F236FAC}"/>
                  </a:ext>
                </a:extLst>
              </p:cNvPr>
              <p:cNvCxnSpPr>
                <a:cxnSpLocks/>
                <a:stCxn id="275" idx="1"/>
              </p:cNvCxnSpPr>
              <p:nvPr/>
            </p:nvCxnSpPr>
            <p:spPr>
              <a:xfrm rot="10800000">
                <a:off x="3518303" y="3713011"/>
                <a:ext cx="383400" cy="1327725"/>
              </a:xfrm>
              <a:prstGeom prst="bentConnector2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22" name="Rectangle 269">
                <a:extLst>
                  <a:ext uri="{FF2B5EF4-FFF2-40B4-BE49-F238E27FC236}">
                    <a16:creationId xmlns:a16="http://schemas.microsoft.com/office/drawing/2014/main" id="{ADAA950F-6016-4A10-A720-6814FD24598A}"/>
                  </a:ext>
                </a:extLst>
              </p:cNvPr>
              <p:cNvSpPr/>
              <p:nvPr/>
            </p:nvSpPr>
            <p:spPr>
              <a:xfrm>
                <a:off x="7608168" y="1538056"/>
                <a:ext cx="4166424" cy="4195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000" dirty="0"/>
                  <a:t>CPU 1</a:t>
                </a:r>
              </a:p>
            </p:txBody>
          </p:sp>
          <p:sp>
            <p:nvSpPr>
              <p:cNvPr id="223" name="Rectangle 270">
                <a:extLst>
                  <a:ext uri="{FF2B5EF4-FFF2-40B4-BE49-F238E27FC236}">
                    <a16:creationId xmlns:a16="http://schemas.microsoft.com/office/drawing/2014/main" id="{B62F010A-D66B-4EBE-9B5D-55DF15B5BF32}"/>
                  </a:ext>
                </a:extLst>
              </p:cNvPr>
              <p:cNvSpPr/>
              <p:nvPr/>
            </p:nvSpPr>
            <p:spPr>
              <a:xfrm rot="16200000">
                <a:off x="9852271" y="2437321"/>
                <a:ext cx="270576" cy="229973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000" dirty="0"/>
                  <a:t>L3 </a:t>
                </a:r>
                <a:r>
                  <a:rPr lang="ru-RU" sz="1000" dirty="0"/>
                  <a:t>Кэш</a:t>
                </a:r>
              </a:p>
            </p:txBody>
          </p:sp>
          <p:grpSp>
            <p:nvGrpSpPr>
              <p:cNvPr id="224" name="Group 271">
                <a:extLst>
                  <a:ext uri="{FF2B5EF4-FFF2-40B4-BE49-F238E27FC236}">
                    <a16:creationId xmlns:a16="http://schemas.microsoft.com/office/drawing/2014/main" id="{B1051871-DA36-4AA3-B55E-B59E0BF12129}"/>
                  </a:ext>
                </a:extLst>
              </p:cNvPr>
              <p:cNvGrpSpPr/>
              <p:nvPr/>
            </p:nvGrpSpPr>
            <p:grpSpPr>
              <a:xfrm>
                <a:off x="7725470" y="1687699"/>
                <a:ext cx="1404034" cy="1518566"/>
                <a:chOff x="637481" y="4573796"/>
                <a:chExt cx="1404034" cy="1518566"/>
              </a:xfrm>
            </p:grpSpPr>
            <p:grpSp>
              <p:nvGrpSpPr>
                <p:cNvPr id="265" name="Group 272">
                  <a:extLst>
                    <a:ext uri="{FF2B5EF4-FFF2-40B4-BE49-F238E27FC236}">
                      <a16:creationId xmlns:a16="http://schemas.microsoft.com/office/drawing/2014/main" id="{E08235E7-434F-40F6-8B08-BB5E84338170}"/>
                    </a:ext>
                  </a:extLst>
                </p:cNvPr>
                <p:cNvGrpSpPr/>
                <p:nvPr/>
              </p:nvGrpSpPr>
              <p:grpSpPr>
                <a:xfrm>
                  <a:off x="812507" y="4573796"/>
                  <a:ext cx="1188615" cy="810822"/>
                  <a:chOff x="609600" y="4418378"/>
                  <a:chExt cx="733872" cy="810822"/>
                </a:xfrm>
              </p:grpSpPr>
              <p:sp>
                <p:nvSpPr>
                  <p:cNvPr id="272" name="Rectangle 279">
                    <a:extLst>
                      <a:ext uri="{FF2B5EF4-FFF2-40B4-BE49-F238E27FC236}">
                        <a16:creationId xmlns:a16="http://schemas.microsoft.com/office/drawing/2014/main" id="{7C1541B1-45A7-4722-BBBE-BBA98BE8EEEF}"/>
                      </a:ext>
                    </a:extLst>
                  </p:cNvPr>
                  <p:cNvSpPr/>
                  <p:nvPr/>
                </p:nvSpPr>
                <p:spPr>
                  <a:xfrm>
                    <a:off x="609600" y="4418378"/>
                    <a:ext cx="733872" cy="81082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ru-RU" sz="900" dirty="0"/>
                      <a:t>Ядро</a:t>
                    </a:r>
                    <a:r>
                      <a:rPr lang="en-US" sz="900" dirty="0"/>
                      <a:t> 0</a:t>
                    </a:r>
                  </a:p>
                </p:txBody>
              </p:sp>
              <p:sp>
                <p:nvSpPr>
                  <p:cNvPr id="273" name="Rectangle 280">
                    <a:extLst>
                      <a:ext uri="{FF2B5EF4-FFF2-40B4-BE49-F238E27FC236}">
                        <a16:creationId xmlns:a16="http://schemas.microsoft.com/office/drawing/2014/main" id="{A1DC51AA-CF97-4A7C-8ED4-F3A520234E0E}"/>
                      </a:ext>
                    </a:extLst>
                  </p:cNvPr>
                  <p:cNvSpPr/>
                  <p:nvPr/>
                </p:nvSpPr>
                <p:spPr>
                  <a:xfrm>
                    <a:off x="706408" y="4817745"/>
                    <a:ext cx="558366" cy="29515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ru-RU" sz="600" dirty="0"/>
                      <a:t>Кэш Менеджер</a:t>
                    </a:r>
                  </a:p>
                </p:txBody>
              </p:sp>
            </p:grpSp>
            <p:sp>
              <p:nvSpPr>
                <p:cNvPr id="266" name="Rectangle 273">
                  <a:extLst>
                    <a:ext uri="{FF2B5EF4-FFF2-40B4-BE49-F238E27FC236}">
                      <a16:creationId xmlns:a16="http://schemas.microsoft.com/office/drawing/2014/main" id="{C4FCAFDA-6209-4857-A87C-AE2C3298AF9D}"/>
                    </a:ext>
                  </a:extLst>
                </p:cNvPr>
                <p:cNvSpPr/>
                <p:nvPr/>
              </p:nvSpPr>
              <p:spPr>
                <a:xfrm>
                  <a:off x="1215203" y="5611587"/>
                  <a:ext cx="412559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L1I</a:t>
                  </a:r>
                  <a:endParaRPr lang="ru-RU" sz="800" dirty="0"/>
                </a:p>
              </p:txBody>
            </p:sp>
            <p:sp>
              <p:nvSpPr>
                <p:cNvPr id="267" name="Rectangle 274">
                  <a:extLst>
                    <a:ext uri="{FF2B5EF4-FFF2-40B4-BE49-F238E27FC236}">
                      <a16:creationId xmlns:a16="http://schemas.microsoft.com/office/drawing/2014/main" id="{F8C92F37-23ED-4472-8820-8D308F0A6C5A}"/>
                    </a:ext>
                  </a:extLst>
                </p:cNvPr>
                <p:cNvSpPr/>
                <p:nvPr/>
              </p:nvSpPr>
              <p:spPr>
                <a:xfrm>
                  <a:off x="1628958" y="5611587"/>
                  <a:ext cx="412557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L1D</a:t>
                  </a:r>
                </a:p>
              </p:txBody>
            </p:sp>
            <p:sp>
              <p:nvSpPr>
                <p:cNvPr id="268" name="Rectangle 275">
                  <a:extLst>
                    <a:ext uri="{FF2B5EF4-FFF2-40B4-BE49-F238E27FC236}">
                      <a16:creationId xmlns:a16="http://schemas.microsoft.com/office/drawing/2014/main" id="{FA634E86-9BDE-4BE0-A573-1EC1E86A0435}"/>
                    </a:ext>
                  </a:extLst>
                </p:cNvPr>
                <p:cNvSpPr/>
                <p:nvPr/>
              </p:nvSpPr>
              <p:spPr>
                <a:xfrm>
                  <a:off x="637481" y="5895593"/>
                  <a:ext cx="832157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L2</a:t>
                  </a:r>
                </a:p>
              </p:txBody>
            </p:sp>
            <p:cxnSp>
              <p:nvCxnSpPr>
                <p:cNvPr id="269" name="Straight Connector 276">
                  <a:extLst>
                    <a:ext uri="{FF2B5EF4-FFF2-40B4-BE49-F238E27FC236}">
                      <a16:creationId xmlns:a16="http://schemas.microsoft.com/office/drawing/2014/main" id="{C31E5C7B-370C-4939-BD90-A9A836DD8D97}"/>
                    </a:ext>
                  </a:extLst>
                </p:cNvPr>
                <p:cNvCxnSpPr>
                  <a:cxnSpLocks/>
                  <a:endCxn id="267" idx="0"/>
                </p:cNvCxnSpPr>
                <p:nvPr/>
              </p:nvCxnSpPr>
              <p:spPr>
                <a:xfrm>
                  <a:off x="1834037" y="5301209"/>
                  <a:ext cx="1201" cy="310378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77">
                  <a:extLst>
                    <a:ext uri="{FF2B5EF4-FFF2-40B4-BE49-F238E27FC236}">
                      <a16:creationId xmlns:a16="http://schemas.microsoft.com/office/drawing/2014/main" id="{0AA2925B-F735-428D-9810-97B6096F0BF7}"/>
                    </a:ext>
                  </a:extLst>
                </p:cNvPr>
                <p:cNvCxnSpPr>
                  <a:cxnSpLocks/>
                  <a:stCxn id="273" idx="2"/>
                  <a:endCxn id="266" idx="0"/>
                </p:cNvCxnSpPr>
                <p:nvPr/>
              </p:nvCxnSpPr>
              <p:spPr>
                <a:xfrm>
                  <a:off x="1421480" y="5268316"/>
                  <a:ext cx="2" cy="343271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8">
                  <a:extLst>
                    <a:ext uri="{FF2B5EF4-FFF2-40B4-BE49-F238E27FC236}">
                      <a16:creationId xmlns:a16="http://schemas.microsoft.com/office/drawing/2014/main" id="{687918CC-40B7-4D91-AD5D-C8F1AF8F1FD3}"/>
                    </a:ext>
                  </a:extLst>
                </p:cNvPr>
                <p:cNvCxnSpPr>
                  <a:cxnSpLocks/>
                  <a:endCxn id="268" idx="0"/>
                </p:cNvCxnSpPr>
                <p:nvPr/>
              </p:nvCxnSpPr>
              <p:spPr>
                <a:xfrm flipH="1">
                  <a:off x="1053560" y="5290017"/>
                  <a:ext cx="1883" cy="605576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81">
                <a:extLst>
                  <a:ext uri="{FF2B5EF4-FFF2-40B4-BE49-F238E27FC236}">
                    <a16:creationId xmlns:a16="http://schemas.microsoft.com/office/drawing/2014/main" id="{9CADCAB4-3443-4A73-A320-E02EC6982486}"/>
                  </a:ext>
                </a:extLst>
              </p:cNvPr>
              <p:cNvGrpSpPr/>
              <p:nvPr/>
            </p:nvGrpSpPr>
            <p:grpSpPr>
              <a:xfrm>
                <a:off x="10204847" y="1687699"/>
                <a:ext cx="1404034" cy="1518566"/>
                <a:chOff x="637481" y="4573796"/>
                <a:chExt cx="1404034" cy="1518566"/>
              </a:xfrm>
            </p:grpSpPr>
            <p:grpSp>
              <p:nvGrpSpPr>
                <p:cNvPr id="256" name="Group 282">
                  <a:extLst>
                    <a:ext uri="{FF2B5EF4-FFF2-40B4-BE49-F238E27FC236}">
                      <a16:creationId xmlns:a16="http://schemas.microsoft.com/office/drawing/2014/main" id="{51AC3FB1-63EB-4313-B22C-A2F0B6374730}"/>
                    </a:ext>
                  </a:extLst>
                </p:cNvPr>
                <p:cNvGrpSpPr/>
                <p:nvPr/>
              </p:nvGrpSpPr>
              <p:grpSpPr>
                <a:xfrm>
                  <a:off x="812507" y="4573796"/>
                  <a:ext cx="1188615" cy="810822"/>
                  <a:chOff x="609600" y="4418378"/>
                  <a:chExt cx="733872" cy="810822"/>
                </a:xfrm>
              </p:grpSpPr>
              <p:sp>
                <p:nvSpPr>
                  <p:cNvPr id="263" name="Rectangle 289">
                    <a:extLst>
                      <a:ext uri="{FF2B5EF4-FFF2-40B4-BE49-F238E27FC236}">
                        <a16:creationId xmlns:a16="http://schemas.microsoft.com/office/drawing/2014/main" id="{11D30D4C-5A39-4570-9DCB-3EA0067F5580}"/>
                      </a:ext>
                    </a:extLst>
                  </p:cNvPr>
                  <p:cNvSpPr/>
                  <p:nvPr/>
                </p:nvSpPr>
                <p:spPr>
                  <a:xfrm>
                    <a:off x="609600" y="4418378"/>
                    <a:ext cx="733872" cy="81082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ru-RU" sz="900" dirty="0"/>
                      <a:t>Ядро</a:t>
                    </a:r>
                    <a:r>
                      <a:rPr lang="en-US" sz="900" dirty="0"/>
                      <a:t> 1</a:t>
                    </a:r>
                  </a:p>
                </p:txBody>
              </p:sp>
              <p:sp>
                <p:nvSpPr>
                  <p:cNvPr id="264" name="Rectangle 290">
                    <a:extLst>
                      <a:ext uri="{FF2B5EF4-FFF2-40B4-BE49-F238E27FC236}">
                        <a16:creationId xmlns:a16="http://schemas.microsoft.com/office/drawing/2014/main" id="{7CAF77F0-2056-46B5-89C0-7A7BFDB06523}"/>
                      </a:ext>
                    </a:extLst>
                  </p:cNvPr>
                  <p:cNvSpPr/>
                  <p:nvPr/>
                </p:nvSpPr>
                <p:spPr>
                  <a:xfrm>
                    <a:off x="706408" y="4817747"/>
                    <a:ext cx="558366" cy="29515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ru-RU" sz="600" dirty="0"/>
                      <a:t>Кэш Менеджер</a:t>
                    </a:r>
                  </a:p>
                </p:txBody>
              </p:sp>
            </p:grpSp>
            <p:sp>
              <p:nvSpPr>
                <p:cNvPr id="257" name="Rectangle 283">
                  <a:extLst>
                    <a:ext uri="{FF2B5EF4-FFF2-40B4-BE49-F238E27FC236}">
                      <a16:creationId xmlns:a16="http://schemas.microsoft.com/office/drawing/2014/main" id="{81720BCE-E186-41C7-B25C-114DFDFE8387}"/>
                    </a:ext>
                  </a:extLst>
                </p:cNvPr>
                <p:cNvSpPr/>
                <p:nvPr/>
              </p:nvSpPr>
              <p:spPr>
                <a:xfrm>
                  <a:off x="1215203" y="5611587"/>
                  <a:ext cx="412559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L1I</a:t>
                  </a:r>
                  <a:endParaRPr lang="ru-RU" sz="800" dirty="0"/>
                </a:p>
              </p:txBody>
            </p:sp>
            <p:sp>
              <p:nvSpPr>
                <p:cNvPr id="258" name="Rectangle 284">
                  <a:extLst>
                    <a:ext uri="{FF2B5EF4-FFF2-40B4-BE49-F238E27FC236}">
                      <a16:creationId xmlns:a16="http://schemas.microsoft.com/office/drawing/2014/main" id="{42C5BCA1-E8D6-44F2-9C88-708E03CD8F82}"/>
                    </a:ext>
                  </a:extLst>
                </p:cNvPr>
                <p:cNvSpPr/>
                <p:nvPr/>
              </p:nvSpPr>
              <p:spPr>
                <a:xfrm>
                  <a:off x="1628958" y="5611587"/>
                  <a:ext cx="412557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L1D</a:t>
                  </a:r>
                </a:p>
              </p:txBody>
            </p:sp>
            <p:sp>
              <p:nvSpPr>
                <p:cNvPr id="259" name="Rectangle 285">
                  <a:extLst>
                    <a:ext uri="{FF2B5EF4-FFF2-40B4-BE49-F238E27FC236}">
                      <a16:creationId xmlns:a16="http://schemas.microsoft.com/office/drawing/2014/main" id="{15E984D2-E240-488F-BB28-14C04FEE5EC0}"/>
                    </a:ext>
                  </a:extLst>
                </p:cNvPr>
                <p:cNvSpPr/>
                <p:nvPr/>
              </p:nvSpPr>
              <p:spPr>
                <a:xfrm>
                  <a:off x="637481" y="5895593"/>
                  <a:ext cx="832157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L2</a:t>
                  </a:r>
                </a:p>
              </p:txBody>
            </p:sp>
            <p:cxnSp>
              <p:nvCxnSpPr>
                <p:cNvPr id="260" name="Straight Connector 286">
                  <a:extLst>
                    <a:ext uri="{FF2B5EF4-FFF2-40B4-BE49-F238E27FC236}">
                      <a16:creationId xmlns:a16="http://schemas.microsoft.com/office/drawing/2014/main" id="{AA7D871E-43ED-4EB6-AC3D-5DACA27F7F63}"/>
                    </a:ext>
                  </a:extLst>
                </p:cNvPr>
                <p:cNvCxnSpPr>
                  <a:cxnSpLocks/>
                  <a:endCxn id="258" idx="0"/>
                </p:cNvCxnSpPr>
                <p:nvPr/>
              </p:nvCxnSpPr>
              <p:spPr>
                <a:xfrm>
                  <a:off x="1834037" y="5301209"/>
                  <a:ext cx="1201" cy="310378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87">
                  <a:extLst>
                    <a:ext uri="{FF2B5EF4-FFF2-40B4-BE49-F238E27FC236}">
                      <a16:creationId xmlns:a16="http://schemas.microsoft.com/office/drawing/2014/main" id="{486B995A-7099-4B09-9CED-6DBDE97CD9BB}"/>
                    </a:ext>
                  </a:extLst>
                </p:cNvPr>
                <p:cNvCxnSpPr>
                  <a:cxnSpLocks/>
                  <a:stCxn id="264" idx="2"/>
                  <a:endCxn id="257" idx="0"/>
                </p:cNvCxnSpPr>
                <p:nvPr/>
              </p:nvCxnSpPr>
              <p:spPr>
                <a:xfrm>
                  <a:off x="1421480" y="5268317"/>
                  <a:ext cx="2" cy="343270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88">
                  <a:extLst>
                    <a:ext uri="{FF2B5EF4-FFF2-40B4-BE49-F238E27FC236}">
                      <a16:creationId xmlns:a16="http://schemas.microsoft.com/office/drawing/2014/main" id="{F7C8DE5B-90F5-40E4-84A3-D106F1F0F3FB}"/>
                    </a:ext>
                  </a:extLst>
                </p:cNvPr>
                <p:cNvCxnSpPr>
                  <a:cxnSpLocks/>
                  <a:endCxn id="259" idx="0"/>
                </p:cNvCxnSpPr>
                <p:nvPr/>
              </p:nvCxnSpPr>
              <p:spPr>
                <a:xfrm flipH="1">
                  <a:off x="1053560" y="5290017"/>
                  <a:ext cx="1883" cy="605576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6" name="Straight Connector 116">
                <a:extLst>
                  <a:ext uri="{FF2B5EF4-FFF2-40B4-BE49-F238E27FC236}">
                    <a16:creationId xmlns:a16="http://schemas.microsoft.com/office/drawing/2014/main" id="{B8E8D829-8E6F-4C12-9026-CBE4BF93A73E}"/>
                  </a:ext>
                </a:extLst>
              </p:cNvPr>
              <p:cNvCxnSpPr>
                <a:cxnSpLocks/>
                <a:stCxn id="264" idx="1"/>
              </p:cNvCxnSpPr>
              <p:nvPr/>
            </p:nvCxnSpPr>
            <p:spPr>
              <a:xfrm rot="10800000" flipV="1">
                <a:off x="10151806" y="2234643"/>
                <a:ext cx="384862" cy="1209594"/>
              </a:xfrm>
              <a:prstGeom prst="bentConnector2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126">
                <a:extLst>
                  <a:ext uri="{FF2B5EF4-FFF2-40B4-BE49-F238E27FC236}">
                    <a16:creationId xmlns:a16="http://schemas.microsoft.com/office/drawing/2014/main" id="{013F7609-21CA-4196-A967-E1AC432DD9DA}"/>
                  </a:ext>
                </a:extLst>
              </p:cNvPr>
              <p:cNvCxnSpPr>
                <a:cxnSpLocks/>
                <a:stCxn id="273" idx="3"/>
              </p:cNvCxnSpPr>
              <p:nvPr/>
            </p:nvCxnSpPr>
            <p:spPr>
              <a:xfrm>
                <a:off x="8961647" y="2234642"/>
                <a:ext cx="228075" cy="1209599"/>
              </a:xfrm>
              <a:prstGeom prst="bentConnector2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228" name="Group 293">
                <a:extLst>
                  <a:ext uri="{FF2B5EF4-FFF2-40B4-BE49-F238E27FC236}">
                    <a16:creationId xmlns:a16="http://schemas.microsoft.com/office/drawing/2014/main" id="{81301732-3886-45BF-BB74-C02EDC5A368C}"/>
                  </a:ext>
                </a:extLst>
              </p:cNvPr>
              <p:cNvGrpSpPr/>
              <p:nvPr/>
            </p:nvGrpSpPr>
            <p:grpSpPr>
              <a:xfrm>
                <a:off x="7725470" y="4015820"/>
                <a:ext cx="1392660" cy="1556170"/>
                <a:chOff x="1100734" y="4015820"/>
                <a:chExt cx="1392660" cy="1556170"/>
              </a:xfrm>
            </p:grpSpPr>
            <p:sp>
              <p:nvSpPr>
                <p:cNvPr id="248" name="Rectangle 294">
                  <a:extLst>
                    <a:ext uri="{FF2B5EF4-FFF2-40B4-BE49-F238E27FC236}">
                      <a16:creationId xmlns:a16="http://schemas.microsoft.com/office/drawing/2014/main" id="{8F0201E6-7E5C-48C1-A9AE-A53F87CF70DA}"/>
                    </a:ext>
                  </a:extLst>
                </p:cNvPr>
                <p:cNvSpPr/>
                <p:nvPr/>
              </p:nvSpPr>
              <p:spPr>
                <a:xfrm>
                  <a:off x="1259034" y="4761168"/>
                  <a:ext cx="1188615" cy="81082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ru-RU" sz="900" dirty="0"/>
                    <a:t>Ядро</a:t>
                  </a:r>
                  <a:r>
                    <a:rPr lang="en-US" sz="900" dirty="0"/>
                    <a:t> 2</a:t>
                  </a:r>
                </a:p>
              </p:txBody>
            </p:sp>
            <p:sp>
              <p:nvSpPr>
                <p:cNvPr id="249" name="Rectangle 295">
                  <a:extLst>
                    <a:ext uri="{FF2B5EF4-FFF2-40B4-BE49-F238E27FC236}">
                      <a16:creationId xmlns:a16="http://schemas.microsoft.com/office/drawing/2014/main" id="{FB20DEC3-D97B-40CD-B4A1-62A444C57FFF}"/>
                    </a:ext>
                  </a:extLst>
                </p:cNvPr>
                <p:cNvSpPr/>
                <p:nvPr/>
              </p:nvSpPr>
              <p:spPr>
                <a:xfrm>
                  <a:off x="1425324" y="4893160"/>
                  <a:ext cx="904356" cy="295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ru-RU" sz="600" dirty="0"/>
                    <a:t>Кэш Менеджер</a:t>
                  </a:r>
                </a:p>
              </p:txBody>
            </p:sp>
            <p:sp>
              <p:nvSpPr>
                <p:cNvPr id="250" name="Rectangle 296">
                  <a:extLst>
                    <a:ext uri="{FF2B5EF4-FFF2-40B4-BE49-F238E27FC236}">
                      <a16:creationId xmlns:a16="http://schemas.microsoft.com/office/drawing/2014/main" id="{51DD8017-9B68-40A9-A07E-8F0B3F5A325C}"/>
                    </a:ext>
                  </a:extLst>
                </p:cNvPr>
                <p:cNvSpPr/>
                <p:nvPr/>
              </p:nvSpPr>
              <p:spPr>
                <a:xfrm>
                  <a:off x="1667081" y="4299828"/>
                  <a:ext cx="412559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L1I</a:t>
                  </a:r>
                  <a:endParaRPr lang="ru-RU" sz="800" dirty="0"/>
                </a:p>
              </p:txBody>
            </p:sp>
            <p:sp>
              <p:nvSpPr>
                <p:cNvPr id="251" name="Rectangle 297">
                  <a:extLst>
                    <a:ext uri="{FF2B5EF4-FFF2-40B4-BE49-F238E27FC236}">
                      <a16:creationId xmlns:a16="http://schemas.microsoft.com/office/drawing/2014/main" id="{3F872D2F-23AF-417C-91BD-8DB41F9DD943}"/>
                    </a:ext>
                  </a:extLst>
                </p:cNvPr>
                <p:cNvSpPr/>
                <p:nvPr/>
              </p:nvSpPr>
              <p:spPr>
                <a:xfrm>
                  <a:off x="2080837" y="4299828"/>
                  <a:ext cx="412557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L1D</a:t>
                  </a:r>
                </a:p>
              </p:txBody>
            </p:sp>
            <p:sp>
              <p:nvSpPr>
                <p:cNvPr id="252" name="Rectangle 298">
                  <a:extLst>
                    <a:ext uri="{FF2B5EF4-FFF2-40B4-BE49-F238E27FC236}">
                      <a16:creationId xmlns:a16="http://schemas.microsoft.com/office/drawing/2014/main" id="{35FCA888-F45D-453D-8C33-5D4326751707}"/>
                    </a:ext>
                  </a:extLst>
                </p:cNvPr>
                <p:cNvSpPr/>
                <p:nvPr/>
              </p:nvSpPr>
              <p:spPr>
                <a:xfrm>
                  <a:off x="1100734" y="4015820"/>
                  <a:ext cx="832158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L2</a:t>
                  </a:r>
                </a:p>
              </p:txBody>
            </p:sp>
            <p:cxnSp>
              <p:nvCxnSpPr>
                <p:cNvPr id="253" name="Straight Connector 299">
                  <a:extLst>
                    <a:ext uri="{FF2B5EF4-FFF2-40B4-BE49-F238E27FC236}">
                      <a16:creationId xmlns:a16="http://schemas.microsoft.com/office/drawing/2014/main" id="{D583DDCB-624A-460B-B145-37DACFF5C880}"/>
                    </a:ext>
                  </a:extLst>
                </p:cNvPr>
                <p:cNvCxnSpPr>
                  <a:cxnSpLocks/>
                  <a:stCxn id="251" idx="2"/>
                </p:cNvCxnSpPr>
                <p:nvPr/>
              </p:nvCxnSpPr>
              <p:spPr>
                <a:xfrm>
                  <a:off x="2287117" y="4496597"/>
                  <a:ext cx="5058" cy="369093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300">
                  <a:extLst>
                    <a:ext uri="{FF2B5EF4-FFF2-40B4-BE49-F238E27FC236}">
                      <a16:creationId xmlns:a16="http://schemas.microsoft.com/office/drawing/2014/main" id="{C19E8FDE-A16D-49A9-9744-6AD33312D735}"/>
                    </a:ext>
                  </a:extLst>
                </p:cNvPr>
                <p:cNvCxnSpPr>
                  <a:cxnSpLocks/>
                  <a:stCxn id="250" idx="2"/>
                  <a:endCxn id="249" idx="0"/>
                </p:cNvCxnSpPr>
                <p:nvPr/>
              </p:nvCxnSpPr>
              <p:spPr>
                <a:xfrm>
                  <a:off x="1873361" y="4496596"/>
                  <a:ext cx="4142" cy="396563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301">
                  <a:extLst>
                    <a:ext uri="{FF2B5EF4-FFF2-40B4-BE49-F238E27FC236}">
                      <a16:creationId xmlns:a16="http://schemas.microsoft.com/office/drawing/2014/main" id="{8DBFF68A-385A-40C0-BB4A-D070E8C65757}"/>
                    </a:ext>
                  </a:extLst>
                </p:cNvPr>
                <p:cNvCxnSpPr/>
                <p:nvPr/>
              </p:nvCxnSpPr>
              <p:spPr>
                <a:xfrm>
                  <a:off x="1454506" y="4202619"/>
                  <a:ext cx="42" cy="663069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9" name="Straight Connector 126">
                <a:extLst>
                  <a:ext uri="{FF2B5EF4-FFF2-40B4-BE49-F238E27FC236}">
                    <a16:creationId xmlns:a16="http://schemas.microsoft.com/office/drawing/2014/main" id="{92A9697B-275D-4BE2-A9AB-2904ED2EB1AA}"/>
                  </a:ext>
                </a:extLst>
              </p:cNvPr>
              <p:cNvCxnSpPr>
                <a:cxnSpLocks/>
                <a:endCxn id="249" idx="3"/>
              </p:cNvCxnSpPr>
              <p:nvPr/>
            </p:nvCxnSpPr>
            <p:spPr>
              <a:xfrm rot="5400000">
                <a:off x="8417008" y="4259886"/>
                <a:ext cx="1318258" cy="243440"/>
              </a:xfrm>
              <a:prstGeom prst="bentConnector2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230" name="Group 303">
                <a:extLst>
                  <a:ext uri="{FF2B5EF4-FFF2-40B4-BE49-F238E27FC236}">
                    <a16:creationId xmlns:a16="http://schemas.microsoft.com/office/drawing/2014/main" id="{23A5C1CB-CEF0-4C41-B6CB-D3A6F4841ADB}"/>
                  </a:ext>
                </a:extLst>
              </p:cNvPr>
              <p:cNvGrpSpPr/>
              <p:nvPr/>
            </p:nvGrpSpPr>
            <p:grpSpPr>
              <a:xfrm>
                <a:off x="10201848" y="4015820"/>
                <a:ext cx="1392660" cy="1556170"/>
                <a:chOff x="1100734" y="4015820"/>
                <a:chExt cx="1392660" cy="1556170"/>
              </a:xfrm>
            </p:grpSpPr>
            <p:sp>
              <p:nvSpPr>
                <p:cNvPr id="240" name="Rectangle 304">
                  <a:extLst>
                    <a:ext uri="{FF2B5EF4-FFF2-40B4-BE49-F238E27FC236}">
                      <a16:creationId xmlns:a16="http://schemas.microsoft.com/office/drawing/2014/main" id="{3FE8DDBA-D4E0-4282-89FD-C715C6941603}"/>
                    </a:ext>
                  </a:extLst>
                </p:cNvPr>
                <p:cNvSpPr/>
                <p:nvPr/>
              </p:nvSpPr>
              <p:spPr>
                <a:xfrm>
                  <a:off x="1259034" y="4761168"/>
                  <a:ext cx="1188615" cy="81082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ru-RU" sz="900" dirty="0"/>
                    <a:t>Ядро</a:t>
                  </a:r>
                  <a:r>
                    <a:rPr lang="en-US" sz="900" dirty="0"/>
                    <a:t> 3</a:t>
                  </a:r>
                </a:p>
              </p:txBody>
            </p:sp>
            <p:sp>
              <p:nvSpPr>
                <p:cNvPr id="241" name="Rectangle 305">
                  <a:extLst>
                    <a:ext uri="{FF2B5EF4-FFF2-40B4-BE49-F238E27FC236}">
                      <a16:creationId xmlns:a16="http://schemas.microsoft.com/office/drawing/2014/main" id="{9A160A19-DF0A-460B-820D-81DE2AC161A8}"/>
                    </a:ext>
                  </a:extLst>
                </p:cNvPr>
                <p:cNvSpPr/>
                <p:nvPr/>
              </p:nvSpPr>
              <p:spPr>
                <a:xfrm>
                  <a:off x="1425324" y="4893160"/>
                  <a:ext cx="904356" cy="295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ru-RU" sz="600" dirty="0"/>
                    <a:t>Кэш Менеджер</a:t>
                  </a:r>
                </a:p>
              </p:txBody>
            </p:sp>
            <p:sp>
              <p:nvSpPr>
                <p:cNvPr id="242" name="Rectangle 306">
                  <a:extLst>
                    <a:ext uri="{FF2B5EF4-FFF2-40B4-BE49-F238E27FC236}">
                      <a16:creationId xmlns:a16="http://schemas.microsoft.com/office/drawing/2014/main" id="{FC662485-9D3D-4459-BA3C-331EE48F17A0}"/>
                    </a:ext>
                  </a:extLst>
                </p:cNvPr>
                <p:cNvSpPr/>
                <p:nvPr/>
              </p:nvSpPr>
              <p:spPr>
                <a:xfrm>
                  <a:off x="1667081" y="4299828"/>
                  <a:ext cx="412559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L1I</a:t>
                  </a:r>
                  <a:endParaRPr lang="ru-RU" sz="800" dirty="0"/>
                </a:p>
              </p:txBody>
            </p:sp>
            <p:sp>
              <p:nvSpPr>
                <p:cNvPr id="243" name="Rectangle 307">
                  <a:extLst>
                    <a:ext uri="{FF2B5EF4-FFF2-40B4-BE49-F238E27FC236}">
                      <a16:creationId xmlns:a16="http://schemas.microsoft.com/office/drawing/2014/main" id="{A2DD781C-730A-4FE5-B731-ED45FA27F59F}"/>
                    </a:ext>
                  </a:extLst>
                </p:cNvPr>
                <p:cNvSpPr/>
                <p:nvPr/>
              </p:nvSpPr>
              <p:spPr>
                <a:xfrm>
                  <a:off x="2080837" y="4299828"/>
                  <a:ext cx="412557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L1D</a:t>
                  </a:r>
                </a:p>
              </p:txBody>
            </p:sp>
            <p:sp>
              <p:nvSpPr>
                <p:cNvPr id="244" name="Rectangle 308">
                  <a:extLst>
                    <a:ext uri="{FF2B5EF4-FFF2-40B4-BE49-F238E27FC236}">
                      <a16:creationId xmlns:a16="http://schemas.microsoft.com/office/drawing/2014/main" id="{FD063621-AA80-40C6-8038-662AEDB346AF}"/>
                    </a:ext>
                  </a:extLst>
                </p:cNvPr>
                <p:cNvSpPr/>
                <p:nvPr/>
              </p:nvSpPr>
              <p:spPr>
                <a:xfrm>
                  <a:off x="1100734" y="4015820"/>
                  <a:ext cx="832158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L2</a:t>
                  </a:r>
                </a:p>
              </p:txBody>
            </p:sp>
            <p:cxnSp>
              <p:nvCxnSpPr>
                <p:cNvPr id="245" name="Straight Connector 309">
                  <a:extLst>
                    <a:ext uri="{FF2B5EF4-FFF2-40B4-BE49-F238E27FC236}">
                      <a16:creationId xmlns:a16="http://schemas.microsoft.com/office/drawing/2014/main" id="{06D2A8D5-F8AF-4912-BF79-006D1D228EB9}"/>
                    </a:ext>
                  </a:extLst>
                </p:cNvPr>
                <p:cNvCxnSpPr>
                  <a:cxnSpLocks/>
                  <a:stCxn id="243" idx="2"/>
                </p:cNvCxnSpPr>
                <p:nvPr/>
              </p:nvCxnSpPr>
              <p:spPr>
                <a:xfrm flipH="1">
                  <a:off x="2278105" y="4496597"/>
                  <a:ext cx="9012" cy="369093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310">
                  <a:extLst>
                    <a:ext uri="{FF2B5EF4-FFF2-40B4-BE49-F238E27FC236}">
                      <a16:creationId xmlns:a16="http://schemas.microsoft.com/office/drawing/2014/main" id="{B5E40905-FFC0-4DF6-8C29-379D471488C1}"/>
                    </a:ext>
                  </a:extLst>
                </p:cNvPr>
                <p:cNvCxnSpPr>
                  <a:cxnSpLocks/>
                  <a:stCxn id="242" idx="2"/>
                  <a:endCxn id="241" idx="0"/>
                </p:cNvCxnSpPr>
                <p:nvPr/>
              </p:nvCxnSpPr>
              <p:spPr>
                <a:xfrm>
                  <a:off x="1873361" y="4496596"/>
                  <a:ext cx="4142" cy="396563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311">
                  <a:extLst>
                    <a:ext uri="{FF2B5EF4-FFF2-40B4-BE49-F238E27FC236}">
                      <a16:creationId xmlns:a16="http://schemas.microsoft.com/office/drawing/2014/main" id="{26031B2B-3CA1-49A0-991E-F471073500B6}"/>
                    </a:ext>
                  </a:extLst>
                </p:cNvPr>
                <p:cNvCxnSpPr/>
                <p:nvPr/>
              </p:nvCxnSpPr>
              <p:spPr>
                <a:xfrm>
                  <a:off x="1454506" y="4202619"/>
                  <a:ext cx="42" cy="663069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1" name="Straight Connector 126">
                <a:extLst>
                  <a:ext uri="{FF2B5EF4-FFF2-40B4-BE49-F238E27FC236}">
                    <a16:creationId xmlns:a16="http://schemas.microsoft.com/office/drawing/2014/main" id="{2605EFD8-1061-45F9-BCA7-72DFFB8FE251}"/>
                  </a:ext>
                </a:extLst>
              </p:cNvPr>
              <p:cNvCxnSpPr>
                <a:cxnSpLocks/>
                <a:stCxn id="241" idx="1"/>
              </p:cNvCxnSpPr>
              <p:nvPr/>
            </p:nvCxnSpPr>
            <p:spPr>
              <a:xfrm rot="10800000">
                <a:off x="10151828" y="3730155"/>
                <a:ext cx="374611" cy="1310583"/>
              </a:xfrm>
              <a:prstGeom prst="bentConnector2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315">
                <a:extLst>
                  <a:ext uri="{FF2B5EF4-FFF2-40B4-BE49-F238E27FC236}">
                    <a16:creationId xmlns:a16="http://schemas.microsoft.com/office/drawing/2014/main" id="{78446FD2-9A18-4D39-AB6F-05DB23C6B8AA}"/>
                  </a:ext>
                </a:extLst>
              </p:cNvPr>
              <p:cNvCxnSpPr>
                <a:cxnSpLocks/>
                <a:endCxn id="234" idx="0"/>
              </p:cNvCxnSpPr>
              <p:nvPr/>
            </p:nvCxnSpPr>
            <p:spPr>
              <a:xfrm>
                <a:off x="5196047" y="3544874"/>
                <a:ext cx="881450" cy="1941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316">
                <a:extLst>
                  <a:ext uri="{FF2B5EF4-FFF2-40B4-BE49-F238E27FC236}">
                    <a16:creationId xmlns:a16="http://schemas.microsoft.com/office/drawing/2014/main" id="{E6D2E0E8-3BB1-4EA2-807D-FD6207E9910E}"/>
                  </a:ext>
                </a:extLst>
              </p:cNvPr>
              <p:cNvCxnSpPr>
                <a:cxnSpLocks/>
                <a:stCxn id="234" idx="2"/>
              </p:cNvCxnSpPr>
              <p:nvPr/>
            </p:nvCxnSpPr>
            <p:spPr>
              <a:xfrm>
                <a:off x="6582095" y="3564287"/>
                <a:ext cx="1003401" cy="25698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Rectangle 322">
                <a:extLst>
                  <a:ext uri="{FF2B5EF4-FFF2-40B4-BE49-F238E27FC236}">
                    <a16:creationId xmlns:a16="http://schemas.microsoft.com/office/drawing/2014/main" id="{C8D42017-422C-40E9-8755-F415A8C91265}"/>
                  </a:ext>
                </a:extLst>
              </p:cNvPr>
              <p:cNvSpPr/>
              <p:nvPr/>
            </p:nvSpPr>
            <p:spPr>
              <a:xfrm rot="16200000">
                <a:off x="4247671" y="3311989"/>
                <a:ext cx="4164248" cy="5045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A1D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Общая Память</a:t>
                </a:r>
                <a:endParaRPr lang="en-US" sz="2000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35" name="Rectangle 326">
                <a:extLst>
                  <a:ext uri="{FF2B5EF4-FFF2-40B4-BE49-F238E27FC236}">
                    <a16:creationId xmlns:a16="http://schemas.microsoft.com/office/drawing/2014/main" id="{EF20193E-E713-4C3B-B8DB-12197B157475}"/>
                  </a:ext>
                </a:extLst>
              </p:cNvPr>
              <p:cNvSpPr/>
              <p:nvPr/>
            </p:nvSpPr>
            <p:spPr>
              <a:xfrm>
                <a:off x="4245737" y="3484486"/>
                <a:ext cx="832158" cy="172173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700" dirty="0"/>
                  <a:t>IO</a:t>
                </a:r>
              </a:p>
            </p:txBody>
          </p:sp>
          <p:sp>
            <p:nvSpPr>
              <p:cNvPr id="236" name="Rectangle 327">
                <a:extLst>
                  <a:ext uri="{FF2B5EF4-FFF2-40B4-BE49-F238E27FC236}">
                    <a16:creationId xmlns:a16="http://schemas.microsoft.com/office/drawing/2014/main" id="{D80C736C-ACC6-412F-BC3D-D12181259459}"/>
                  </a:ext>
                </a:extLst>
              </p:cNvPr>
              <p:cNvSpPr/>
              <p:nvPr/>
            </p:nvSpPr>
            <p:spPr>
              <a:xfrm>
                <a:off x="7710151" y="3503899"/>
                <a:ext cx="832158" cy="172173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700" dirty="0"/>
                  <a:t>IO</a:t>
                </a:r>
              </a:p>
            </p:txBody>
          </p:sp>
          <p:cxnSp>
            <p:nvCxnSpPr>
              <p:cNvPr id="237" name="Straight Connector 331">
                <a:extLst>
                  <a:ext uri="{FF2B5EF4-FFF2-40B4-BE49-F238E27FC236}">
                    <a16:creationId xmlns:a16="http://schemas.microsoft.com/office/drawing/2014/main" id="{FCF9DD17-6042-4D51-AC55-0747E6760C32}"/>
                  </a:ext>
                </a:extLst>
              </p:cNvPr>
              <p:cNvCxnSpPr>
                <a:cxnSpLocks/>
                <a:stCxn id="235" idx="1"/>
                <a:endCxn id="238" idx="2"/>
              </p:cNvCxnSpPr>
              <p:nvPr/>
            </p:nvCxnSpPr>
            <p:spPr>
              <a:xfrm flipH="1">
                <a:off x="3901702" y="3570572"/>
                <a:ext cx="344035" cy="430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38" name="Rectangle 335">
                <a:extLst>
                  <a:ext uri="{FF2B5EF4-FFF2-40B4-BE49-F238E27FC236}">
                    <a16:creationId xmlns:a16="http://schemas.microsoft.com/office/drawing/2014/main" id="{E0026F59-F3D9-4099-AACA-950C7CE01FFA}"/>
                  </a:ext>
                </a:extLst>
              </p:cNvPr>
              <p:cNvSpPr/>
              <p:nvPr/>
            </p:nvSpPr>
            <p:spPr>
              <a:xfrm rot="16200000">
                <a:off x="2616547" y="2421135"/>
                <a:ext cx="270576" cy="229973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000" dirty="0"/>
                  <a:t>L3 </a:t>
                </a:r>
                <a:r>
                  <a:rPr lang="ru-RU" sz="1000" dirty="0"/>
                  <a:t>Кэш</a:t>
                </a:r>
              </a:p>
            </p:txBody>
          </p:sp>
          <p:cxnSp>
            <p:nvCxnSpPr>
              <p:cNvPr id="239" name="Straight Connector 338">
                <a:extLst>
                  <a:ext uri="{FF2B5EF4-FFF2-40B4-BE49-F238E27FC236}">
                    <a16:creationId xmlns:a16="http://schemas.microsoft.com/office/drawing/2014/main" id="{677058E5-B13E-4AF5-BBB5-DB0185F83704}"/>
                  </a:ext>
                </a:extLst>
              </p:cNvPr>
              <p:cNvCxnSpPr>
                <a:cxnSpLocks/>
                <a:stCxn id="223" idx="0"/>
                <a:endCxn id="236" idx="3"/>
              </p:cNvCxnSpPr>
              <p:nvPr/>
            </p:nvCxnSpPr>
            <p:spPr>
              <a:xfrm flipH="1">
                <a:off x="8542309" y="3587188"/>
                <a:ext cx="295381" cy="2797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308" name="Group 346">
              <a:extLst>
                <a:ext uri="{FF2B5EF4-FFF2-40B4-BE49-F238E27FC236}">
                  <a16:creationId xmlns:a16="http://schemas.microsoft.com/office/drawing/2014/main" id="{CCF000BF-8454-4160-A49F-187277FCABE7}"/>
                </a:ext>
              </a:extLst>
            </p:cNvPr>
            <p:cNvGrpSpPr/>
            <p:nvPr/>
          </p:nvGrpSpPr>
          <p:grpSpPr>
            <a:xfrm>
              <a:off x="6312024" y="1591762"/>
              <a:ext cx="5374302" cy="2624781"/>
              <a:chOff x="983432" y="1538056"/>
              <a:chExt cx="10791160" cy="4195200"/>
            </a:xfrm>
          </p:grpSpPr>
          <p:sp>
            <p:nvSpPr>
              <p:cNvPr id="311" name="Rectangle 5">
                <a:extLst>
                  <a:ext uri="{FF2B5EF4-FFF2-40B4-BE49-F238E27FC236}">
                    <a16:creationId xmlns:a16="http://schemas.microsoft.com/office/drawing/2014/main" id="{ACD161A6-9AFE-4F3E-86FA-0C84D4A44340}"/>
                  </a:ext>
                </a:extLst>
              </p:cNvPr>
              <p:cNvSpPr/>
              <p:nvPr/>
            </p:nvSpPr>
            <p:spPr>
              <a:xfrm>
                <a:off x="983432" y="1538056"/>
                <a:ext cx="4166424" cy="4195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000" dirty="0"/>
                  <a:t>CPU 0</a:t>
                </a:r>
              </a:p>
            </p:txBody>
          </p:sp>
          <p:grpSp>
            <p:nvGrpSpPr>
              <p:cNvPr id="312" name="Group 82">
                <a:extLst>
                  <a:ext uri="{FF2B5EF4-FFF2-40B4-BE49-F238E27FC236}">
                    <a16:creationId xmlns:a16="http://schemas.microsoft.com/office/drawing/2014/main" id="{3B6B61AE-C84B-4759-A577-B4F47A437786}"/>
                  </a:ext>
                </a:extLst>
              </p:cNvPr>
              <p:cNvGrpSpPr/>
              <p:nvPr/>
            </p:nvGrpSpPr>
            <p:grpSpPr>
              <a:xfrm>
                <a:off x="1100734" y="1687699"/>
                <a:ext cx="1404034" cy="1518566"/>
                <a:chOff x="637481" y="4573796"/>
                <a:chExt cx="1404034" cy="1518566"/>
              </a:xfrm>
            </p:grpSpPr>
            <p:grpSp>
              <p:nvGrpSpPr>
                <p:cNvPr id="592" name="Group 54">
                  <a:extLst>
                    <a:ext uri="{FF2B5EF4-FFF2-40B4-BE49-F238E27FC236}">
                      <a16:creationId xmlns:a16="http://schemas.microsoft.com/office/drawing/2014/main" id="{4D54864D-516D-45A5-A9D3-A13B26E46B76}"/>
                    </a:ext>
                  </a:extLst>
                </p:cNvPr>
                <p:cNvGrpSpPr/>
                <p:nvPr/>
              </p:nvGrpSpPr>
              <p:grpSpPr>
                <a:xfrm>
                  <a:off x="812507" y="4573796"/>
                  <a:ext cx="1188615" cy="810822"/>
                  <a:chOff x="609600" y="4418378"/>
                  <a:chExt cx="733872" cy="810822"/>
                </a:xfrm>
              </p:grpSpPr>
              <p:sp>
                <p:nvSpPr>
                  <p:cNvPr id="599" name="Rectangle 48">
                    <a:extLst>
                      <a:ext uri="{FF2B5EF4-FFF2-40B4-BE49-F238E27FC236}">
                        <a16:creationId xmlns:a16="http://schemas.microsoft.com/office/drawing/2014/main" id="{CD88A740-EECA-4E38-BBFD-86680FE5F89F}"/>
                      </a:ext>
                    </a:extLst>
                  </p:cNvPr>
                  <p:cNvSpPr/>
                  <p:nvPr/>
                </p:nvSpPr>
                <p:spPr>
                  <a:xfrm>
                    <a:off x="609600" y="4418378"/>
                    <a:ext cx="733872" cy="81082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ru-RU" sz="900" dirty="0"/>
                      <a:t>Ядро</a:t>
                    </a:r>
                    <a:r>
                      <a:rPr lang="en-US" sz="900" dirty="0"/>
                      <a:t> 0</a:t>
                    </a:r>
                  </a:p>
                </p:txBody>
              </p:sp>
              <p:sp>
                <p:nvSpPr>
                  <p:cNvPr id="600" name="Rectangle 49">
                    <a:extLst>
                      <a:ext uri="{FF2B5EF4-FFF2-40B4-BE49-F238E27FC236}">
                        <a16:creationId xmlns:a16="http://schemas.microsoft.com/office/drawing/2014/main" id="{E1E2080E-9992-48AB-A34E-A78444540179}"/>
                      </a:ext>
                    </a:extLst>
                  </p:cNvPr>
                  <p:cNvSpPr/>
                  <p:nvPr/>
                </p:nvSpPr>
                <p:spPr>
                  <a:xfrm>
                    <a:off x="706408" y="4817747"/>
                    <a:ext cx="558366" cy="29515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ru-RU" sz="600" dirty="0"/>
                      <a:t>Кэш Менеджер</a:t>
                    </a:r>
                  </a:p>
                </p:txBody>
              </p:sp>
            </p:grpSp>
            <p:sp>
              <p:nvSpPr>
                <p:cNvPr id="593" name="Rectangle 50">
                  <a:extLst>
                    <a:ext uri="{FF2B5EF4-FFF2-40B4-BE49-F238E27FC236}">
                      <a16:creationId xmlns:a16="http://schemas.microsoft.com/office/drawing/2014/main" id="{94DB140E-1FA9-446B-BE1E-8E9B5430E82F}"/>
                    </a:ext>
                  </a:extLst>
                </p:cNvPr>
                <p:cNvSpPr/>
                <p:nvPr/>
              </p:nvSpPr>
              <p:spPr>
                <a:xfrm>
                  <a:off x="1215203" y="5611587"/>
                  <a:ext cx="412559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L1I</a:t>
                  </a:r>
                  <a:endParaRPr lang="ru-RU" sz="800" dirty="0"/>
                </a:p>
              </p:txBody>
            </p:sp>
            <p:sp>
              <p:nvSpPr>
                <p:cNvPr id="594" name="Rectangle 51">
                  <a:extLst>
                    <a:ext uri="{FF2B5EF4-FFF2-40B4-BE49-F238E27FC236}">
                      <a16:creationId xmlns:a16="http://schemas.microsoft.com/office/drawing/2014/main" id="{78223138-4BE0-4846-AC93-9A89FF17C4C7}"/>
                    </a:ext>
                  </a:extLst>
                </p:cNvPr>
                <p:cNvSpPr/>
                <p:nvPr/>
              </p:nvSpPr>
              <p:spPr>
                <a:xfrm>
                  <a:off x="1628958" y="5611587"/>
                  <a:ext cx="412557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L1D</a:t>
                  </a:r>
                </a:p>
              </p:txBody>
            </p:sp>
            <p:sp>
              <p:nvSpPr>
                <p:cNvPr id="595" name="Rectangle 52">
                  <a:extLst>
                    <a:ext uri="{FF2B5EF4-FFF2-40B4-BE49-F238E27FC236}">
                      <a16:creationId xmlns:a16="http://schemas.microsoft.com/office/drawing/2014/main" id="{AD49E086-6E6B-4339-A149-4986AD98D9D1}"/>
                    </a:ext>
                  </a:extLst>
                </p:cNvPr>
                <p:cNvSpPr/>
                <p:nvPr/>
              </p:nvSpPr>
              <p:spPr>
                <a:xfrm>
                  <a:off x="637481" y="5895593"/>
                  <a:ext cx="832157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L2</a:t>
                  </a:r>
                </a:p>
              </p:txBody>
            </p:sp>
            <p:cxnSp>
              <p:nvCxnSpPr>
                <p:cNvPr id="596" name="Straight Connector 58">
                  <a:extLst>
                    <a:ext uri="{FF2B5EF4-FFF2-40B4-BE49-F238E27FC236}">
                      <a16:creationId xmlns:a16="http://schemas.microsoft.com/office/drawing/2014/main" id="{FC854E2C-5DAE-4116-9E00-466C94A95317}"/>
                    </a:ext>
                  </a:extLst>
                </p:cNvPr>
                <p:cNvCxnSpPr>
                  <a:cxnSpLocks/>
                  <a:endCxn id="594" idx="0"/>
                </p:cNvCxnSpPr>
                <p:nvPr/>
              </p:nvCxnSpPr>
              <p:spPr>
                <a:xfrm>
                  <a:off x="1834037" y="5301209"/>
                  <a:ext cx="1201" cy="310378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97" name="Straight Connector 60">
                  <a:extLst>
                    <a:ext uri="{FF2B5EF4-FFF2-40B4-BE49-F238E27FC236}">
                      <a16:creationId xmlns:a16="http://schemas.microsoft.com/office/drawing/2014/main" id="{F79D3FA0-27C7-4DEC-AFF2-8267954E9E4C}"/>
                    </a:ext>
                  </a:extLst>
                </p:cNvPr>
                <p:cNvCxnSpPr>
                  <a:cxnSpLocks/>
                  <a:stCxn id="600" idx="2"/>
                  <a:endCxn id="593" idx="0"/>
                </p:cNvCxnSpPr>
                <p:nvPr/>
              </p:nvCxnSpPr>
              <p:spPr>
                <a:xfrm>
                  <a:off x="1421480" y="5268317"/>
                  <a:ext cx="2" cy="343270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98" name="Straight Connector 62">
                  <a:extLst>
                    <a:ext uri="{FF2B5EF4-FFF2-40B4-BE49-F238E27FC236}">
                      <a16:creationId xmlns:a16="http://schemas.microsoft.com/office/drawing/2014/main" id="{982E5CB2-B01B-404A-B01E-2B619E699CE9}"/>
                    </a:ext>
                  </a:extLst>
                </p:cNvPr>
                <p:cNvCxnSpPr>
                  <a:cxnSpLocks/>
                  <a:endCxn id="595" idx="0"/>
                </p:cNvCxnSpPr>
                <p:nvPr/>
              </p:nvCxnSpPr>
              <p:spPr>
                <a:xfrm flipH="1">
                  <a:off x="1053560" y="5290017"/>
                  <a:ext cx="1883" cy="605576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93">
                <a:extLst>
                  <a:ext uri="{FF2B5EF4-FFF2-40B4-BE49-F238E27FC236}">
                    <a16:creationId xmlns:a16="http://schemas.microsoft.com/office/drawing/2014/main" id="{A22E08FE-FEFF-4C36-AF40-B45C0340E26D}"/>
                  </a:ext>
                </a:extLst>
              </p:cNvPr>
              <p:cNvGrpSpPr/>
              <p:nvPr/>
            </p:nvGrpSpPr>
            <p:grpSpPr>
              <a:xfrm>
                <a:off x="3580111" y="1687699"/>
                <a:ext cx="1404034" cy="1518566"/>
                <a:chOff x="637481" y="4573796"/>
                <a:chExt cx="1404034" cy="1518566"/>
              </a:xfrm>
            </p:grpSpPr>
            <p:grpSp>
              <p:nvGrpSpPr>
                <p:cNvPr id="583" name="Group 94">
                  <a:extLst>
                    <a:ext uri="{FF2B5EF4-FFF2-40B4-BE49-F238E27FC236}">
                      <a16:creationId xmlns:a16="http://schemas.microsoft.com/office/drawing/2014/main" id="{9E982CBE-96A5-4FAA-8452-8EEA9BD8A999}"/>
                    </a:ext>
                  </a:extLst>
                </p:cNvPr>
                <p:cNvGrpSpPr/>
                <p:nvPr/>
              </p:nvGrpSpPr>
              <p:grpSpPr>
                <a:xfrm>
                  <a:off x="812507" y="4573796"/>
                  <a:ext cx="1188615" cy="810822"/>
                  <a:chOff x="609600" y="4418378"/>
                  <a:chExt cx="733872" cy="810822"/>
                </a:xfrm>
              </p:grpSpPr>
              <p:sp>
                <p:nvSpPr>
                  <p:cNvPr id="590" name="Rectangle 101">
                    <a:extLst>
                      <a:ext uri="{FF2B5EF4-FFF2-40B4-BE49-F238E27FC236}">
                        <a16:creationId xmlns:a16="http://schemas.microsoft.com/office/drawing/2014/main" id="{2A8A0314-F7BA-473A-9C93-70CF2FB9730E}"/>
                      </a:ext>
                    </a:extLst>
                  </p:cNvPr>
                  <p:cNvSpPr/>
                  <p:nvPr/>
                </p:nvSpPr>
                <p:spPr>
                  <a:xfrm>
                    <a:off x="609600" y="4418378"/>
                    <a:ext cx="733872" cy="81082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ru-RU" sz="900" dirty="0"/>
                      <a:t>Ядро</a:t>
                    </a:r>
                    <a:r>
                      <a:rPr lang="en-US" sz="900" dirty="0"/>
                      <a:t> 1</a:t>
                    </a:r>
                  </a:p>
                </p:txBody>
              </p:sp>
              <p:sp>
                <p:nvSpPr>
                  <p:cNvPr id="591" name="Rectangle 102">
                    <a:extLst>
                      <a:ext uri="{FF2B5EF4-FFF2-40B4-BE49-F238E27FC236}">
                        <a16:creationId xmlns:a16="http://schemas.microsoft.com/office/drawing/2014/main" id="{F3983A84-6F3E-4AB4-8095-7A03139FCD6A}"/>
                      </a:ext>
                    </a:extLst>
                  </p:cNvPr>
                  <p:cNvSpPr/>
                  <p:nvPr/>
                </p:nvSpPr>
                <p:spPr>
                  <a:xfrm>
                    <a:off x="706408" y="4817747"/>
                    <a:ext cx="558366" cy="29515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ru-RU" sz="600" dirty="0"/>
                      <a:t>Кэш Менеджер</a:t>
                    </a:r>
                  </a:p>
                </p:txBody>
              </p:sp>
            </p:grpSp>
            <p:sp>
              <p:nvSpPr>
                <p:cNvPr id="584" name="Rectangle 95">
                  <a:extLst>
                    <a:ext uri="{FF2B5EF4-FFF2-40B4-BE49-F238E27FC236}">
                      <a16:creationId xmlns:a16="http://schemas.microsoft.com/office/drawing/2014/main" id="{F05DF16D-30D4-4993-A256-0029C172B481}"/>
                    </a:ext>
                  </a:extLst>
                </p:cNvPr>
                <p:cNvSpPr/>
                <p:nvPr/>
              </p:nvSpPr>
              <p:spPr>
                <a:xfrm>
                  <a:off x="1215203" y="5611587"/>
                  <a:ext cx="412559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L1I</a:t>
                  </a:r>
                  <a:endParaRPr lang="ru-RU" sz="800" dirty="0"/>
                </a:p>
              </p:txBody>
            </p:sp>
            <p:sp>
              <p:nvSpPr>
                <p:cNvPr id="585" name="Rectangle 96">
                  <a:extLst>
                    <a:ext uri="{FF2B5EF4-FFF2-40B4-BE49-F238E27FC236}">
                      <a16:creationId xmlns:a16="http://schemas.microsoft.com/office/drawing/2014/main" id="{A4B78BC6-4E6E-425E-A743-39000346CDF3}"/>
                    </a:ext>
                  </a:extLst>
                </p:cNvPr>
                <p:cNvSpPr/>
                <p:nvPr/>
              </p:nvSpPr>
              <p:spPr>
                <a:xfrm>
                  <a:off x="1628958" y="5611587"/>
                  <a:ext cx="412557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L1D</a:t>
                  </a:r>
                </a:p>
              </p:txBody>
            </p:sp>
            <p:sp>
              <p:nvSpPr>
                <p:cNvPr id="586" name="Rectangle 97">
                  <a:extLst>
                    <a:ext uri="{FF2B5EF4-FFF2-40B4-BE49-F238E27FC236}">
                      <a16:creationId xmlns:a16="http://schemas.microsoft.com/office/drawing/2014/main" id="{58D83055-2ACF-4AA5-9AAF-ACDF87857B30}"/>
                    </a:ext>
                  </a:extLst>
                </p:cNvPr>
                <p:cNvSpPr/>
                <p:nvPr/>
              </p:nvSpPr>
              <p:spPr>
                <a:xfrm>
                  <a:off x="637481" y="5895593"/>
                  <a:ext cx="832157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L2</a:t>
                  </a:r>
                </a:p>
              </p:txBody>
            </p:sp>
            <p:cxnSp>
              <p:nvCxnSpPr>
                <p:cNvPr id="587" name="Straight Connector 98">
                  <a:extLst>
                    <a:ext uri="{FF2B5EF4-FFF2-40B4-BE49-F238E27FC236}">
                      <a16:creationId xmlns:a16="http://schemas.microsoft.com/office/drawing/2014/main" id="{0A3F94FF-5404-4CD9-996F-13600BB7E67B}"/>
                    </a:ext>
                  </a:extLst>
                </p:cNvPr>
                <p:cNvCxnSpPr>
                  <a:cxnSpLocks/>
                  <a:endCxn id="585" idx="0"/>
                </p:cNvCxnSpPr>
                <p:nvPr/>
              </p:nvCxnSpPr>
              <p:spPr>
                <a:xfrm>
                  <a:off x="1834037" y="5301209"/>
                  <a:ext cx="1201" cy="310378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Straight Connector 99">
                  <a:extLst>
                    <a:ext uri="{FF2B5EF4-FFF2-40B4-BE49-F238E27FC236}">
                      <a16:creationId xmlns:a16="http://schemas.microsoft.com/office/drawing/2014/main" id="{C36ABB56-5770-4903-A1ED-CBFA5B30416F}"/>
                    </a:ext>
                  </a:extLst>
                </p:cNvPr>
                <p:cNvCxnSpPr>
                  <a:cxnSpLocks/>
                  <a:stCxn id="591" idx="2"/>
                  <a:endCxn id="584" idx="0"/>
                </p:cNvCxnSpPr>
                <p:nvPr/>
              </p:nvCxnSpPr>
              <p:spPr>
                <a:xfrm>
                  <a:off x="1421480" y="5268317"/>
                  <a:ext cx="2" cy="343270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89" name="Straight Connector 100">
                  <a:extLst>
                    <a:ext uri="{FF2B5EF4-FFF2-40B4-BE49-F238E27FC236}">
                      <a16:creationId xmlns:a16="http://schemas.microsoft.com/office/drawing/2014/main" id="{F4F3111F-649F-415F-B760-BFF8EAB91680}"/>
                    </a:ext>
                  </a:extLst>
                </p:cNvPr>
                <p:cNvCxnSpPr>
                  <a:cxnSpLocks/>
                  <a:endCxn id="586" idx="0"/>
                </p:cNvCxnSpPr>
                <p:nvPr/>
              </p:nvCxnSpPr>
              <p:spPr>
                <a:xfrm flipH="1">
                  <a:off x="1053560" y="5290017"/>
                  <a:ext cx="1883" cy="605576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4" name="Straight Connector 116">
                <a:extLst>
                  <a:ext uri="{FF2B5EF4-FFF2-40B4-BE49-F238E27FC236}">
                    <a16:creationId xmlns:a16="http://schemas.microsoft.com/office/drawing/2014/main" id="{E315FD25-28AE-45D0-83D7-329174670094}"/>
                  </a:ext>
                </a:extLst>
              </p:cNvPr>
              <p:cNvCxnSpPr>
                <a:cxnSpLocks/>
                <a:stCxn id="591" idx="1"/>
              </p:cNvCxnSpPr>
              <p:nvPr/>
            </p:nvCxnSpPr>
            <p:spPr>
              <a:xfrm rot="10800000" flipV="1">
                <a:off x="3533623" y="2234643"/>
                <a:ext cx="378310" cy="1194353"/>
              </a:xfrm>
              <a:prstGeom prst="bentConnector2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126">
                <a:extLst>
                  <a:ext uri="{FF2B5EF4-FFF2-40B4-BE49-F238E27FC236}">
                    <a16:creationId xmlns:a16="http://schemas.microsoft.com/office/drawing/2014/main" id="{B57BCF2A-648E-41FA-B05C-5C28562C98EF}"/>
                  </a:ext>
                </a:extLst>
              </p:cNvPr>
              <p:cNvCxnSpPr>
                <a:cxnSpLocks/>
                <a:stCxn id="600" idx="3"/>
              </p:cNvCxnSpPr>
              <p:nvPr/>
            </p:nvCxnSpPr>
            <p:spPr>
              <a:xfrm>
                <a:off x="2336912" y="2234643"/>
                <a:ext cx="224600" cy="1194359"/>
              </a:xfrm>
              <a:prstGeom prst="bentConnector2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316" name="Group 255">
                <a:extLst>
                  <a:ext uri="{FF2B5EF4-FFF2-40B4-BE49-F238E27FC236}">
                    <a16:creationId xmlns:a16="http://schemas.microsoft.com/office/drawing/2014/main" id="{641F9052-AAE6-4D74-9EDE-F440D9521B91}"/>
                  </a:ext>
                </a:extLst>
              </p:cNvPr>
              <p:cNvGrpSpPr/>
              <p:nvPr/>
            </p:nvGrpSpPr>
            <p:grpSpPr>
              <a:xfrm>
                <a:off x="1100734" y="4015820"/>
                <a:ext cx="1392660" cy="1556170"/>
                <a:chOff x="1100734" y="4015820"/>
                <a:chExt cx="1392660" cy="1556170"/>
              </a:xfrm>
            </p:grpSpPr>
            <p:sp>
              <p:nvSpPr>
                <p:cNvPr id="575" name="Rectangle 234">
                  <a:extLst>
                    <a:ext uri="{FF2B5EF4-FFF2-40B4-BE49-F238E27FC236}">
                      <a16:creationId xmlns:a16="http://schemas.microsoft.com/office/drawing/2014/main" id="{FBC6E996-1EBE-4F8D-BC22-1FBABA82A71C}"/>
                    </a:ext>
                  </a:extLst>
                </p:cNvPr>
                <p:cNvSpPr/>
                <p:nvPr/>
              </p:nvSpPr>
              <p:spPr>
                <a:xfrm>
                  <a:off x="1259034" y="4761168"/>
                  <a:ext cx="1188615" cy="81082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ru-RU" sz="900" dirty="0"/>
                    <a:t>Ядро</a:t>
                  </a:r>
                  <a:r>
                    <a:rPr lang="en-US" sz="900" dirty="0"/>
                    <a:t> 2</a:t>
                  </a:r>
                </a:p>
              </p:txBody>
            </p:sp>
            <p:sp>
              <p:nvSpPr>
                <p:cNvPr id="576" name="Rectangle 235">
                  <a:extLst>
                    <a:ext uri="{FF2B5EF4-FFF2-40B4-BE49-F238E27FC236}">
                      <a16:creationId xmlns:a16="http://schemas.microsoft.com/office/drawing/2014/main" id="{7D9B2F06-8698-4E5E-A193-2858B8697C18}"/>
                    </a:ext>
                  </a:extLst>
                </p:cNvPr>
                <p:cNvSpPr/>
                <p:nvPr/>
              </p:nvSpPr>
              <p:spPr>
                <a:xfrm>
                  <a:off x="1425324" y="4893160"/>
                  <a:ext cx="904356" cy="295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ru-RU" sz="600" dirty="0"/>
                    <a:t>Кэш Менеджер</a:t>
                  </a:r>
                </a:p>
              </p:txBody>
            </p:sp>
            <p:sp>
              <p:nvSpPr>
                <p:cNvPr id="577" name="Rectangle 236">
                  <a:extLst>
                    <a:ext uri="{FF2B5EF4-FFF2-40B4-BE49-F238E27FC236}">
                      <a16:creationId xmlns:a16="http://schemas.microsoft.com/office/drawing/2014/main" id="{43F0CB11-F985-40F7-9845-8180D6031AA5}"/>
                    </a:ext>
                  </a:extLst>
                </p:cNvPr>
                <p:cNvSpPr/>
                <p:nvPr/>
              </p:nvSpPr>
              <p:spPr>
                <a:xfrm>
                  <a:off x="1667081" y="4299828"/>
                  <a:ext cx="412559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L1I</a:t>
                  </a:r>
                  <a:endParaRPr lang="ru-RU" sz="800" dirty="0"/>
                </a:p>
              </p:txBody>
            </p:sp>
            <p:sp>
              <p:nvSpPr>
                <p:cNvPr id="578" name="Rectangle 237">
                  <a:extLst>
                    <a:ext uri="{FF2B5EF4-FFF2-40B4-BE49-F238E27FC236}">
                      <a16:creationId xmlns:a16="http://schemas.microsoft.com/office/drawing/2014/main" id="{58145955-135F-4CCF-884A-C7FC8A04EFB8}"/>
                    </a:ext>
                  </a:extLst>
                </p:cNvPr>
                <p:cNvSpPr/>
                <p:nvPr/>
              </p:nvSpPr>
              <p:spPr>
                <a:xfrm>
                  <a:off x="2080837" y="4299828"/>
                  <a:ext cx="412557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L1D</a:t>
                  </a:r>
                </a:p>
              </p:txBody>
            </p:sp>
            <p:sp>
              <p:nvSpPr>
                <p:cNvPr id="579" name="Rectangle 238">
                  <a:extLst>
                    <a:ext uri="{FF2B5EF4-FFF2-40B4-BE49-F238E27FC236}">
                      <a16:creationId xmlns:a16="http://schemas.microsoft.com/office/drawing/2014/main" id="{305ADC3B-BE32-4A52-93F2-D11763EC7E40}"/>
                    </a:ext>
                  </a:extLst>
                </p:cNvPr>
                <p:cNvSpPr/>
                <p:nvPr/>
              </p:nvSpPr>
              <p:spPr>
                <a:xfrm>
                  <a:off x="1100734" y="4015820"/>
                  <a:ext cx="832158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L2</a:t>
                  </a:r>
                </a:p>
              </p:txBody>
            </p:sp>
            <p:cxnSp>
              <p:nvCxnSpPr>
                <p:cNvPr id="580" name="Straight Connector 240">
                  <a:extLst>
                    <a:ext uri="{FF2B5EF4-FFF2-40B4-BE49-F238E27FC236}">
                      <a16:creationId xmlns:a16="http://schemas.microsoft.com/office/drawing/2014/main" id="{FAD93C7C-31E0-43ED-8487-051689596794}"/>
                    </a:ext>
                  </a:extLst>
                </p:cNvPr>
                <p:cNvCxnSpPr>
                  <a:cxnSpLocks/>
                  <a:stCxn id="578" idx="2"/>
                </p:cNvCxnSpPr>
                <p:nvPr/>
              </p:nvCxnSpPr>
              <p:spPr>
                <a:xfrm>
                  <a:off x="2287117" y="4496597"/>
                  <a:ext cx="5058" cy="369093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241">
                  <a:extLst>
                    <a:ext uri="{FF2B5EF4-FFF2-40B4-BE49-F238E27FC236}">
                      <a16:creationId xmlns:a16="http://schemas.microsoft.com/office/drawing/2014/main" id="{E9D714BB-E809-4F54-83D5-07DDB46C17E0}"/>
                    </a:ext>
                  </a:extLst>
                </p:cNvPr>
                <p:cNvCxnSpPr>
                  <a:cxnSpLocks/>
                  <a:stCxn id="577" idx="2"/>
                  <a:endCxn id="576" idx="0"/>
                </p:cNvCxnSpPr>
                <p:nvPr/>
              </p:nvCxnSpPr>
              <p:spPr>
                <a:xfrm>
                  <a:off x="1873361" y="4496596"/>
                  <a:ext cx="4142" cy="396563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242">
                  <a:extLst>
                    <a:ext uri="{FF2B5EF4-FFF2-40B4-BE49-F238E27FC236}">
                      <a16:creationId xmlns:a16="http://schemas.microsoft.com/office/drawing/2014/main" id="{55EEC860-7635-480A-88DE-CA8926BC0F8D}"/>
                    </a:ext>
                  </a:extLst>
                </p:cNvPr>
                <p:cNvCxnSpPr/>
                <p:nvPr/>
              </p:nvCxnSpPr>
              <p:spPr>
                <a:xfrm>
                  <a:off x="1454506" y="4202619"/>
                  <a:ext cx="42" cy="663069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7" name="Straight Connector 126">
                <a:extLst>
                  <a:ext uri="{FF2B5EF4-FFF2-40B4-BE49-F238E27FC236}">
                    <a16:creationId xmlns:a16="http://schemas.microsoft.com/office/drawing/2014/main" id="{F3708C0F-B259-4F41-984C-F069B0A7EAD3}"/>
                  </a:ext>
                </a:extLst>
              </p:cNvPr>
              <p:cNvCxnSpPr>
                <a:cxnSpLocks/>
                <a:endCxn id="576" idx="3"/>
              </p:cNvCxnSpPr>
              <p:nvPr/>
            </p:nvCxnSpPr>
            <p:spPr>
              <a:xfrm rot="5400000">
                <a:off x="1772585" y="4256671"/>
                <a:ext cx="1341163" cy="226969"/>
              </a:xfrm>
              <a:prstGeom prst="bentConnector2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318" name="Group 256">
                <a:extLst>
                  <a:ext uri="{FF2B5EF4-FFF2-40B4-BE49-F238E27FC236}">
                    <a16:creationId xmlns:a16="http://schemas.microsoft.com/office/drawing/2014/main" id="{653F6418-35D8-4418-AF81-35413C393634}"/>
                  </a:ext>
                </a:extLst>
              </p:cNvPr>
              <p:cNvGrpSpPr/>
              <p:nvPr/>
            </p:nvGrpSpPr>
            <p:grpSpPr>
              <a:xfrm>
                <a:off x="3577112" y="4015820"/>
                <a:ext cx="1392660" cy="1556170"/>
                <a:chOff x="1100734" y="4015820"/>
                <a:chExt cx="1392660" cy="1556170"/>
              </a:xfrm>
            </p:grpSpPr>
            <p:sp>
              <p:nvSpPr>
                <p:cNvPr id="567" name="Rectangle 257">
                  <a:extLst>
                    <a:ext uri="{FF2B5EF4-FFF2-40B4-BE49-F238E27FC236}">
                      <a16:creationId xmlns:a16="http://schemas.microsoft.com/office/drawing/2014/main" id="{2131607D-F2EE-4EDD-9524-6A1578C9237E}"/>
                    </a:ext>
                  </a:extLst>
                </p:cNvPr>
                <p:cNvSpPr/>
                <p:nvPr/>
              </p:nvSpPr>
              <p:spPr>
                <a:xfrm>
                  <a:off x="1259034" y="4761168"/>
                  <a:ext cx="1188615" cy="81082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ru-RU" sz="900" dirty="0"/>
                    <a:t>Ядро</a:t>
                  </a:r>
                  <a:r>
                    <a:rPr lang="en-US" sz="900" dirty="0"/>
                    <a:t> 3</a:t>
                  </a:r>
                </a:p>
              </p:txBody>
            </p:sp>
            <p:sp>
              <p:nvSpPr>
                <p:cNvPr id="568" name="Rectangle 258">
                  <a:extLst>
                    <a:ext uri="{FF2B5EF4-FFF2-40B4-BE49-F238E27FC236}">
                      <a16:creationId xmlns:a16="http://schemas.microsoft.com/office/drawing/2014/main" id="{91A9A183-E7D8-426D-9B28-9D2DFD4964C1}"/>
                    </a:ext>
                  </a:extLst>
                </p:cNvPr>
                <p:cNvSpPr/>
                <p:nvPr/>
              </p:nvSpPr>
              <p:spPr>
                <a:xfrm>
                  <a:off x="1425324" y="4893160"/>
                  <a:ext cx="904356" cy="295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ru-RU" sz="600" dirty="0"/>
                    <a:t>Кэш Менеджер</a:t>
                  </a:r>
                </a:p>
              </p:txBody>
            </p:sp>
            <p:sp>
              <p:nvSpPr>
                <p:cNvPr id="569" name="Rectangle 259">
                  <a:extLst>
                    <a:ext uri="{FF2B5EF4-FFF2-40B4-BE49-F238E27FC236}">
                      <a16:creationId xmlns:a16="http://schemas.microsoft.com/office/drawing/2014/main" id="{F53EBE78-C244-42D9-862D-16935C2C39AD}"/>
                    </a:ext>
                  </a:extLst>
                </p:cNvPr>
                <p:cNvSpPr/>
                <p:nvPr/>
              </p:nvSpPr>
              <p:spPr>
                <a:xfrm>
                  <a:off x="1667081" y="4299828"/>
                  <a:ext cx="412559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L1I</a:t>
                  </a:r>
                  <a:endParaRPr lang="ru-RU" sz="800" dirty="0"/>
                </a:p>
              </p:txBody>
            </p:sp>
            <p:sp>
              <p:nvSpPr>
                <p:cNvPr id="570" name="Rectangle 260">
                  <a:extLst>
                    <a:ext uri="{FF2B5EF4-FFF2-40B4-BE49-F238E27FC236}">
                      <a16:creationId xmlns:a16="http://schemas.microsoft.com/office/drawing/2014/main" id="{1D0CFABA-3473-4DB2-A19D-C46F5CEFEBFF}"/>
                    </a:ext>
                  </a:extLst>
                </p:cNvPr>
                <p:cNvSpPr/>
                <p:nvPr/>
              </p:nvSpPr>
              <p:spPr>
                <a:xfrm>
                  <a:off x="2080837" y="4299828"/>
                  <a:ext cx="412557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L1D</a:t>
                  </a:r>
                </a:p>
              </p:txBody>
            </p:sp>
            <p:sp>
              <p:nvSpPr>
                <p:cNvPr id="571" name="Rectangle 261">
                  <a:extLst>
                    <a:ext uri="{FF2B5EF4-FFF2-40B4-BE49-F238E27FC236}">
                      <a16:creationId xmlns:a16="http://schemas.microsoft.com/office/drawing/2014/main" id="{EE66A21F-9011-4AE5-BE06-815A364E6B1A}"/>
                    </a:ext>
                  </a:extLst>
                </p:cNvPr>
                <p:cNvSpPr/>
                <p:nvPr/>
              </p:nvSpPr>
              <p:spPr>
                <a:xfrm>
                  <a:off x="1100734" y="4015820"/>
                  <a:ext cx="832158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L2</a:t>
                  </a:r>
                </a:p>
              </p:txBody>
            </p:sp>
            <p:cxnSp>
              <p:nvCxnSpPr>
                <p:cNvPr id="572" name="Straight Connector 262">
                  <a:extLst>
                    <a:ext uri="{FF2B5EF4-FFF2-40B4-BE49-F238E27FC236}">
                      <a16:creationId xmlns:a16="http://schemas.microsoft.com/office/drawing/2014/main" id="{ACD10A9A-7C29-4C9E-BA9B-B7CFC376D243}"/>
                    </a:ext>
                  </a:extLst>
                </p:cNvPr>
                <p:cNvCxnSpPr>
                  <a:cxnSpLocks/>
                  <a:stCxn id="570" idx="2"/>
                </p:cNvCxnSpPr>
                <p:nvPr/>
              </p:nvCxnSpPr>
              <p:spPr>
                <a:xfrm flipH="1">
                  <a:off x="2278105" y="4496597"/>
                  <a:ext cx="9012" cy="369093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263">
                  <a:extLst>
                    <a:ext uri="{FF2B5EF4-FFF2-40B4-BE49-F238E27FC236}">
                      <a16:creationId xmlns:a16="http://schemas.microsoft.com/office/drawing/2014/main" id="{0AE2D059-3CDA-4B72-8B9D-D5CF4BA4F993}"/>
                    </a:ext>
                  </a:extLst>
                </p:cNvPr>
                <p:cNvCxnSpPr>
                  <a:cxnSpLocks/>
                  <a:stCxn id="569" idx="2"/>
                  <a:endCxn id="568" idx="0"/>
                </p:cNvCxnSpPr>
                <p:nvPr/>
              </p:nvCxnSpPr>
              <p:spPr>
                <a:xfrm>
                  <a:off x="1873361" y="4496596"/>
                  <a:ext cx="4142" cy="396563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Straight Connector 264">
                  <a:extLst>
                    <a:ext uri="{FF2B5EF4-FFF2-40B4-BE49-F238E27FC236}">
                      <a16:creationId xmlns:a16="http://schemas.microsoft.com/office/drawing/2014/main" id="{CA81EB15-02AB-4D72-97F5-E8DDA8BAC303}"/>
                    </a:ext>
                  </a:extLst>
                </p:cNvPr>
                <p:cNvCxnSpPr/>
                <p:nvPr/>
              </p:nvCxnSpPr>
              <p:spPr>
                <a:xfrm>
                  <a:off x="1454506" y="4202619"/>
                  <a:ext cx="42" cy="663069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9" name="Straight Connector 126">
                <a:extLst>
                  <a:ext uri="{FF2B5EF4-FFF2-40B4-BE49-F238E27FC236}">
                    <a16:creationId xmlns:a16="http://schemas.microsoft.com/office/drawing/2014/main" id="{19EE673A-398D-4783-B99D-394608EA2740}"/>
                  </a:ext>
                </a:extLst>
              </p:cNvPr>
              <p:cNvCxnSpPr>
                <a:cxnSpLocks/>
                <a:stCxn id="568" idx="1"/>
              </p:cNvCxnSpPr>
              <p:nvPr/>
            </p:nvCxnSpPr>
            <p:spPr>
              <a:xfrm rot="10800000">
                <a:off x="3518303" y="3713011"/>
                <a:ext cx="383400" cy="1327725"/>
              </a:xfrm>
              <a:prstGeom prst="bentConnector2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20" name="Rectangle 269">
                <a:extLst>
                  <a:ext uri="{FF2B5EF4-FFF2-40B4-BE49-F238E27FC236}">
                    <a16:creationId xmlns:a16="http://schemas.microsoft.com/office/drawing/2014/main" id="{4F293245-B8E1-458B-938F-7D056B6D274B}"/>
                  </a:ext>
                </a:extLst>
              </p:cNvPr>
              <p:cNvSpPr/>
              <p:nvPr/>
            </p:nvSpPr>
            <p:spPr>
              <a:xfrm>
                <a:off x="7608168" y="1538056"/>
                <a:ext cx="4166424" cy="4195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000" dirty="0"/>
                  <a:t>CPU 1</a:t>
                </a:r>
              </a:p>
            </p:txBody>
          </p:sp>
          <p:sp>
            <p:nvSpPr>
              <p:cNvPr id="321" name="Rectangle 270">
                <a:extLst>
                  <a:ext uri="{FF2B5EF4-FFF2-40B4-BE49-F238E27FC236}">
                    <a16:creationId xmlns:a16="http://schemas.microsoft.com/office/drawing/2014/main" id="{6591B491-0F09-495D-8E0C-F857FE4AC81B}"/>
                  </a:ext>
                </a:extLst>
              </p:cNvPr>
              <p:cNvSpPr/>
              <p:nvPr/>
            </p:nvSpPr>
            <p:spPr>
              <a:xfrm rot="16200000">
                <a:off x="9852271" y="2437321"/>
                <a:ext cx="270576" cy="229973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000" dirty="0"/>
                  <a:t>L3 </a:t>
                </a:r>
                <a:r>
                  <a:rPr lang="ru-RU" sz="1000" dirty="0"/>
                  <a:t>Кэш</a:t>
                </a:r>
              </a:p>
            </p:txBody>
          </p:sp>
          <p:grpSp>
            <p:nvGrpSpPr>
              <p:cNvPr id="322" name="Group 271">
                <a:extLst>
                  <a:ext uri="{FF2B5EF4-FFF2-40B4-BE49-F238E27FC236}">
                    <a16:creationId xmlns:a16="http://schemas.microsoft.com/office/drawing/2014/main" id="{9EC328C0-2E4B-4DF2-A8DE-B1BDBF1BECC4}"/>
                  </a:ext>
                </a:extLst>
              </p:cNvPr>
              <p:cNvGrpSpPr/>
              <p:nvPr/>
            </p:nvGrpSpPr>
            <p:grpSpPr>
              <a:xfrm>
                <a:off x="7725470" y="1687699"/>
                <a:ext cx="1404034" cy="1518566"/>
                <a:chOff x="637481" y="4573796"/>
                <a:chExt cx="1404034" cy="1518566"/>
              </a:xfrm>
            </p:grpSpPr>
            <p:grpSp>
              <p:nvGrpSpPr>
                <p:cNvPr id="558" name="Group 272">
                  <a:extLst>
                    <a:ext uri="{FF2B5EF4-FFF2-40B4-BE49-F238E27FC236}">
                      <a16:creationId xmlns:a16="http://schemas.microsoft.com/office/drawing/2014/main" id="{21C82920-A779-46B7-98D2-73C356F33FEA}"/>
                    </a:ext>
                  </a:extLst>
                </p:cNvPr>
                <p:cNvGrpSpPr/>
                <p:nvPr/>
              </p:nvGrpSpPr>
              <p:grpSpPr>
                <a:xfrm>
                  <a:off x="812507" y="4573796"/>
                  <a:ext cx="1188615" cy="810822"/>
                  <a:chOff x="609600" y="4418378"/>
                  <a:chExt cx="733872" cy="810822"/>
                </a:xfrm>
              </p:grpSpPr>
              <p:sp>
                <p:nvSpPr>
                  <p:cNvPr id="565" name="Rectangle 279">
                    <a:extLst>
                      <a:ext uri="{FF2B5EF4-FFF2-40B4-BE49-F238E27FC236}">
                        <a16:creationId xmlns:a16="http://schemas.microsoft.com/office/drawing/2014/main" id="{1BAE2B9D-980E-41BA-BD24-38460BF195D1}"/>
                      </a:ext>
                    </a:extLst>
                  </p:cNvPr>
                  <p:cNvSpPr/>
                  <p:nvPr/>
                </p:nvSpPr>
                <p:spPr>
                  <a:xfrm>
                    <a:off x="609600" y="4418378"/>
                    <a:ext cx="733872" cy="81082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ru-RU" sz="900" dirty="0"/>
                      <a:t>Ядро</a:t>
                    </a:r>
                    <a:r>
                      <a:rPr lang="en-US" sz="900" dirty="0"/>
                      <a:t> 0</a:t>
                    </a:r>
                  </a:p>
                </p:txBody>
              </p:sp>
              <p:sp>
                <p:nvSpPr>
                  <p:cNvPr id="566" name="Rectangle 280">
                    <a:extLst>
                      <a:ext uri="{FF2B5EF4-FFF2-40B4-BE49-F238E27FC236}">
                        <a16:creationId xmlns:a16="http://schemas.microsoft.com/office/drawing/2014/main" id="{3454CEAC-F507-4290-A3A8-7C33FA91BF03}"/>
                      </a:ext>
                    </a:extLst>
                  </p:cNvPr>
                  <p:cNvSpPr/>
                  <p:nvPr/>
                </p:nvSpPr>
                <p:spPr>
                  <a:xfrm>
                    <a:off x="706408" y="4817747"/>
                    <a:ext cx="558366" cy="29515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ru-RU" sz="600" dirty="0"/>
                      <a:t>Кэш Менеджер</a:t>
                    </a:r>
                  </a:p>
                </p:txBody>
              </p:sp>
            </p:grpSp>
            <p:sp>
              <p:nvSpPr>
                <p:cNvPr id="559" name="Rectangle 273">
                  <a:extLst>
                    <a:ext uri="{FF2B5EF4-FFF2-40B4-BE49-F238E27FC236}">
                      <a16:creationId xmlns:a16="http://schemas.microsoft.com/office/drawing/2014/main" id="{DC7FE59D-F5B4-452B-BCE3-5A0DC969ECAB}"/>
                    </a:ext>
                  </a:extLst>
                </p:cNvPr>
                <p:cNvSpPr/>
                <p:nvPr/>
              </p:nvSpPr>
              <p:spPr>
                <a:xfrm>
                  <a:off x="1215203" y="5611587"/>
                  <a:ext cx="412559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L1I</a:t>
                  </a:r>
                  <a:endParaRPr lang="ru-RU" sz="800" dirty="0"/>
                </a:p>
              </p:txBody>
            </p:sp>
            <p:sp>
              <p:nvSpPr>
                <p:cNvPr id="560" name="Rectangle 274">
                  <a:extLst>
                    <a:ext uri="{FF2B5EF4-FFF2-40B4-BE49-F238E27FC236}">
                      <a16:creationId xmlns:a16="http://schemas.microsoft.com/office/drawing/2014/main" id="{4F48650F-A814-4744-A623-C3FCBD4889F7}"/>
                    </a:ext>
                  </a:extLst>
                </p:cNvPr>
                <p:cNvSpPr/>
                <p:nvPr/>
              </p:nvSpPr>
              <p:spPr>
                <a:xfrm>
                  <a:off x="1628958" y="5611587"/>
                  <a:ext cx="412557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L1D</a:t>
                  </a:r>
                </a:p>
              </p:txBody>
            </p:sp>
            <p:sp>
              <p:nvSpPr>
                <p:cNvPr id="561" name="Rectangle 275">
                  <a:extLst>
                    <a:ext uri="{FF2B5EF4-FFF2-40B4-BE49-F238E27FC236}">
                      <a16:creationId xmlns:a16="http://schemas.microsoft.com/office/drawing/2014/main" id="{A1894185-E6FF-4D31-B7AB-A3E9932560A2}"/>
                    </a:ext>
                  </a:extLst>
                </p:cNvPr>
                <p:cNvSpPr/>
                <p:nvPr/>
              </p:nvSpPr>
              <p:spPr>
                <a:xfrm>
                  <a:off x="637481" y="5895593"/>
                  <a:ext cx="832157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L2</a:t>
                  </a:r>
                </a:p>
              </p:txBody>
            </p:sp>
            <p:cxnSp>
              <p:nvCxnSpPr>
                <p:cNvPr id="562" name="Straight Connector 276">
                  <a:extLst>
                    <a:ext uri="{FF2B5EF4-FFF2-40B4-BE49-F238E27FC236}">
                      <a16:creationId xmlns:a16="http://schemas.microsoft.com/office/drawing/2014/main" id="{E154114A-A58A-4D1B-9B57-FE2DB448DC3D}"/>
                    </a:ext>
                  </a:extLst>
                </p:cNvPr>
                <p:cNvCxnSpPr>
                  <a:cxnSpLocks/>
                  <a:endCxn id="560" idx="0"/>
                </p:cNvCxnSpPr>
                <p:nvPr/>
              </p:nvCxnSpPr>
              <p:spPr>
                <a:xfrm>
                  <a:off x="1834037" y="5301209"/>
                  <a:ext cx="1201" cy="310378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Straight Connector 277">
                  <a:extLst>
                    <a:ext uri="{FF2B5EF4-FFF2-40B4-BE49-F238E27FC236}">
                      <a16:creationId xmlns:a16="http://schemas.microsoft.com/office/drawing/2014/main" id="{ACBD19AF-0A1C-41F5-B874-B8478766C993}"/>
                    </a:ext>
                  </a:extLst>
                </p:cNvPr>
                <p:cNvCxnSpPr>
                  <a:cxnSpLocks/>
                  <a:stCxn id="566" idx="2"/>
                  <a:endCxn id="559" idx="0"/>
                </p:cNvCxnSpPr>
                <p:nvPr/>
              </p:nvCxnSpPr>
              <p:spPr>
                <a:xfrm>
                  <a:off x="1421480" y="5268317"/>
                  <a:ext cx="2" cy="343270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Straight Connector 278">
                  <a:extLst>
                    <a:ext uri="{FF2B5EF4-FFF2-40B4-BE49-F238E27FC236}">
                      <a16:creationId xmlns:a16="http://schemas.microsoft.com/office/drawing/2014/main" id="{ECFCB69E-9568-4905-80A6-51BAD7B6D9D3}"/>
                    </a:ext>
                  </a:extLst>
                </p:cNvPr>
                <p:cNvCxnSpPr>
                  <a:cxnSpLocks/>
                  <a:endCxn id="561" idx="0"/>
                </p:cNvCxnSpPr>
                <p:nvPr/>
              </p:nvCxnSpPr>
              <p:spPr>
                <a:xfrm flipH="1">
                  <a:off x="1053560" y="5290017"/>
                  <a:ext cx="1883" cy="605576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3" name="Group 281">
                <a:extLst>
                  <a:ext uri="{FF2B5EF4-FFF2-40B4-BE49-F238E27FC236}">
                    <a16:creationId xmlns:a16="http://schemas.microsoft.com/office/drawing/2014/main" id="{257DF354-B511-4364-A999-0E2BDED7DEC5}"/>
                  </a:ext>
                </a:extLst>
              </p:cNvPr>
              <p:cNvGrpSpPr/>
              <p:nvPr/>
            </p:nvGrpSpPr>
            <p:grpSpPr>
              <a:xfrm>
                <a:off x="10204847" y="1687699"/>
                <a:ext cx="1404034" cy="1518566"/>
                <a:chOff x="637481" y="4573796"/>
                <a:chExt cx="1404034" cy="1518566"/>
              </a:xfrm>
            </p:grpSpPr>
            <p:grpSp>
              <p:nvGrpSpPr>
                <p:cNvPr id="549" name="Group 282">
                  <a:extLst>
                    <a:ext uri="{FF2B5EF4-FFF2-40B4-BE49-F238E27FC236}">
                      <a16:creationId xmlns:a16="http://schemas.microsoft.com/office/drawing/2014/main" id="{E1BCB776-B0A8-4DCE-8F55-C2CFE799E5B7}"/>
                    </a:ext>
                  </a:extLst>
                </p:cNvPr>
                <p:cNvGrpSpPr/>
                <p:nvPr/>
              </p:nvGrpSpPr>
              <p:grpSpPr>
                <a:xfrm>
                  <a:off x="812507" y="4573796"/>
                  <a:ext cx="1188615" cy="810822"/>
                  <a:chOff x="609600" y="4418378"/>
                  <a:chExt cx="733872" cy="810822"/>
                </a:xfrm>
              </p:grpSpPr>
              <p:sp>
                <p:nvSpPr>
                  <p:cNvPr id="556" name="Rectangle 289">
                    <a:extLst>
                      <a:ext uri="{FF2B5EF4-FFF2-40B4-BE49-F238E27FC236}">
                        <a16:creationId xmlns:a16="http://schemas.microsoft.com/office/drawing/2014/main" id="{9B6F529C-68CB-4166-BC1C-699499F7034F}"/>
                      </a:ext>
                    </a:extLst>
                  </p:cNvPr>
                  <p:cNvSpPr/>
                  <p:nvPr/>
                </p:nvSpPr>
                <p:spPr>
                  <a:xfrm>
                    <a:off x="609600" y="4418378"/>
                    <a:ext cx="733872" cy="81082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ru-RU" sz="900" dirty="0"/>
                      <a:t>Ядро</a:t>
                    </a:r>
                    <a:r>
                      <a:rPr lang="en-US" sz="900" dirty="0"/>
                      <a:t> 1</a:t>
                    </a:r>
                  </a:p>
                </p:txBody>
              </p:sp>
              <p:sp>
                <p:nvSpPr>
                  <p:cNvPr id="557" name="Rectangle 290">
                    <a:extLst>
                      <a:ext uri="{FF2B5EF4-FFF2-40B4-BE49-F238E27FC236}">
                        <a16:creationId xmlns:a16="http://schemas.microsoft.com/office/drawing/2014/main" id="{1F4C61FF-C966-4D7B-82E9-EFA1711A6078}"/>
                      </a:ext>
                    </a:extLst>
                  </p:cNvPr>
                  <p:cNvSpPr/>
                  <p:nvPr/>
                </p:nvSpPr>
                <p:spPr>
                  <a:xfrm>
                    <a:off x="706408" y="4817747"/>
                    <a:ext cx="558366" cy="29515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ru-RU" sz="600" dirty="0"/>
                      <a:t>Кэш Менеджер</a:t>
                    </a:r>
                  </a:p>
                </p:txBody>
              </p:sp>
            </p:grpSp>
            <p:sp>
              <p:nvSpPr>
                <p:cNvPr id="550" name="Rectangle 283">
                  <a:extLst>
                    <a:ext uri="{FF2B5EF4-FFF2-40B4-BE49-F238E27FC236}">
                      <a16:creationId xmlns:a16="http://schemas.microsoft.com/office/drawing/2014/main" id="{208208BB-67D1-424A-B6B6-3439693CB695}"/>
                    </a:ext>
                  </a:extLst>
                </p:cNvPr>
                <p:cNvSpPr/>
                <p:nvPr/>
              </p:nvSpPr>
              <p:spPr>
                <a:xfrm>
                  <a:off x="1215203" y="5611587"/>
                  <a:ext cx="412559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L1I</a:t>
                  </a:r>
                  <a:endParaRPr lang="ru-RU" sz="800" dirty="0"/>
                </a:p>
              </p:txBody>
            </p:sp>
            <p:sp>
              <p:nvSpPr>
                <p:cNvPr id="551" name="Rectangle 284">
                  <a:extLst>
                    <a:ext uri="{FF2B5EF4-FFF2-40B4-BE49-F238E27FC236}">
                      <a16:creationId xmlns:a16="http://schemas.microsoft.com/office/drawing/2014/main" id="{E35A7140-8249-4702-A8ED-9FEA973773D2}"/>
                    </a:ext>
                  </a:extLst>
                </p:cNvPr>
                <p:cNvSpPr/>
                <p:nvPr/>
              </p:nvSpPr>
              <p:spPr>
                <a:xfrm>
                  <a:off x="1628958" y="5611587"/>
                  <a:ext cx="412557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L1D</a:t>
                  </a:r>
                </a:p>
              </p:txBody>
            </p:sp>
            <p:sp>
              <p:nvSpPr>
                <p:cNvPr id="552" name="Rectangle 285">
                  <a:extLst>
                    <a:ext uri="{FF2B5EF4-FFF2-40B4-BE49-F238E27FC236}">
                      <a16:creationId xmlns:a16="http://schemas.microsoft.com/office/drawing/2014/main" id="{25FEF1C4-1C01-450C-A3BE-4AE503BAE2EB}"/>
                    </a:ext>
                  </a:extLst>
                </p:cNvPr>
                <p:cNvSpPr/>
                <p:nvPr/>
              </p:nvSpPr>
              <p:spPr>
                <a:xfrm>
                  <a:off x="637481" y="5895593"/>
                  <a:ext cx="832157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L2</a:t>
                  </a:r>
                </a:p>
              </p:txBody>
            </p:sp>
            <p:cxnSp>
              <p:nvCxnSpPr>
                <p:cNvPr id="553" name="Straight Connector 286">
                  <a:extLst>
                    <a:ext uri="{FF2B5EF4-FFF2-40B4-BE49-F238E27FC236}">
                      <a16:creationId xmlns:a16="http://schemas.microsoft.com/office/drawing/2014/main" id="{458DD351-19FF-46A2-AF83-3F991659C608}"/>
                    </a:ext>
                  </a:extLst>
                </p:cNvPr>
                <p:cNvCxnSpPr>
                  <a:cxnSpLocks/>
                  <a:endCxn id="551" idx="0"/>
                </p:cNvCxnSpPr>
                <p:nvPr/>
              </p:nvCxnSpPr>
              <p:spPr>
                <a:xfrm>
                  <a:off x="1834037" y="5301209"/>
                  <a:ext cx="1201" cy="310378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54" name="Straight Connector 287">
                  <a:extLst>
                    <a:ext uri="{FF2B5EF4-FFF2-40B4-BE49-F238E27FC236}">
                      <a16:creationId xmlns:a16="http://schemas.microsoft.com/office/drawing/2014/main" id="{79F5F65D-D3F0-48DA-92BA-2979D698BAF3}"/>
                    </a:ext>
                  </a:extLst>
                </p:cNvPr>
                <p:cNvCxnSpPr>
                  <a:cxnSpLocks/>
                  <a:stCxn id="557" idx="2"/>
                  <a:endCxn id="550" idx="0"/>
                </p:cNvCxnSpPr>
                <p:nvPr/>
              </p:nvCxnSpPr>
              <p:spPr>
                <a:xfrm>
                  <a:off x="1421480" y="5268317"/>
                  <a:ext cx="2" cy="343270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Straight Connector 288">
                  <a:extLst>
                    <a:ext uri="{FF2B5EF4-FFF2-40B4-BE49-F238E27FC236}">
                      <a16:creationId xmlns:a16="http://schemas.microsoft.com/office/drawing/2014/main" id="{B7BC5079-5C03-43F5-A39B-9A4ACAA5E2F1}"/>
                    </a:ext>
                  </a:extLst>
                </p:cNvPr>
                <p:cNvCxnSpPr>
                  <a:cxnSpLocks/>
                  <a:endCxn id="552" idx="0"/>
                </p:cNvCxnSpPr>
                <p:nvPr/>
              </p:nvCxnSpPr>
              <p:spPr>
                <a:xfrm flipH="1">
                  <a:off x="1053560" y="5290017"/>
                  <a:ext cx="1883" cy="605576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4" name="Straight Connector 116">
                <a:extLst>
                  <a:ext uri="{FF2B5EF4-FFF2-40B4-BE49-F238E27FC236}">
                    <a16:creationId xmlns:a16="http://schemas.microsoft.com/office/drawing/2014/main" id="{52B9928C-E2A5-4822-B4DD-403C825F049A}"/>
                  </a:ext>
                </a:extLst>
              </p:cNvPr>
              <p:cNvCxnSpPr>
                <a:cxnSpLocks/>
                <a:stCxn id="557" idx="1"/>
              </p:cNvCxnSpPr>
              <p:nvPr/>
            </p:nvCxnSpPr>
            <p:spPr>
              <a:xfrm rot="10800000" flipV="1">
                <a:off x="10151806" y="2234643"/>
                <a:ext cx="384862" cy="1209594"/>
              </a:xfrm>
              <a:prstGeom prst="bentConnector2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126">
                <a:extLst>
                  <a:ext uri="{FF2B5EF4-FFF2-40B4-BE49-F238E27FC236}">
                    <a16:creationId xmlns:a16="http://schemas.microsoft.com/office/drawing/2014/main" id="{2317E3C8-D12F-4C25-980E-3C6A4074D4F8}"/>
                  </a:ext>
                </a:extLst>
              </p:cNvPr>
              <p:cNvCxnSpPr>
                <a:cxnSpLocks/>
                <a:stCxn id="566" idx="3"/>
              </p:cNvCxnSpPr>
              <p:nvPr/>
            </p:nvCxnSpPr>
            <p:spPr>
              <a:xfrm>
                <a:off x="8961647" y="2234643"/>
                <a:ext cx="228075" cy="1209597"/>
              </a:xfrm>
              <a:prstGeom prst="bentConnector2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326" name="Group 293">
                <a:extLst>
                  <a:ext uri="{FF2B5EF4-FFF2-40B4-BE49-F238E27FC236}">
                    <a16:creationId xmlns:a16="http://schemas.microsoft.com/office/drawing/2014/main" id="{55936814-8871-450C-88F1-6B2C88DEDAE7}"/>
                  </a:ext>
                </a:extLst>
              </p:cNvPr>
              <p:cNvGrpSpPr/>
              <p:nvPr/>
            </p:nvGrpSpPr>
            <p:grpSpPr>
              <a:xfrm>
                <a:off x="7725470" y="4015820"/>
                <a:ext cx="1392660" cy="1556170"/>
                <a:chOff x="1100734" y="4015820"/>
                <a:chExt cx="1392660" cy="1556170"/>
              </a:xfrm>
            </p:grpSpPr>
            <p:sp>
              <p:nvSpPr>
                <p:cNvPr id="541" name="Rectangle 294">
                  <a:extLst>
                    <a:ext uri="{FF2B5EF4-FFF2-40B4-BE49-F238E27FC236}">
                      <a16:creationId xmlns:a16="http://schemas.microsoft.com/office/drawing/2014/main" id="{85272311-AB85-4ACB-9781-FE6362A1A7CD}"/>
                    </a:ext>
                  </a:extLst>
                </p:cNvPr>
                <p:cNvSpPr/>
                <p:nvPr/>
              </p:nvSpPr>
              <p:spPr>
                <a:xfrm>
                  <a:off x="1259034" y="4761168"/>
                  <a:ext cx="1188615" cy="81082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ru-RU" sz="900" dirty="0"/>
                    <a:t>Ядро</a:t>
                  </a:r>
                  <a:r>
                    <a:rPr lang="en-US" sz="900" dirty="0"/>
                    <a:t> 2</a:t>
                  </a:r>
                </a:p>
              </p:txBody>
            </p:sp>
            <p:sp>
              <p:nvSpPr>
                <p:cNvPr id="542" name="Rectangle 295">
                  <a:extLst>
                    <a:ext uri="{FF2B5EF4-FFF2-40B4-BE49-F238E27FC236}">
                      <a16:creationId xmlns:a16="http://schemas.microsoft.com/office/drawing/2014/main" id="{ACA17C08-E7BE-4542-A788-92B78278C7B0}"/>
                    </a:ext>
                  </a:extLst>
                </p:cNvPr>
                <p:cNvSpPr/>
                <p:nvPr/>
              </p:nvSpPr>
              <p:spPr>
                <a:xfrm>
                  <a:off x="1425324" y="4893160"/>
                  <a:ext cx="904356" cy="295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ru-RU" sz="600" dirty="0"/>
                    <a:t>Кэш Менеджер</a:t>
                  </a:r>
                </a:p>
              </p:txBody>
            </p:sp>
            <p:sp>
              <p:nvSpPr>
                <p:cNvPr id="543" name="Rectangle 296">
                  <a:extLst>
                    <a:ext uri="{FF2B5EF4-FFF2-40B4-BE49-F238E27FC236}">
                      <a16:creationId xmlns:a16="http://schemas.microsoft.com/office/drawing/2014/main" id="{D1338C7B-410F-4B33-847B-7DBA51ADC31A}"/>
                    </a:ext>
                  </a:extLst>
                </p:cNvPr>
                <p:cNvSpPr/>
                <p:nvPr/>
              </p:nvSpPr>
              <p:spPr>
                <a:xfrm>
                  <a:off x="1667081" y="4299828"/>
                  <a:ext cx="412559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L1I</a:t>
                  </a:r>
                  <a:endParaRPr lang="ru-RU" sz="800" dirty="0"/>
                </a:p>
              </p:txBody>
            </p:sp>
            <p:sp>
              <p:nvSpPr>
                <p:cNvPr id="544" name="Rectangle 297">
                  <a:extLst>
                    <a:ext uri="{FF2B5EF4-FFF2-40B4-BE49-F238E27FC236}">
                      <a16:creationId xmlns:a16="http://schemas.microsoft.com/office/drawing/2014/main" id="{E93170C2-67E9-43DB-B815-485791B053D7}"/>
                    </a:ext>
                  </a:extLst>
                </p:cNvPr>
                <p:cNvSpPr/>
                <p:nvPr/>
              </p:nvSpPr>
              <p:spPr>
                <a:xfrm>
                  <a:off x="2080837" y="4299828"/>
                  <a:ext cx="412557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L1D</a:t>
                  </a:r>
                </a:p>
              </p:txBody>
            </p:sp>
            <p:sp>
              <p:nvSpPr>
                <p:cNvPr id="545" name="Rectangle 298">
                  <a:extLst>
                    <a:ext uri="{FF2B5EF4-FFF2-40B4-BE49-F238E27FC236}">
                      <a16:creationId xmlns:a16="http://schemas.microsoft.com/office/drawing/2014/main" id="{8774BCDE-F606-45C6-B457-04CD729F783A}"/>
                    </a:ext>
                  </a:extLst>
                </p:cNvPr>
                <p:cNvSpPr/>
                <p:nvPr/>
              </p:nvSpPr>
              <p:spPr>
                <a:xfrm>
                  <a:off x="1100734" y="4015820"/>
                  <a:ext cx="832158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L2</a:t>
                  </a:r>
                </a:p>
              </p:txBody>
            </p:sp>
            <p:cxnSp>
              <p:nvCxnSpPr>
                <p:cNvPr id="546" name="Straight Connector 299">
                  <a:extLst>
                    <a:ext uri="{FF2B5EF4-FFF2-40B4-BE49-F238E27FC236}">
                      <a16:creationId xmlns:a16="http://schemas.microsoft.com/office/drawing/2014/main" id="{95E2DCD8-1923-4BA3-82CC-842441172B64}"/>
                    </a:ext>
                  </a:extLst>
                </p:cNvPr>
                <p:cNvCxnSpPr>
                  <a:cxnSpLocks/>
                  <a:stCxn id="544" idx="2"/>
                </p:cNvCxnSpPr>
                <p:nvPr/>
              </p:nvCxnSpPr>
              <p:spPr>
                <a:xfrm>
                  <a:off x="2287117" y="4496597"/>
                  <a:ext cx="5058" cy="369093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Connector 300">
                  <a:extLst>
                    <a:ext uri="{FF2B5EF4-FFF2-40B4-BE49-F238E27FC236}">
                      <a16:creationId xmlns:a16="http://schemas.microsoft.com/office/drawing/2014/main" id="{EE7E2444-199F-459C-890F-29C9CCE02C4D}"/>
                    </a:ext>
                  </a:extLst>
                </p:cNvPr>
                <p:cNvCxnSpPr>
                  <a:cxnSpLocks/>
                  <a:stCxn id="543" idx="2"/>
                  <a:endCxn id="542" idx="0"/>
                </p:cNvCxnSpPr>
                <p:nvPr/>
              </p:nvCxnSpPr>
              <p:spPr>
                <a:xfrm>
                  <a:off x="1873361" y="4496596"/>
                  <a:ext cx="4142" cy="396563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301">
                  <a:extLst>
                    <a:ext uri="{FF2B5EF4-FFF2-40B4-BE49-F238E27FC236}">
                      <a16:creationId xmlns:a16="http://schemas.microsoft.com/office/drawing/2014/main" id="{99D04D00-C2E1-4A35-83BF-844822297987}"/>
                    </a:ext>
                  </a:extLst>
                </p:cNvPr>
                <p:cNvCxnSpPr/>
                <p:nvPr/>
              </p:nvCxnSpPr>
              <p:spPr>
                <a:xfrm>
                  <a:off x="1454506" y="4202619"/>
                  <a:ext cx="42" cy="663069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7" name="Straight Connector 126">
                <a:extLst>
                  <a:ext uri="{FF2B5EF4-FFF2-40B4-BE49-F238E27FC236}">
                    <a16:creationId xmlns:a16="http://schemas.microsoft.com/office/drawing/2014/main" id="{8E08D6EA-0F59-464B-8937-F8A0B0A3B3AF}"/>
                  </a:ext>
                </a:extLst>
              </p:cNvPr>
              <p:cNvCxnSpPr>
                <a:cxnSpLocks/>
                <a:endCxn id="542" idx="3"/>
              </p:cNvCxnSpPr>
              <p:nvPr/>
            </p:nvCxnSpPr>
            <p:spPr>
              <a:xfrm rot="5400000">
                <a:off x="8417007" y="4259888"/>
                <a:ext cx="1318259" cy="243438"/>
              </a:xfrm>
              <a:prstGeom prst="bentConnector2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328" name="Group 303">
                <a:extLst>
                  <a:ext uri="{FF2B5EF4-FFF2-40B4-BE49-F238E27FC236}">
                    <a16:creationId xmlns:a16="http://schemas.microsoft.com/office/drawing/2014/main" id="{ADC3D700-D7C4-419F-ADE8-4456E9D1C910}"/>
                  </a:ext>
                </a:extLst>
              </p:cNvPr>
              <p:cNvGrpSpPr/>
              <p:nvPr/>
            </p:nvGrpSpPr>
            <p:grpSpPr>
              <a:xfrm>
                <a:off x="10201848" y="4015820"/>
                <a:ext cx="1392660" cy="1556170"/>
                <a:chOff x="1100734" y="4015820"/>
                <a:chExt cx="1392660" cy="1556170"/>
              </a:xfrm>
            </p:grpSpPr>
            <p:sp>
              <p:nvSpPr>
                <p:cNvPr id="533" name="Rectangle 304">
                  <a:extLst>
                    <a:ext uri="{FF2B5EF4-FFF2-40B4-BE49-F238E27FC236}">
                      <a16:creationId xmlns:a16="http://schemas.microsoft.com/office/drawing/2014/main" id="{F6BB6D28-5549-450C-88B1-E687CBF5622D}"/>
                    </a:ext>
                  </a:extLst>
                </p:cNvPr>
                <p:cNvSpPr/>
                <p:nvPr/>
              </p:nvSpPr>
              <p:spPr>
                <a:xfrm>
                  <a:off x="1259034" y="4761168"/>
                  <a:ext cx="1188615" cy="81082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ru-RU" sz="900" dirty="0"/>
                    <a:t>Ядро</a:t>
                  </a:r>
                  <a:r>
                    <a:rPr lang="en-US" sz="900" dirty="0"/>
                    <a:t> 3</a:t>
                  </a:r>
                </a:p>
              </p:txBody>
            </p:sp>
            <p:sp>
              <p:nvSpPr>
                <p:cNvPr id="534" name="Rectangle 305">
                  <a:extLst>
                    <a:ext uri="{FF2B5EF4-FFF2-40B4-BE49-F238E27FC236}">
                      <a16:creationId xmlns:a16="http://schemas.microsoft.com/office/drawing/2014/main" id="{DE6DA3E0-B7B2-49FC-9512-A47046239742}"/>
                    </a:ext>
                  </a:extLst>
                </p:cNvPr>
                <p:cNvSpPr/>
                <p:nvPr/>
              </p:nvSpPr>
              <p:spPr>
                <a:xfrm>
                  <a:off x="1425324" y="4893160"/>
                  <a:ext cx="904356" cy="295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ru-RU" sz="600" dirty="0"/>
                    <a:t>Кэш Менеджер</a:t>
                  </a:r>
                </a:p>
              </p:txBody>
            </p:sp>
            <p:sp>
              <p:nvSpPr>
                <p:cNvPr id="535" name="Rectangle 306">
                  <a:extLst>
                    <a:ext uri="{FF2B5EF4-FFF2-40B4-BE49-F238E27FC236}">
                      <a16:creationId xmlns:a16="http://schemas.microsoft.com/office/drawing/2014/main" id="{20AE2AFF-4456-4D26-A32E-84CE91955A2C}"/>
                    </a:ext>
                  </a:extLst>
                </p:cNvPr>
                <p:cNvSpPr/>
                <p:nvPr/>
              </p:nvSpPr>
              <p:spPr>
                <a:xfrm>
                  <a:off x="1667081" y="4299828"/>
                  <a:ext cx="412559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L1I</a:t>
                  </a:r>
                  <a:endParaRPr lang="ru-RU" sz="800" dirty="0"/>
                </a:p>
              </p:txBody>
            </p:sp>
            <p:sp>
              <p:nvSpPr>
                <p:cNvPr id="536" name="Rectangle 307">
                  <a:extLst>
                    <a:ext uri="{FF2B5EF4-FFF2-40B4-BE49-F238E27FC236}">
                      <a16:creationId xmlns:a16="http://schemas.microsoft.com/office/drawing/2014/main" id="{B1362CC4-C844-4097-A685-78BBDC0945E5}"/>
                    </a:ext>
                  </a:extLst>
                </p:cNvPr>
                <p:cNvSpPr/>
                <p:nvPr/>
              </p:nvSpPr>
              <p:spPr>
                <a:xfrm>
                  <a:off x="2080837" y="4299828"/>
                  <a:ext cx="412557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L1D</a:t>
                  </a:r>
                </a:p>
              </p:txBody>
            </p:sp>
            <p:sp>
              <p:nvSpPr>
                <p:cNvPr id="537" name="Rectangle 308">
                  <a:extLst>
                    <a:ext uri="{FF2B5EF4-FFF2-40B4-BE49-F238E27FC236}">
                      <a16:creationId xmlns:a16="http://schemas.microsoft.com/office/drawing/2014/main" id="{857C4091-4423-43AF-9936-A231DBC6DD4E}"/>
                    </a:ext>
                  </a:extLst>
                </p:cNvPr>
                <p:cNvSpPr/>
                <p:nvPr/>
              </p:nvSpPr>
              <p:spPr>
                <a:xfrm>
                  <a:off x="1100734" y="4015820"/>
                  <a:ext cx="832158" cy="19676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L2</a:t>
                  </a:r>
                </a:p>
              </p:txBody>
            </p:sp>
            <p:cxnSp>
              <p:nvCxnSpPr>
                <p:cNvPr id="538" name="Straight Connector 309">
                  <a:extLst>
                    <a:ext uri="{FF2B5EF4-FFF2-40B4-BE49-F238E27FC236}">
                      <a16:creationId xmlns:a16="http://schemas.microsoft.com/office/drawing/2014/main" id="{DB927E66-3C1A-4B31-B8DE-0226952E64BD}"/>
                    </a:ext>
                  </a:extLst>
                </p:cNvPr>
                <p:cNvCxnSpPr>
                  <a:cxnSpLocks/>
                  <a:stCxn id="536" idx="2"/>
                </p:cNvCxnSpPr>
                <p:nvPr/>
              </p:nvCxnSpPr>
              <p:spPr>
                <a:xfrm flipH="1">
                  <a:off x="2278105" y="4496597"/>
                  <a:ext cx="9012" cy="369093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39" name="Straight Connector 310">
                  <a:extLst>
                    <a:ext uri="{FF2B5EF4-FFF2-40B4-BE49-F238E27FC236}">
                      <a16:creationId xmlns:a16="http://schemas.microsoft.com/office/drawing/2014/main" id="{4B9D61C8-1C94-41E4-8A62-2BF3EA1214F1}"/>
                    </a:ext>
                  </a:extLst>
                </p:cNvPr>
                <p:cNvCxnSpPr>
                  <a:cxnSpLocks/>
                  <a:stCxn id="535" idx="2"/>
                  <a:endCxn id="534" idx="0"/>
                </p:cNvCxnSpPr>
                <p:nvPr/>
              </p:nvCxnSpPr>
              <p:spPr>
                <a:xfrm>
                  <a:off x="1873361" y="4496596"/>
                  <a:ext cx="4142" cy="396563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40" name="Straight Connector 311">
                  <a:extLst>
                    <a:ext uri="{FF2B5EF4-FFF2-40B4-BE49-F238E27FC236}">
                      <a16:creationId xmlns:a16="http://schemas.microsoft.com/office/drawing/2014/main" id="{569A92FE-377C-4872-BC03-68EAD3B9AACA}"/>
                    </a:ext>
                  </a:extLst>
                </p:cNvPr>
                <p:cNvCxnSpPr/>
                <p:nvPr/>
              </p:nvCxnSpPr>
              <p:spPr>
                <a:xfrm>
                  <a:off x="1454506" y="4202619"/>
                  <a:ext cx="42" cy="663069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0" name="Straight Connector 126">
                <a:extLst>
                  <a:ext uri="{FF2B5EF4-FFF2-40B4-BE49-F238E27FC236}">
                    <a16:creationId xmlns:a16="http://schemas.microsoft.com/office/drawing/2014/main" id="{95F31796-7F5B-4852-84A3-D3EE2F8190B2}"/>
                  </a:ext>
                </a:extLst>
              </p:cNvPr>
              <p:cNvCxnSpPr>
                <a:cxnSpLocks/>
                <a:stCxn id="534" idx="1"/>
              </p:cNvCxnSpPr>
              <p:nvPr/>
            </p:nvCxnSpPr>
            <p:spPr>
              <a:xfrm rot="10800000">
                <a:off x="10151824" y="3730152"/>
                <a:ext cx="374615" cy="1310586"/>
              </a:xfrm>
              <a:prstGeom prst="bentConnector2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26" name="Straight Arrow Connector 315">
                <a:extLst>
                  <a:ext uri="{FF2B5EF4-FFF2-40B4-BE49-F238E27FC236}">
                    <a16:creationId xmlns:a16="http://schemas.microsoft.com/office/drawing/2014/main" id="{51415E28-CE94-49E9-A4C8-242100724CCF}"/>
                  </a:ext>
                </a:extLst>
              </p:cNvPr>
              <p:cNvCxnSpPr>
                <a:cxnSpLocks/>
                <a:endCxn id="605" idx="0"/>
              </p:cNvCxnSpPr>
              <p:nvPr/>
            </p:nvCxnSpPr>
            <p:spPr>
              <a:xfrm flipV="1">
                <a:off x="5179878" y="3577134"/>
                <a:ext cx="920289" cy="2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Arrow Connector 316">
                <a:extLst>
                  <a:ext uri="{FF2B5EF4-FFF2-40B4-BE49-F238E27FC236}">
                    <a16:creationId xmlns:a16="http://schemas.microsoft.com/office/drawing/2014/main" id="{2ABDA8C6-8608-4554-99C1-8EDB7B3D4B49}"/>
                  </a:ext>
                </a:extLst>
              </p:cNvPr>
              <p:cNvCxnSpPr>
                <a:cxnSpLocks/>
                <a:stCxn id="605" idx="2"/>
              </p:cNvCxnSpPr>
              <p:nvPr/>
            </p:nvCxnSpPr>
            <p:spPr>
              <a:xfrm flipV="1">
                <a:off x="6604766" y="3564285"/>
                <a:ext cx="950311" cy="12848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Rectangle 326">
                <a:extLst>
                  <a:ext uri="{FF2B5EF4-FFF2-40B4-BE49-F238E27FC236}">
                    <a16:creationId xmlns:a16="http://schemas.microsoft.com/office/drawing/2014/main" id="{765D7F0C-C392-4EBC-A483-EA6FC844CE02}"/>
                  </a:ext>
                </a:extLst>
              </p:cNvPr>
              <p:cNvSpPr/>
              <p:nvPr/>
            </p:nvSpPr>
            <p:spPr>
              <a:xfrm>
                <a:off x="4245737" y="3484486"/>
                <a:ext cx="832158" cy="172173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700" dirty="0"/>
                  <a:t>IO</a:t>
                </a:r>
              </a:p>
            </p:txBody>
          </p:sp>
          <p:sp>
            <p:nvSpPr>
              <p:cNvPr id="529" name="Rectangle 327">
                <a:extLst>
                  <a:ext uri="{FF2B5EF4-FFF2-40B4-BE49-F238E27FC236}">
                    <a16:creationId xmlns:a16="http://schemas.microsoft.com/office/drawing/2014/main" id="{66F459C6-1A85-4557-AB47-8D8CE39903AE}"/>
                  </a:ext>
                </a:extLst>
              </p:cNvPr>
              <p:cNvSpPr/>
              <p:nvPr/>
            </p:nvSpPr>
            <p:spPr>
              <a:xfrm>
                <a:off x="7710151" y="3503899"/>
                <a:ext cx="832158" cy="172173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700" dirty="0"/>
                  <a:t>IO</a:t>
                </a:r>
              </a:p>
            </p:txBody>
          </p:sp>
          <p:cxnSp>
            <p:nvCxnSpPr>
              <p:cNvPr id="530" name="Straight Connector 331">
                <a:extLst>
                  <a:ext uri="{FF2B5EF4-FFF2-40B4-BE49-F238E27FC236}">
                    <a16:creationId xmlns:a16="http://schemas.microsoft.com/office/drawing/2014/main" id="{DD6D5FC7-46C2-4833-B3EC-68A6E14FDCB4}"/>
                  </a:ext>
                </a:extLst>
              </p:cNvPr>
              <p:cNvCxnSpPr>
                <a:cxnSpLocks/>
                <a:stCxn id="528" idx="1"/>
                <a:endCxn id="531" idx="2"/>
              </p:cNvCxnSpPr>
              <p:nvPr/>
            </p:nvCxnSpPr>
            <p:spPr>
              <a:xfrm flipH="1">
                <a:off x="3901702" y="3570572"/>
                <a:ext cx="344035" cy="430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531" name="Rectangle 335">
                <a:extLst>
                  <a:ext uri="{FF2B5EF4-FFF2-40B4-BE49-F238E27FC236}">
                    <a16:creationId xmlns:a16="http://schemas.microsoft.com/office/drawing/2014/main" id="{CCFBFFDB-5F5E-46F5-ACDC-C0606E88D30D}"/>
                  </a:ext>
                </a:extLst>
              </p:cNvPr>
              <p:cNvSpPr/>
              <p:nvPr/>
            </p:nvSpPr>
            <p:spPr>
              <a:xfrm rot="16200000">
                <a:off x="2616547" y="2421135"/>
                <a:ext cx="270576" cy="229973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000" dirty="0"/>
                  <a:t>L3 </a:t>
                </a:r>
                <a:r>
                  <a:rPr lang="ru-RU" sz="1000" dirty="0"/>
                  <a:t>Кэш</a:t>
                </a:r>
              </a:p>
            </p:txBody>
          </p:sp>
          <p:cxnSp>
            <p:nvCxnSpPr>
              <p:cNvPr id="532" name="Straight Connector 338">
                <a:extLst>
                  <a:ext uri="{FF2B5EF4-FFF2-40B4-BE49-F238E27FC236}">
                    <a16:creationId xmlns:a16="http://schemas.microsoft.com/office/drawing/2014/main" id="{2CAF339D-BF08-47F6-849F-6C5A02173252}"/>
                  </a:ext>
                </a:extLst>
              </p:cNvPr>
              <p:cNvCxnSpPr>
                <a:cxnSpLocks/>
                <a:stCxn id="321" idx="0"/>
                <a:endCxn id="529" idx="3"/>
              </p:cNvCxnSpPr>
              <p:nvPr/>
            </p:nvCxnSpPr>
            <p:spPr>
              <a:xfrm flipH="1">
                <a:off x="8542309" y="3587188"/>
                <a:ext cx="295381" cy="2797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601" name="Соединительная линия уступом 2">
              <a:extLst>
                <a:ext uri="{FF2B5EF4-FFF2-40B4-BE49-F238E27FC236}">
                  <a16:creationId xmlns:a16="http://schemas.microsoft.com/office/drawing/2014/main" id="{72B7891D-0434-463B-8229-F7E92DA06D90}"/>
                </a:ext>
              </a:extLst>
            </p:cNvPr>
            <p:cNvCxnSpPr>
              <a:cxnSpLocks/>
              <a:stCxn id="211" idx="2"/>
              <a:endCxn id="210" idx="2"/>
            </p:cNvCxnSpPr>
            <p:nvPr/>
          </p:nvCxnSpPr>
          <p:spPr>
            <a:xfrm rot="16200000" flipH="1">
              <a:off x="6079705" y="1655263"/>
              <a:ext cx="12700" cy="5851729"/>
            </a:xfrm>
            <a:prstGeom prst="bentConnector3">
              <a:avLst>
                <a:gd name="adj1" fmla="val 9790244"/>
              </a:avLst>
            </a:prstGeom>
            <a:ln w="1079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CF555700-C70F-48D3-8310-06DDA1B10C77}"/>
                </a:ext>
              </a:extLst>
            </p:cNvPr>
            <p:cNvSpPr txBox="1"/>
            <p:nvPr/>
          </p:nvSpPr>
          <p:spPr>
            <a:xfrm>
              <a:off x="305165" y="4652370"/>
              <a:ext cx="1777176" cy="39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NUMA </a:t>
              </a:r>
              <a:r>
                <a:rPr lang="ru-RU" dirty="0"/>
                <a:t>Узел</a:t>
              </a:r>
              <a:r>
                <a:rPr lang="en-US" dirty="0"/>
                <a:t> #0</a:t>
              </a:r>
              <a:endParaRPr lang="ru-RU" dirty="0"/>
            </a:p>
          </p:txBody>
        </p:sp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A58066A3-42FA-43C1-A71A-7077BE5C74ED}"/>
                </a:ext>
              </a:extLst>
            </p:cNvPr>
            <p:cNvSpPr txBox="1"/>
            <p:nvPr/>
          </p:nvSpPr>
          <p:spPr>
            <a:xfrm>
              <a:off x="10281846" y="4670441"/>
              <a:ext cx="1777178" cy="39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NUMA </a:t>
              </a:r>
              <a:r>
                <a:rPr lang="ru-RU" dirty="0"/>
                <a:t>Узел</a:t>
              </a:r>
              <a:r>
                <a:rPr lang="en-US" dirty="0"/>
                <a:t> #1</a:t>
              </a:r>
              <a:endParaRPr lang="ru-RU" dirty="0"/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8398C923-809A-4AAF-9B5F-DA672F9AEDE9}"/>
                </a:ext>
              </a:extLst>
            </p:cNvPr>
            <p:cNvSpPr txBox="1"/>
            <p:nvPr/>
          </p:nvSpPr>
          <p:spPr>
            <a:xfrm>
              <a:off x="4207413" y="5226713"/>
              <a:ext cx="4414593" cy="444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Intel </a:t>
              </a:r>
              <a:r>
                <a:rPr lang="en-US" dirty="0" err="1"/>
                <a:t>HyperTransport</a:t>
              </a:r>
              <a:r>
                <a:rPr lang="en-US" dirty="0"/>
                <a:t> / AMD QPI</a:t>
              </a:r>
              <a:endParaRPr lang="ru-RU" dirty="0"/>
            </a:p>
          </p:txBody>
        </p:sp>
        <p:sp>
          <p:nvSpPr>
            <p:cNvPr id="605" name="Rectangle 322">
              <a:extLst>
                <a:ext uri="{FF2B5EF4-FFF2-40B4-BE49-F238E27FC236}">
                  <a16:creationId xmlns:a16="http://schemas.microsoft.com/office/drawing/2014/main" id="{ADA49685-1D86-42BB-97E5-2710CDDAE5B1}"/>
                </a:ext>
              </a:extLst>
            </p:cNvPr>
            <p:cNvSpPr/>
            <p:nvPr/>
          </p:nvSpPr>
          <p:spPr>
            <a:xfrm rot="16200000">
              <a:off x="7683247" y="2741886"/>
              <a:ext cx="2605415" cy="251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A1D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Общая Память</a:t>
              </a:r>
              <a:endParaRPr lang="en-US" dirty="0">
                <a:solidFill>
                  <a:srgbClr val="002060"/>
                </a:solidFill>
                <a:cs typeface="Times New Roman" panose="02020603050405020304" pitchFamily="18" charset="0"/>
              </a:endParaRPr>
            </a:p>
          </p:txBody>
        </p:sp>
      </p:grpSp>
      <p:cxnSp>
        <p:nvCxnSpPr>
          <p:cNvPr id="725" name="Straight Arrow Connector 315">
            <a:extLst>
              <a:ext uri="{FF2B5EF4-FFF2-40B4-BE49-F238E27FC236}">
                <a16:creationId xmlns:a16="http://schemas.microsoft.com/office/drawing/2014/main" id="{F0F98149-7521-4B4A-97DD-414C3660C8EE}"/>
              </a:ext>
            </a:extLst>
          </p:cNvPr>
          <p:cNvCxnSpPr>
            <a:cxnSpLocks/>
          </p:cNvCxnSpPr>
          <p:nvPr/>
        </p:nvCxnSpPr>
        <p:spPr>
          <a:xfrm flipV="1">
            <a:off x="1559495" y="3643590"/>
            <a:ext cx="1691684" cy="197491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Arrow Connector 315">
            <a:extLst>
              <a:ext uri="{FF2B5EF4-FFF2-40B4-BE49-F238E27FC236}">
                <a16:creationId xmlns:a16="http://schemas.microsoft.com/office/drawing/2014/main" id="{8E08F368-C49B-1F47-8B67-B7EDB1899186}"/>
              </a:ext>
            </a:extLst>
          </p:cNvPr>
          <p:cNvCxnSpPr>
            <a:cxnSpLocks/>
          </p:cNvCxnSpPr>
          <p:nvPr/>
        </p:nvCxnSpPr>
        <p:spPr>
          <a:xfrm flipH="1" flipV="1">
            <a:off x="8737600" y="3675272"/>
            <a:ext cx="2140535" cy="193108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7039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68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ЛИНЕАРИЗУЕМОСТЬ</a:t>
            </a:r>
            <a:endParaRPr lang="ru-RU" dirty="0"/>
          </a:p>
        </p:txBody>
      </p:sp>
      <p:sp>
        <p:nvSpPr>
          <p:cNvPr id="2" name="Стрелка вправо 1">
            <a:extLst>
              <a:ext uri="{FF2B5EF4-FFF2-40B4-BE49-F238E27FC236}">
                <a16:creationId xmlns:a16="http://schemas.microsoft.com/office/drawing/2014/main" id="{75986932-3BB2-0844-A15A-8AF58D530154}"/>
              </a:ext>
            </a:extLst>
          </p:cNvPr>
          <p:cNvSpPr/>
          <p:nvPr/>
        </p:nvSpPr>
        <p:spPr>
          <a:xfrm>
            <a:off x="695400" y="5229296"/>
            <a:ext cx="11017224" cy="864096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Время</a:t>
            </a:r>
            <a:endParaRPr lang="ru-RU" dirty="0"/>
          </a:p>
        </p:txBody>
      </p:sp>
      <p:sp>
        <p:nvSpPr>
          <p:cNvPr id="3" name="Двойная стрелка влево/вправо 2">
            <a:extLst>
              <a:ext uri="{FF2B5EF4-FFF2-40B4-BE49-F238E27FC236}">
                <a16:creationId xmlns:a16="http://schemas.microsoft.com/office/drawing/2014/main" id="{16E9A5FE-1455-DC45-83B7-76EB32723A08}"/>
              </a:ext>
            </a:extLst>
          </p:cNvPr>
          <p:cNvSpPr/>
          <p:nvPr/>
        </p:nvSpPr>
        <p:spPr>
          <a:xfrm>
            <a:off x="1559496" y="1380684"/>
            <a:ext cx="2232248" cy="1052513"/>
          </a:xfrm>
          <a:prstGeom prst="left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</a:t>
            </a:r>
            <a:r>
              <a:rPr lang="en-US" dirty="0"/>
              <a:t>(1000)</a:t>
            </a:r>
            <a:endParaRPr lang="ru-RU" dirty="0"/>
          </a:p>
        </p:txBody>
      </p:sp>
      <p:sp>
        <p:nvSpPr>
          <p:cNvPr id="14" name="Двойная стрелка влево/вправо 13">
            <a:extLst>
              <a:ext uri="{FF2B5EF4-FFF2-40B4-BE49-F238E27FC236}">
                <a16:creationId xmlns:a16="http://schemas.microsoft.com/office/drawing/2014/main" id="{213069D6-7B46-DC45-85ED-967D071366BC}"/>
              </a:ext>
            </a:extLst>
          </p:cNvPr>
          <p:cNvSpPr/>
          <p:nvPr/>
        </p:nvSpPr>
        <p:spPr>
          <a:xfrm>
            <a:off x="3081689" y="2956109"/>
            <a:ext cx="2232248" cy="1052513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ru-RU" dirty="0"/>
              <a:t>Вставка</a:t>
            </a:r>
            <a:r>
              <a:rPr lang="en-US" dirty="0"/>
              <a:t>(2000)</a:t>
            </a:r>
            <a:endParaRPr lang="ru-RU" dirty="0"/>
          </a:p>
        </p:txBody>
      </p:sp>
      <p:sp>
        <p:nvSpPr>
          <p:cNvPr id="15" name="Двойная стрелка влево/вправо 14">
            <a:extLst>
              <a:ext uri="{FF2B5EF4-FFF2-40B4-BE49-F238E27FC236}">
                <a16:creationId xmlns:a16="http://schemas.microsoft.com/office/drawing/2014/main" id="{E098A46F-CB02-0C40-AD9A-F795ACD4D204}"/>
              </a:ext>
            </a:extLst>
          </p:cNvPr>
          <p:cNvSpPr/>
          <p:nvPr/>
        </p:nvSpPr>
        <p:spPr>
          <a:xfrm>
            <a:off x="8328248" y="1380684"/>
            <a:ext cx="2304256" cy="1052513"/>
          </a:xfrm>
          <a:prstGeom prst="left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Удаление</a:t>
            </a:r>
            <a:r>
              <a:rPr lang="en-US" dirty="0"/>
              <a:t>(1000)</a:t>
            </a:r>
            <a:endParaRPr lang="ru-RU" dirty="0"/>
          </a:p>
        </p:txBody>
      </p:sp>
      <p:sp>
        <p:nvSpPr>
          <p:cNvPr id="16" name="Двойная стрелка влево/вправо 15">
            <a:extLst>
              <a:ext uri="{FF2B5EF4-FFF2-40B4-BE49-F238E27FC236}">
                <a16:creationId xmlns:a16="http://schemas.microsoft.com/office/drawing/2014/main" id="{15CB6544-C416-CB4E-A1D2-03D41AC59367}"/>
              </a:ext>
            </a:extLst>
          </p:cNvPr>
          <p:cNvSpPr/>
          <p:nvPr/>
        </p:nvSpPr>
        <p:spPr>
          <a:xfrm>
            <a:off x="5794152" y="4008622"/>
            <a:ext cx="2232248" cy="1052513"/>
          </a:xfrm>
          <a:prstGeom prst="left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</a:t>
            </a:r>
            <a:r>
              <a:rPr lang="en-US" dirty="0"/>
              <a:t>(1)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0142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fld id="{FADCE1FA-DB27-47BB-AC29-A13C9A981991}" type="slidenum">
              <a:rPr lang="ru-RU" smtClean="0"/>
              <a:pPr>
                <a:buFont typeface="Arial" panose="020B0604020202020204" pitchFamily="34" charset="0"/>
                <a:buNone/>
                <a:defRPr/>
              </a:pPr>
              <a:t>69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ЛИНЕАРИЗУЕМОСТЬ</a:t>
            </a:r>
            <a:endParaRPr lang="ru-RU" dirty="0"/>
          </a:p>
        </p:txBody>
      </p:sp>
      <p:sp>
        <p:nvSpPr>
          <p:cNvPr id="2" name="Стрелка вправо 1">
            <a:extLst>
              <a:ext uri="{FF2B5EF4-FFF2-40B4-BE49-F238E27FC236}">
                <a16:creationId xmlns:a16="http://schemas.microsoft.com/office/drawing/2014/main" id="{75986932-3BB2-0844-A15A-8AF58D530154}"/>
              </a:ext>
            </a:extLst>
          </p:cNvPr>
          <p:cNvSpPr/>
          <p:nvPr/>
        </p:nvSpPr>
        <p:spPr>
          <a:xfrm>
            <a:off x="695400" y="5229296"/>
            <a:ext cx="11017224" cy="864096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Время</a:t>
            </a:r>
            <a:endParaRPr lang="ru-RU" dirty="0"/>
          </a:p>
        </p:txBody>
      </p:sp>
      <p:sp>
        <p:nvSpPr>
          <p:cNvPr id="3" name="Двойная стрелка влево/вправо 2">
            <a:extLst>
              <a:ext uri="{FF2B5EF4-FFF2-40B4-BE49-F238E27FC236}">
                <a16:creationId xmlns:a16="http://schemas.microsoft.com/office/drawing/2014/main" id="{16E9A5FE-1455-DC45-83B7-76EB32723A08}"/>
              </a:ext>
            </a:extLst>
          </p:cNvPr>
          <p:cNvSpPr/>
          <p:nvPr/>
        </p:nvSpPr>
        <p:spPr>
          <a:xfrm>
            <a:off x="1559496" y="1380684"/>
            <a:ext cx="2232248" cy="1052513"/>
          </a:xfrm>
          <a:prstGeom prst="left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</a:t>
            </a:r>
            <a:r>
              <a:rPr lang="en-US" dirty="0"/>
              <a:t>(1000)</a:t>
            </a:r>
            <a:endParaRPr lang="ru-RU" dirty="0"/>
          </a:p>
        </p:txBody>
      </p:sp>
      <p:sp>
        <p:nvSpPr>
          <p:cNvPr id="14" name="Двойная стрелка влево/вправо 13">
            <a:extLst>
              <a:ext uri="{FF2B5EF4-FFF2-40B4-BE49-F238E27FC236}">
                <a16:creationId xmlns:a16="http://schemas.microsoft.com/office/drawing/2014/main" id="{213069D6-7B46-DC45-85ED-967D071366BC}"/>
              </a:ext>
            </a:extLst>
          </p:cNvPr>
          <p:cNvSpPr/>
          <p:nvPr/>
        </p:nvSpPr>
        <p:spPr>
          <a:xfrm>
            <a:off x="3081689" y="2956109"/>
            <a:ext cx="2232248" cy="1052513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ru-RU" dirty="0"/>
              <a:t>Вставка</a:t>
            </a:r>
            <a:r>
              <a:rPr lang="en-US" dirty="0"/>
              <a:t>(2000)</a:t>
            </a:r>
            <a:endParaRPr lang="ru-RU" dirty="0"/>
          </a:p>
        </p:txBody>
      </p:sp>
      <p:sp>
        <p:nvSpPr>
          <p:cNvPr id="15" name="Двойная стрелка влево/вправо 14">
            <a:extLst>
              <a:ext uri="{FF2B5EF4-FFF2-40B4-BE49-F238E27FC236}">
                <a16:creationId xmlns:a16="http://schemas.microsoft.com/office/drawing/2014/main" id="{E098A46F-CB02-0C40-AD9A-F795ACD4D204}"/>
              </a:ext>
            </a:extLst>
          </p:cNvPr>
          <p:cNvSpPr/>
          <p:nvPr/>
        </p:nvSpPr>
        <p:spPr>
          <a:xfrm>
            <a:off x="8328248" y="1380684"/>
            <a:ext cx="2304256" cy="1052513"/>
          </a:xfrm>
          <a:prstGeom prst="left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Удаление</a:t>
            </a:r>
            <a:r>
              <a:rPr lang="en-US" dirty="0"/>
              <a:t>(1000)</a:t>
            </a:r>
            <a:endParaRPr lang="ru-RU" dirty="0"/>
          </a:p>
        </p:txBody>
      </p:sp>
      <p:sp>
        <p:nvSpPr>
          <p:cNvPr id="16" name="Двойная стрелка влево/вправо 15">
            <a:extLst>
              <a:ext uri="{FF2B5EF4-FFF2-40B4-BE49-F238E27FC236}">
                <a16:creationId xmlns:a16="http://schemas.microsoft.com/office/drawing/2014/main" id="{15CB6544-C416-CB4E-A1D2-03D41AC59367}"/>
              </a:ext>
            </a:extLst>
          </p:cNvPr>
          <p:cNvSpPr/>
          <p:nvPr/>
        </p:nvSpPr>
        <p:spPr>
          <a:xfrm>
            <a:off x="5794152" y="4008622"/>
            <a:ext cx="2232248" cy="1052513"/>
          </a:xfrm>
          <a:prstGeom prst="left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</a:t>
            </a:r>
            <a:r>
              <a:rPr lang="en-US" dirty="0"/>
              <a:t>(1)</a:t>
            </a:r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ED172F6-28B6-5343-BA07-3EC46777251C}"/>
              </a:ext>
            </a:extLst>
          </p:cNvPr>
          <p:cNvCxnSpPr>
            <a:cxnSpLocks/>
          </p:cNvCxnSpPr>
          <p:nvPr/>
        </p:nvCxnSpPr>
        <p:spPr>
          <a:xfrm>
            <a:off x="2783632" y="1628800"/>
            <a:ext cx="0" cy="576064"/>
          </a:xfrm>
          <a:prstGeom prst="line">
            <a:avLst/>
          </a:prstGeom>
          <a:ln w="412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0B72EC0-9244-CF4B-A49E-42B97F1437DC}"/>
              </a:ext>
            </a:extLst>
          </p:cNvPr>
          <p:cNvCxnSpPr>
            <a:cxnSpLocks/>
          </p:cNvCxnSpPr>
          <p:nvPr/>
        </p:nvCxnSpPr>
        <p:spPr>
          <a:xfrm>
            <a:off x="2778894" y="5445224"/>
            <a:ext cx="0" cy="432048"/>
          </a:xfrm>
          <a:prstGeom prst="line">
            <a:avLst/>
          </a:prstGeom>
          <a:ln w="412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F2AC11E-4717-7040-88AB-34FE981C89F5}"/>
              </a:ext>
            </a:extLst>
          </p:cNvPr>
          <p:cNvCxnSpPr>
            <a:cxnSpLocks/>
          </p:cNvCxnSpPr>
          <p:nvPr/>
        </p:nvCxnSpPr>
        <p:spPr>
          <a:xfrm>
            <a:off x="4367808" y="3212976"/>
            <a:ext cx="0" cy="468052"/>
          </a:xfrm>
          <a:prstGeom prst="line">
            <a:avLst/>
          </a:prstGeom>
          <a:ln w="412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19F39B5-EDCD-8446-8549-10EFCE4B3570}"/>
              </a:ext>
            </a:extLst>
          </p:cNvPr>
          <p:cNvCxnSpPr>
            <a:cxnSpLocks/>
          </p:cNvCxnSpPr>
          <p:nvPr/>
        </p:nvCxnSpPr>
        <p:spPr>
          <a:xfrm>
            <a:off x="4367808" y="5445224"/>
            <a:ext cx="0" cy="432144"/>
          </a:xfrm>
          <a:prstGeom prst="line">
            <a:avLst/>
          </a:prstGeom>
          <a:ln w="412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BB4D56D8-A376-2248-AABC-169CD9E6F6D1}"/>
              </a:ext>
            </a:extLst>
          </p:cNvPr>
          <p:cNvCxnSpPr>
            <a:cxnSpLocks/>
          </p:cNvCxnSpPr>
          <p:nvPr/>
        </p:nvCxnSpPr>
        <p:spPr>
          <a:xfrm>
            <a:off x="7248128" y="4293096"/>
            <a:ext cx="0" cy="504056"/>
          </a:xfrm>
          <a:prstGeom prst="line">
            <a:avLst/>
          </a:prstGeom>
          <a:ln w="41275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1AA27707-FBC5-4F4B-8390-5D950F8F4323}"/>
              </a:ext>
            </a:extLst>
          </p:cNvPr>
          <p:cNvCxnSpPr>
            <a:cxnSpLocks/>
          </p:cNvCxnSpPr>
          <p:nvPr/>
        </p:nvCxnSpPr>
        <p:spPr>
          <a:xfrm>
            <a:off x="7248128" y="5445224"/>
            <a:ext cx="0" cy="504056"/>
          </a:xfrm>
          <a:prstGeom prst="line">
            <a:avLst/>
          </a:prstGeom>
          <a:ln w="41275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D8518BF9-3413-CA46-9475-18460AE3AC47}"/>
              </a:ext>
            </a:extLst>
          </p:cNvPr>
          <p:cNvCxnSpPr>
            <a:cxnSpLocks/>
          </p:cNvCxnSpPr>
          <p:nvPr/>
        </p:nvCxnSpPr>
        <p:spPr>
          <a:xfrm>
            <a:off x="9624392" y="1628800"/>
            <a:ext cx="0" cy="576064"/>
          </a:xfrm>
          <a:prstGeom prst="line">
            <a:avLst/>
          </a:prstGeom>
          <a:ln w="4127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5A283B40-36C9-8848-85D7-D04201A10C2B}"/>
              </a:ext>
            </a:extLst>
          </p:cNvPr>
          <p:cNvCxnSpPr>
            <a:cxnSpLocks/>
          </p:cNvCxnSpPr>
          <p:nvPr/>
        </p:nvCxnSpPr>
        <p:spPr>
          <a:xfrm>
            <a:off x="9768408" y="5445224"/>
            <a:ext cx="0" cy="576064"/>
          </a:xfrm>
          <a:prstGeom prst="line">
            <a:avLst/>
          </a:prstGeom>
          <a:ln w="4127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62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1CD8FFB-1722-4F03-84AF-9F793D1CB3EC}"/>
              </a:ext>
            </a:extLst>
          </p:cNvPr>
          <p:cNvSpPr/>
          <p:nvPr/>
        </p:nvSpPr>
        <p:spPr>
          <a:xfrm>
            <a:off x="340987" y="1268760"/>
            <a:ext cx="10513168" cy="3015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</a:rPr>
              <a:t>Обеспечение синхронизации в параллельных программах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accent6">
                    <a:lumMod val="75000"/>
                  </a:schemeClr>
                </a:solidFill>
              </a:rPr>
              <a:t>Ослабленные структуры данных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Оптимизация алгоритмов вставки и удаления структуры </a:t>
            </a:r>
            <a:r>
              <a:rPr lang="en-US" altLang="ru-RU" sz="2400" dirty="0">
                <a:solidFill>
                  <a:srgbClr val="050D3F"/>
                </a:solidFill>
                <a:latin typeface="Gill Sans SemiBold" charset="0"/>
              </a:rPr>
              <a:t>Multiqueues</a:t>
            </a:r>
            <a:endParaRPr lang="ru-RU" altLang="ru-RU" sz="2400" dirty="0">
              <a:solidFill>
                <a:srgbClr val="050D3F"/>
              </a:solidFill>
              <a:latin typeface="Gill Sans SemiBold" charset="0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Алгоритм балансировки структуры </a:t>
            </a:r>
            <a:r>
              <a:rPr lang="en-US" altLang="ru-RU" sz="2400" dirty="0">
                <a:solidFill>
                  <a:srgbClr val="050D3F"/>
                </a:solidFill>
                <a:latin typeface="Gill Sans SemiBold" charset="0"/>
              </a:rPr>
              <a:t>Multiqueues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Экспериментальное исследование оптимизированных алгоритмов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Построение ослабленных структур данных на основе циклических списков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Экспериментальное исследование ослабленной циклической очереди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F69E6E4-F6A9-4370-A4E2-4BF1B2FB0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987" y="165079"/>
            <a:ext cx="11507206" cy="729553"/>
          </a:xfrm>
        </p:spPr>
        <p:txBody>
          <a:bodyPr/>
          <a:lstStyle/>
          <a:p>
            <a:r>
              <a:rPr lang="ru-RU" altLang="ru-RU" dirty="0"/>
              <a:t>СОДЕРЖАНИЕ</a:t>
            </a:r>
            <a:endParaRPr lang="en-US" altLang="ru-RU" dirty="0">
              <a:latin typeface="Gill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167151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DBE3FDB-8393-5443-9411-1CA2BDAADCD5}"/>
              </a:ext>
            </a:extLst>
          </p:cNvPr>
          <p:cNvSpPr/>
          <p:nvPr/>
        </p:nvSpPr>
        <p:spPr>
          <a:xfrm>
            <a:off x="191344" y="1211020"/>
            <a:ext cx="4248472" cy="2434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r>
              <a:rPr lang="en-US" dirty="0">
                <a:solidFill>
                  <a:srgbClr val="002060"/>
                </a:solidFill>
                <a:latin typeface="Gill Sans SemiBold"/>
              </a:rPr>
              <a:t>SMP </a:t>
            </a:r>
            <a:r>
              <a:rPr lang="ru-RU" dirty="0">
                <a:solidFill>
                  <a:srgbClr val="002060"/>
                </a:solidFill>
              </a:rPr>
              <a:t>Архитектура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fld id="{FADCE1FA-DB27-47BB-AC29-A13C9A981991}" type="slidenum">
              <a:rPr lang="ru-RU" smtClean="0"/>
              <a:pPr>
                <a:buFont typeface="Arial" panose="020B0604020202020204" pitchFamily="34" charset="0"/>
                <a:buNone/>
                <a:defRPr/>
              </a:pPr>
              <a:t>70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40987" y="165079"/>
            <a:ext cx="11507206" cy="729553"/>
          </a:xfrm>
        </p:spPr>
        <p:txBody>
          <a:bodyPr/>
          <a:lstStyle/>
          <a:p>
            <a:r>
              <a:rPr lang="ru-RU" altLang="ru-RU" dirty="0"/>
              <a:t>МНОГОЯДЕРНЫЕ ВЫЧИСЛИТЕЛЬНЫЕ СИСТЕМЫ</a:t>
            </a:r>
            <a:endParaRPr lang="en-US" altLang="ru-RU" dirty="0">
              <a:latin typeface="Gill Sans SemiBold"/>
            </a:endParaRPr>
          </a:p>
        </p:txBody>
      </p:sp>
      <p:cxnSp>
        <p:nvCxnSpPr>
          <p:cNvPr id="316" name="Straight Arrow Connector 315"/>
          <p:cNvCxnSpPr>
            <a:cxnSpLocks/>
            <a:stCxn id="6" idx="3"/>
            <a:endCxn id="323" idx="0"/>
          </p:cNvCxnSpPr>
          <p:nvPr/>
        </p:nvCxnSpPr>
        <p:spPr>
          <a:xfrm flipV="1">
            <a:off x="1727237" y="2293299"/>
            <a:ext cx="435104" cy="1391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ectangle 322"/>
          <p:cNvSpPr/>
          <p:nvPr/>
        </p:nvSpPr>
        <p:spPr>
          <a:xfrm rot="16200000">
            <a:off x="1315787" y="2175138"/>
            <a:ext cx="1929428" cy="236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A1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002060"/>
                </a:solidFill>
                <a:cs typeface="Times New Roman" panose="02020603050405020304" pitchFamily="18" charset="0"/>
              </a:rPr>
              <a:t>Сегмент памяти 0</a:t>
            </a:r>
            <a:endParaRPr lang="en-US" sz="1600" dirty="0">
              <a:solidFill>
                <a:srgbClr val="002060"/>
              </a:solidFill>
              <a:latin typeface="Gill Sans SemiBold"/>
              <a:cs typeface="Times New Roman" panose="02020603050405020304" pitchFamily="18" charset="0"/>
            </a:endParaRPr>
          </a:p>
        </p:txBody>
      </p:sp>
      <p:cxnSp>
        <p:nvCxnSpPr>
          <p:cNvPr id="3" name="Соединительная линия уступом 2">
            <a:extLst>
              <a:ext uri="{FF2B5EF4-FFF2-40B4-BE49-F238E27FC236}">
                <a16:creationId xmlns:a16="http://schemas.microsoft.com/office/drawing/2014/main" id="{F3D039C9-79F4-F94F-A4A2-92C661B708B6}"/>
              </a:ext>
            </a:extLst>
          </p:cNvPr>
          <p:cNvCxnSpPr>
            <a:cxnSpLocks/>
            <a:stCxn id="9" idx="2"/>
            <a:endCxn id="253" idx="2"/>
          </p:cNvCxnSpPr>
          <p:nvPr/>
        </p:nvCxnSpPr>
        <p:spPr>
          <a:xfrm rot="16200000" flipH="1">
            <a:off x="5129975" y="830629"/>
            <a:ext cx="1224136" cy="6852926"/>
          </a:xfrm>
          <a:prstGeom prst="bentConnector3">
            <a:avLst>
              <a:gd name="adj1" fmla="val 118674"/>
            </a:avLst>
          </a:prstGeom>
          <a:ln w="825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A84EAF7-B482-9046-BD6E-B91C1714F774}"/>
              </a:ext>
            </a:extLst>
          </p:cNvPr>
          <p:cNvSpPr txBox="1"/>
          <p:nvPr/>
        </p:nvSpPr>
        <p:spPr>
          <a:xfrm>
            <a:off x="1332520" y="4957237"/>
            <a:ext cx="15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Gill Sans SemiBold"/>
              </a:rPr>
              <a:t>NUMA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Узел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Gill Sans SemiBold"/>
              </a:rPr>
              <a:t> #0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B9792C3-EE94-684E-8B08-5A83B85878BD}"/>
              </a:ext>
            </a:extLst>
          </p:cNvPr>
          <p:cNvSpPr txBox="1"/>
          <p:nvPr/>
        </p:nvSpPr>
        <p:spPr>
          <a:xfrm>
            <a:off x="9386863" y="4955490"/>
            <a:ext cx="15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Gill Sans SemiBold"/>
              </a:rPr>
              <a:t>NUMA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Узел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Gill Sans SemiBold"/>
              </a:rPr>
              <a:t> #1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E9EB13E-8EF1-8B46-82DF-A0CDE9D04402}"/>
              </a:ext>
            </a:extLst>
          </p:cNvPr>
          <p:cNvSpPr txBox="1"/>
          <p:nvPr/>
        </p:nvSpPr>
        <p:spPr>
          <a:xfrm>
            <a:off x="4046174" y="5484264"/>
            <a:ext cx="4302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ill Sans SemiBold"/>
              </a:rPr>
              <a:t>Intel QPI / AMD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Gill Sans SemiBold"/>
              </a:rPr>
              <a:t>HyperTransport</a:t>
            </a:r>
            <a:endParaRPr lang="ru-RU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95B6EF4-1AED-42E4-A582-01E7F084022C}"/>
              </a:ext>
            </a:extLst>
          </p:cNvPr>
          <p:cNvSpPr txBox="1"/>
          <p:nvPr/>
        </p:nvSpPr>
        <p:spPr>
          <a:xfrm>
            <a:off x="4732607" y="6084810"/>
            <a:ext cx="2706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ill Sans SemiBold"/>
              </a:rPr>
              <a:t>NUMA 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Архитектура</a:t>
            </a:r>
          </a:p>
        </p:txBody>
      </p:sp>
      <p:sp>
        <p:nvSpPr>
          <p:cNvPr id="253" name="Прямоугольник 252">
            <a:extLst>
              <a:ext uri="{FF2B5EF4-FFF2-40B4-BE49-F238E27FC236}">
                <a16:creationId xmlns:a16="http://schemas.microsoft.com/office/drawing/2014/main" id="{8C527570-22CD-47C1-B693-21679D1A4476}"/>
              </a:ext>
            </a:extLst>
          </p:cNvPr>
          <p:cNvSpPr/>
          <p:nvPr/>
        </p:nvSpPr>
        <p:spPr>
          <a:xfrm>
            <a:off x="6278017" y="1211020"/>
            <a:ext cx="5780978" cy="36581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endParaRPr lang="ru-RU" dirty="0">
              <a:solidFill>
                <a:srgbClr val="002060"/>
              </a:solidFill>
            </a:endParaRPr>
          </a:p>
          <a:p>
            <a:pPr algn="ctr"/>
            <a:r>
              <a:rPr lang="en-US" dirty="0">
                <a:solidFill>
                  <a:srgbClr val="002060"/>
                </a:solidFill>
                <a:latin typeface="Gill Sans SemiBold"/>
              </a:rPr>
              <a:t>SMP </a:t>
            </a:r>
            <a:r>
              <a:rPr lang="ru-RU" dirty="0">
                <a:solidFill>
                  <a:srgbClr val="002060"/>
                </a:solidFill>
              </a:rPr>
              <a:t>Архитектура</a:t>
            </a:r>
          </a:p>
        </p:txBody>
      </p:sp>
      <p:grpSp>
        <p:nvGrpSpPr>
          <p:cNvPr id="254" name="Group 346">
            <a:extLst>
              <a:ext uri="{FF2B5EF4-FFF2-40B4-BE49-F238E27FC236}">
                <a16:creationId xmlns:a16="http://schemas.microsoft.com/office/drawing/2014/main" id="{55993B5B-949D-4ABE-882A-75BC6C7D875F}"/>
              </a:ext>
            </a:extLst>
          </p:cNvPr>
          <p:cNvGrpSpPr/>
          <p:nvPr/>
        </p:nvGrpSpPr>
        <p:grpSpPr>
          <a:xfrm>
            <a:off x="6366916" y="1626101"/>
            <a:ext cx="5588003" cy="2920320"/>
            <a:chOff x="983432" y="1538056"/>
            <a:chExt cx="10791160" cy="4195200"/>
          </a:xfrm>
        </p:grpSpPr>
        <p:sp>
          <p:nvSpPr>
            <p:cNvPr id="255" name="Rectangle 5">
              <a:extLst>
                <a:ext uri="{FF2B5EF4-FFF2-40B4-BE49-F238E27FC236}">
                  <a16:creationId xmlns:a16="http://schemas.microsoft.com/office/drawing/2014/main" id="{4D0C5E2F-4D65-447A-B867-DDA8D39160DC}"/>
                </a:ext>
              </a:extLst>
            </p:cNvPr>
            <p:cNvSpPr/>
            <p:nvPr/>
          </p:nvSpPr>
          <p:spPr>
            <a:xfrm>
              <a:off x="983432" y="1538056"/>
              <a:ext cx="4166424" cy="4195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000" dirty="0">
                  <a:latin typeface="Gill Sans SemiBold"/>
                </a:rPr>
                <a:t>CPU 0</a:t>
              </a:r>
            </a:p>
          </p:txBody>
        </p:sp>
        <p:grpSp>
          <p:nvGrpSpPr>
            <p:cNvPr id="267" name="Group 82">
              <a:extLst>
                <a:ext uri="{FF2B5EF4-FFF2-40B4-BE49-F238E27FC236}">
                  <a16:creationId xmlns:a16="http://schemas.microsoft.com/office/drawing/2014/main" id="{85DD8846-2787-4966-86C8-9E73A1E7EC9D}"/>
                </a:ext>
              </a:extLst>
            </p:cNvPr>
            <p:cNvGrpSpPr/>
            <p:nvPr/>
          </p:nvGrpSpPr>
          <p:grpSpPr>
            <a:xfrm>
              <a:off x="1100734" y="1687699"/>
              <a:ext cx="1404034" cy="1508610"/>
              <a:chOff x="637481" y="4573796"/>
              <a:chExt cx="1404034" cy="1508610"/>
            </a:xfrm>
          </p:grpSpPr>
          <p:grpSp>
            <p:nvGrpSpPr>
              <p:cNvPr id="405" name="Group 54">
                <a:extLst>
                  <a:ext uri="{FF2B5EF4-FFF2-40B4-BE49-F238E27FC236}">
                    <a16:creationId xmlns:a16="http://schemas.microsoft.com/office/drawing/2014/main" id="{960B5E8E-9E44-4CFE-A87D-90BDA2E07FE7}"/>
                  </a:ext>
                </a:extLst>
              </p:cNvPr>
              <p:cNvGrpSpPr/>
              <p:nvPr/>
            </p:nvGrpSpPr>
            <p:grpSpPr>
              <a:xfrm>
                <a:off x="812507" y="4573796"/>
                <a:ext cx="1188615" cy="810822"/>
                <a:chOff x="609600" y="4418378"/>
                <a:chExt cx="733872" cy="810822"/>
              </a:xfrm>
            </p:grpSpPr>
            <p:sp>
              <p:nvSpPr>
                <p:cNvPr id="412" name="Rectangle 48">
                  <a:extLst>
                    <a:ext uri="{FF2B5EF4-FFF2-40B4-BE49-F238E27FC236}">
                      <a16:creationId xmlns:a16="http://schemas.microsoft.com/office/drawing/2014/main" id="{23CEDFAB-7F55-4C69-BF98-45289DB700C9}"/>
                    </a:ext>
                  </a:extLst>
                </p:cNvPr>
                <p:cNvSpPr/>
                <p:nvPr/>
              </p:nvSpPr>
              <p:spPr>
                <a:xfrm>
                  <a:off x="609600" y="4418378"/>
                  <a:ext cx="733872" cy="81082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ru-RU" sz="900" dirty="0"/>
                    <a:t>Ядро</a:t>
                  </a:r>
                  <a:r>
                    <a:rPr lang="en-US" sz="900" dirty="0">
                      <a:latin typeface="Gill Sans SemiBold"/>
                    </a:rPr>
                    <a:t> 0</a:t>
                  </a:r>
                </a:p>
              </p:txBody>
            </p:sp>
            <p:sp>
              <p:nvSpPr>
                <p:cNvPr id="413" name="Rectangle 49">
                  <a:extLst>
                    <a:ext uri="{FF2B5EF4-FFF2-40B4-BE49-F238E27FC236}">
                      <a16:creationId xmlns:a16="http://schemas.microsoft.com/office/drawing/2014/main" id="{2E14B1E1-EA01-422F-BF8A-5462422D84CA}"/>
                    </a:ext>
                  </a:extLst>
                </p:cNvPr>
                <p:cNvSpPr/>
                <p:nvPr/>
              </p:nvSpPr>
              <p:spPr>
                <a:xfrm>
                  <a:off x="706408" y="4810573"/>
                  <a:ext cx="558366" cy="30949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ru-RU" sz="700" dirty="0"/>
                    <a:t>Кэш Менеджер</a:t>
                  </a:r>
                </a:p>
              </p:txBody>
            </p:sp>
          </p:grpSp>
          <p:sp>
            <p:nvSpPr>
              <p:cNvPr id="406" name="Rectangle 50">
                <a:extLst>
                  <a:ext uri="{FF2B5EF4-FFF2-40B4-BE49-F238E27FC236}">
                    <a16:creationId xmlns:a16="http://schemas.microsoft.com/office/drawing/2014/main" id="{15C8AE54-B949-4627-9221-6257D3C90B74}"/>
                  </a:ext>
                </a:extLst>
              </p:cNvPr>
              <p:cNvSpPr/>
              <p:nvPr/>
            </p:nvSpPr>
            <p:spPr>
              <a:xfrm>
                <a:off x="1215204" y="5621544"/>
                <a:ext cx="412559" cy="176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L1I</a:t>
                </a:r>
                <a:endParaRPr lang="ru-RU" sz="800" dirty="0"/>
              </a:p>
            </p:txBody>
          </p:sp>
          <p:sp>
            <p:nvSpPr>
              <p:cNvPr id="407" name="Rectangle 51">
                <a:extLst>
                  <a:ext uri="{FF2B5EF4-FFF2-40B4-BE49-F238E27FC236}">
                    <a16:creationId xmlns:a16="http://schemas.microsoft.com/office/drawing/2014/main" id="{68761DE3-DECF-4A55-8417-50C65A98CC0A}"/>
                  </a:ext>
                </a:extLst>
              </p:cNvPr>
              <p:cNvSpPr/>
              <p:nvPr/>
            </p:nvSpPr>
            <p:spPr>
              <a:xfrm>
                <a:off x="1628958" y="5621544"/>
                <a:ext cx="412557" cy="176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408" name="Rectangle 52">
                <a:extLst>
                  <a:ext uri="{FF2B5EF4-FFF2-40B4-BE49-F238E27FC236}">
                    <a16:creationId xmlns:a16="http://schemas.microsoft.com/office/drawing/2014/main" id="{B649DCE8-7D6A-4401-B9FF-FC3A031D2084}"/>
                  </a:ext>
                </a:extLst>
              </p:cNvPr>
              <p:cNvSpPr/>
              <p:nvPr/>
            </p:nvSpPr>
            <p:spPr>
              <a:xfrm>
                <a:off x="637481" y="5905550"/>
                <a:ext cx="832157" cy="176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L2</a:t>
                </a:r>
              </a:p>
            </p:txBody>
          </p:sp>
          <p:cxnSp>
            <p:nvCxnSpPr>
              <p:cNvPr id="409" name="Straight Connector 58">
                <a:extLst>
                  <a:ext uri="{FF2B5EF4-FFF2-40B4-BE49-F238E27FC236}">
                    <a16:creationId xmlns:a16="http://schemas.microsoft.com/office/drawing/2014/main" id="{3434CA5E-7124-41A9-9FA8-CB56E69D10BB}"/>
                  </a:ext>
                </a:extLst>
              </p:cNvPr>
              <p:cNvCxnSpPr>
                <a:endCxn id="407" idx="0"/>
              </p:cNvCxnSpPr>
              <p:nvPr/>
            </p:nvCxnSpPr>
            <p:spPr>
              <a:xfrm>
                <a:off x="1834036" y="5301208"/>
                <a:ext cx="1201" cy="320336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60">
                <a:extLst>
                  <a:ext uri="{FF2B5EF4-FFF2-40B4-BE49-F238E27FC236}">
                    <a16:creationId xmlns:a16="http://schemas.microsoft.com/office/drawing/2014/main" id="{66160DEE-0115-4694-927A-234A06031354}"/>
                  </a:ext>
                </a:extLst>
              </p:cNvPr>
              <p:cNvCxnSpPr>
                <a:stCxn id="413" idx="2"/>
                <a:endCxn id="406" idx="0"/>
              </p:cNvCxnSpPr>
              <p:nvPr/>
            </p:nvCxnSpPr>
            <p:spPr>
              <a:xfrm>
                <a:off x="1421479" y="5275488"/>
                <a:ext cx="2" cy="346056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62">
                <a:extLst>
                  <a:ext uri="{FF2B5EF4-FFF2-40B4-BE49-F238E27FC236}">
                    <a16:creationId xmlns:a16="http://schemas.microsoft.com/office/drawing/2014/main" id="{D755CB1E-3CE1-4C35-B08F-27C2553795E6}"/>
                  </a:ext>
                </a:extLst>
              </p:cNvPr>
              <p:cNvCxnSpPr>
                <a:endCxn id="408" idx="0"/>
              </p:cNvCxnSpPr>
              <p:nvPr/>
            </p:nvCxnSpPr>
            <p:spPr>
              <a:xfrm flipH="1">
                <a:off x="1053560" y="5290016"/>
                <a:ext cx="1885" cy="615534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268" name="Group 93">
              <a:extLst>
                <a:ext uri="{FF2B5EF4-FFF2-40B4-BE49-F238E27FC236}">
                  <a16:creationId xmlns:a16="http://schemas.microsoft.com/office/drawing/2014/main" id="{96453675-E512-4CAB-AF52-A3C3FD7CF306}"/>
                </a:ext>
              </a:extLst>
            </p:cNvPr>
            <p:cNvGrpSpPr/>
            <p:nvPr/>
          </p:nvGrpSpPr>
          <p:grpSpPr>
            <a:xfrm>
              <a:off x="3580111" y="1687699"/>
              <a:ext cx="1404034" cy="1508610"/>
              <a:chOff x="637481" y="4573796"/>
              <a:chExt cx="1404034" cy="1508610"/>
            </a:xfrm>
          </p:grpSpPr>
          <p:grpSp>
            <p:nvGrpSpPr>
              <p:cNvPr id="396" name="Group 94">
                <a:extLst>
                  <a:ext uri="{FF2B5EF4-FFF2-40B4-BE49-F238E27FC236}">
                    <a16:creationId xmlns:a16="http://schemas.microsoft.com/office/drawing/2014/main" id="{83B49FE6-53FD-47DB-96AF-6788CDF53E1E}"/>
                  </a:ext>
                </a:extLst>
              </p:cNvPr>
              <p:cNvGrpSpPr/>
              <p:nvPr/>
            </p:nvGrpSpPr>
            <p:grpSpPr>
              <a:xfrm>
                <a:off x="812507" y="4573796"/>
                <a:ext cx="1188615" cy="810822"/>
                <a:chOff x="609600" y="4418378"/>
                <a:chExt cx="733872" cy="810822"/>
              </a:xfrm>
            </p:grpSpPr>
            <p:sp>
              <p:nvSpPr>
                <p:cNvPr id="403" name="Rectangle 101">
                  <a:extLst>
                    <a:ext uri="{FF2B5EF4-FFF2-40B4-BE49-F238E27FC236}">
                      <a16:creationId xmlns:a16="http://schemas.microsoft.com/office/drawing/2014/main" id="{C169D1D9-9C43-48AC-A911-FF9EDC6E38CA}"/>
                    </a:ext>
                  </a:extLst>
                </p:cNvPr>
                <p:cNvSpPr/>
                <p:nvPr/>
              </p:nvSpPr>
              <p:spPr>
                <a:xfrm>
                  <a:off x="609600" y="4418378"/>
                  <a:ext cx="733872" cy="81082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ru-RU" sz="900" dirty="0"/>
                    <a:t>Ядро</a:t>
                  </a:r>
                  <a:r>
                    <a:rPr lang="en-US" sz="900" dirty="0">
                      <a:latin typeface="Gill Sans SemiBold"/>
                    </a:rPr>
                    <a:t> 1</a:t>
                  </a:r>
                </a:p>
              </p:txBody>
            </p:sp>
            <p:sp>
              <p:nvSpPr>
                <p:cNvPr id="404" name="Rectangle 102">
                  <a:extLst>
                    <a:ext uri="{FF2B5EF4-FFF2-40B4-BE49-F238E27FC236}">
                      <a16:creationId xmlns:a16="http://schemas.microsoft.com/office/drawing/2014/main" id="{87CC247D-3B70-4D34-9702-A1775F7780C9}"/>
                    </a:ext>
                  </a:extLst>
                </p:cNvPr>
                <p:cNvSpPr/>
                <p:nvPr/>
              </p:nvSpPr>
              <p:spPr>
                <a:xfrm>
                  <a:off x="706408" y="4810576"/>
                  <a:ext cx="558366" cy="30949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ru-RU" sz="700" dirty="0"/>
                    <a:t>Кэш Менеджер</a:t>
                  </a:r>
                </a:p>
              </p:txBody>
            </p:sp>
          </p:grpSp>
          <p:sp>
            <p:nvSpPr>
              <p:cNvPr id="397" name="Rectangle 95">
                <a:extLst>
                  <a:ext uri="{FF2B5EF4-FFF2-40B4-BE49-F238E27FC236}">
                    <a16:creationId xmlns:a16="http://schemas.microsoft.com/office/drawing/2014/main" id="{F5A1E771-3F43-4989-89F5-AD14EC3AD8A4}"/>
                  </a:ext>
                </a:extLst>
              </p:cNvPr>
              <p:cNvSpPr/>
              <p:nvPr/>
            </p:nvSpPr>
            <p:spPr>
              <a:xfrm>
                <a:off x="1215204" y="5621544"/>
                <a:ext cx="412559" cy="176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L1I</a:t>
                </a:r>
                <a:endParaRPr lang="ru-RU" sz="800" dirty="0"/>
              </a:p>
            </p:txBody>
          </p:sp>
          <p:sp>
            <p:nvSpPr>
              <p:cNvPr id="398" name="Rectangle 96">
                <a:extLst>
                  <a:ext uri="{FF2B5EF4-FFF2-40B4-BE49-F238E27FC236}">
                    <a16:creationId xmlns:a16="http://schemas.microsoft.com/office/drawing/2014/main" id="{D16B6781-7F74-4A11-9729-6F9473AFE3CB}"/>
                  </a:ext>
                </a:extLst>
              </p:cNvPr>
              <p:cNvSpPr/>
              <p:nvPr/>
            </p:nvSpPr>
            <p:spPr>
              <a:xfrm>
                <a:off x="1628958" y="5621544"/>
                <a:ext cx="412557" cy="176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399" name="Rectangle 97">
                <a:extLst>
                  <a:ext uri="{FF2B5EF4-FFF2-40B4-BE49-F238E27FC236}">
                    <a16:creationId xmlns:a16="http://schemas.microsoft.com/office/drawing/2014/main" id="{FE68E3F1-A31C-4369-ACFA-B4789A85F8D1}"/>
                  </a:ext>
                </a:extLst>
              </p:cNvPr>
              <p:cNvSpPr/>
              <p:nvPr/>
            </p:nvSpPr>
            <p:spPr>
              <a:xfrm>
                <a:off x="637481" y="5905550"/>
                <a:ext cx="832157" cy="176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L2</a:t>
                </a:r>
              </a:p>
            </p:txBody>
          </p:sp>
          <p:cxnSp>
            <p:nvCxnSpPr>
              <p:cNvPr id="400" name="Straight Connector 98">
                <a:extLst>
                  <a:ext uri="{FF2B5EF4-FFF2-40B4-BE49-F238E27FC236}">
                    <a16:creationId xmlns:a16="http://schemas.microsoft.com/office/drawing/2014/main" id="{D827783F-0401-45F0-A0A0-F33341B109E6}"/>
                  </a:ext>
                </a:extLst>
              </p:cNvPr>
              <p:cNvCxnSpPr>
                <a:endCxn id="398" idx="0"/>
              </p:cNvCxnSpPr>
              <p:nvPr/>
            </p:nvCxnSpPr>
            <p:spPr>
              <a:xfrm>
                <a:off x="1834036" y="5301208"/>
                <a:ext cx="1201" cy="320336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99">
                <a:extLst>
                  <a:ext uri="{FF2B5EF4-FFF2-40B4-BE49-F238E27FC236}">
                    <a16:creationId xmlns:a16="http://schemas.microsoft.com/office/drawing/2014/main" id="{D381AEA3-DBB2-4855-97C5-69126F711003}"/>
                  </a:ext>
                </a:extLst>
              </p:cNvPr>
              <p:cNvCxnSpPr>
                <a:stCxn id="404" idx="2"/>
                <a:endCxn id="397" idx="0"/>
              </p:cNvCxnSpPr>
              <p:nvPr/>
            </p:nvCxnSpPr>
            <p:spPr>
              <a:xfrm>
                <a:off x="1421479" y="5275491"/>
                <a:ext cx="2" cy="346053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100">
                <a:extLst>
                  <a:ext uri="{FF2B5EF4-FFF2-40B4-BE49-F238E27FC236}">
                    <a16:creationId xmlns:a16="http://schemas.microsoft.com/office/drawing/2014/main" id="{7A9CF4EF-50FE-4575-9AD9-822A8BEED207}"/>
                  </a:ext>
                </a:extLst>
              </p:cNvPr>
              <p:cNvCxnSpPr>
                <a:endCxn id="399" idx="0"/>
              </p:cNvCxnSpPr>
              <p:nvPr/>
            </p:nvCxnSpPr>
            <p:spPr>
              <a:xfrm flipH="1">
                <a:off x="1053560" y="5290016"/>
                <a:ext cx="1885" cy="615534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69" name="Straight Connector 116">
              <a:extLst>
                <a:ext uri="{FF2B5EF4-FFF2-40B4-BE49-F238E27FC236}">
                  <a16:creationId xmlns:a16="http://schemas.microsoft.com/office/drawing/2014/main" id="{82452D85-1A11-480D-87C9-CE768DC8319E}"/>
                </a:ext>
              </a:extLst>
            </p:cNvPr>
            <p:cNvCxnSpPr>
              <a:stCxn id="404" idx="1"/>
            </p:cNvCxnSpPr>
            <p:nvPr/>
          </p:nvCxnSpPr>
          <p:spPr>
            <a:xfrm rot="10800000" flipV="1">
              <a:off x="3533630" y="2234644"/>
              <a:ext cx="378303" cy="1194350"/>
            </a:xfrm>
            <a:prstGeom prst="bentConnector2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4" name="Straight Connector 126">
              <a:extLst>
                <a:ext uri="{FF2B5EF4-FFF2-40B4-BE49-F238E27FC236}">
                  <a16:creationId xmlns:a16="http://schemas.microsoft.com/office/drawing/2014/main" id="{ACBFBE7B-866D-4616-9C8F-D70266C725A6}"/>
                </a:ext>
              </a:extLst>
            </p:cNvPr>
            <p:cNvCxnSpPr>
              <a:stCxn id="413" idx="3"/>
            </p:cNvCxnSpPr>
            <p:nvPr/>
          </p:nvCxnSpPr>
          <p:spPr>
            <a:xfrm>
              <a:off x="2336911" y="2234643"/>
              <a:ext cx="224602" cy="1194359"/>
            </a:xfrm>
            <a:prstGeom prst="bentConnector2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15" name="Group 255">
              <a:extLst>
                <a:ext uri="{FF2B5EF4-FFF2-40B4-BE49-F238E27FC236}">
                  <a16:creationId xmlns:a16="http://schemas.microsoft.com/office/drawing/2014/main" id="{C4BE2235-9088-4995-88D4-623E776530E3}"/>
                </a:ext>
              </a:extLst>
            </p:cNvPr>
            <p:cNvGrpSpPr/>
            <p:nvPr/>
          </p:nvGrpSpPr>
          <p:grpSpPr>
            <a:xfrm>
              <a:off x="1100734" y="4025777"/>
              <a:ext cx="1392660" cy="1546213"/>
              <a:chOff x="1100734" y="4025777"/>
              <a:chExt cx="1392660" cy="1546213"/>
            </a:xfrm>
          </p:grpSpPr>
          <p:sp>
            <p:nvSpPr>
              <p:cNvPr id="388" name="Rectangle 234">
                <a:extLst>
                  <a:ext uri="{FF2B5EF4-FFF2-40B4-BE49-F238E27FC236}">
                    <a16:creationId xmlns:a16="http://schemas.microsoft.com/office/drawing/2014/main" id="{E17CAD70-D664-41E6-A133-DF2BF70593F3}"/>
                  </a:ext>
                </a:extLst>
              </p:cNvPr>
              <p:cNvSpPr/>
              <p:nvPr/>
            </p:nvSpPr>
            <p:spPr>
              <a:xfrm>
                <a:off x="1259034" y="4761168"/>
                <a:ext cx="1188615" cy="81082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ru-RU" sz="900" dirty="0"/>
                  <a:t>Ядро</a:t>
                </a:r>
                <a:r>
                  <a:rPr lang="en-US" sz="900" dirty="0">
                    <a:latin typeface="Gill Sans SemiBold"/>
                  </a:rPr>
                  <a:t> 2</a:t>
                </a:r>
              </a:p>
            </p:txBody>
          </p:sp>
          <p:sp>
            <p:nvSpPr>
              <p:cNvPr id="389" name="Rectangle 235">
                <a:extLst>
                  <a:ext uri="{FF2B5EF4-FFF2-40B4-BE49-F238E27FC236}">
                    <a16:creationId xmlns:a16="http://schemas.microsoft.com/office/drawing/2014/main" id="{3C533F83-E5B7-49EF-B1C9-2C6A30D7F2FD}"/>
                  </a:ext>
                </a:extLst>
              </p:cNvPr>
              <p:cNvSpPr/>
              <p:nvPr/>
            </p:nvSpPr>
            <p:spPr>
              <a:xfrm>
                <a:off x="1425324" y="4885987"/>
                <a:ext cx="904356" cy="3094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ru-RU" sz="700" dirty="0"/>
                  <a:t>Кэш Менеджер</a:t>
                </a:r>
              </a:p>
            </p:txBody>
          </p:sp>
          <p:sp>
            <p:nvSpPr>
              <p:cNvPr id="390" name="Rectangle 236">
                <a:extLst>
                  <a:ext uri="{FF2B5EF4-FFF2-40B4-BE49-F238E27FC236}">
                    <a16:creationId xmlns:a16="http://schemas.microsoft.com/office/drawing/2014/main" id="{A8382595-591C-4574-96EC-9A9DEFA98765}"/>
                  </a:ext>
                </a:extLst>
              </p:cNvPr>
              <p:cNvSpPr/>
              <p:nvPr/>
            </p:nvSpPr>
            <p:spPr>
              <a:xfrm>
                <a:off x="1667081" y="4309785"/>
                <a:ext cx="412559" cy="176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L1I</a:t>
                </a:r>
                <a:endParaRPr lang="ru-RU" sz="800" dirty="0"/>
              </a:p>
            </p:txBody>
          </p:sp>
          <p:sp>
            <p:nvSpPr>
              <p:cNvPr id="391" name="Rectangle 237">
                <a:extLst>
                  <a:ext uri="{FF2B5EF4-FFF2-40B4-BE49-F238E27FC236}">
                    <a16:creationId xmlns:a16="http://schemas.microsoft.com/office/drawing/2014/main" id="{39C3BBC6-EF04-48A9-8241-7802623DAE1C}"/>
                  </a:ext>
                </a:extLst>
              </p:cNvPr>
              <p:cNvSpPr/>
              <p:nvPr/>
            </p:nvSpPr>
            <p:spPr>
              <a:xfrm>
                <a:off x="2080837" y="4309785"/>
                <a:ext cx="412557" cy="176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392" name="Rectangle 238">
                <a:extLst>
                  <a:ext uri="{FF2B5EF4-FFF2-40B4-BE49-F238E27FC236}">
                    <a16:creationId xmlns:a16="http://schemas.microsoft.com/office/drawing/2014/main" id="{D608D944-1A7E-415B-AF4A-0FD489F251B7}"/>
                  </a:ext>
                </a:extLst>
              </p:cNvPr>
              <p:cNvSpPr/>
              <p:nvPr/>
            </p:nvSpPr>
            <p:spPr>
              <a:xfrm>
                <a:off x="1100734" y="4025777"/>
                <a:ext cx="832157" cy="176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L2</a:t>
                </a:r>
              </a:p>
            </p:txBody>
          </p:sp>
          <p:cxnSp>
            <p:nvCxnSpPr>
              <p:cNvPr id="393" name="Straight Connector 240">
                <a:extLst>
                  <a:ext uri="{FF2B5EF4-FFF2-40B4-BE49-F238E27FC236}">
                    <a16:creationId xmlns:a16="http://schemas.microsoft.com/office/drawing/2014/main" id="{6C233F1E-CBB4-45FF-8EDA-9587ADF1C57D}"/>
                  </a:ext>
                </a:extLst>
              </p:cNvPr>
              <p:cNvCxnSpPr>
                <a:stCxn id="391" idx="2"/>
              </p:cNvCxnSpPr>
              <p:nvPr/>
            </p:nvCxnSpPr>
            <p:spPr>
              <a:xfrm>
                <a:off x="2287116" y="4486641"/>
                <a:ext cx="5058" cy="379049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241">
                <a:extLst>
                  <a:ext uri="{FF2B5EF4-FFF2-40B4-BE49-F238E27FC236}">
                    <a16:creationId xmlns:a16="http://schemas.microsoft.com/office/drawing/2014/main" id="{C3A37BA7-502F-4E46-BFFF-1ED509818CA9}"/>
                  </a:ext>
                </a:extLst>
              </p:cNvPr>
              <p:cNvCxnSpPr>
                <a:stCxn id="390" idx="2"/>
                <a:endCxn id="389" idx="0"/>
              </p:cNvCxnSpPr>
              <p:nvPr/>
            </p:nvCxnSpPr>
            <p:spPr>
              <a:xfrm>
                <a:off x="1873360" y="4486641"/>
                <a:ext cx="4142" cy="399347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242">
                <a:extLst>
                  <a:ext uri="{FF2B5EF4-FFF2-40B4-BE49-F238E27FC236}">
                    <a16:creationId xmlns:a16="http://schemas.microsoft.com/office/drawing/2014/main" id="{46B1E2EC-AC20-4A4E-B9DC-E02EB9ABB141}"/>
                  </a:ext>
                </a:extLst>
              </p:cNvPr>
              <p:cNvCxnSpPr/>
              <p:nvPr/>
            </p:nvCxnSpPr>
            <p:spPr>
              <a:xfrm>
                <a:off x="1454506" y="4202619"/>
                <a:ext cx="42" cy="663069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318" name="Straight Connector 126">
              <a:extLst>
                <a:ext uri="{FF2B5EF4-FFF2-40B4-BE49-F238E27FC236}">
                  <a16:creationId xmlns:a16="http://schemas.microsoft.com/office/drawing/2014/main" id="{A82B6CE0-8979-4BB6-9825-AB6786CA5C8E}"/>
                </a:ext>
              </a:extLst>
            </p:cNvPr>
            <p:cNvCxnSpPr>
              <a:endCxn id="389" idx="3"/>
            </p:cNvCxnSpPr>
            <p:nvPr/>
          </p:nvCxnSpPr>
          <p:spPr>
            <a:xfrm rot="5400000">
              <a:off x="1772586" y="4256668"/>
              <a:ext cx="1341162" cy="226973"/>
            </a:xfrm>
            <a:prstGeom prst="bentConnector2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19" name="Group 256">
              <a:extLst>
                <a:ext uri="{FF2B5EF4-FFF2-40B4-BE49-F238E27FC236}">
                  <a16:creationId xmlns:a16="http://schemas.microsoft.com/office/drawing/2014/main" id="{4BF4934A-867E-48BB-95C1-8A1DC93FD51A}"/>
                </a:ext>
              </a:extLst>
            </p:cNvPr>
            <p:cNvGrpSpPr/>
            <p:nvPr/>
          </p:nvGrpSpPr>
          <p:grpSpPr>
            <a:xfrm>
              <a:off x="3577112" y="4025777"/>
              <a:ext cx="1392660" cy="1546213"/>
              <a:chOff x="1100734" y="4025777"/>
              <a:chExt cx="1392660" cy="1546213"/>
            </a:xfrm>
          </p:grpSpPr>
          <p:sp>
            <p:nvSpPr>
              <p:cNvPr id="380" name="Rectangle 257">
                <a:extLst>
                  <a:ext uri="{FF2B5EF4-FFF2-40B4-BE49-F238E27FC236}">
                    <a16:creationId xmlns:a16="http://schemas.microsoft.com/office/drawing/2014/main" id="{4E82F37F-A547-48BE-BE24-4092B63FCBC0}"/>
                  </a:ext>
                </a:extLst>
              </p:cNvPr>
              <p:cNvSpPr/>
              <p:nvPr/>
            </p:nvSpPr>
            <p:spPr>
              <a:xfrm>
                <a:off x="1259034" y="4761168"/>
                <a:ext cx="1188615" cy="81082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ru-RU" sz="900" dirty="0"/>
                  <a:t>Ядро</a:t>
                </a:r>
                <a:r>
                  <a:rPr lang="en-US" sz="900" dirty="0">
                    <a:latin typeface="Gill Sans SemiBold"/>
                  </a:rPr>
                  <a:t> 3</a:t>
                </a:r>
              </a:p>
            </p:txBody>
          </p:sp>
          <p:sp>
            <p:nvSpPr>
              <p:cNvPr id="381" name="Rectangle 258">
                <a:extLst>
                  <a:ext uri="{FF2B5EF4-FFF2-40B4-BE49-F238E27FC236}">
                    <a16:creationId xmlns:a16="http://schemas.microsoft.com/office/drawing/2014/main" id="{ABD70068-5E18-4082-AF86-B9848A341B7F}"/>
                  </a:ext>
                </a:extLst>
              </p:cNvPr>
              <p:cNvSpPr/>
              <p:nvPr/>
            </p:nvSpPr>
            <p:spPr>
              <a:xfrm>
                <a:off x="1425324" y="4885987"/>
                <a:ext cx="904356" cy="3094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ru-RU" sz="700" dirty="0"/>
                  <a:t>Кэш Менеджер</a:t>
                </a:r>
              </a:p>
            </p:txBody>
          </p:sp>
          <p:sp>
            <p:nvSpPr>
              <p:cNvPr id="382" name="Rectangle 259">
                <a:extLst>
                  <a:ext uri="{FF2B5EF4-FFF2-40B4-BE49-F238E27FC236}">
                    <a16:creationId xmlns:a16="http://schemas.microsoft.com/office/drawing/2014/main" id="{BDC08993-EAE9-4D66-9157-F12E52CF5B50}"/>
                  </a:ext>
                </a:extLst>
              </p:cNvPr>
              <p:cNvSpPr/>
              <p:nvPr/>
            </p:nvSpPr>
            <p:spPr>
              <a:xfrm>
                <a:off x="1667081" y="4309785"/>
                <a:ext cx="412559" cy="176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L1I</a:t>
                </a:r>
                <a:endParaRPr lang="ru-RU" sz="800" dirty="0"/>
              </a:p>
            </p:txBody>
          </p:sp>
          <p:sp>
            <p:nvSpPr>
              <p:cNvPr id="383" name="Rectangle 260">
                <a:extLst>
                  <a:ext uri="{FF2B5EF4-FFF2-40B4-BE49-F238E27FC236}">
                    <a16:creationId xmlns:a16="http://schemas.microsoft.com/office/drawing/2014/main" id="{E1B8F8E0-BAEB-46DB-A3E5-0F220D677D5B}"/>
                  </a:ext>
                </a:extLst>
              </p:cNvPr>
              <p:cNvSpPr/>
              <p:nvPr/>
            </p:nvSpPr>
            <p:spPr>
              <a:xfrm>
                <a:off x="2080837" y="4309785"/>
                <a:ext cx="412557" cy="176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384" name="Rectangle 261">
                <a:extLst>
                  <a:ext uri="{FF2B5EF4-FFF2-40B4-BE49-F238E27FC236}">
                    <a16:creationId xmlns:a16="http://schemas.microsoft.com/office/drawing/2014/main" id="{1791B117-86E0-467A-A15C-FB9E0DE22C18}"/>
                  </a:ext>
                </a:extLst>
              </p:cNvPr>
              <p:cNvSpPr/>
              <p:nvPr/>
            </p:nvSpPr>
            <p:spPr>
              <a:xfrm>
                <a:off x="1100734" y="4025777"/>
                <a:ext cx="832157" cy="176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L2</a:t>
                </a:r>
              </a:p>
            </p:txBody>
          </p:sp>
          <p:cxnSp>
            <p:nvCxnSpPr>
              <p:cNvPr id="385" name="Straight Connector 262">
                <a:extLst>
                  <a:ext uri="{FF2B5EF4-FFF2-40B4-BE49-F238E27FC236}">
                    <a16:creationId xmlns:a16="http://schemas.microsoft.com/office/drawing/2014/main" id="{5FEB2636-BEF9-4B6D-847B-02A4882E2CB6}"/>
                  </a:ext>
                </a:extLst>
              </p:cNvPr>
              <p:cNvCxnSpPr>
                <a:stCxn id="383" idx="2"/>
              </p:cNvCxnSpPr>
              <p:nvPr/>
            </p:nvCxnSpPr>
            <p:spPr>
              <a:xfrm flipH="1">
                <a:off x="2278108" y="4486641"/>
                <a:ext cx="9009" cy="379049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263">
                <a:extLst>
                  <a:ext uri="{FF2B5EF4-FFF2-40B4-BE49-F238E27FC236}">
                    <a16:creationId xmlns:a16="http://schemas.microsoft.com/office/drawing/2014/main" id="{AD3776D5-DBEC-4694-8D51-43C116600E91}"/>
                  </a:ext>
                </a:extLst>
              </p:cNvPr>
              <p:cNvCxnSpPr>
                <a:stCxn id="382" idx="2"/>
                <a:endCxn id="381" idx="0"/>
              </p:cNvCxnSpPr>
              <p:nvPr/>
            </p:nvCxnSpPr>
            <p:spPr>
              <a:xfrm>
                <a:off x="1873360" y="4486641"/>
                <a:ext cx="4142" cy="399347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264">
                <a:extLst>
                  <a:ext uri="{FF2B5EF4-FFF2-40B4-BE49-F238E27FC236}">
                    <a16:creationId xmlns:a16="http://schemas.microsoft.com/office/drawing/2014/main" id="{F3A3F2FF-1148-4CBC-AD3C-2E192BA08E50}"/>
                  </a:ext>
                </a:extLst>
              </p:cNvPr>
              <p:cNvCxnSpPr/>
              <p:nvPr/>
            </p:nvCxnSpPr>
            <p:spPr>
              <a:xfrm>
                <a:off x="1454506" y="4202619"/>
                <a:ext cx="42" cy="663069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320" name="Straight Connector 126">
              <a:extLst>
                <a:ext uri="{FF2B5EF4-FFF2-40B4-BE49-F238E27FC236}">
                  <a16:creationId xmlns:a16="http://schemas.microsoft.com/office/drawing/2014/main" id="{6C92DFB4-08F3-4126-8081-5A001B6584E8}"/>
                </a:ext>
              </a:extLst>
            </p:cNvPr>
            <p:cNvCxnSpPr>
              <a:stCxn id="381" idx="1"/>
            </p:cNvCxnSpPr>
            <p:nvPr/>
          </p:nvCxnSpPr>
          <p:spPr>
            <a:xfrm rot="10800000">
              <a:off x="3518307" y="3713012"/>
              <a:ext cx="383397" cy="1327724"/>
            </a:xfrm>
            <a:prstGeom prst="bentConnector2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21" name="Rectangle 269">
              <a:extLst>
                <a:ext uri="{FF2B5EF4-FFF2-40B4-BE49-F238E27FC236}">
                  <a16:creationId xmlns:a16="http://schemas.microsoft.com/office/drawing/2014/main" id="{52C82E08-C744-4D5D-9149-F9F50509CA90}"/>
                </a:ext>
              </a:extLst>
            </p:cNvPr>
            <p:cNvSpPr/>
            <p:nvPr/>
          </p:nvSpPr>
          <p:spPr>
            <a:xfrm>
              <a:off x="7608168" y="1538056"/>
              <a:ext cx="4166424" cy="4195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000" dirty="0">
                  <a:latin typeface="Gill Sans SemiBold"/>
                </a:rPr>
                <a:t>CPU 1</a:t>
              </a:r>
            </a:p>
          </p:txBody>
        </p:sp>
        <p:sp>
          <p:nvSpPr>
            <p:cNvPr id="322" name="Rectangle 270">
              <a:extLst>
                <a:ext uri="{FF2B5EF4-FFF2-40B4-BE49-F238E27FC236}">
                  <a16:creationId xmlns:a16="http://schemas.microsoft.com/office/drawing/2014/main" id="{3F9B97BA-00EF-450C-83E8-F2B37F81BB6D}"/>
                </a:ext>
              </a:extLst>
            </p:cNvPr>
            <p:cNvSpPr/>
            <p:nvPr/>
          </p:nvSpPr>
          <p:spPr>
            <a:xfrm rot="16200000">
              <a:off x="10009068" y="2440118"/>
              <a:ext cx="270577" cy="22997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00" dirty="0">
                  <a:latin typeface="Gill Sans SemiBold"/>
                </a:rPr>
                <a:t>L3 </a:t>
              </a:r>
              <a:r>
                <a:rPr lang="ru-RU" sz="1000" dirty="0"/>
                <a:t>Кэш</a:t>
              </a:r>
            </a:p>
          </p:txBody>
        </p:sp>
        <p:grpSp>
          <p:nvGrpSpPr>
            <p:cNvPr id="324" name="Group 271">
              <a:extLst>
                <a:ext uri="{FF2B5EF4-FFF2-40B4-BE49-F238E27FC236}">
                  <a16:creationId xmlns:a16="http://schemas.microsoft.com/office/drawing/2014/main" id="{247DE0B7-7AFB-4562-8B72-96A2C4B28B46}"/>
                </a:ext>
              </a:extLst>
            </p:cNvPr>
            <p:cNvGrpSpPr/>
            <p:nvPr/>
          </p:nvGrpSpPr>
          <p:grpSpPr>
            <a:xfrm>
              <a:off x="7725470" y="1687699"/>
              <a:ext cx="1404034" cy="1508610"/>
              <a:chOff x="637481" y="4573796"/>
              <a:chExt cx="1404034" cy="1508610"/>
            </a:xfrm>
          </p:grpSpPr>
          <p:grpSp>
            <p:nvGrpSpPr>
              <p:cNvPr id="371" name="Group 272">
                <a:extLst>
                  <a:ext uri="{FF2B5EF4-FFF2-40B4-BE49-F238E27FC236}">
                    <a16:creationId xmlns:a16="http://schemas.microsoft.com/office/drawing/2014/main" id="{DEC10E81-B958-487A-955D-180931AEF01E}"/>
                  </a:ext>
                </a:extLst>
              </p:cNvPr>
              <p:cNvGrpSpPr/>
              <p:nvPr/>
            </p:nvGrpSpPr>
            <p:grpSpPr>
              <a:xfrm>
                <a:off x="812507" y="4573796"/>
                <a:ext cx="1188615" cy="810822"/>
                <a:chOff x="609600" y="4418378"/>
                <a:chExt cx="733872" cy="810822"/>
              </a:xfrm>
            </p:grpSpPr>
            <p:sp>
              <p:nvSpPr>
                <p:cNvPr id="378" name="Rectangle 279">
                  <a:extLst>
                    <a:ext uri="{FF2B5EF4-FFF2-40B4-BE49-F238E27FC236}">
                      <a16:creationId xmlns:a16="http://schemas.microsoft.com/office/drawing/2014/main" id="{CF92C52F-9F98-426E-80B6-B0E419BF43E3}"/>
                    </a:ext>
                  </a:extLst>
                </p:cNvPr>
                <p:cNvSpPr/>
                <p:nvPr/>
              </p:nvSpPr>
              <p:spPr>
                <a:xfrm>
                  <a:off x="609600" y="4418378"/>
                  <a:ext cx="733872" cy="81082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ru-RU" sz="900" dirty="0"/>
                    <a:t>Ядро</a:t>
                  </a:r>
                  <a:r>
                    <a:rPr lang="en-US" sz="900" dirty="0">
                      <a:latin typeface="Gill Sans SemiBold"/>
                    </a:rPr>
                    <a:t> 0</a:t>
                  </a:r>
                </a:p>
              </p:txBody>
            </p:sp>
            <p:sp>
              <p:nvSpPr>
                <p:cNvPr id="379" name="Rectangle 280">
                  <a:extLst>
                    <a:ext uri="{FF2B5EF4-FFF2-40B4-BE49-F238E27FC236}">
                      <a16:creationId xmlns:a16="http://schemas.microsoft.com/office/drawing/2014/main" id="{C22BA3A8-39E7-400C-8CE2-7A7C820A4F26}"/>
                    </a:ext>
                  </a:extLst>
                </p:cNvPr>
                <p:cNvSpPr/>
                <p:nvPr/>
              </p:nvSpPr>
              <p:spPr>
                <a:xfrm>
                  <a:off x="706408" y="4810573"/>
                  <a:ext cx="558366" cy="30949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ru-RU" sz="700" dirty="0"/>
                    <a:t>Кэш Менеджер</a:t>
                  </a:r>
                </a:p>
              </p:txBody>
            </p:sp>
          </p:grpSp>
          <p:sp>
            <p:nvSpPr>
              <p:cNvPr id="372" name="Rectangle 273">
                <a:extLst>
                  <a:ext uri="{FF2B5EF4-FFF2-40B4-BE49-F238E27FC236}">
                    <a16:creationId xmlns:a16="http://schemas.microsoft.com/office/drawing/2014/main" id="{64CA406E-478E-4C2B-A1DB-6907955059A6}"/>
                  </a:ext>
                </a:extLst>
              </p:cNvPr>
              <p:cNvSpPr/>
              <p:nvPr/>
            </p:nvSpPr>
            <p:spPr>
              <a:xfrm>
                <a:off x="1215204" y="5621544"/>
                <a:ext cx="412559" cy="176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L1I</a:t>
                </a:r>
                <a:endParaRPr lang="ru-RU" sz="800" dirty="0"/>
              </a:p>
            </p:txBody>
          </p:sp>
          <p:sp>
            <p:nvSpPr>
              <p:cNvPr id="373" name="Rectangle 274">
                <a:extLst>
                  <a:ext uri="{FF2B5EF4-FFF2-40B4-BE49-F238E27FC236}">
                    <a16:creationId xmlns:a16="http://schemas.microsoft.com/office/drawing/2014/main" id="{81929CD8-20A9-4191-9437-97EA0EE5F79F}"/>
                  </a:ext>
                </a:extLst>
              </p:cNvPr>
              <p:cNvSpPr/>
              <p:nvPr/>
            </p:nvSpPr>
            <p:spPr>
              <a:xfrm>
                <a:off x="1628958" y="5621544"/>
                <a:ext cx="412557" cy="176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374" name="Rectangle 275">
                <a:extLst>
                  <a:ext uri="{FF2B5EF4-FFF2-40B4-BE49-F238E27FC236}">
                    <a16:creationId xmlns:a16="http://schemas.microsoft.com/office/drawing/2014/main" id="{F937BFCF-D81B-4AE3-9ADF-734BBD8EF6F8}"/>
                  </a:ext>
                </a:extLst>
              </p:cNvPr>
              <p:cNvSpPr/>
              <p:nvPr/>
            </p:nvSpPr>
            <p:spPr>
              <a:xfrm>
                <a:off x="637481" y="5905550"/>
                <a:ext cx="832157" cy="176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L2</a:t>
                </a:r>
              </a:p>
            </p:txBody>
          </p:sp>
          <p:cxnSp>
            <p:nvCxnSpPr>
              <p:cNvPr id="375" name="Straight Connector 276">
                <a:extLst>
                  <a:ext uri="{FF2B5EF4-FFF2-40B4-BE49-F238E27FC236}">
                    <a16:creationId xmlns:a16="http://schemas.microsoft.com/office/drawing/2014/main" id="{437F45FA-9492-447D-8C2E-0878EA843DDF}"/>
                  </a:ext>
                </a:extLst>
              </p:cNvPr>
              <p:cNvCxnSpPr>
                <a:endCxn id="373" idx="0"/>
              </p:cNvCxnSpPr>
              <p:nvPr/>
            </p:nvCxnSpPr>
            <p:spPr>
              <a:xfrm>
                <a:off x="1834036" y="5301208"/>
                <a:ext cx="1201" cy="320336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277">
                <a:extLst>
                  <a:ext uri="{FF2B5EF4-FFF2-40B4-BE49-F238E27FC236}">
                    <a16:creationId xmlns:a16="http://schemas.microsoft.com/office/drawing/2014/main" id="{EFAD464E-99E6-42AB-B760-202583086A84}"/>
                  </a:ext>
                </a:extLst>
              </p:cNvPr>
              <p:cNvCxnSpPr>
                <a:stCxn id="379" idx="2"/>
                <a:endCxn id="372" idx="0"/>
              </p:cNvCxnSpPr>
              <p:nvPr/>
            </p:nvCxnSpPr>
            <p:spPr>
              <a:xfrm>
                <a:off x="1421479" y="5275488"/>
                <a:ext cx="2" cy="346056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278">
                <a:extLst>
                  <a:ext uri="{FF2B5EF4-FFF2-40B4-BE49-F238E27FC236}">
                    <a16:creationId xmlns:a16="http://schemas.microsoft.com/office/drawing/2014/main" id="{F9E7C80D-4C66-41D8-95EB-76EC3448C415}"/>
                  </a:ext>
                </a:extLst>
              </p:cNvPr>
              <p:cNvCxnSpPr>
                <a:endCxn id="374" idx="0"/>
              </p:cNvCxnSpPr>
              <p:nvPr/>
            </p:nvCxnSpPr>
            <p:spPr>
              <a:xfrm flipH="1">
                <a:off x="1053560" y="5290016"/>
                <a:ext cx="1885" cy="615534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325" name="Group 281">
              <a:extLst>
                <a:ext uri="{FF2B5EF4-FFF2-40B4-BE49-F238E27FC236}">
                  <a16:creationId xmlns:a16="http://schemas.microsoft.com/office/drawing/2014/main" id="{34C9F486-AD8A-4E1A-AF7E-7A953AF07A18}"/>
                </a:ext>
              </a:extLst>
            </p:cNvPr>
            <p:cNvGrpSpPr/>
            <p:nvPr/>
          </p:nvGrpSpPr>
          <p:grpSpPr>
            <a:xfrm>
              <a:off x="10204847" y="1687699"/>
              <a:ext cx="1404034" cy="1508610"/>
              <a:chOff x="637481" y="4573796"/>
              <a:chExt cx="1404034" cy="1508610"/>
            </a:xfrm>
          </p:grpSpPr>
          <p:grpSp>
            <p:nvGrpSpPr>
              <p:cNvPr id="362" name="Group 282">
                <a:extLst>
                  <a:ext uri="{FF2B5EF4-FFF2-40B4-BE49-F238E27FC236}">
                    <a16:creationId xmlns:a16="http://schemas.microsoft.com/office/drawing/2014/main" id="{C70E161D-6DBB-4086-9BE4-3B8FDE859550}"/>
                  </a:ext>
                </a:extLst>
              </p:cNvPr>
              <p:cNvGrpSpPr/>
              <p:nvPr/>
            </p:nvGrpSpPr>
            <p:grpSpPr>
              <a:xfrm>
                <a:off x="812507" y="4573796"/>
                <a:ext cx="1188615" cy="810822"/>
                <a:chOff x="609600" y="4418378"/>
                <a:chExt cx="733872" cy="810822"/>
              </a:xfrm>
            </p:grpSpPr>
            <p:sp>
              <p:nvSpPr>
                <p:cNvPr id="369" name="Rectangle 289">
                  <a:extLst>
                    <a:ext uri="{FF2B5EF4-FFF2-40B4-BE49-F238E27FC236}">
                      <a16:creationId xmlns:a16="http://schemas.microsoft.com/office/drawing/2014/main" id="{D04B060D-A22F-414A-ACEB-FA60D98B565F}"/>
                    </a:ext>
                  </a:extLst>
                </p:cNvPr>
                <p:cNvSpPr/>
                <p:nvPr/>
              </p:nvSpPr>
              <p:spPr>
                <a:xfrm>
                  <a:off x="609600" y="4418378"/>
                  <a:ext cx="733872" cy="81082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ru-RU" sz="900" dirty="0"/>
                    <a:t>Ядро</a:t>
                  </a:r>
                  <a:r>
                    <a:rPr lang="en-US" sz="900" dirty="0">
                      <a:latin typeface="Gill Sans SemiBold"/>
                    </a:rPr>
                    <a:t> 1</a:t>
                  </a:r>
                </a:p>
              </p:txBody>
            </p:sp>
            <p:sp>
              <p:nvSpPr>
                <p:cNvPr id="370" name="Rectangle 290">
                  <a:extLst>
                    <a:ext uri="{FF2B5EF4-FFF2-40B4-BE49-F238E27FC236}">
                      <a16:creationId xmlns:a16="http://schemas.microsoft.com/office/drawing/2014/main" id="{D16BC404-E154-4DD1-ACC5-329362DF75C8}"/>
                    </a:ext>
                  </a:extLst>
                </p:cNvPr>
                <p:cNvSpPr/>
                <p:nvPr/>
              </p:nvSpPr>
              <p:spPr>
                <a:xfrm>
                  <a:off x="706408" y="4810576"/>
                  <a:ext cx="558366" cy="30949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ru-RU" sz="700" dirty="0"/>
                    <a:t>Кэш Менеджер</a:t>
                  </a:r>
                </a:p>
              </p:txBody>
            </p:sp>
          </p:grpSp>
          <p:sp>
            <p:nvSpPr>
              <p:cNvPr id="363" name="Rectangle 283">
                <a:extLst>
                  <a:ext uri="{FF2B5EF4-FFF2-40B4-BE49-F238E27FC236}">
                    <a16:creationId xmlns:a16="http://schemas.microsoft.com/office/drawing/2014/main" id="{5A65FE7A-6DAB-48A1-A931-5FDDB67ADA88}"/>
                  </a:ext>
                </a:extLst>
              </p:cNvPr>
              <p:cNvSpPr/>
              <p:nvPr/>
            </p:nvSpPr>
            <p:spPr>
              <a:xfrm>
                <a:off x="1215204" y="5621544"/>
                <a:ext cx="412559" cy="176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L1I</a:t>
                </a:r>
                <a:endParaRPr lang="ru-RU" sz="800" dirty="0"/>
              </a:p>
            </p:txBody>
          </p:sp>
          <p:sp>
            <p:nvSpPr>
              <p:cNvPr id="364" name="Rectangle 284">
                <a:extLst>
                  <a:ext uri="{FF2B5EF4-FFF2-40B4-BE49-F238E27FC236}">
                    <a16:creationId xmlns:a16="http://schemas.microsoft.com/office/drawing/2014/main" id="{2FBD27B0-D746-4437-98EB-3C8C11830A3A}"/>
                  </a:ext>
                </a:extLst>
              </p:cNvPr>
              <p:cNvSpPr/>
              <p:nvPr/>
            </p:nvSpPr>
            <p:spPr>
              <a:xfrm>
                <a:off x="1628958" y="5621544"/>
                <a:ext cx="412557" cy="176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365" name="Rectangle 285">
                <a:extLst>
                  <a:ext uri="{FF2B5EF4-FFF2-40B4-BE49-F238E27FC236}">
                    <a16:creationId xmlns:a16="http://schemas.microsoft.com/office/drawing/2014/main" id="{F81312AB-8F8C-4DD6-9437-F26229062935}"/>
                  </a:ext>
                </a:extLst>
              </p:cNvPr>
              <p:cNvSpPr/>
              <p:nvPr/>
            </p:nvSpPr>
            <p:spPr>
              <a:xfrm>
                <a:off x="637481" y="5905550"/>
                <a:ext cx="832157" cy="176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L2</a:t>
                </a:r>
              </a:p>
            </p:txBody>
          </p:sp>
          <p:cxnSp>
            <p:nvCxnSpPr>
              <p:cNvPr id="366" name="Straight Connector 286">
                <a:extLst>
                  <a:ext uri="{FF2B5EF4-FFF2-40B4-BE49-F238E27FC236}">
                    <a16:creationId xmlns:a16="http://schemas.microsoft.com/office/drawing/2014/main" id="{9AF61D48-0349-479F-93BD-9275788555C2}"/>
                  </a:ext>
                </a:extLst>
              </p:cNvPr>
              <p:cNvCxnSpPr>
                <a:endCxn id="364" idx="0"/>
              </p:cNvCxnSpPr>
              <p:nvPr/>
            </p:nvCxnSpPr>
            <p:spPr>
              <a:xfrm>
                <a:off x="1834036" y="5301208"/>
                <a:ext cx="1201" cy="320336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287">
                <a:extLst>
                  <a:ext uri="{FF2B5EF4-FFF2-40B4-BE49-F238E27FC236}">
                    <a16:creationId xmlns:a16="http://schemas.microsoft.com/office/drawing/2014/main" id="{970BBADB-641F-4C0B-AAAF-F0AE2E417F35}"/>
                  </a:ext>
                </a:extLst>
              </p:cNvPr>
              <p:cNvCxnSpPr>
                <a:stCxn id="370" idx="2"/>
                <a:endCxn id="363" idx="0"/>
              </p:cNvCxnSpPr>
              <p:nvPr/>
            </p:nvCxnSpPr>
            <p:spPr>
              <a:xfrm>
                <a:off x="1421479" y="5275491"/>
                <a:ext cx="2" cy="346053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288">
                <a:extLst>
                  <a:ext uri="{FF2B5EF4-FFF2-40B4-BE49-F238E27FC236}">
                    <a16:creationId xmlns:a16="http://schemas.microsoft.com/office/drawing/2014/main" id="{3B8F4433-4CE1-4EE8-9D6D-E296AF094100}"/>
                  </a:ext>
                </a:extLst>
              </p:cNvPr>
              <p:cNvCxnSpPr>
                <a:endCxn id="365" idx="0"/>
              </p:cNvCxnSpPr>
              <p:nvPr/>
            </p:nvCxnSpPr>
            <p:spPr>
              <a:xfrm flipH="1">
                <a:off x="1053560" y="5290016"/>
                <a:ext cx="1885" cy="615534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326" name="Straight Connector 116">
              <a:extLst>
                <a:ext uri="{FF2B5EF4-FFF2-40B4-BE49-F238E27FC236}">
                  <a16:creationId xmlns:a16="http://schemas.microsoft.com/office/drawing/2014/main" id="{7B556AD8-DF93-4227-9AAB-E1EA9970E0D7}"/>
                </a:ext>
              </a:extLst>
            </p:cNvPr>
            <p:cNvCxnSpPr>
              <a:stCxn id="370" idx="1"/>
            </p:cNvCxnSpPr>
            <p:nvPr/>
          </p:nvCxnSpPr>
          <p:spPr>
            <a:xfrm rot="10800000" flipV="1">
              <a:off x="10151806" y="2234646"/>
              <a:ext cx="384863" cy="1209591"/>
            </a:xfrm>
            <a:prstGeom prst="bentConnector2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9" name="Straight Connector 126">
              <a:extLst>
                <a:ext uri="{FF2B5EF4-FFF2-40B4-BE49-F238E27FC236}">
                  <a16:creationId xmlns:a16="http://schemas.microsoft.com/office/drawing/2014/main" id="{E7845090-C2FA-4164-A59F-44009DE7FCB5}"/>
                </a:ext>
              </a:extLst>
            </p:cNvPr>
            <p:cNvCxnSpPr>
              <a:stCxn id="379" idx="3"/>
            </p:cNvCxnSpPr>
            <p:nvPr/>
          </p:nvCxnSpPr>
          <p:spPr>
            <a:xfrm>
              <a:off x="8961646" y="2234643"/>
              <a:ext cx="228074" cy="1209598"/>
            </a:xfrm>
            <a:prstGeom prst="bentConnector2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30" name="Group 293">
              <a:extLst>
                <a:ext uri="{FF2B5EF4-FFF2-40B4-BE49-F238E27FC236}">
                  <a16:creationId xmlns:a16="http://schemas.microsoft.com/office/drawing/2014/main" id="{F30DEC4A-A94F-40B5-96BE-D3A7DA54B948}"/>
                </a:ext>
              </a:extLst>
            </p:cNvPr>
            <p:cNvGrpSpPr/>
            <p:nvPr/>
          </p:nvGrpSpPr>
          <p:grpSpPr>
            <a:xfrm>
              <a:off x="7725470" y="4025777"/>
              <a:ext cx="1392660" cy="1546213"/>
              <a:chOff x="1100734" y="4025777"/>
              <a:chExt cx="1392660" cy="1546213"/>
            </a:xfrm>
          </p:grpSpPr>
          <p:sp>
            <p:nvSpPr>
              <p:cNvPr id="354" name="Rectangle 294">
                <a:extLst>
                  <a:ext uri="{FF2B5EF4-FFF2-40B4-BE49-F238E27FC236}">
                    <a16:creationId xmlns:a16="http://schemas.microsoft.com/office/drawing/2014/main" id="{AB5C580E-9675-4B06-87AC-D4B2E8248529}"/>
                  </a:ext>
                </a:extLst>
              </p:cNvPr>
              <p:cNvSpPr/>
              <p:nvPr/>
            </p:nvSpPr>
            <p:spPr>
              <a:xfrm>
                <a:off x="1259034" y="4761168"/>
                <a:ext cx="1188615" cy="81082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ru-RU" sz="900" dirty="0"/>
                  <a:t>Ядро</a:t>
                </a:r>
                <a:r>
                  <a:rPr lang="en-US" sz="900" dirty="0">
                    <a:latin typeface="Gill Sans SemiBold"/>
                  </a:rPr>
                  <a:t> 2</a:t>
                </a:r>
              </a:p>
            </p:txBody>
          </p:sp>
          <p:sp>
            <p:nvSpPr>
              <p:cNvPr id="355" name="Rectangle 295">
                <a:extLst>
                  <a:ext uri="{FF2B5EF4-FFF2-40B4-BE49-F238E27FC236}">
                    <a16:creationId xmlns:a16="http://schemas.microsoft.com/office/drawing/2014/main" id="{9CF4D930-4597-4998-BBE6-9DB454D25A37}"/>
                  </a:ext>
                </a:extLst>
              </p:cNvPr>
              <p:cNvSpPr/>
              <p:nvPr/>
            </p:nvSpPr>
            <p:spPr>
              <a:xfrm>
                <a:off x="1425324" y="4885987"/>
                <a:ext cx="904356" cy="3094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ru-RU" sz="700" dirty="0"/>
                  <a:t>Кэш Менеджер</a:t>
                </a:r>
              </a:p>
            </p:txBody>
          </p:sp>
          <p:sp>
            <p:nvSpPr>
              <p:cNvPr id="356" name="Rectangle 296">
                <a:extLst>
                  <a:ext uri="{FF2B5EF4-FFF2-40B4-BE49-F238E27FC236}">
                    <a16:creationId xmlns:a16="http://schemas.microsoft.com/office/drawing/2014/main" id="{1A2274B0-F346-47E6-A478-3122DBAE2057}"/>
                  </a:ext>
                </a:extLst>
              </p:cNvPr>
              <p:cNvSpPr/>
              <p:nvPr/>
            </p:nvSpPr>
            <p:spPr>
              <a:xfrm>
                <a:off x="1667081" y="4309785"/>
                <a:ext cx="412559" cy="176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L1I</a:t>
                </a:r>
                <a:endParaRPr lang="ru-RU" sz="800" dirty="0"/>
              </a:p>
            </p:txBody>
          </p:sp>
          <p:sp>
            <p:nvSpPr>
              <p:cNvPr id="357" name="Rectangle 297">
                <a:extLst>
                  <a:ext uri="{FF2B5EF4-FFF2-40B4-BE49-F238E27FC236}">
                    <a16:creationId xmlns:a16="http://schemas.microsoft.com/office/drawing/2014/main" id="{1126BC1D-ED26-42E0-A2CD-BF9B0E3AD870}"/>
                  </a:ext>
                </a:extLst>
              </p:cNvPr>
              <p:cNvSpPr/>
              <p:nvPr/>
            </p:nvSpPr>
            <p:spPr>
              <a:xfrm>
                <a:off x="2080837" y="4309785"/>
                <a:ext cx="412557" cy="176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358" name="Rectangle 298">
                <a:extLst>
                  <a:ext uri="{FF2B5EF4-FFF2-40B4-BE49-F238E27FC236}">
                    <a16:creationId xmlns:a16="http://schemas.microsoft.com/office/drawing/2014/main" id="{5858B9B5-9F27-4FEC-8973-A1BD7FF48135}"/>
                  </a:ext>
                </a:extLst>
              </p:cNvPr>
              <p:cNvSpPr/>
              <p:nvPr/>
            </p:nvSpPr>
            <p:spPr>
              <a:xfrm>
                <a:off x="1100734" y="4025777"/>
                <a:ext cx="832157" cy="176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L2</a:t>
                </a:r>
              </a:p>
            </p:txBody>
          </p:sp>
          <p:cxnSp>
            <p:nvCxnSpPr>
              <p:cNvPr id="359" name="Straight Connector 299">
                <a:extLst>
                  <a:ext uri="{FF2B5EF4-FFF2-40B4-BE49-F238E27FC236}">
                    <a16:creationId xmlns:a16="http://schemas.microsoft.com/office/drawing/2014/main" id="{AFFD5BE5-1F03-479F-8938-A894C7FFD840}"/>
                  </a:ext>
                </a:extLst>
              </p:cNvPr>
              <p:cNvCxnSpPr>
                <a:stCxn id="357" idx="2"/>
              </p:cNvCxnSpPr>
              <p:nvPr/>
            </p:nvCxnSpPr>
            <p:spPr>
              <a:xfrm>
                <a:off x="2287116" y="4486641"/>
                <a:ext cx="5058" cy="379049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00">
                <a:extLst>
                  <a:ext uri="{FF2B5EF4-FFF2-40B4-BE49-F238E27FC236}">
                    <a16:creationId xmlns:a16="http://schemas.microsoft.com/office/drawing/2014/main" id="{04597091-2481-4379-8495-8F300DFB3162}"/>
                  </a:ext>
                </a:extLst>
              </p:cNvPr>
              <p:cNvCxnSpPr>
                <a:stCxn id="356" idx="2"/>
                <a:endCxn id="355" idx="0"/>
              </p:cNvCxnSpPr>
              <p:nvPr/>
            </p:nvCxnSpPr>
            <p:spPr>
              <a:xfrm>
                <a:off x="1873360" y="4486641"/>
                <a:ext cx="4142" cy="399347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01">
                <a:extLst>
                  <a:ext uri="{FF2B5EF4-FFF2-40B4-BE49-F238E27FC236}">
                    <a16:creationId xmlns:a16="http://schemas.microsoft.com/office/drawing/2014/main" id="{A64BCFDB-2E70-488C-B3E3-4254D74A3BF6}"/>
                  </a:ext>
                </a:extLst>
              </p:cNvPr>
              <p:cNvCxnSpPr/>
              <p:nvPr/>
            </p:nvCxnSpPr>
            <p:spPr>
              <a:xfrm>
                <a:off x="1454506" y="4202619"/>
                <a:ext cx="42" cy="663069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331" name="Straight Connector 126">
              <a:extLst>
                <a:ext uri="{FF2B5EF4-FFF2-40B4-BE49-F238E27FC236}">
                  <a16:creationId xmlns:a16="http://schemas.microsoft.com/office/drawing/2014/main" id="{AF4AB24C-CCF1-4AAE-A589-95E7D89966A1}"/>
                </a:ext>
              </a:extLst>
            </p:cNvPr>
            <p:cNvCxnSpPr>
              <a:endCxn id="355" idx="3"/>
            </p:cNvCxnSpPr>
            <p:nvPr/>
          </p:nvCxnSpPr>
          <p:spPr>
            <a:xfrm rot="5400000">
              <a:off x="8417008" y="4259886"/>
              <a:ext cx="1318257" cy="243442"/>
            </a:xfrm>
            <a:prstGeom prst="bentConnector2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33" name="Group 303">
              <a:extLst>
                <a:ext uri="{FF2B5EF4-FFF2-40B4-BE49-F238E27FC236}">
                  <a16:creationId xmlns:a16="http://schemas.microsoft.com/office/drawing/2014/main" id="{5BA0F76C-E002-4D93-9F2A-A0E3A1D8EF04}"/>
                </a:ext>
              </a:extLst>
            </p:cNvPr>
            <p:cNvGrpSpPr/>
            <p:nvPr/>
          </p:nvGrpSpPr>
          <p:grpSpPr>
            <a:xfrm>
              <a:off x="10201848" y="4025777"/>
              <a:ext cx="1392660" cy="1546213"/>
              <a:chOff x="1100734" y="4025777"/>
              <a:chExt cx="1392660" cy="1546213"/>
            </a:xfrm>
          </p:grpSpPr>
          <p:sp>
            <p:nvSpPr>
              <p:cNvPr id="345" name="Rectangle 304">
                <a:extLst>
                  <a:ext uri="{FF2B5EF4-FFF2-40B4-BE49-F238E27FC236}">
                    <a16:creationId xmlns:a16="http://schemas.microsoft.com/office/drawing/2014/main" id="{8EE0A72C-81D8-4E21-A708-F85863087BF9}"/>
                  </a:ext>
                </a:extLst>
              </p:cNvPr>
              <p:cNvSpPr/>
              <p:nvPr/>
            </p:nvSpPr>
            <p:spPr>
              <a:xfrm>
                <a:off x="1259034" y="4761168"/>
                <a:ext cx="1188615" cy="81082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ru-RU" sz="900" dirty="0"/>
                  <a:t>Ядро</a:t>
                </a:r>
                <a:r>
                  <a:rPr lang="en-US" sz="900" dirty="0">
                    <a:latin typeface="Gill Sans SemiBold"/>
                  </a:rPr>
                  <a:t> 3</a:t>
                </a:r>
              </a:p>
            </p:txBody>
          </p:sp>
          <p:sp>
            <p:nvSpPr>
              <p:cNvPr id="346" name="Rectangle 305">
                <a:extLst>
                  <a:ext uri="{FF2B5EF4-FFF2-40B4-BE49-F238E27FC236}">
                    <a16:creationId xmlns:a16="http://schemas.microsoft.com/office/drawing/2014/main" id="{71603DD0-33AA-48D6-9403-D1814DAFAA9E}"/>
                  </a:ext>
                </a:extLst>
              </p:cNvPr>
              <p:cNvSpPr/>
              <p:nvPr/>
            </p:nvSpPr>
            <p:spPr>
              <a:xfrm>
                <a:off x="1425324" y="4885987"/>
                <a:ext cx="904356" cy="3094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ru-RU" sz="700" dirty="0"/>
                  <a:t>Кэш Менеджер</a:t>
                </a:r>
              </a:p>
            </p:txBody>
          </p:sp>
          <p:sp>
            <p:nvSpPr>
              <p:cNvPr id="348" name="Rectangle 306">
                <a:extLst>
                  <a:ext uri="{FF2B5EF4-FFF2-40B4-BE49-F238E27FC236}">
                    <a16:creationId xmlns:a16="http://schemas.microsoft.com/office/drawing/2014/main" id="{98698095-0164-409C-95A6-4B03343C04D0}"/>
                  </a:ext>
                </a:extLst>
              </p:cNvPr>
              <p:cNvSpPr/>
              <p:nvPr/>
            </p:nvSpPr>
            <p:spPr>
              <a:xfrm>
                <a:off x="1667081" y="4309785"/>
                <a:ext cx="412559" cy="176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L1I</a:t>
                </a:r>
                <a:endParaRPr lang="ru-RU" sz="800" dirty="0"/>
              </a:p>
            </p:txBody>
          </p:sp>
          <p:sp>
            <p:nvSpPr>
              <p:cNvPr id="349" name="Rectangle 307">
                <a:extLst>
                  <a:ext uri="{FF2B5EF4-FFF2-40B4-BE49-F238E27FC236}">
                    <a16:creationId xmlns:a16="http://schemas.microsoft.com/office/drawing/2014/main" id="{7AFA7EBB-5E64-4860-8958-6C2CC4CCFBBE}"/>
                  </a:ext>
                </a:extLst>
              </p:cNvPr>
              <p:cNvSpPr/>
              <p:nvPr/>
            </p:nvSpPr>
            <p:spPr>
              <a:xfrm>
                <a:off x="2080837" y="4309785"/>
                <a:ext cx="412557" cy="176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350" name="Rectangle 308">
                <a:extLst>
                  <a:ext uri="{FF2B5EF4-FFF2-40B4-BE49-F238E27FC236}">
                    <a16:creationId xmlns:a16="http://schemas.microsoft.com/office/drawing/2014/main" id="{B6449EF8-2F72-4609-9BAA-B0164AA86B01}"/>
                  </a:ext>
                </a:extLst>
              </p:cNvPr>
              <p:cNvSpPr/>
              <p:nvPr/>
            </p:nvSpPr>
            <p:spPr>
              <a:xfrm>
                <a:off x="1100734" y="4025777"/>
                <a:ext cx="832157" cy="176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L2</a:t>
                </a:r>
              </a:p>
            </p:txBody>
          </p:sp>
          <p:cxnSp>
            <p:nvCxnSpPr>
              <p:cNvPr id="351" name="Straight Connector 309">
                <a:extLst>
                  <a:ext uri="{FF2B5EF4-FFF2-40B4-BE49-F238E27FC236}">
                    <a16:creationId xmlns:a16="http://schemas.microsoft.com/office/drawing/2014/main" id="{1CDCAB3E-EB7D-43A1-B2AE-CFD9079CDF0C}"/>
                  </a:ext>
                </a:extLst>
              </p:cNvPr>
              <p:cNvCxnSpPr>
                <a:stCxn id="349" idx="2"/>
              </p:cNvCxnSpPr>
              <p:nvPr/>
            </p:nvCxnSpPr>
            <p:spPr>
              <a:xfrm flipH="1">
                <a:off x="2278108" y="4486641"/>
                <a:ext cx="9009" cy="379049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10">
                <a:extLst>
                  <a:ext uri="{FF2B5EF4-FFF2-40B4-BE49-F238E27FC236}">
                    <a16:creationId xmlns:a16="http://schemas.microsoft.com/office/drawing/2014/main" id="{8E191B46-ABAE-4F71-8503-8459575E7C90}"/>
                  </a:ext>
                </a:extLst>
              </p:cNvPr>
              <p:cNvCxnSpPr>
                <a:stCxn id="348" idx="2"/>
                <a:endCxn id="346" idx="0"/>
              </p:cNvCxnSpPr>
              <p:nvPr/>
            </p:nvCxnSpPr>
            <p:spPr>
              <a:xfrm>
                <a:off x="1873360" y="4486641"/>
                <a:ext cx="4142" cy="399347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11">
                <a:extLst>
                  <a:ext uri="{FF2B5EF4-FFF2-40B4-BE49-F238E27FC236}">
                    <a16:creationId xmlns:a16="http://schemas.microsoft.com/office/drawing/2014/main" id="{AA1A3BE3-C956-4086-A8D1-BE736EFCF9AB}"/>
                  </a:ext>
                </a:extLst>
              </p:cNvPr>
              <p:cNvCxnSpPr/>
              <p:nvPr/>
            </p:nvCxnSpPr>
            <p:spPr>
              <a:xfrm>
                <a:off x="1454506" y="4202619"/>
                <a:ext cx="42" cy="663069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334" name="Straight Connector 126">
              <a:extLst>
                <a:ext uri="{FF2B5EF4-FFF2-40B4-BE49-F238E27FC236}">
                  <a16:creationId xmlns:a16="http://schemas.microsoft.com/office/drawing/2014/main" id="{343E1078-CF32-4A3B-832B-5F5E6AA3215F}"/>
                </a:ext>
              </a:extLst>
            </p:cNvPr>
            <p:cNvCxnSpPr>
              <a:stCxn id="346" idx="1"/>
            </p:cNvCxnSpPr>
            <p:nvPr/>
          </p:nvCxnSpPr>
          <p:spPr>
            <a:xfrm rot="10800000">
              <a:off x="10151831" y="3730155"/>
              <a:ext cx="374608" cy="1310581"/>
            </a:xfrm>
            <a:prstGeom prst="bentConnector2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5" name="Straight Arrow Connector 315">
              <a:extLst>
                <a:ext uri="{FF2B5EF4-FFF2-40B4-BE49-F238E27FC236}">
                  <a16:creationId xmlns:a16="http://schemas.microsoft.com/office/drawing/2014/main" id="{44086055-0D73-4981-8206-8FBBA428CC31}"/>
                </a:ext>
              </a:extLst>
            </p:cNvPr>
            <p:cNvCxnSpPr>
              <a:cxnSpLocks/>
              <a:stCxn id="340" idx="3"/>
              <a:endCxn id="338" idx="0"/>
            </p:cNvCxnSpPr>
            <p:nvPr/>
          </p:nvCxnSpPr>
          <p:spPr>
            <a:xfrm>
              <a:off x="5077895" y="3570574"/>
              <a:ext cx="999609" cy="16612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16">
              <a:extLst>
                <a:ext uri="{FF2B5EF4-FFF2-40B4-BE49-F238E27FC236}">
                  <a16:creationId xmlns:a16="http://schemas.microsoft.com/office/drawing/2014/main" id="{207CC70F-1C5A-4951-AF19-787648A2EFFF}"/>
                </a:ext>
              </a:extLst>
            </p:cNvPr>
            <p:cNvCxnSpPr>
              <a:cxnSpLocks/>
              <a:stCxn id="338" idx="2"/>
              <a:endCxn id="341" idx="1"/>
            </p:cNvCxnSpPr>
            <p:nvPr/>
          </p:nvCxnSpPr>
          <p:spPr>
            <a:xfrm>
              <a:off x="6582102" y="3587187"/>
              <a:ext cx="1128048" cy="2801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angle 322">
              <a:extLst>
                <a:ext uri="{FF2B5EF4-FFF2-40B4-BE49-F238E27FC236}">
                  <a16:creationId xmlns:a16="http://schemas.microsoft.com/office/drawing/2014/main" id="{D64D11D2-77C6-4684-8619-62C918FF9678}"/>
                </a:ext>
              </a:extLst>
            </p:cNvPr>
            <p:cNvSpPr/>
            <p:nvPr/>
          </p:nvSpPr>
          <p:spPr>
            <a:xfrm rot="16200000">
              <a:off x="4310715" y="3334888"/>
              <a:ext cx="4038174" cy="5045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A1D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rgbClr val="002060"/>
                  </a:solidFill>
                  <a:cs typeface="Times New Roman" panose="02020603050405020304" pitchFamily="18" charset="0"/>
                </a:rPr>
                <a:t>Общая Память</a:t>
              </a:r>
              <a:endParaRPr lang="en-US" sz="2000" dirty="0">
                <a:solidFill>
                  <a:srgbClr val="002060"/>
                </a:solidFill>
                <a:latin typeface="Gill Sans SemiBold"/>
                <a:cs typeface="Times New Roman" panose="02020603050405020304" pitchFamily="18" charset="0"/>
              </a:endParaRPr>
            </a:p>
          </p:txBody>
        </p:sp>
        <p:sp>
          <p:nvSpPr>
            <p:cNvPr id="340" name="Rectangle 326">
              <a:extLst>
                <a:ext uri="{FF2B5EF4-FFF2-40B4-BE49-F238E27FC236}">
                  <a16:creationId xmlns:a16="http://schemas.microsoft.com/office/drawing/2014/main" id="{06513BE5-501F-4F05-AC0B-6EA295E274BB}"/>
                </a:ext>
              </a:extLst>
            </p:cNvPr>
            <p:cNvSpPr/>
            <p:nvPr/>
          </p:nvSpPr>
          <p:spPr>
            <a:xfrm>
              <a:off x="4245736" y="3448986"/>
              <a:ext cx="832159" cy="2431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US" sz="1100" dirty="0">
                  <a:latin typeface="Gill Sans SemiBold"/>
                </a:rPr>
                <a:t>IO</a:t>
              </a:r>
            </a:p>
          </p:txBody>
        </p:sp>
        <p:sp>
          <p:nvSpPr>
            <p:cNvPr id="341" name="Rectangle 327">
              <a:extLst>
                <a:ext uri="{FF2B5EF4-FFF2-40B4-BE49-F238E27FC236}">
                  <a16:creationId xmlns:a16="http://schemas.microsoft.com/office/drawing/2014/main" id="{523C3683-A16D-47A8-A0C8-954682946281}"/>
                </a:ext>
              </a:extLst>
            </p:cNvPr>
            <p:cNvSpPr/>
            <p:nvPr/>
          </p:nvSpPr>
          <p:spPr>
            <a:xfrm>
              <a:off x="7710151" y="3468399"/>
              <a:ext cx="832159" cy="2431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US" sz="1100" dirty="0">
                  <a:latin typeface="Gill Sans SemiBold"/>
                </a:rPr>
                <a:t>IO</a:t>
              </a:r>
              <a:endParaRPr lang="en-US" sz="700" dirty="0">
                <a:latin typeface="Gill Sans SemiBold"/>
              </a:endParaRPr>
            </a:p>
          </p:txBody>
        </p:sp>
        <p:cxnSp>
          <p:nvCxnSpPr>
            <p:cNvPr id="342" name="Straight Connector 331">
              <a:extLst>
                <a:ext uri="{FF2B5EF4-FFF2-40B4-BE49-F238E27FC236}">
                  <a16:creationId xmlns:a16="http://schemas.microsoft.com/office/drawing/2014/main" id="{7FFAB0B0-CFDA-47CD-AAD7-F653189FB274}"/>
                </a:ext>
              </a:extLst>
            </p:cNvPr>
            <p:cNvCxnSpPr>
              <a:stCxn id="340" idx="1"/>
              <a:endCxn id="343" idx="2"/>
            </p:cNvCxnSpPr>
            <p:nvPr/>
          </p:nvCxnSpPr>
          <p:spPr>
            <a:xfrm flipH="1">
              <a:off x="3773961" y="3570574"/>
              <a:ext cx="471775" cy="427"/>
            </a:xfrm>
            <a:prstGeom prst="line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43" name="Rectangle 335">
              <a:extLst>
                <a:ext uri="{FF2B5EF4-FFF2-40B4-BE49-F238E27FC236}">
                  <a16:creationId xmlns:a16="http://schemas.microsoft.com/office/drawing/2014/main" id="{E2DC5C02-3CEE-4B74-9801-F1102DE4AB2B}"/>
                </a:ext>
              </a:extLst>
            </p:cNvPr>
            <p:cNvSpPr/>
            <p:nvPr/>
          </p:nvSpPr>
          <p:spPr>
            <a:xfrm rot="16200000">
              <a:off x="2488804" y="2421133"/>
              <a:ext cx="270577" cy="22997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00" dirty="0">
                  <a:latin typeface="Gill Sans SemiBold"/>
                </a:rPr>
                <a:t>L3 </a:t>
              </a:r>
              <a:r>
                <a:rPr lang="ru-RU" sz="1000" dirty="0"/>
                <a:t>Кэш</a:t>
              </a:r>
            </a:p>
          </p:txBody>
        </p:sp>
        <p:cxnSp>
          <p:nvCxnSpPr>
            <p:cNvPr id="344" name="Straight Connector 338">
              <a:extLst>
                <a:ext uri="{FF2B5EF4-FFF2-40B4-BE49-F238E27FC236}">
                  <a16:creationId xmlns:a16="http://schemas.microsoft.com/office/drawing/2014/main" id="{4E2C68B5-F806-4637-B66F-4B5A6C402C61}"/>
                </a:ext>
              </a:extLst>
            </p:cNvPr>
            <p:cNvCxnSpPr>
              <a:stCxn id="322" idx="0"/>
              <a:endCxn id="341" idx="3"/>
            </p:cNvCxnSpPr>
            <p:nvPr/>
          </p:nvCxnSpPr>
          <p:spPr>
            <a:xfrm flipH="1">
              <a:off x="8542309" y="3589986"/>
              <a:ext cx="452180" cy="1"/>
            </a:xfrm>
            <a:prstGeom prst="line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7608C100-8E90-4BFC-8CA2-89F61B01741F}"/>
              </a:ext>
            </a:extLst>
          </p:cNvPr>
          <p:cNvGrpSpPr/>
          <p:nvPr/>
        </p:nvGrpSpPr>
        <p:grpSpPr>
          <a:xfrm>
            <a:off x="280243" y="1329976"/>
            <a:ext cx="1446994" cy="1929428"/>
            <a:chOff x="280243" y="1626101"/>
            <a:chExt cx="1446994" cy="1971591"/>
          </a:xfrm>
        </p:grpSpPr>
        <p:sp>
          <p:nvSpPr>
            <p:cNvPr id="6" name="Rectangle 5"/>
            <p:cNvSpPr/>
            <p:nvPr/>
          </p:nvSpPr>
          <p:spPr>
            <a:xfrm>
              <a:off x="280243" y="1626101"/>
              <a:ext cx="1446994" cy="19715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000" dirty="0">
                  <a:latin typeface="Gill Sans SemiBold"/>
                </a:rPr>
                <a:t>CPU 0</a:t>
              </a:r>
            </a:p>
          </p:txBody>
        </p: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A3D7F2FC-A9BA-4DD1-96BA-F4A4FB4533C4}"/>
                </a:ext>
              </a:extLst>
            </p:cNvPr>
            <p:cNvGrpSpPr/>
            <p:nvPr/>
          </p:nvGrpSpPr>
          <p:grpSpPr>
            <a:xfrm>
              <a:off x="339829" y="1696731"/>
              <a:ext cx="615502" cy="652149"/>
              <a:chOff x="339829" y="1696731"/>
              <a:chExt cx="615502" cy="65214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339829" y="1696731"/>
                <a:ext cx="615502" cy="65214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900" dirty="0"/>
                  <a:t>Ядро</a:t>
                </a:r>
                <a:r>
                  <a:rPr lang="en-US" sz="900" dirty="0">
                    <a:latin typeface="Gill Sans SemiBold"/>
                  </a:rPr>
                  <a:t> 0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45464" y="1935272"/>
                <a:ext cx="213636" cy="1231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L1I</a:t>
                </a:r>
                <a:endParaRPr lang="ru-RU" sz="800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59719" y="1935272"/>
                <a:ext cx="213635" cy="1231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42528" y="2167255"/>
                <a:ext cx="430917" cy="1231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L2</a:t>
                </a:r>
              </a:p>
            </p:txBody>
          </p:sp>
        </p:grpSp>
        <p:sp>
          <p:nvSpPr>
            <p:cNvPr id="336" name="Rectangle 335"/>
            <p:cNvSpPr/>
            <p:nvPr/>
          </p:nvSpPr>
          <p:spPr>
            <a:xfrm rot="16200000">
              <a:off x="896802" y="1885340"/>
              <a:ext cx="188351" cy="13082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00" dirty="0">
                  <a:latin typeface="Gill Sans SemiBold"/>
                </a:rPr>
                <a:t>L3 </a:t>
              </a:r>
              <a:r>
                <a:rPr lang="ru-RU" sz="1000" dirty="0"/>
                <a:t>Кэш</a:t>
              </a:r>
            </a:p>
          </p:txBody>
        </p: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5E13B9EB-3ECB-4DED-B649-6BB45B86F88E}"/>
                </a:ext>
              </a:extLst>
            </p:cNvPr>
            <p:cNvGrpSpPr/>
            <p:nvPr/>
          </p:nvGrpSpPr>
          <p:grpSpPr>
            <a:xfrm>
              <a:off x="1031923" y="1696731"/>
              <a:ext cx="615502" cy="652149"/>
              <a:chOff x="1031923" y="1696731"/>
              <a:chExt cx="615502" cy="652149"/>
            </a:xfrm>
          </p:grpSpPr>
          <p:sp>
            <p:nvSpPr>
              <p:cNvPr id="207" name="Rectangle 48">
                <a:extLst>
                  <a:ext uri="{FF2B5EF4-FFF2-40B4-BE49-F238E27FC236}">
                    <a16:creationId xmlns:a16="http://schemas.microsoft.com/office/drawing/2014/main" id="{9AB99491-E268-42FB-88E5-34424969B181}"/>
                  </a:ext>
                </a:extLst>
              </p:cNvPr>
              <p:cNvSpPr/>
              <p:nvPr/>
            </p:nvSpPr>
            <p:spPr>
              <a:xfrm>
                <a:off x="1031923" y="1696731"/>
                <a:ext cx="615502" cy="65214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900" dirty="0"/>
                  <a:t>Ядро</a:t>
                </a:r>
                <a:r>
                  <a:rPr lang="en-US" sz="900" dirty="0">
                    <a:latin typeface="Gill Sans SemiBold"/>
                  </a:rPr>
                  <a:t> </a:t>
                </a:r>
                <a:r>
                  <a:rPr lang="ru-RU" sz="900" dirty="0">
                    <a:latin typeface="Gill Sans SemiBold"/>
                  </a:rPr>
                  <a:t>1</a:t>
                </a:r>
                <a:endParaRPr lang="en-US" sz="900" dirty="0">
                  <a:latin typeface="Gill Sans SemiBold"/>
                </a:endParaRPr>
              </a:p>
            </p:txBody>
          </p:sp>
          <p:sp>
            <p:nvSpPr>
              <p:cNvPr id="208" name="Rectangle 50">
                <a:extLst>
                  <a:ext uri="{FF2B5EF4-FFF2-40B4-BE49-F238E27FC236}">
                    <a16:creationId xmlns:a16="http://schemas.microsoft.com/office/drawing/2014/main" id="{34026B4B-97BF-4697-9896-3792AF530A1B}"/>
                  </a:ext>
                </a:extLst>
              </p:cNvPr>
              <p:cNvSpPr/>
              <p:nvPr/>
            </p:nvSpPr>
            <p:spPr>
              <a:xfrm>
                <a:off x="1137558" y="1935272"/>
                <a:ext cx="213636" cy="1231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L1I</a:t>
                </a:r>
                <a:endParaRPr lang="ru-RU" sz="800" dirty="0"/>
              </a:p>
            </p:txBody>
          </p:sp>
          <p:sp>
            <p:nvSpPr>
              <p:cNvPr id="209" name="Rectangle 51">
                <a:extLst>
                  <a:ext uri="{FF2B5EF4-FFF2-40B4-BE49-F238E27FC236}">
                    <a16:creationId xmlns:a16="http://schemas.microsoft.com/office/drawing/2014/main" id="{9FD17B1F-4928-4FBE-B9EA-EFAF290B0326}"/>
                  </a:ext>
                </a:extLst>
              </p:cNvPr>
              <p:cNvSpPr/>
              <p:nvPr/>
            </p:nvSpPr>
            <p:spPr>
              <a:xfrm>
                <a:off x="1351813" y="1935272"/>
                <a:ext cx="213635" cy="1231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210" name="Rectangle 52">
                <a:extLst>
                  <a:ext uri="{FF2B5EF4-FFF2-40B4-BE49-F238E27FC236}">
                    <a16:creationId xmlns:a16="http://schemas.microsoft.com/office/drawing/2014/main" id="{98D9ED4E-0ADA-4C49-9682-7497B966A061}"/>
                  </a:ext>
                </a:extLst>
              </p:cNvPr>
              <p:cNvSpPr/>
              <p:nvPr/>
            </p:nvSpPr>
            <p:spPr>
              <a:xfrm>
                <a:off x="1134622" y="2167255"/>
                <a:ext cx="430917" cy="1231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L2</a:t>
                </a:r>
              </a:p>
            </p:txBody>
          </p:sp>
        </p:grpSp>
        <p:grpSp>
          <p:nvGrpSpPr>
            <p:cNvPr id="214" name="Группа 213">
              <a:extLst>
                <a:ext uri="{FF2B5EF4-FFF2-40B4-BE49-F238E27FC236}">
                  <a16:creationId xmlns:a16="http://schemas.microsoft.com/office/drawing/2014/main" id="{2CAF55F8-DDB0-4D85-BC7C-59DB52F444FC}"/>
                </a:ext>
              </a:extLst>
            </p:cNvPr>
            <p:cNvGrpSpPr/>
            <p:nvPr/>
          </p:nvGrpSpPr>
          <p:grpSpPr>
            <a:xfrm>
              <a:off x="344085" y="2727421"/>
              <a:ext cx="615502" cy="652149"/>
              <a:chOff x="339829" y="1696731"/>
              <a:chExt cx="615502" cy="652149"/>
            </a:xfrm>
          </p:grpSpPr>
          <p:sp>
            <p:nvSpPr>
              <p:cNvPr id="215" name="Rectangle 48">
                <a:extLst>
                  <a:ext uri="{FF2B5EF4-FFF2-40B4-BE49-F238E27FC236}">
                    <a16:creationId xmlns:a16="http://schemas.microsoft.com/office/drawing/2014/main" id="{146CD987-5350-47D8-A8B1-8BDEB9A04421}"/>
                  </a:ext>
                </a:extLst>
              </p:cNvPr>
              <p:cNvSpPr/>
              <p:nvPr/>
            </p:nvSpPr>
            <p:spPr>
              <a:xfrm>
                <a:off x="339829" y="1696731"/>
                <a:ext cx="615502" cy="65214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ru-RU" sz="900" dirty="0"/>
              </a:p>
              <a:p>
                <a:pPr algn="ctr"/>
                <a:endParaRPr lang="ru-RU" sz="900" dirty="0"/>
              </a:p>
              <a:p>
                <a:pPr algn="ctr"/>
                <a:endParaRPr lang="ru-RU" sz="900" dirty="0"/>
              </a:p>
              <a:p>
                <a:pPr algn="ctr"/>
                <a:r>
                  <a:rPr lang="ru-RU" sz="900" dirty="0"/>
                  <a:t>Ядро</a:t>
                </a:r>
                <a:r>
                  <a:rPr lang="en-US" sz="900" dirty="0">
                    <a:latin typeface="Gill Sans SemiBold"/>
                  </a:rPr>
                  <a:t> </a:t>
                </a:r>
                <a:r>
                  <a:rPr lang="ru-RU" sz="900" dirty="0">
                    <a:latin typeface="Gill Sans SemiBold"/>
                  </a:rPr>
                  <a:t>2</a:t>
                </a:r>
                <a:endParaRPr lang="en-US" sz="900" dirty="0">
                  <a:latin typeface="Gill Sans SemiBold"/>
                </a:endParaRPr>
              </a:p>
            </p:txBody>
          </p:sp>
          <p:sp>
            <p:nvSpPr>
              <p:cNvPr id="216" name="Rectangle 50">
                <a:extLst>
                  <a:ext uri="{FF2B5EF4-FFF2-40B4-BE49-F238E27FC236}">
                    <a16:creationId xmlns:a16="http://schemas.microsoft.com/office/drawing/2014/main" id="{C9834E33-44A4-45BF-8D75-F9A6C7D41F25}"/>
                  </a:ext>
                </a:extLst>
              </p:cNvPr>
              <p:cNvSpPr/>
              <p:nvPr/>
            </p:nvSpPr>
            <p:spPr>
              <a:xfrm>
                <a:off x="433451" y="1984455"/>
                <a:ext cx="213636" cy="1231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L1I</a:t>
                </a:r>
                <a:endParaRPr lang="ru-RU" sz="800" dirty="0"/>
              </a:p>
            </p:txBody>
          </p:sp>
          <p:sp>
            <p:nvSpPr>
              <p:cNvPr id="217" name="Rectangle 51">
                <a:extLst>
                  <a:ext uri="{FF2B5EF4-FFF2-40B4-BE49-F238E27FC236}">
                    <a16:creationId xmlns:a16="http://schemas.microsoft.com/office/drawing/2014/main" id="{EFC818A5-6E52-4EEA-A8BE-BC26D8E6F170}"/>
                  </a:ext>
                </a:extLst>
              </p:cNvPr>
              <p:cNvSpPr/>
              <p:nvPr/>
            </p:nvSpPr>
            <p:spPr>
              <a:xfrm>
                <a:off x="647706" y="1984455"/>
                <a:ext cx="213635" cy="1231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218" name="Rectangle 52">
                <a:extLst>
                  <a:ext uri="{FF2B5EF4-FFF2-40B4-BE49-F238E27FC236}">
                    <a16:creationId xmlns:a16="http://schemas.microsoft.com/office/drawing/2014/main" id="{D9DD559A-EE4A-4BE3-8EFC-CDD1115DB7FF}"/>
                  </a:ext>
                </a:extLst>
              </p:cNvPr>
              <p:cNvSpPr/>
              <p:nvPr/>
            </p:nvSpPr>
            <p:spPr>
              <a:xfrm>
                <a:off x="432121" y="1754446"/>
                <a:ext cx="430917" cy="1231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L2</a:t>
                </a:r>
              </a:p>
            </p:txBody>
          </p:sp>
        </p:grpSp>
        <p:grpSp>
          <p:nvGrpSpPr>
            <p:cNvPr id="225" name="Группа 224">
              <a:extLst>
                <a:ext uri="{FF2B5EF4-FFF2-40B4-BE49-F238E27FC236}">
                  <a16:creationId xmlns:a16="http://schemas.microsoft.com/office/drawing/2014/main" id="{E9207935-4C24-405B-AF10-A0E2CB445686}"/>
                </a:ext>
              </a:extLst>
            </p:cNvPr>
            <p:cNvGrpSpPr/>
            <p:nvPr/>
          </p:nvGrpSpPr>
          <p:grpSpPr>
            <a:xfrm>
              <a:off x="1039908" y="2727421"/>
              <a:ext cx="615502" cy="652149"/>
              <a:chOff x="339829" y="1696731"/>
              <a:chExt cx="615502" cy="652149"/>
            </a:xfrm>
          </p:grpSpPr>
          <p:sp>
            <p:nvSpPr>
              <p:cNvPr id="226" name="Rectangle 48">
                <a:extLst>
                  <a:ext uri="{FF2B5EF4-FFF2-40B4-BE49-F238E27FC236}">
                    <a16:creationId xmlns:a16="http://schemas.microsoft.com/office/drawing/2014/main" id="{B004AAB0-FFA6-4126-BF73-62A0B0426797}"/>
                  </a:ext>
                </a:extLst>
              </p:cNvPr>
              <p:cNvSpPr/>
              <p:nvPr/>
            </p:nvSpPr>
            <p:spPr>
              <a:xfrm>
                <a:off x="339829" y="1696731"/>
                <a:ext cx="615502" cy="65214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ru-RU" sz="900" dirty="0"/>
              </a:p>
              <a:p>
                <a:pPr algn="ctr"/>
                <a:endParaRPr lang="ru-RU" sz="900" dirty="0"/>
              </a:p>
              <a:p>
                <a:pPr algn="ctr"/>
                <a:endParaRPr lang="ru-RU" sz="900" dirty="0"/>
              </a:p>
              <a:p>
                <a:pPr algn="ctr"/>
                <a:r>
                  <a:rPr lang="ru-RU" sz="900" dirty="0"/>
                  <a:t>Ядро</a:t>
                </a:r>
                <a:r>
                  <a:rPr lang="en-US" sz="900" dirty="0">
                    <a:latin typeface="Gill Sans SemiBold"/>
                  </a:rPr>
                  <a:t> </a:t>
                </a:r>
                <a:r>
                  <a:rPr lang="ru-RU" sz="900" dirty="0">
                    <a:latin typeface="Gill Sans SemiBold"/>
                  </a:rPr>
                  <a:t>3</a:t>
                </a:r>
                <a:endParaRPr lang="en-US" sz="900" dirty="0">
                  <a:latin typeface="Gill Sans SemiBold"/>
                </a:endParaRPr>
              </a:p>
            </p:txBody>
          </p:sp>
          <p:sp>
            <p:nvSpPr>
              <p:cNvPr id="227" name="Rectangle 50">
                <a:extLst>
                  <a:ext uri="{FF2B5EF4-FFF2-40B4-BE49-F238E27FC236}">
                    <a16:creationId xmlns:a16="http://schemas.microsoft.com/office/drawing/2014/main" id="{CC061FB1-D833-4711-8803-A639D8C852A1}"/>
                  </a:ext>
                </a:extLst>
              </p:cNvPr>
              <p:cNvSpPr/>
              <p:nvPr/>
            </p:nvSpPr>
            <p:spPr>
              <a:xfrm>
                <a:off x="433451" y="1984455"/>
                <a:ext cx="213636" cy="1231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L1I</a:t>
                </a:r>
                <a:endParaRPr lang="ru-RU" sz="800" dirty="0"/>
              </a:p>
            </p:txBody>
          </p:sp>
          <p:sp>
            <p:nvSpPr>
              <p:cNvPr id="228" name="Rectangle 51">
                <a:extLst>
                  <a:ext uri="{FF2B5EF4-FFF2-40B4-BE49-F238E27FC236}">
                    <a16:creationId xmlns:a16="http://schemas.microsoft.com/office/drawing/2014/main" id="{D4F2D262-1EE6-45E8-915C-A7F4C28819F7}"/>
                  </a:ext>
                </a:extLst>
              </p:cNvPr>
              <p:cNvSpPr/>
              <p:nvPr/>
            </p:nvSpPr>
            <p:spPr>
              <a:xfrm>
                <a:off x="647706" y="1984455"/>
                <a:ext cx="213635" cy="1231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229" name="Rectangle 52">
                <a:extLst>
                  <a:ext uri="{FF2B5EF4-FFF2-40B4-BE49-F238E27FC236}">
                    <a16:creationId xmlns:a16="http://schemas.microsoft.com/office/drawing/2014/main" id="{48F2D75A-66A5-4302-A389-E6898BFA96CF}"/>
                  </a:ext>
                </a:extLst>
              </p:cNvPr>
              <p:cNvSpPr/>
              <p:nvPr/>
            </p:nvSpPr>
            <p:spPr>
              <a:xfrm>
                <a:off x="432121" y="1754446"/>
                <a:ext cx="430917" cy="1231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L2</a:t>
                </a:r>
              </a:p>
            </p:txBody>
          </p:sp>
        </p:grpSp>
      </p:grpSp>
      <p:grpSp>
        <p:nvGrpSpPr>
          <p:cNvPr id="414" name="Группа 413">
            <a:extLst>
              <a:ext uri="{FF2B5EF4-FFF2-40B4-BE49-F238E27FC236}">
                <a16:creationId xmlns:a16="http://schemas.microsoft.com/office/drawing/2014/main" id="{BD67CA53-AA06-41D9-9659-46050A5DA3D5}"/>
              </a:ext>
            </a:extLst>
          </p:cNvPr>
          <p:cNvGrpSpPr/>
          <p:nvPr/>
        </p:nvGrpSpPr>
        <p:grpSpPr>
          <a:xfrm>
            <a:off x="2829580" y="1335791"/>
            <a:ext cx="1446994" cy="1929428"/>
            <a:chOff x="280243" y="1626101"/>
            <a:chExt cx="1446994" cy="1971591"/>
          </a:xfrm>
        </p:grpSpPr>
        <p:sp>
          <p:nvSpPr>
            <p:cNvPr id="415" name="Rectangle 5">
              <a:extLst>
                <a:ext uri="{FF2B5EF4-FFF2-40B4-BE49-F238E27FC236}">
                  <a16:creationId xmlns:a16="http://schemas.microsoft.com/office/drawing/2014/main" id="{321E25EE-DF9E-4B7A-8E3C-CA8ECF027680}"/>
                </a:ext>
              </a:extLst>
            </p:cNvPr>
            <p:cNvSpPr/>
            <p:nvPr/>
          </p:nvSpPr>
          <p:spPr>
            <a:xfrm>
              <a:off x="280243" y="1626101"/>
              <a:ext cx="1446994" cy="19715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000" dirty="0">
                  <a:latin typeface="Gill Sans SemiBold"/>
                </a:rPr>
                <a:t>CPU 0</a:t>
              </a:r>
            </a:p>
          </p:txBody>
        </p:sp>
        <p:grpSp>
          <p:nvGrpSpPr>
            <p:cNvPr id="416" name="Группа 415">
              <a:extLst>
                <a:ext uri="{FF2B5EF4-FFF2-40B4-BE49-F238E27FC236}">
                  <a16:creationId xmlns:a16="http://schemas.microsoft.com/office/drawing/2014/main" id="{42324A69-0467-4D10-BE9E-853C9B887F0D}"/>
                </a:ext>
              </a:extLst>
            </p:cNvPr>
            <p:cNvGrpSpPr/>
            <p:nvPr/>
          </p:nvGrpSpPr>
          <p:grpSpPr>
            <a:xfrm>
              <a:off x="339829" y="1696731"/>
              <a:ext cx="615502" cy="652149"/>
              <a:chOff x="339829" y="1696731"/>
              <a:chExt cx="615502" cy="652149"/>
            </a:xfrm>
          </p:grpSpPr>
          <p:sp>
            <p:nvSpPr>
              <p:cNvPr id="433" name="Rectangle 48">
                <a:extLst>
                  <a:ext uri="{FF2B5EF4-FFF2-40B4-BE49-F238E27FC236}">
                    <a16:creationId xmlns:a16="http://schemas.microsoft.com/office/drawing/2014/main" id="{64300ED4-FC8D-4B3D-9549-1C67DC1C8467}"/>
                  </a:ext>
                </a:extLst>
              </p:cNvPr>
              <p:cNvSpPr/>
              <p:nvPr/>
            </p:nvSpPr>
            <p:spPr>
              <a:xfrm>
                <a:off x="339829" y="1696731"/>
                <a:ext cx="615502" cy="65214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900" dirty="0"/>
                  <a:t>Ядро</a:t>
                </a:r>
                <a:r>
                  <a:rPr lang="en-US" sz="900" dirty="0">
                    <a:latin typeface="Gill Sans SemiBold"/>
                  </a:rPr>
                  <a:t> 0</a:t>
                </a:r>
              </a:p>
            </p:txBody>
          </p:sp>
          <p:sp>
            <p:nvSpPr>
              <p:cNvPr id="434" name="Rectangle 50">
                <a:extLst>
                  <a:ext uri="{FF2B5EF4-FFF2-40B4-BE49-F238E27FC236}">
                    <a16:creationId xmlns:a16="http://schemas.microsoft.com/office/drawing/2014/main" id="{D6E93F6E-4C0A-448C-A249-FE9AE82EE26B}"/>
                  </a:ext>
                </a:extLst>
              </p:cNvPr>
              <p:cNvSpPr/>
              <p:nvPr/>
            </p:nvSpPr>
            <p:spPr>
              <a:xfrm>
                <a:off x="445464" y="1935272"/>
                <a:ext cx="213636" cy="1231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L1I</a:t>
                </a:r>
                <a:endParaRPr lang="ru-RU" sz="800" dirty="0"/>
              </a:p>
            </p:txBody>
          </p:sp>
          <p:sp>
            <p:nvSpPr>
              <p:cNvPr id="435" name="Rectangle 51">
                <a:extLst>
                  <a:ext uri="{FF2B5EF4-FFF2-40B4-BE49-F238E27FC236}">
                    <a16:creationId xmlns:a16="http://schemas.microsoft.com/office/drawing/2014/main" id="{10617BF1-3986-4841-A5C6-40BEE9E4313C}"/>
                  </a:ext>
                </a:extLst>
              </p:cNvPr>
              <p:cNvSpPr/>
              <p:nvPr/>
            </p:nvSpPr>
            <p:spPr>
              <a:xfrm>
                <a:off x="659719" y="1935272"/>
                <a:ext cx="213635" cy="1231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436" name="Rectangle 52">
                <a:extLst>
                  <a:ext uri="{FF2B5EF4-FFF2-40B4-BE49-F238E27FC236}">
                    <a16:creationId xmlns:a16="http://schemas.microsoft.com/office/drawing/2014/main" id="{DB949AA4-FC0C-4DE2-BA83-AC3DC7D38B0E}"/>
                  </a:ext>
                </a:extLst>
              </p:cNvPr>
              <p:cNvSpPr/>
              <p:nvPr/>
            </p:nvSpPr>
            <p:spPr>
              <a:xfrm>
                <a:off x="442528" y="2167255"/>
                <a:ext cx="430917" cy="1231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L2</a:t>
                </a:r>
              </a:p>
            </p:txBody>
          </p:sp>
        </p:grpSp>
        <p:sp>
          <p:nvSpPr>
            <p:cNvPr id="417" name="Rectangle 335">
              <a:extLst>
                <a:ext uri="{FF2B5EF4-FFF2-40B4-BE49-F238E27FC236}">
                  <a16:creationId xmlns:a16="http://schemas.microsoft.com/office/drawing/2014/main" id="{C7A28938-6D34-4509-B0AE-8DCF0E79B684}"/>
                </a:ext>
              </a:extLst>
            </p:cNvPr>
            <p:cNvSpPr/>
            <p:nvPr/>
          </p:nvSpPr>
          <p:spPr>
            <a:xfrm rot="16200000">
              <a:off x="896802" y="1885340"/>
              <a:ext cx="188351" cy="13082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00" dirty="0">
                  <a:latin typeface="Gill Sans SemiBold"/>
                </a:rPr>
                <a:t>L3 </a:t>
              </a:r>
              <a:r>
                <a:rPr lang="ru-RU" sz="1000" dirty="0"/>
                <a:t>Кэш</a:t>
              </a:r>
            </a:p>
          </p:txBody>
        </p:sp>
        <p:grpSp>
          <p:nvGrpSpPr>
            <p:cNvPr id="418" name="Группа 417">
              <a:extLst>
                <a:ext uri="{FF2B5EF4-FFF2-40B4-BE49-F238E27FC236}">
                  <a16:creationId xmlns:a16="http://schemas.microsoft.com/office/drawing/2014/main" id="{C47BCC71-6A10-48DB-834F-833AE82A4C50}"/>
                </a:ext>
              </a:extLst>
            </p:cNvPr>
            <p:cNvGrpSpPr/>
            <p:nvPr/>
          </p:nvGrpSpPr>
          <p:grpSpPr>
            <a:xfrm>
              <a:off x="1031923" y="1696731"/>
              <a:ext cx="615502" cy="652149"/>
              <a:chOff x="1031923" y="1696731"/>
              <a:chExt cx="615502" cy="652149"/>
            </a:xfrm>
          </p:grpSpPr>
          <p:sp>
            <p:nvSpPr>
              <p:cNvPr id="429" name="Rectangle 48">
                <a:extLst>
                  <a:ext uri="{FF2B5EF4-FFF2-40B4-BE49-F238E27FC236}">
                    <a16:creationId xmlns:a16="http://schemas.microsoft.com/office/drawing/2014/main" id="{559B41EA-6905-4DA9-8782-CF0E2F7E4CAF}"/>
                  </a:ext>
                </a:extLst>
              </p:cNvPr>
              <p:cNvSpPr/>
              <p:nvPr/>
            </p:nvSpPr>
            <p:spPr>
              <a:xfrm>
                <a:off x="1031923" y="1696731"/>
                <a:ext cx="615502" cy="65214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900" dirty="0"/>
                  <a:t>Ядро</a:t>
                </a:r>
                <a:r>
                  <a:rPr lang="en-US" sz="900" dirty="0">
                    <a:latin typeface="Gill Sans SemiBold"/>
                  </a:rPr>
                  <a:t> </a:t>
                </a:r>
                <a:r>
                  <a:rPr lang="ru-RU" sz="900" dirty="0">
                    <a:latin typeface="Gill Sans SemiBold"/>
                  </a:rPr>
                  <a:t>1</a:t>
                </a:r>
                <a:endParaRPr lang="en-US" sz="900" dirty="0">
                  <a:latin typeface="Gill Sans SemiBold"/>
                </a:endParaRPr>
              </a:p>
            </p:txBody>
          </p:sp>
          <p:sp>
            <p:nvSpPr>
              <p:cNvPr id="430" name="Rectangle 50">
                <a:extLst>
                  <a:ext uri="{FF2B5EF4-FFF2-40B4-BE49-F238E27FC236}">
                    <a16:creationId xmlns:a16="http://schemas.microsoft.com/office/drawing/2014/main" id="{D7F8AC70-E2CD-4B73-8B98-368E16419501}"/>
                  </a:ext>
                </a:extLst>
              </p:cNvPr>
              <p:cNvSpPr/>
              <p:nvPr/>
            </p:nvSpPr>
            <p:spPr>
              <a:xfrm>
                <a:off x="1137558" y="1935272"/>
                <a:ext cx="213636" cy="1231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L1I</a:t>
                </a:r>
                <a:endParaRPr lang="ru-RU" sz="800" dirty="0"/>
              </a:p>
            </p:txBody>
          </p:sp>
          <p:sp>
            <p:nvSpPr>
              <p:cNvPr id="431" name="Rectangle 51">
                <a:extLst>
                  <a:ext uri="{FF2B5EF4-FFF2-40B4-BE49-F238E27FC236}">
                    <a16:creationId xmlns:a16="http://schemas.microsoft.com/office/drawing/2014/main" id="{9E5E7F3D-37BD-4527-A1F2-6E42CECBAEB5}"/>
                  </a:ext>
                </a:extLst>
              </p:cNvPr>
              <p:cNvSpPr/>
              <p:nvPr/>
            </p:nvSpPr>
            <p:spPr>
              <a:xfrm>
                <a:off x="1351813" y="1935272"/>
                <a:ext cx="213635" cy="1231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432" name="Rectangle 52">
                <a:extLst>
                  <a:ext uri="{FF2B5EF4-FFF2-40B4-BE49-F238E27FC236}">
                    <a16:creationId xmlns:a16="http://schemas.microsoft.com/office/drawing/2014/main" id="{E1BB972C-440E-405A-9CD6-FB0701D97B97}"/>
                  </a:ext>
                </a:extLst>
              </p:cNvPr>
              <p:cNvSpPr/>
              <p:nvPr/>
            </p:nvSpPr>
            <p:spPr>
              <a:xfrm>
                <a:off x="1134622" y="2167255"/>
                <a:ext cx="430917" cy="1231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L2</a:t>
                </a:r>
              </a:p>
            </p:txBody>
          </p:sp>
        </p:grpSp>
        <p:grpSp>
          <p:nvGrpSpPr>
            <p:cNvPr id="419" name="Группа 418">
              <a:extLst>
                <a:ext uri="{FF2B5EF4-FFF2-40B4-BE49-F238E27FC236}">
                  <a16:creationId xmlns:a16="http://schemas.microsoft.com/office/drawing/2014/main" id="{9E7A11FD-2833-4657-9258-C9CF7576EACA}"/>
                </a:ext>
              </a:extLst>
            </p:cNvPr>
            <p:cNvGrpSpPr/>
            <p:nvPr/>
          </p:nvGrpSpPr>
          <p:grpSpPr>
            <a:xfrm>
              <a:off x="344085" y="2727421"/>
              <a:ext cx="615502" cy="652149"/>
              <a:chOff x="339829" y="1696731"/>
              <a:chExt cx="615502" cy="652149"/>
            </a:xfrm>
          </p:grpSpPr>
          <p:sp>
            <p:nvSpPr>
              <p:cNvPr id="425" name="Rectangle 48">
                <a:extLst>
                  <a:ext uri="{FF2B5EF4-FFF2-40B4-BE49-F238E27FC236}">
                    <a16:creationId xmlns:a16="http://schemas.microsoft.com/office/drawing/2014/main" id="{FAF5B4E3-5398-4A5B-BB4D-2C65A9D2CE40}"/>
                  </a:ext>
                </a:extLst>
              </p:cNvPr>
              <p:cNvSpPr/>
              <p:nvPr/>
            </p:nvSpPr>
            <p:spPr>
              <a:xfrm>
                <a:off x="339829" y="1696731"/>
                <a:ext cx="615502" cy="65214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ru-RU" sz="900" dirty="0"/>
              </a:p>
              <a:p>
                <a:pPr algn="ctr"/>
                <a:endParaRPr lang="ru-RU" sz="900" dirty="0"/>
              </a:p>
              <a:p>
                <a:pPr algn="ctr"/>
                <a:endParaRPr lang="ru-RU" sz="900" dirty="0"/>
              </a:p>
              <a:p>
                <a:pPr algn="ctr"/>
                <a:r>
                  <a:rPr lang="ru-RU" sz="900" dirty="0"/>
                  <a:t>Ядро</a:t>
                </a:r>
                <a:r>
                  <a:rPr lang="en-US" sz="900" dirty="0">
                    <a:latin typeface="Gill Sans SemiBold"/>
                  </a:rPr>
                  <a:t> </a:t>
                </a:r>
                <a:r>
                  <a:rPr lang="ru-RU" sz="900" dirty="0">
                    <a:latin typeface="Gill Sans SemiBold"/>
                  </a:rPr>
                  <a:t>2</a:t>
                </a:r>
                <a:endParaRPr lang="en-US" sz="900" dirty="0">
                  <a:latin typeface="Gill Sans SemiBold"/>
                </a:endParaRPr>
              </a:p>
            </p:txBody>
          </p:sp>
          <p:sp>
            <p:nvSpPr>
              <p:cNvPr id="426" name="Rectangle 50">
                <a:extLst>
                  <a:ext uri="{FF2B5EF4-FFF2-40B4-BE49-F238E27FC236}">
                    <a16:creationId xmlns:a16="http://schemas.microsoft.com/office/drawing/2014/main" id="{21AC3AA8-49C1-4E1B-BB19-FEC1B1491A25}"/>
                  </a:ext>
                </a:extLst>
              </p:cNvPr>
              <p:cNvSpPr/>
              <p:nvPr/>
            </p:nvSpPr>
            <p:spPr>
              <a:xfrm>
                <a:off x="433451" y="1984455"/>
                <a:ext cx="213636" cy="1231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L1I</a:t>
                </a:r>
                <a:endParaRPr lang="ru-RU" sz="800" dirty="0"/>
              </a:p>
            </p:txBody>
          </p:sp>
          <p:sp>
            <p:nvSpPr>
              <p:cNvPr id="427" name="Rectangle 51">
                <a:extLst>
                  <a:ext uri="{FF2B5EF4-FFF2-40B4-BE49-F238E27FC236}">
                    <a16:creationId xmlns:a16="http://schemas.microsoft.com/office/drawing/2014/main" id="{76AAB9DC-5EBE-4F95-BE82-4D74D73C41DB}"/>
                  </a:ext>
                </a:extLst>
              </p:cNvPr>
              <p:cNvSpPr/>
              <p:nvPr/>
            </p:nvSpPr>
            <p:spPr>
              <a:xfrm>
                <a:off x="647706" y="1984455"/>
                <a:ext cx="213635" cy="1231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428" name="Rectangle 52">
                <a:extLst>
                  <a:ext uri="{FF2B5EF4-FFF2-40B4-BE49-F238E27FC236}">
                    <a16:creationId xmlns:a16="http://schemas.microsoft.com/office/drawing/2014/main" id="{6B0A56AC-84AB-4E33-B0DA-2D992BCB52B7}"/>
                  </a:ext>
                </a:extLst>
              </p:cNvPr>
              <p:cNvSpPr/>
              <p:nvPr/>
            </p:nvSpPr>
            <p:spPr>
              <a:xfrm>
                <a:off x="432121" y="1754446"/>
                <a:ext cx="430917" cy="1231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L2</a:t>
                </a:r>
              </a:p>
            </p:txBody>
          </p:sp>
        </p:grpSp>
        <p:grpSp>
          <p:nvGrpSpPr>
            <p:cNvPr id="420" name="Группа 419">
              <a:extLst>
                <a:ext uri="{FF2B5EF4-FFF2-40B4-BE49-F238E27FC236}">
                  <a16:creationId xmlns:a16="http://schemas.microsoft.com/office/drawing/2014/main" id="{0EDE0ACD-969E-4D92-AD25-6BC05A769720}"/>
                </a:ext>
              </a:extLst>
            </p:cNvPr>
            <p:cNvGrpSpPr/>
            <p:nvPr/>
          </p:nvGrpSpPr>
          <p:grpSpPr>
            <a:xfrm>
              <a:off x="1039908" y="2727421"/>
              <a:ext cx="615502" cy="652149"/>
              <a:chOff x="339829" y="1696731"/>
              <a:chExt cx="615502" cy="652149"/>
            </a:xfrm>
          </p:grpSpPr>
          <p:sp>
            <p:nvSpPr>
              <p:cNvPr id="421" name="Rectangle 48">
                <a:extLst>
                  <a:ext uri="{FF2B5EF4-FFF2-40B4-BE49-F238E27FC236}">
                    <a16:creationId xmlns:a16="http://schemas.microsoft.com/office/drawing/2014/main" id="{D97382B7-1AB2-4AA4-A730-F723EDF1215B}"/>
                  </a:ext>
                </a:extLst>
              </p:cNvPr>
              <p:cNvSpPr/>
              <p:nvPr/>
            </p:nvSpPr>
            <p:spPr>
              <a:xfrm>
                <a:off x="339829" y="1696731"/>
                <a:ext cx="615502" cy="65214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ru-RU" sz="900" dirty="0"/>
              </a:p>
              <a:p>
                <a:pPr algn="ctr"/>
                <a:endParaRPr lang="ru-RU" sz="900" dirty="0"/>
              </a:p>
              <a:p>
                <a:pPr algn="ctr"/>
                <a:endParaRPr lang="ru-RU" sz="900" dirty="0"/>
              </a:p>
              <a:p>
                <a:pPr algn="ctr"/>
                <a:r>
                  <a:rPr lang="ru-RU" sz="900" dirty="0"/>
                  <a:t>Ядро</a:t>
                </a:r>
                <a:r>
                  <a:rPr lang="en-US" sz="900" dirty="0">
                    <a:latin typeface="Gill Sans SemiBold"/>
                  </a:rPr>
                  <a:t> </a:t>
                </a:r>
                <a:r>
                  <a:rPr lang="ru-RU" sz="900" dirty="0">
                    <a:latin typeface="Gill Sans SemiBold"/>
                  </a:rPr>
                  <a:t>3</a:t>
                </a:r>
                <a:endParaRPr lang="en-US" sz="900" dirty="0">
                  <a:latin typeface="Gill Sans SemiBold"/>
                </a:endParaRPr>
              </a:p>
            </p:txBody>
          </p:sp>
          <p:sp>
            <p:nvSpPr>
              <p:cNvPr id="422" name="Rectangle 50">
                <a:extLst>
                  <a:ext uri="{FF2B5EF4-FFF2-40B4-BE49-F238E27FC236}">
                    <a16:creationId xmlns:a16="http://schemas.microsoft.com/office/drawing/2014/main" id="{F6AF6D4E-8A88-4AD6-AE0B-47F7B6637582}"/>
                  </a:ext>
                </a:extLst>
              </p:cNvPr>
              <p:cNvSpPr/>
              <p:nvPr/>
            </p:nvSpPr>
            <p:spPr>
              <a:xfrm>
                <a:off x="433451" y="1984455"/>
                <a:ext cx="213636" cy="1231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L1I</a:t>
                </a:r>
                <a:endParaRPr lang="ru-RU" sz="800" dirty="0"/>
              </a:p>
            </p:txBody>
          </p:sp>
          <p:sp>
            <p:nvSpPr>
              <p:cNvPr id="423" name="Rectangle 51">
                <a:extLst>
                  <a:ext uri="{FF2B5EF4-FFF2-40B4-BE49-F238E27FC236}">
                    <a16:creationId xmlns:a16="http://schemas.microsoft.com/office/drawing/2014/main" id="{1D3D83F4-9EF9-4DD2-B164-4F063892F851}"/>
                  </a:ext>
                </a:extLst>
              </p:cNvPr>
              <p:cNvSpPr/>
              <p:nvPr/>
            </p:nvSpPr>
            <p:spPr>
              <a:xfrm>
                <a:off x="647706" y="1984455"/>
                <a:ext cx="213635" cy="1231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424" name="Rectangle 52">
                <a:extLst>
                  <a:ext uri="{FF2B5EF4-FFF2-40B4-BE49-F238E27FC236}">
                    <a16:creationId xmlns:a16="http://schemas.microsoft.com/office/drawing/2014/main" id="{A131FDBA-04B9-4320-A12B-72C5632FAE02}"/>
                  </a:ext>
                </a:extLst>
              </p:cNvPr>
              <p:cNvSpPr/>
              <p:nvPr/>
            </p:nvSpPr>
            <p:spPr>
              <a:xfrm>
                <a:off x="432121" y="1754446"/>
                <a:ext cx="430917" cy="1231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Gill Sans SemiBold"/>
                  </a:rPr>
                  <a:t>L2</a:t>
                </a:r>
              </a:p>
            </p:txBody>
          </p:sp>
        </p:grpSp>
      </p:grpSp>
      <p:cxnSp>
        <p:nvCxnSpPr>
          <p:cNvPr id="437" name="Straight Arrow Connector 315">
            <a:extLst>
              <a:ext uri="{FF2B5EF4-FFF2-40B4-BE49-F238E27FC236}">
                <a16:creationId xmlns:a16="http://schemas.microsoft.com/office/drawing/2014/main" id="{F9080042-C18E-4D6D-82E1-79E881BA2932}"/>
              </a:ext>
            </a:extLst>
          </p:cNvPr>
          <p:cNvCxnSpPr>
            <a:cxnSpLocks/>
            <a:stCxn id="323" idx="2"/>
            <a:endCxn id="415" idx="1"/>
          </p:cNvCxnSpPr>
          <p:nvPr/>
        </p:nvCxnSpPr>
        <p:spPr>
          <a:xfrm>
            <a:off x="2398662" y="2293299"/>
            <a:ext cx="430918" cy="7206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1119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71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ПОСЛЕДОВАТЕЛЬНЫЙ СТЕК</a:t>
            </a:r>
          </a:p>
        </p:txBody>
      </p: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A7C73E70-1B49-5C49-9E73-A71264B84890}"/>
              </a:ext>
            </a:extLst>
          </p:cNvPr>
          <p:cNvGrpSpPr/>
          <p:nvPr/>
        </p:nvGrpSpPr>
        <p:grpSpPr>
          <a:xfrm>
            <a:off x="5142552" y="1501211"/>
            <a:ext cx="3599338" cy="2214440"/>
            <a:chOff x="767408" y="1464738"/>
            <a:chExt cx="3599338" cy="2214440"/>
          </a:xfrm>
        </p:grpSpPr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D9B91BA7-DCA9-264C-9C18-3D871448030A}"/>
                </a:ext>
              </a:extLst>
            </p:cNvPr>
            <p:cNvSpPr/>
            <p:nvPr/>
          </p:nvSpPr>
          <p:spPr>
            <a:xfrm>
              <a:off x="767408" y="1464738"/>
              <a:ext cx="3599338" cy="2214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latin typeface="Gill Sans SemiBold"/>
                </a:rPr>
                <a:t>CPU 0</a:t>
              </a:r>
            </a:p>
          </p:txBody>
        </p:sp>
        <p:sp>
          <p:nvSpPr>
            <p:cNvPr id="80" name="Rectangle 48">
              <a:extLst>
                <a:ext uri="{FF2B5EF4-FFF2-40B4-BE49-F238E27FC236}">
                  <a16:creationId xmlns:a16="http://schemas.microsoft.com/office/drawing/2014/main" id="{15CC78D4-CE66-A940-BE00-6AE707D5EF0B}"/>
                </a:ext>
              </a:extLst>
            </p:cNvPr>
            <p:cNvSpPr/>
            <p:nvPr/>
          </p:nvSpPr>
          <p:spPr>
            <a:xfrm>
              <a:off x="930324" y="1577846"/>
              <a:ext cx="1188615" cy="9093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1600" dirty="0"/>
                <a:t>Ядро</a:t>
              </a:r>
              <a:r>
                <a:rPr lang="en-US" sz="1600" dirty="0">
                  <a:latin typeface="Gill Sans SemiBold"/>
                </a:rPr>
                <a:t> 0</a:t>
              </a:r>
            </a:p>
          </p:txBody>
        </p:sp>
        <p:cxnSp>
          <p:nvCxnSpPr>
            <p:cNvPr id="82" name="Straight Connector 331">
              <a:extLst>
                <a:ext uri="{FF2B5EF4-FFF2-40B4-BE49-F238E27FC236}">
                  <a16:creationId xmlns:a16="http://schemas.microsoft.com/office/drawing/2014/main" id="{235C924F-8607-FB46-A59B-F862530E9FC3}"/>
                </a:ext>
              </a:extLst>
            </p:cNvPr>
            <p:cNvCxnSpPr>
              <a:cxnSpLocks/>
              <a:stCxn id="85" idx="0"/>
            </p:cNvCxnSpPr>
            <p:nvPr/>
          </p:nvCxnSpPr>
          <p:spPr>
            <a:xfrm flipH="1" flipV="1">
              <a:off x="1991476" y="2191286"/>
              <a:ext cx="305831" cy="361933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3" name="Rectangle 48">
              <a:extLst>
                <a:ext uri="{FF2B5EF4-FFF2-40B4-BE49-F238E27FC236}">
                  <a16:creationId xmlns:a16="http://schemas.microsoft.com/office/drawing/2014/main" id="{73B7D4BE-BB0D-5341-A24A-5B0563C4C8ED}"/>
                </a:ext>
              </a:extLst>
            </p:cNvPr>
            <p:cNvSpPr/>
            <p:nvPr/>
          </p:nvSpPr>
          <p:spPr>
            <a:xfrm>
              <a:off x="948413" y="2628173"/>
              <a:ext cx="1188615" cy="9093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1600" dirty="0"/>
                <a:t>Ядро</a:t>
              </a:r>
              <a:r>
                <a:rPr lang="en-US" sz="1600" dirty="0">
                  <a:latin typeface="Gill Sans SemiBold"/>
                </a:rPr>
                <a:t> 1</a:t>
              </a:r>
            </a:p>
          </p:txBody>
        </p:sp>
        <p:sp>
          <p:nvSpPr>
            <p:cNvPr id="85" name="Rectangle 335">
              <a:extLst>
                <a:ext uri="{FF2B5EF4-FFF2-40B4-BE49-F238E27FC236}">
                  <a16:creationId xmlns:a16="http://schemas.microsoft.com/office/drawing/2014/main" id="{95F48FCD-2BBC-B04E-BF06-1740AFDF1B54}"/>
                </a:ext>
              </a:extLst>
            </p:cNvPr>
            <p:cNvSpPr/>
            <p:nvPr/>
          </p:nvSpPr>
          <p:spPr>
            <a:xfrm rot="16200000">
              <a:off x="2450263" y="2172362"/>
              <a:ext cx="455802" cy="76171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latin typeface="Gill Sans SemiBold"/>
                </a:rPr>
                <a:t>L3</a:t>
              </a:r>
              <a:endParaRPr lang="ru-RU" dirty="0"/>
            </a:p>
          </p:txBody>
        </p:sp>
        <p:sp>
          <p:nvSpPr>
            <p:cNvPr id="86" name="Rectangle 326">
              <a:extLst>
                <a:ext uri="{FF2B5EF4-FFF2-40B4-BE49-F238E27FC236}">
                  <a16:creationId xmlns:a16="http://schemas.microsoft.com/office/drawing/2014/main" id="{49C99FBF-B241-3840-B04C-BFD82D775487}"/>
                </a:ext>
              </a:extLst>
            </p:cNvPr>
            <p:cNvSpPr/>
            <p:nvPr/>
          </p:nvSpPr>
          <p:spPr>
            <a:xfrm>
              <a:off x="3324045" y="2439898"/>
              <a:ext cx="832157" cy="21544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US" sz="1400" dirty="0">
                  <a:latin typeface="Gill Sans SemiBold"/>
                </a:rPr>
                <a:t>IO</a:t>
              </a:r>
            </a:p>
          </p:txBody>
        </p:sp>
        <p:cxnSp>
          <p:nvCxnSpPr>
            <p:cNvPr id="87" name="Straight Connector 331">
              <a:extLst>
                <a:ext uri="{FF2B5EF4-FFF2-40B4-BE49-F238E27FC236}">
                  <a16:creationId xmlns:a16="http://schemas.microsoft.com/office/drawing/2014/main" id="{5E1CE46C-B723-3444-9DF5-99BF713F14EC}"/>
                </a:ext>
              </a:extLst>
            </p:cNvPr>
            <p:cNvCxnSpPr>
              <a:cxnSpLocks/>
              <a:stCxn id="85" idx="0"/>
              <a:endCxn id="154" idx="3"/>
            </p:cNvCxnSpPr>
            <p:nvPr/>
          </p:nvCxnSpPr>
          <p:spPr>
            <a:xfrm flipH="1">
              <a:off x="1990038" y="2553219"/>
              <a:ext cx="307269" cy="709543"/>
            </a:xfrm>
            <a:prstGeom prst="line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Straight Connector 331">
              <a:extLst>
                <a:ext uri="{FF2B5EF4-FFF2-40B4-BE49-F238E27FC236}">
                  <a16:creationId xmlns:a16="http://schemas.microsoft.com/office/drawing/2014/main" id="{8835DF74-3718-094D-941D-4A6201ACBF34}"/>
                </a:ext>
              </a:extLst>
            </p:cNvPr>
            <p:cNvCxnSpPr>
              <a:cxnSpLocks/>
              <a:stCxn id="86" idx="1"/>
              <a:endCxn id="85" idx="2"/>
            </p:cNvCxnSpPr>
            <p:nvPr/>
          </p:nvCxnSpPr>
          <p:spPr>
            <a:xfrm flipH="1">
              <a:off x="3059021" y="2547620"/>
              <a:ext cx="265024" cy="5599"/>
            </a:xfrm>
            <a:prstGeom prst="line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93" name="Right Arrow 9">
            <a:extLst>
              <a:ext uri="{FF2B5EF4-FFF2-40B4-BE49-F238E27FC236}">
                <a16:creationId xmlns:a16="http://schemas.microsoft.com/office/drawing/2014/main" id="{7BD8EB5C-46A2-BB44-BC1C-61A3AB109E8C}"/>
              </a:ext>
            </a:extLst>
          </p:cNvPr>
          <p:cNvSpPr/>
          <p:nvPr/>
        </p:nvSpPr>
        <p:spPr>
          <a:xfrm>
            <a:off x="3882852" y="1647177"/>
            <a:ext cx="1431172" cy="90952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45720" rtlCol="0" anchor="ctr"/>
          <a:lstStyle/>
          <a:p>
            <a:pPr algn="ctr"/>
            <a:r>
              <a:rPr lang="ru-RU" sz="1600" dirty="0">
                <a:solidFill>
                  <a:schemeClr val="tx2"/>
                </a:solidFill>
              </a:rPr>
              <a:t>Вставка</a:t>
            </a:r>
            <a:r>
              <a:rPr lang="en-US" sz="1600" dirty="0">
                <a:solidFill>
                  <a:schemeClr val="tx2"/>
                </a:solidFill>
                <a:latin typeface="Gill Sans SemiBold"/>
              </a:rPr>
              <a:t> </a:t>
            </a:r>
            <a:r>
              <a:rPr lang="ru-RU" sz="1600" dirty="0">
                <a:solidFill>
                  <a:schemeClr val="tx2"/>
                </a:solidFill>
              </a:rPr>
              <a:t>27</a:t>
            </a:r>
          </a:p>
        </p:txBody>
      </p:sp>
      <p:grpSp>
        <p:nvGrpSpPr>
          <p:cNvPr id="95" name="Группа 94">
            <a:extLst>
              <a:ext uri="{FF2B5EF4-FFF2-40B4-BE49-F238E27FC236}">
                <a16:creationId xmlns:a16="http://schemas.microsoft.com/office/drawing/2014/main" id="{8923689F-B47F-D54A-B632-05C720AFE665}"/>
              </a:ext>
            </a:extLst>
          </p:cNvPr>
          <p:cNvGrpSpPr/>
          <p:nvPr/>
        </p:nvGrpSpPr>
        <p:grpSpPr>
          <a:xfrm>
            <a:off x="5131840" y="3841470"/>
            <a:ext cx="3599338" cy="2214440"/>
            <a:chOff x="767408" y="1464738"/>
            <a:chExt cx="3599338" cy="2214440"/>
          </a:xfrm>
        </p:grpSpPr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id="{08836E61-7E0E-CF4C-836B-F99BFFEBC7EB}"/>
                </a:ext>
              </a:extLst>
            </p:cNvPr>
            <p:cNvSpPr/>
            <p:nvPr/>
          </p:nvSpPr>
          <p:spPr>
            <a:xfrm>
              <a:off x="767408" y="1464738"/>
              <a:ext cx="3599338" cy="2214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latin typeface="Gill Sans SemiBold"/>
                </a:rPr>
                <a:t>CPU 1</a:t>
              </a:r>
            </a:p>
          </p:txBody>
        </p:sp>
        <p:sp>
          <p:nvSpPr>
            <p:cNvPr id="97" name="Rectangle 48">
              <a:extLst>
                <a:ext uri="{FF2B5EF4-FFF2-40B4-BE49-F238E27FC236}">
                  <a16:creationId xmlns:a16="http://schemas.microsoft.com/office/drawing/2014/main" id="{39EB717E-A40D-0C4B-8926-49D855977FDD}"/>
                </a:ext>
              </a:extLst>
            </p:cNvPr>
            <p:cNvSpPr/>
            <p:nvPr/>
          </p:nvSpPr>
          <p:spPr>
            <a:xfrm>
              <a:off x="930324" y="1577846"/>
              <a:ext cx="1188615" cy="9093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1600" dirty="0"/>
                <a:t>Ядро</a:t>
              </a:r>
              <a:r>
                <a:rPr lang="en-US" sz="1600" dirty="0">
                  <a:latin typeface="Gill Sans SemiBold"/>
                </a:rPr>
                <a:t> 0</a:t>
              </a:r>
            </a:p>
          </p:txBody>
        </p:sp>
        <p:cxnSp>
          <p:nvCxnSpPr>
            <p:cNvPr id="99" name="Straight Connector 331">
              <a:extLst>
                <a:ext uri="{FF2B5EF4-FFF2-40B4-BE49-F238E27FC236}">
                  <a16:creationId xmlns:a16="http://schemas.microsoft.com/office/drawing/2014/main" id="{931BED16-0EBF-0543-8F58-1AAEE6ABC943}"/>
                </a:ext>
              </a:extLst>
            </p:cNvPr>
            <p:cNvCxnSpPr>
              <a:cxnSpLocks/>
              <a:stCxn id="102" idx="0"/>
            </p:cNvCxnSpPr>
            <p:nvPr/>
          </p:nvCxnSpPr>
          <p:spPr>
            <a:xfrm flipH="1" flipV="1">
              <a:off x="1991476" y="2191286"/>
              <a:ext cx="305831" cy="361933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0" name="Rectangle 48">
              <a:extLst>
                <a:ext uri="{FF2B5EF4-FFF2-40B4-BE49-F238E27FC236}">
                  <a16:creationId xmlns:a16="http://schemas.microsoft.com/office/drawing/2014/main" id="{C1D20AA9-5375-0647-BC66-9A953761E049}"/>
                </a:ext>
              </a:extLst>
            </p:cNvPr>
            <p:cNvSpPr/>
            <p:nvPr/>
          </p:nvSpPr>
          <p:spPr>
            <a:xfrm>
              <a:off x="948413" y="2628173"/>
              <a:ext cx="1188615" cy="9093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1600" dirty="0"/>
                <a:t>Ядро</a:t>
              </a:r>
              <a:r>
                <a:rPr lang="en-US" sz="1600" dirty="0">
                  <a:latin typeface="Gill Sans SemiBold"/>
                </a:rPr>
                <a:t> 1</a:t>
              </a:r>
            </a:p>
          </p:txBody>
        </p:sp>
        <p:sp>
          <p:nvSpPr>
            <p:cNvPr id="102" name="Rectangle 335">
              <a:extLst>
                <a:ext uri="{FF2B5EF4-FFF2-40B4-BE49-F238E27FC236}">
                  <a16:creationId xmlns:a16="http://schemas.microsoft.com/office/drawing/2014/main" id="{64FDA27C-723D-D749-ACC3-9DC8024A3F99}"/>
                </a:ext>
              </a:extLst>
            </p:cNvPr>
            <p:cNvSpPr/>
            <p:nvPr/>
          </p:nvSpPr>
          <p:spPr>
            <a:xfrm rot="16200000">
              <a:off x="2450263" y="2172362"/>
              <a:ext cx="455802" cy="76171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latin typeface="Gill Sans SemiBold"/>
                </a:rPr>
                <a:t>L3</a:t>
              </a:r>
              <a:endParaRPr lang="ru-RU" dirty="0"/>
            </a:p>
          </p:txBody>
        </p:sp>
        <p:sp>
          <p:nvSpPr>
            <p:cNvPr id="103" name="Rectangle 326">
              <a:extLst>
                <a:ext uri="{FF2B5EF4-FFF2-40B4-BE49-F238E27FC236}">
                  <a16:creationId xmlns:a16="http://schemas.microsoft.com/office/drawing/2014/main" id="{A5EB4407-3A58-834F-B69C-D16EC698938C}"/>
                </a:ext>
              </a:extLst>
            </p:cNvPr>
            <p:cNvSpPr/>
            <p:nvPr/>
          </p:nvSpPr>
          <p:spPr>
            <a:xfrm>
              <a:off x="3324045" y="2439898"/>
              <a:ext cx="832157" cy="21544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US" sz="1400" dirty="0">
                  <a:latin typeface="Gill Sans SemiBold"/>
                </a:rPr>
                <a:t>IO</a:t>
              </a:r>
            </a:p>
          </p:txBody>
        </p:sp>
        <p:cxnSp>
          <p:nvCxnSpPr>
            <p:cNvPr id="104" name="Straight Connector 331">
              <a:extLst>
                <a:ext uri="{FF2B5EF4-FFF2-40B4-BE49-F238E27FC236}">
                  <a16:creationId xmlns:a16="http://schemas.microsoft.com/office/drawing/2014/main" id="{E740A1F4-D5EC-4C44-A235-A7D1E8DE2BBC}"/>
                </a:ext>
              </a:extLst>
            </p:cNvPr>
            <p:cNvCxnSpPr>
              <a:cxnSpLocks/>
              <a:stCxn id="102" idx="0"/>
              <a:endCxn id="156" idx="3"/>
            </p:cNvCxnSpPr>
            <p:nvPr/>
          </p:nvCxnSpPr>
          <p:spPr>
            <a:xfrm flipH="1">
              <a:off x="1962472" y="2553219"/>
              <a:ext cx="334835" cy="711139"/>
            </a:xfrm>
            <a:prstGeom prst="line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" name="Straight Connector 331">
              <a:extLst>
                <a:ext uri="{FF2B5EF4-FFF2-40B4-BE49-F238E27FC236}">
                  <a16:creationId xmlns:a16="http://schemas.microsoft.com/office/drawing/2014/main" id="{DE6EB3B8-064D-DF47-8F1E-26B9032E0533}"/>
                </a:ext>
              </a:extLst>
            </p:cNvPr>
            <p:cNvCxnSpPr>
              <a:cxnSpLocks/>
              <a:stCxn id="103" idx="1"/>
              <a:endCxn id="102" idx="2"/>
            </p:cNvCxnSpPr>
            <p:nvPr/>
          </p:nvCxnSpPr>
          <p:spPr>
            <a:xfrm flipH="1">
              <a:off x="3059021" y="2547620"/>
              <a:ext cx="265024" cy="5599"/>
            </a:xfrm>
            <a:prstGeom prst="line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7" name="Right Arrow 9">
            <a:extLst>
              <a:ext uri="{FF2B5EF4-FFF2-40B4-BE49-F238E27FC236}">
                <a16:creationId xmlns:a16="http://schemas.microsoft.com/office/drawing/2014/main" id="{D1EC1641-FF6A-5E44-975D-709E47AD9499}"/>
              </a:ext>
            </a:extLst>
          </p:cNvPr>
          <p:cNvSpPr/>
          <p:nvPr/>
        </p:nvSpPr>
        <p:spPr>
          <a:xfrm>
            <a:off x="3886244" y="5028418"/>
            <a:ext cx="1424939" cy="90952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45720" rtlCol="0" anchor="ctr"/>
          <a:lstStyle/>
          <a:p>
            <a:pPr algn="ctr"/>
            <a:r>
              <a:rPr lang="ru-RU" sz="1600" dirty="0">
                <a:solidFill>
                  <a:schemeClr val="tx2"/>
                </a:solidFill>
              </a:rPr>
              <a:t>Удаление</a:t>
            </a:r>
          </a:p>
        </p:txBody>
      </p:sp>
      <p:sp>
        <p:nvSpPr>
          <p:cNvPr id="113" name="Rounded Rectangle 53">
            <a:extLst>
              <a:ext uri="{FF2B5EF4-FFF2-40B4-BE49-F238E27FC236}">
                <a16:creationId xmlns:a16="http://schemas.microsoft.com/office/drawing/2014/main" id="{BD36B0CE-19A1-014C-AAF0-B0FA41FB403F}"/>
              </a:ext>
            </a:extLst>
          </p:cNvPr>
          <p:cNvSpPr>
            <a:spLocks/>
          </p:cNvSpPr>
          <p:nvPr/>
        </p:nvSpPr>
        <p:spPr>
          <a:xfrm>
            <a:off x="8998811" y="2764576"/>
            <a:ext cx="2666360" cy="1486618"/>
          </a:xfrm>
          <a:prstGeom prst="flowChartProcess">
            <a:avLst/>
          </a:prstGeom>
          <a:solidFill>
            <a:srgbClr val="FFFFCC"/>
          </a:solidFill>
          <a:ln w="25400" cap="flat" cmpd="sng">
            <a:solidFill>
              <a:schemeClr val="tx2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7" name="Rectangle 13">
            <a:extLst>
              <a:ext uri="{FF2B5EF4-FFF2-40B4-BE49-F238E27FC236}">
                <a16:creationId xmlns:a16="http://schemas.microsoft.com/office/drawing/2014/main" id="{3350E80D-75E5-EA42-B69E-42E52F54E2CA}"/>
              </a:ext>
            </a:extLst>
          </p:cNvPr>
          <p:cNvSpPr/>
          <p:nvPr/>
        </p:nvSpPr>
        <p:spPr>
          <a:xfrm>
            <a:off x="9352857" y="3234879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Gill Sans SemiBold"/>
              </a:rPr>
              <a:t>30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8" name="Rectangle 14">
            <a:extLst>
              <a:ext uri="{FF2B5EF4-FFF2-40B4-BE49-F238E27FC236}">
                <a16:creationId xmlns:a16="http://schemas.microsoft.com/office/drawing/2014/main" id="{DDFFDF23-A93F-4248-B904-B77A976ABFA6}"/>
              </a:ext>
            </a:extLst>
          </p:cNvPr>
          <p:cNvSpPr/>
          <p:nvPr/>
        </p:nvSpPr>
        <p:spPr>
          <a:xfrm>
            <a:off x="9803779" y="3234514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44</a:t>
            </a:r>
          </a:p>
        </p:txBody>
      </p:sp>
      <p:sp>
        <p:nvSpPr>
          <p:cNvPr id="119" name="Rectangle 15">
            <a:extLst>
              <a:ext uri="{FF2B5EF4-FFF2-40B4-BE49-F238E27FC236}">
                <a16:creationId xmlns:a16="http://schemas.microsoft.com/office/drawing/2014/main" id="{CA3B2A1D-89E3-8747-B666-0C5D82C770AD}"/>
              </a:ext>
            </a:extLst>
          </p:cNvPr>
          <p:cNvSpPr/>
          <p:nvPr/>
        </p:nvSpPr>
        <p:spPr>
          <a:xfrm>
            <a:off x="10253227" y="3234150"/>
            <a:ext cx="450185" cy="421399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Gill Sans SemiBold"/>
              </a:rPr>
              <a:t>59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20" name="Rectangle 16">
            <a:extLst>
              <a:ext uri="{FF2B5EF4-FFF2-40B4-BE49-F238E27FC236}">
                <a16:creationId xmlns:a16="http://schemas.microsoft.com/office/drawing/2014/main" id="{1E39ECA3-F0BF-A547-B642-F427AAEBE0BA}"/>
              </a:ext>
            </a:extLst>
          </p:cNvPr>
          <p:cNvSpPr/>
          <p:nvPr/>
        </p:nvSpPr>
        <p:spPr>
          <a:xfrm>
            <a:off x="10703413" y="3234150"/>
            <a:ext cx="450185" cy="421399"/>
          </a:xfrm>
          <a:prstGeom prst="rect">
            <a:avLst/>
          </a:prstGeom>
          <a:pattFill prst="smCheck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Gill Sans SemiBold"/>
              </a:rPr>
              <a:t>89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89" name="Straight Connector 331">
            <a:extLst>
              <a:ext uri="{FF2B5EF4-FFF2-40B4-BE49-F238E27FC236}">
                <a16:creationId xmlns:a16="http://schemas.microsoft.com/office/drawing/2014/main" id="{936D9D6E-2E31-7746-B074-07B4A97FC992}"/>
              </a:ext>
            </a:extLst>
          </p:cNvPr>
          <p:cNvCxnSpPr>
            <a:cxnSpLocks/>
            <a:stCxn id="117" idx="1"/>
            <a:endCxn id="86" idx="3"/>
          </p:cNvCxnSpPr>
          <p:nvPr/>
        </p:nvCxnSpPr>
        <p:spPr>
          <a:xfrm flipH="1" flipV="1">
            <a:off x="8531346" y="2584093"/>
            <a:ext cx="821511" cy="861486"/>
          </a:xfrm>
          <a:prstGeom prst="line">
            <a:avLst/>
          </a:prstGeom>
          <a:ln w="38100">
            <a:solidFill>
              <a:schemeClr val="accent2"/>
            </a:solidFill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" name="Straight Connector 331">
            <a:extLst>
              <a:ext uri="{FF2B5EF4-FFF2-40B4-BE49-F238E27FC236}">
                <a16:creationId xmlns:a16="http://schemas.microsoft.com/office/drawing/2014/main" id="{23DE7E23-02FF-CF45-A3A8-228B6024CAB5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>
            <a:off x="8520634" y="3437734"/>
            <a:ext cx="832223" cy="1486618"/>
          </a:xfrm>
          <a:prstGeom prst="line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3" name="Rectangle 49">
            <a:extLst>
              <a:ext uri="{FF2B5EF4-FFF2-40B4-BE49-F238E27FC236}">
                <a16:creationId xmlns:a16="http://schemas.microsoft.com/office/drawing/2014/main" id="{49E426A3-E143-5748-8FB1-562EAF18D5FF}"/>
              </a:ext>
            </a:extLst>
          </p:cNvPr>
          <p:cNvSpPr/>
          <p:nvPr/>
        </p:nvSpPr>
        <p:spPr>
          <a:xfrm>
            <a:off x="5459699" y="2065459"/>
            <a:ext cx="904357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dirty="0">
                <a:latin typeface="Gill Sans SemiBold"/>
              </a:rPr>
              <a:t>L1</a:t>
            </a:r>
            <a:endParaRPr lang="ru-RU" dirty="0"/>
          </a:p>
        </p:txBody>
      </p:sp>
      <p:sp>
        <p:nvSpPr>
          <p:cNvPr id="154" name="Rectangle 49">
            <a:extLst>
              <a:ext uri="{FF2B5EF4-FFF2-40B4-BE49-F238E27FC236}">
                <a16:creationId xmlns:a16="http://schemas.microsoft.com/office/drawing/2014/main" id="{DE4EF3BF-47E9-4642-BE4B-973A34F7FD1A}"/>
              </a:ext>
            </a:extLst>
          </p:cNvPr>
          <p:cNvSpPr/>
          <p:nvPr/>
        </p:nvSpPr>
        <p:spPr>
          <a:xfrm>
            <a:off x="5460825" y="3160735"/>
            <a:ext cx="904357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dirty="0">
                <a:latin typeface="Gill Sans SemiBold"/>
              </a:rPr>
              <a:t>L1</a:t>
            </a:r>
            <a:endParaRPr lang="ru-RU" dirty="0"/>
          </a:p>
        </p:txBody>
      </p:sp>
      <p:sp>
        <p:nvSpPr>
          <p:cNvPr id="155" name="Rectangle 49">
            <a:extLst>
              <a:ext uri="{FF2B5EF4-FFF2-40B4-BE49-F238E27FC236}">
                <a16:creationId xmlns:a16="http://schemas.microsoft.com/office/drawing/2014/main" id="{2EC5A796-F16C-1E46-885A-73BD1C4736EE}"/>
              </a:ext>
            </a:extLst>
          </p:cNvPr>
          <p:cNvSpPr/>
          <p:nvPr/>
        </p:nvSpPr>
        <p:spPr>
          <a:xfrm>
            <a:off x="5422281" y="4415032"/>
            <a:ext cx="904357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dirty="0">
                <a:latin typeface="Gill Sans SemiBold"/>
              </a:rPr>
              <a:t>L1</a:t>
            </a:r>
            <a:endParaRPr lang="ru-RU" dirty="0"/>
          </a:p>
        </p:txBody>
      </p:sp>
      <p:sp>
        <p:nvSpPr>
          <p:cNvPr id="156" name="Rectangle 49">
            <a:extLst>
              <a:ext uri="{FF2B5EF4-FFF2-40B4-BE49-F238E27FC236}">
                <a16:creationId xmlns:a16="http://schemas.microsoft.com/office/drawing/2014/main" id="{5F0E4358-8D24-BB41-8340-7CFAC79308DC}"/>
              </a:ext>
            </a:extLst>
          </p:cNvPr>
          <p:cNvSpPr/>
          <p:nvPr/>
        </p:nvSpPr>
        <p:spPr>
          <a:xfrm>
            <a:off x="5422547" y="5502590"/>
            <a:ext cx="904357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dirty="0">
                <a:latin typeface="Gill Sans SemiBold"/>
              </a:rPr>
              <a:t>L1</a:t>
            </a:r>
            <a:endParaRPr lang="ru-RU" dirty="0"/>
          </a:p>
        </p:txBody>
      </p:sp>
      <p:pic>
        <p:nvPicPr>
          <p:cNvPr id="72" name="Рисунок 71" descr="Замок">
            <a:extLst>
              <a:ext uri="{FF2B5EF4-FFF2-40B4-BE49-F238E27FC236}">
                <a16:creationId xmlns:a16="http://schemas.microsoft.com/office/drawing/2014/main" id="{284FF333-24E4-42DA-BB15-0D09BB2A4A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5027" y="3205364"/>
            <a:ext cx="450185" cy="450185"/>
          </a:xfrm>
          <a:prstGeom prst="rect">
            <a:avLst/>
          </a:prstGeom>
        </p:spPr>
      </p:pic>
      <p:sp>
        <p:nvSpPr>
          <p:cNvPr id="66" name="Right Arrow 9">
            <a:extLst>
              <a:ext uri="{FF2B5EF4-FFF2-40B4-BE49-F238E27FC236}">
                <a16:creationId xmlns:a16="http://schemas.microsoft.com/office/drawing/2014/main" id="{E7A12F7A-2D88-443E-9781-DA84C3C57DAF}"/>
              </a:ext>
            </a:extLst>
          </p:cNvPr>
          <p:cNvSpPr/>
          <p:nvPr/>
        </p:nvSpPr>
        <p:spPr>
          <a:xfrm>
            <a:off x="3855182" y="3932270"/>
            <a:ext cx="1424939" cy="90952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45720" rtlCol="0" anchor="ctr"/>
          <a:lstStyle/>
          <a:p>
            <a:pPr algn="ctr"/>
            <a:r>
              <a:rPr lang="ru-RU" sz="1600" dirty="0">
                <a:solidFill>
                  <a:schemeClr val="tx2"/>
                </a:solidFill>
              </a:rPr>
              <a:t>Вставка</a:t>
            </a:r>
            <a:r>
              <a:rPr lang="en-US" sz="1600" dirty="0">
                <a:solidFill>
                  <a:schemeClr val="tx2"/>
                </a:solidFill>
                <a:latin typeface="Gill Sans SemiBold"/>
              </a:rPr>
              <a:t> </a:t>
            </a:r>
            <a:r>
              <a:rPr lang="ru-RU" sz="1600" dirty="0">
                <a:solidFill>
                  <a:schemeClr val="tx2"/>
                </a:solidFill>
              </a:rPr>
              <a:t>44</a:t>
            </a:r>
          </a:p>
        </p:txBody>
      </p:sp>
      <p:sp>
        <p:nvSpPr>
          <p:cNvPr id="67" name="Right Arrow 9">
            <a:extLst>
              <a:ext uri="{FF2B5EF4-FFF2-40B4-BE49-F238E27FC236}">
                <a16:creationId xmlns:a16="http://schemas.microsoft.com/office/drawing/2014/main" id="{C192CF02-1D2F-46CB-8C59-0CC0EB02F7F6}"/>
              </a:ext>
            </a:extLst>
          </p:cNvPr>
          <p:cNvSpPr/>
          <p:nvPr/>
        </p:nvSpPr>
        <p:spPr>
          <a:xfrm>
            <a:off x="3875939" y="2691955"/>
            <a:ext cx="1424939" cy="9095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45720" rtlCol="0" anchor="ctr"/>
          <a:lstStyle/>
          <a:p>
            <a:pPr algn="ctr"/>
            <a:r>
              <a:rPr lang="ru-RU" sz="1600" dirty="0">
                <a:solidFill>
                  <a:schemeClr val="tx2"/>
                </a:solidFill>
              </a:rPr>
              <a:t>Удаление</a:t>
            </a:r>
          </a:p>
        </p:txBody>
      </p:sp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id="{5EFAD3BD-D535-4EAD-AD83-1651A4C5EB62}"/>
              </a:ext>
            </a:extLst>
          </p:cNvPr>
          <p:cNvCxnSpPr>
            <a:stCxn id="86" idx="3"/>
            <a:endCxn id="117" idx="1"/>
          </p:cNvCxnSpPr>
          <p:nvPr/>
        </p:nvCxnSpPr>
        <p:spPr>
          <a:xfrm>
            <a:off x="8531346" y="2584093"/>
            <a:ext cx="821511" cy="861486"/>
          </a:xfrm>
          <a:prstGeom prst="curvedConnector3">
            <a:avLst>
              <a:gd name="adj1" fmla="val 16078"/>
            </a:avLst>
          </a:prstGeom>
          <a:ln w="317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: изогнутый 73">
            <a:extLst>
              <a:ext uri="{FF2B5EF4-FFF2-40B4-BE49-F238E27FC236}">
                <a16:creationId xmlns:a16="http://schemas.microsoft.com/office/drawing/2014/main" id="{338759B7-F9F2-4F21-890D-B234185F2C57}"/>
              </a:ext>
            </a:extLst>
          </p:cNvPr>
          <p:cNvCxnSpPr>
            <a:cxnSpLocks/>
            <a:stCxn id="103" idx="3"/>
            <a:endCxn id="117" idx="1"/>
          </p:cNvCxnSpPr>
          <p:nvPr/>
        </p:nvCxnSpPr>
        <p:spPr>
          <a:xfrm flipV="1">
            <a:off x="8520634" y="3445579"/>
            <a:ext cx="832223" cy="1478773"/>
          </a:xfrm>
          <a:prstGeom prst="curvedConnector3">
            <a:avLst>
              <a:gd name="adj1" fmla="val 19654"/>
            </a:avLst>
          </a:prstGeom>
          <a:ln w="31750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Прямоугольник 207">
            <a:extLst>
              <a:ext uri="{FF2B5EF4-FFF2-40B4-BE49-F238E27FC236}">
                <a16:creationId xmlns:a16="http://schemas.microsoft.com/office/drawing/2014/main" id="{A641A765-5501-4EAC-980E-48E7276A60D0}"/>
              </a:ext>
            </a:extLst>
          </p:cNvPr>
          <p:cNvSpPr/>
          <p:nvPr/>
        </p:nvSpPr>
        <p:spPr>
          <a:xfrm>
            <a:off x="151746" y="2274709"/>
            <a:ext cx="37279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050D3F"/>
                </a:solidFill>
                <a:latin typeface="Gill Sans SemiBold" charset="0"/>
              </a:rPr>
              <a:t>Потоки имеют единую точку выполнения операций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altLang="ru-RU" sz="2400" b="1" baseline="30000" dirty="0">
              <a:solidFill>
                <a:srgbClr val="050D3F"/>
              </a:solidFill>
              <a:latin typeface="Gill Sans SemiBold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050D3F"/>
                </a:solidFill>
                <a:latin typeface="Gill Sans SemiBold" charset="0"/>
              </a:rPr>
              <a:t>Невозможно выполнить действия параллельно</a:t>
            </a: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94509124-1493-4DD1-A312-179F3A3ED8CC}"/>
              </a:ext>
            </a:extLst>
          </p:cNvPr>
          <p:cNvSpPr/>
          <p:nvPr/>
        </p:nvSpPr>
        <p:spPr>
          <a:xfrm>
            <a:off x="3678065" y="5950448"/>
            <a:ext cx="1768996" cy="653652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Потоки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66F477E2-ED2E-4316-92FE-B75A631D1CFD}"/>
              </a:ext>
            </a:extLst>
          </p:cNvPr>
          <p:cNvSpPr/>
          <p:nvPr/>
        </p:nvSpPr>
        <p:spPr>
          <a:xfrm>
            <a:off x="9056184" y="4387033"/>
            <a:ext cx="2567190" cy="653652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Заблокированная очередь</a:t>
            </a:r>
          </a:p>
        </p:txBody>
      </p:sp>
    </p:spTree>
    <p:extLst>
      <p:ext uri="{BB962C8B-B14F-4D97-AF65-F5344CB8AC3E}">
        <p14:creationId xmlns:p14="http://schemas.microsoft.com/office/powerpoint/2010/main" val="11727700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72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ОСЛАБЛЕННЫЙ НА </a:t>
            </a:r>
            <a:r>
              <a:rPr lang="en-US" altLang="ru-RU" i="1" dirty="0"/>
              <a:t>k</a:t>
            </a:r>
            <a:r>
              <a:rPr lang="en-US" altLang="ru-RU" dirty="0"/>
              <a:t> </a:t>
            </a:r>
            <a:r>
              <a:rPr lang="ru-RU" altLang="ru-RU" dirty="0"/>
              <a:t>ЭЛЕМЕНТОВ СТЕК</a:t>
            </a:r>
            <a:r>
              <a:rPr lang="ru-RU" altLang="ru-RU" baseline="30000" dirty="0"/>
              <a:t>7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6AFE78-502A-4728-BBEC-13C95C0549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ru-RU" dirty="0"/>
              <a:t>k-RELAXED STACK</a:t>
            </a:r>
            <a:endParaRPr lang="ru-RU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07565D0-9673-45EA-BF88-BDAB9FFED4F4}"/>
              </a:ext>
            </a:extLst>
          </p:cNvPr>
          <p:cNvSpPr/>
          <p:nvPr/>
        </p:nvSpPr>
        <p:spPr>
          <a:xfrm>
            <a:off x="142788" y="1341005"/>
            <a:ext cx="3727968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000" b="1" dirty="0">
                <a:solidFill>
                  <a:srgbClr val="050D3F"/>
                </a:solidFill>
                <a:latin typeface="Gill Sans SemiBold" charset="0"/>
              </a:rPr>
              <a:t>Потоки имеют множество точек выполнения операций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altLang="ru-RU" sz="2000" b="1" dirty="0">
              <a:solidFill>
                <a:srgbClr val="050D3F"/>
              </a:solidFill>
              <a:latin typeface="Gill Sans SemiBold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000" b="1" dirty="0">
                <a:solidFill>
                  <a:srgbClr val="050D3F"/>
                </a:solidFill>
                <a:latin typeface="Gill Sans SemiBold" charset="0"/>
              </a:rPr>
              <a:t>Логически структура представляет единое целое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altLang="ru-RU" sz="2000" b="1" baseline="30000" dirty="0">
              <a:solidFill>
                <a:srgbClr val="050D3F"/>
              </a:solidFill>
              <a:latin typeface="Gill Sans SemiBold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000" b="1" dirty="0">
                <a:solidFill>
                  <a:srgbClr val="050D3F"/>
                </a:solidFill>
                <a:latin typeface="Gill Sans SemiBold" charset="0"/>
              </a:rPr>
              <a:t>Результат выполнения непредсказуем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5155CF3E-BBC1-4C59-98EA-E27796C92C5E}"/>
              </a:ext>
            </a:extLst>
          </p:cNvPr>
          <p:cNvGrpSpPr/>
          <p:nvPr/>
        </p:nvGrpSpPr>
        <p:grpSpPr>
          <a:xfrm>
            <a:off x="4007768" y="1335248"/>
            <a:ext cx="7713915" cy="3520627"/>
            <a:chOff x="4007768" y="1276525"/>
            <a:chExt cx="7713915" cy="4082388"/>
          </a:xfrm>
        </p:grpSpPr>
        <p:sp>
          <p:nvSpPr>
            <p:cNvPr id="113" name="Rounded Rectangle 53">
              <a:extLst>
                <a:ext uri="{FF2B5EF4-FFF2-40B4-BE49-F238E27FC236}">
                  <a16:creationId xmlns:a16="http://schemas.microsoft.com/office/drawing/2014/main" id="{BD36B0CE-19A1-014C-AAF0-B0FA41FB403F}"/>
                </a:ext>
              </a:extLst>
            </p:cNvPr>
            <p:cNvSpPr>
              <a:spLocks/>
            </p:cNvSpPr>
            <p:nvPr/>
          </p:nvSpPr>
          <p:spPr>
            <a:xfrm>
              <a:off x="9417427" y="1276525"/>
              <a:ext cx="2304256" cy="4082388"/>
            </a:xfrm>
            <a:prstGeom prst="flowChartProcess">
              <a:avLst/>
            </a:prstGeom>
            <a:solidFill>
              <a:srgbClr val="FFFFCC"/>
            </a:solidFill>
            <a:ln w="25400" cap="flat" cmpd="sng">
              <a:solidFill>
                <a:schemeClr val="tx2"/>
              </a:solidFill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7" name="Rectangle 13">
              <a:extLst>
                <a:ext uri="{FF2B5EF4-FFF2-40B4-BE49-F238E27FC236}">
                  <a16:creationId xmlns:a16="http://schemas.microsoft.com/office/drawing/2014/main" id="{3350E80D-75E5-EA42-B69E-42E52F54E2CA}"/>
                </a:ext>
              </a:extLst>
            </p:cNvPr>
            <p:cNvSpPr/>
            <p:nvPr/>
          </p:nvSpPr>
          <p:spPr>
            <a:xfrm>
              <a:off x="9809075" y="2707238"/>
              <a:ext cx="424691" cy="51311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15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18" name="Rectangle 14">
              <a:extLst>
                <a:ext uri="{FF2B5EF4-FFF2-40B4-BE49-F238E27FC236}">
                  <a16:creationId xmlns:a16="http://schemas.microsoft.com/office/drawing/2014/main" id="{DDFFDF23-A93F-4248-B904-B77A976ABFA6}"/>
                </a:ext>
              </a:extLst>
            </p:cNvPr>
            <p:cNvSpPr/>
            <p:nvPr/>
          </p:nvSpPr>
          <p:spPr>
            <a:xfrm>
              <a:off x="10234461" y="2706949"/>
              <a:ext cx="424691" cy="51311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20" name="Rectangle 16">
              <a:extLst>
                <a:ext uri="{FF2B5EF4-FFF2-40B4-BE49-F238E27FC236}">
                  <a16:creationId xmlns:a16="http://schemas.microsoft.com/office/drawing/2014/main" id="{1E39ECA3-F0BF-A547-B642-F427AAEBE0BA}"/>
                </a:ext>
              </a:extLst>
            </p:cNvPr>
            <p:cNvSpPr/>
            <p:nvPr/>
          </p:nvSpPr>
          <p:spPr>
            <a:xfrm>
              <a:off x="10649066" y="2706949"/>
              <a:ext cx="424691" cy="513110"/>
            </a:xfrm>
            <a:prstGeom prst="rect">
              <a:avLst/>
            </a:prstGeom>
            <a:pattFill prst="smCheck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26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pic>
          <p:nvPicPr>
            <p:cNvPr id="72" name="Рисунок 71" descr="Замок">
              <a:extLst>
                <a:ext uri="{FF2B5EF4-FFF2-40B4-BE49-F238E27FC236}">
                  <a16:creationId xmlns:a16="http://schemas.microsoft.com/office/drawing/2014/main" id="{284FF333-24E4-42DA-BB15-0D09BB2A4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84538" y="2684108"/>
              <a:ext cx="424691" cy="548160"/>
            </a:xfrm>
            <a:prstGeom prst="rect">
              <a:avLst/>
            </a:prstGeom>
          </p:spPr>
        </p:pic>
        <p:grpSp>
          <p:nvGrpSpPr>
            <p:cNvPr id="52" name="Группа 51">
              <a:extLst>
                <a:ext uri="{FF2B5EF4-FFF2-40B4-BE49-F238E27FC236}">
                  <a16:creationId xmlns:a16="http://schemas.microsoft.com/office/drawing/2014/main" id="{924497E5-D260-4732-9AA1-86EDDA3E198A}"/>
                </a:ext>
              </a:extLst>
            </p:cNvPr>
            <p:cNvGrpSpPr/>
            <p:nvPr/>
          </p:nvGrpSpPr>
          <p:grpSpPr>
            <a:xfrm>
              <a:off x="4007768" y="1276525"/>
              <a:ext cx="5091137" cy="4082388"/>
              <a:chOff x="4509761" y="1844824"/>
              <a:chExt cx="4589144" cy="3614079"/>
            </a:xfrm>
          </p:grpSpPr>
          <p:grpSp>
            <p:nvGrpSpPr>
              <p:cNvPr id="78" name="Группа 77">
                <a:extLst>
                  <a:ext uri="{FF2B5EF4-FFF2-40B4-BE49-F238E27FC236}">
                    <a16:creationId xmlns:a16="http://schemas.microsoft.com/office/drawing/2014/main" id="{A7C73E70-1B49-5C49-9E73-A71264B84890}"/>
                  </a:ext>
                </a:extLst>
              </p:cNvPr>
              <p:cNvGrpSpPr/>
              <p:nvPr/>
            </p:nvGrpSpPr>
            <p:grpSpPr>
              <a:xfrm>
                <a:off x="5703398" y="1844824"/>
                <a:ext cx="3395507" cy="1757122"/>
                <a:chOff x="767408" y="1464738"/>
                <a:chExt cx="3599338" cy="2214440"/>
              </a:xfrm>
            </p:grpSpPr>
            <p:sp>
              <p:nvSpPr>
                <p:cNvPr id="79" name="Rectangle 5">
                  <a:extLst>
                    <a:ext uri="{FF2B5EF4-FFF2-40B4-BE49-F238E27FC236}">
                      <a16:creationId xmlns:a16="http://schemas.microsoft.com/office/drawing/2014/main" id="{D9B91BA7-DCA9-264C-9C18-3D871448030A}"/>
                    </a:ext>
                  </a:extLst>
                </p:cNvPr>
                <p:cNvSpPr/>
                <p:nvPr/>
              </p:nvSpPr>
              <p:spPr>
                <a:xfrm>
                  <a:off x="767408" y="1464738"/>
                  <a:ext cx="3599338" cy="22144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dirty="0"/>
                    <a:t>CPU 0</a:t>
                  </a:r>
                </a:p>
              </p:txBody>
            </p:sp>
            <p:sp>
              <p:nvSpPr>
                <p:cNvPr id="80" name="Rectangle 48">
                  <a:extLst>
                    <a:ext uri="{FF2B5EF4-FFF2-40B4-BE49-F238E27FC236}">
                      <a16:creationId xmlns:a16="http://schemas.microsoft.com/office/drawing/2014/main" id="{15CC78D4-CE66-A940-BE00-6AE707D5EF0B}"/>
                    </a:ext>
                  </a:extLst>
                </p:cNvPr>
                <p:cNvSpPr/>
                <p:nvPr/>
              </p:nvSpPr>
              <p:spPr>
                <a:xfrm>
                  <a:off x="930324" y="1577846"/>
                  <a:ext cx="1188615" cy="90939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ru-RU" sz="1600" dirty="0"/>
                    <a:t>Ядро</a:t>
                  </a:r>
                  <a:r>
                    <a:rPr lang="en-US" sz="1600" dirty="0"/>
                    <a:t> 0</a:t>
                  </a:r>
                </a:p>
              </p:txBody>
            </p:sp>
            <p:cxnSp>
              <p:nvCxnSpPr>
                <p:cNvPr id="82" name="Straight Connector 331">
                  <a:extLst>
                    <a:ext uri="{FF2B5EF4-FFF2-40B4-BE49-F238E27FC236}">
                      <a16:creationId xmlns:a16="http://schemas.microsoft.com/office/drawing/2014/main" id="{235C924F-8607-FB46-A59B-F862530E9FC3}"/>
                    </a:ext>
                  </a:extLst>
                </p:cNvPr>
                <p:cNvCxnSpPr>
                  <a:cxnSpLocks/>
                  <a:stCxn id="85" idx="0"/>
                </p:cNvCxnSpPr>
                <p:nvPr/>
              </p:nvCxnSpPr>
              <p:spPr>
                <a:xfrm flipH="1" flipV="1">
                  <a:off x="1991476" y="2191286"/>
                  <a:ext cx="305831" cy="361933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83" name="Rectangle 48">
                  <a:extLst>
                    <a:ext uri="{FF2B5EF4-FFF2-40B4-BE49-F238E27FC236}">
                      <a16:creationId xmlns:a16="http://schemas.microsoft.com/office/drawing/2014/main" id="{73B7D4BE-BB0D-5341-A24A-5B0563C4C8ED}"/>
                    </a:ext>
                  </a:extLst>
                </p:cNvPr>
                <p:cNvSpPr/>
                <p:nvPr/>
              </p:nvSpPr>
              <p:spPr>
                <a:xfrm>
                  <a:off x="948413" y="2628173"/>
                  <a:ext cx="1188615" cy="90939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ru-RU" sz="1600" dirty="0"/>
                    <a:t>Ядро</a:t>
                  </a:r>
                  <a:r>
                    <a:rPr lang="en-US" sz="1600" dirty="0"/>
                    <a:t> 1</a:t>
                  </a:r>
                </a:p>
              </p:txBody>
            </p:sp>
            <p:sp>
              <p:nvSpPr>
                <p:cNvPr id="85" name="Rectangle 335">
                  <a:extLst>
                    <a:ext uri="{FF2B5EF4-FFF2-40B4-BE49-F238E27FC236}">
                      <a16:creationId xmlns:a16="http://schemas.microsoft.com/office/drawing/2014/main" id="{95F48FCD-2BBC-B04E-BF06-1740AFDF1B54}"/>
                    </a:ext>
                  </a:extLst>
                </p:cNvPr>
                <p:cNvSpPr/>
                <p:nvPr/>
              </p:nvSpPr>
              <p:spPr>
                <a:xfrm rot="16200000">
                  <a:off x="2450263" y="2172362"/>
                  <a:ext cx="455802" cy="76171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en-US" dirty="0"/>
                    <a:t>L3</a:t>
                  </a:r>
                  <a:endParaRPr lang="ru-RU" dirty="0"/>
                </a:p>
              </p:txBody>
            </p:sp>
            <p:sp>
              <p:nvSpPr>
                <p:cNvPr id="86" name="Rectangle 326">
                  <a:extLst>
                    <a:ext uri="{FF2B5EF4-FFF2-40B4-BE49-F238E27FC236}">
                      <a16:creationId xmlns:a16="http://schemas.microsoft.com/office/drawing/2014/main" id="{49C99FBF-B241-3840-B04C-BFD82D775487}"/>
                    </a:ext>
                  </a:extLst>
                </p:cNvPr>
                <p:cNvSpPr/>
                <p:nvPr/>
              </p:nvSpPr>
              <p:spPr>
                <a:xfrm>
                  <a:off x="3324045" y="2439898"/>
                  <a:ext cx="832157" cy="215444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400" dirty="0"/>
                    <a:t>IO</a:t>
                  </a:r>
                </a:p>
              </p:txBody>
            </p:sp>
            <p:cxnSp>
              <p:nvCxnSpPr>
                <p:cNvPr id="87" name="Straight Connector 331">
                  <a:extLst>
                    <a:ext uri="{FF2B5EF4-FFF2-40B4-BE49-F238E27FC236}">
                      <a16:creationId xmlns:a16="http://schemas.microsoft.com/office/drawing/2014/main" id="{5E1CE46C-B723-3444-9DF5-99BF713F14EC}"/>
                    </a:ext>
                  </a:extLst>
                </p:cNvPr>
                <p:cNvCxnSpPr>
                  <a:cxnSpLocks/>
                  <a:stCxn id="85" idx="0"/>
                  <a:endCxn id="154" idx="3"/>
                </p:cNvCxnSpPr>
                <p:nvPr/>
              </p:nvCxnSpPr>
              <p:spPr>
                <a:xfrm flipH="1">
                  <a:off x="1990038" y="2553218"/>
                  <a:ext cx="307269" cy="709543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331">
                  <a:extLst>
                    <a:ext uri="{FF2B5EF4-FFF2-40B4-BE49-F238E27FC236}">
                      <a16:creationId xmlns:a16="http://schemas.microsoft.com/office/drawing/2014/main" id="{8835DF74-3718-094D-941D-4A6201ACBF34}"/>
                    </a:ext>
                  </a:extLst>
                </p:cNvPr>
                <p:cNvCxnSpPr>
                  <a:cxnSpLocks/>
                  <a:stCxn id="86" idx="1"/>
                  <a:endCxn id="85" idx="2"/>
                </p:cNvCxnSpPr>
                <p:nvPr/>
              </p:nvCxnSpPr>
              <p:spPr>
                <a:xfrm flipH="1">
                  <a:off x="3059021" y="2547620"/>
                  <a:ext cx="265024" cy="5599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ight Arrow 9">
                <a:extLst>
                  <a:ext uri="{FF2B5EF4-FFF2-40B4-BE49-F238E27FC236}">
                    <a16:creationId xmlns:a16="http://schemas.microsoft.com/office/drawing/2014/main" id="{7BD8EB5C-46A2-BB44-BC1C-61A3AB109E8C}"/>
                  </a:ext>
                </a:extLst>
              </p:cNvPr>
              <p:cNvSpPr/>
              <p:nvPr/>
            </p:nvSpPr>
            <p:spPr>
              <a:xfrm>
                <a:off x="4518234" y="1942677"/>
                <a:ext cx="1329205" cy="721694"/>
              </a:xfrm>
              <a:prstGeom prst="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tIns="45720" rtlCol="0" anchor="ctr"/>
              <a:lstStyle/>
              <a:p>
                <a:pPr algn="ctr"/>
                <a:r>
                  <a:rPr lang="ru-RU" sz="1600" dirty="0">
                    <a:solidFill>
                      <a:schemeClr val="tx2"/>
                    </a:solidFill>
                  </a:rPr>
                  <a:t>Вставка</a:t>
                </a:r>
                <a:r>
                  <a:rPr lang="en-US" sz="1600" dirty="0">
                    <a:solidFill>
                      <a:schemeClr val="tx2"/>
                    </a:solidFill>
                  </a:rPr>
                  <a:t> </a:t>
                </a:r>
                <a:r>
                  <a:rPr lang="ru-RU" sz="1600" dirty="0">
                    <a:solidFill>
                      <a:schemeClr val="tx2"/>
                    </a:solidFill>
                  </a:rPr>
                  <a:t>27</a:t>
                </a:r>
              </a:p>
            </p:txBody>
          </p:sp>
          <p:grpSp>
            <p:nvGrpSpPr>
              <p:cNvPr id="95" name="Группа 94">
                <a:extLst>
                  <a:ext uri="{FF2B5EF4-FFF2-40B4-BE49-F238E27FC236}">
                    <a16:creationId xmlns:a16="http://schemas.microsoft.com/office/drawing/2014/main" id="{8923689F-B47F-D54A-B632-05C720AFE665}"/>
                  </a:ext>
                </a:extLst>
              </p:cNvPr>
              <p:cNvGrpSpPr/>
              <p:nvPr/>
            </p:nvGrpSpPr>
            <p:grpSpPr>
              <a:xfrm>
                <a:off x="5693293" y="3701781"/>
                <a:ext cx="3405612" cy="1757122"/>
                <a:chOff x="767408" y="1464738"/>
                <a:chExt cx="3599338" cy="2214440"/>
              </a:xfrm>
            </p:grpSpPr>
            <p:sp>
              <p:nvSpPr>
                <p:cNvPr id="96" name="Rectangle 5">
                  <a:extLst>
                    <a:ext uri="{FF2B5EF4-FFF2-40B4-BE49-F238E27FC236}">
                      <a16:creationId xmlns:a16="http://schemas.microsoft.com/office/drawing/2014/main" id="{08836E61-7E0E-CF4C-836B-F99BFFEBC7EB}"/>
                    </a:ext>
                  </a:extLst>
                </p:cNvPr>
                <p:cNvSpPr/>
                <p:nvPr/>
              </p:nvSpPr>
              <p:spPr>
                <a:xfrm>
                  <a:off x="767408" y="1464738"/>
                  <a:ext cx="3599338" cy="22144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dirty="0"/>
                    <a:t>CPU 1</a:t>
                  </a:r>
                </a:p>
              </p:txBody>
            </p:sp>
            <p:sp>
              <p:nvSpPr>
                <p:cNvPr id="97" name="Rectangle 48">
                  <a:extLst>
                    <a:ext uri="{FF2B5EF4-FFF2-40B4-BE49-F238E27FC236}">
                      <a16:creationId xmlns:a16="http://schemas.microsoft.com/office/drawing/2014/main" id="{39EB717E-A40D-0C4B-8926-49D855977FDD}"/>
                    </a:ext>
                  </a:extLst>
                </p:cNvPr>
                <p:cNvSpPr/>
                <p:nvPr/>
              </p:nvSpPr>
              <p:spPr>
                <a:xfrm>
                  <a:off x="930324" y="1577846"/>
                  <a:ext cx="1188615" cy="90939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ru-RU" sz="1600" dirty="0"/>
                    <a:t>Ядро</a:t>
                  </a:r>
                  <a:r>
                    <a:rPr lang="en-US" sz="1600" dirty="0"/>
                    <a:t> 0</a:t>
                  </a:r>
                </a:p>
              </p:txBody>
            </p:sp>
            <p:cxnSp>
              <p:nvCxnSpPr>
                <p:cNvPr id="99" name="Straight Connector 331">
                  <a:extLst>
                    <a:ext uri="{FF2B5EF4-FFF2-40B4-BE49-F238E27FC236}">
                      <a16:creationId xmlns:a16="http://schemas.microsoft.com/office/drawing/2014/main" id="{931BED16-0EBF-0543-8F58-1AAEE6ABC943}"/>
                    </a:ext>
                  </a:extLst>
                </p:cNvPr>
                <p:cNvCxnSpPr>
                  <a:cxnSpLocks/>
                  <a:stCxn id="102" idx="0"/>
                </p:cNvCxnSpPr>
                <p:nvPr/>
              </p:nvCxnSpPr>
              <p:spPr>
                <a:xfrm flipH="1" flipV="1">
                  <a:off x="1991476" y="2191286"/>
                  <a:ext cx="305831" cy="361933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00" name="Rectangle 48">
                  <a:extLst>
                    <a:ext uri="{FF2B5EF4-FFF2-40B4-BE49-F238E27FC236}">
                      <a16:creationId xmlns:a16="http://schemas.microsoft.com/office/drawing/2014/main" id="{C1D20AA9-5375-0647-BC66-9A953761E049}"/>
                    </a:ext>
                  </a:extLst>
                </p:cNvPr>
                <p:cNvSpPr/>
                <p:nvPr/>
              </p:nvSpPr>
              <p:spPr>
                <a:xfrm>
                  <a:off x="948413" y="2628173"/>
                  <a:ext cx="1188615" cy="90939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ru-RU" sz="1600" dirty="0"/>
                    <a:t>Ядро</a:t>
                  </a:r>
                  <a:r>
                    <a:rPr lang="en-US" sz="1600" dirty="0"/>
                    <a:t> 1</a:t>
                  </a:r>
                </a:p>
              </p:txBody>
            </p:sp>
            <p:sp>
              <p:nvSpPr>
                <p:cNvPr id="102" name="Rectangle 335">
                  <a:extLst>
                    <a:ext uri="{FF2B5EF4-FFF2-40B4-BE49-F238E27FC236}">
                      <a16:creationId xmlns:a16="http://schemas.microsoft.com/office/drawing/2014/main" id="{64FDA27C-723D-D749-ACC3-9DC8024A3F99}"/>
                    </a:ext>
                  </a:extLst>
                </p:cNvPr>
                <p:cNvSpPr/>
                <p:nvPr/>
              </p:nvSpPr>
              <p:spPr>
                <a:xfrm rot="16200000">
                  <a:off x="2450263" y="2172362"/>
                  <a:ext cx="455802" cy="76171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en-US" dirty="0"/>
                    <a:t>L3</a:t>
                  </a:r>
                  <a:endParaRPr lang="ru-RU" dirty="0"/>
                </a:p>
              </p:txBody>
            </p:sp>
            <p:sp>
              <p:nvSpPr>
                <p:cNvPr id="103" name="Rectangle 326">
                  <a:extLst>
                    <a:ext uri="{FF2B5EF4-FFF2-40B4-BE49-F238E27FC236}">
                      <a16:creationId xmlns:a16="http://schemas.microsoft.com/office/drawing/2014/main" id="{A5EB4407-3A58-834F-B69C-D16EC698938C}"/>
                    </a:ext>
                  </a:extLst>
                </p:cNvPr>
                <p:cNvSpPr/>
                <p:nvPr/>
              </p:nvSpPr>
              <p:spPr>
                <a:xfrm>
                  <a:off x="3324045" y="2439898"/>
                  <a:ext cx="832157" cy="215444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400" dirty="0"/>
                    <a:t>IO</a:t>
                  </a:r>
                </a:p>
              </p:txBody>
            </p:sp>
            <p:cxnSp>
              <p:nvCxnSpPr>
                <p:cNvPr id="104" name="Straight Connector 331">
                  <a:extLst>
                    <a:ext uri="{FF2B5EF4-FFF2-40B4-BE49-F238E27FC236}">
                      <a16:creationId xmlns:a16="http://schemas.microsoft.com/office/drawing/2014/main" id="{E740A1F4-D5EC-4C44-A235-A7D1E8DE2BBC}"/>
                    </a:ext>
                  </a:extLst>
                </p:cNvPr>
                <p:cNvCxnSpPr>
                  <a:cxnSpLocks/>
                  <a:stCxn id="102" idx="0"/>
                  <a:endCxn id="156" idx="3"/>
                </p:cNvCxnSpPr>
                <p:nvPr/>
              </p:nvCxnSpPr>
              <p:spPr>
                <a:xfrm flipH="1">
                  <a:off x="1958926" y="2553219"/>
                  <a:ext cx="338381" cy="711140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331">
                  <a:extLst>
                    <a:ext uri="{FF2B5EF4-FFF2-40B4-BE49-F238E27FC236}">
                      <a16:creationId xmlns:a16="http://schemas.microsoft.com/office/drawing/2014/main" id="{DE6EB3B8-064D-DF47-8F1E-26B9032E0533}"/>
                    </a:ext>
                  </a:extLst>
                </p:cNvPr>
                <p:cNvCxnSpPr>
                  <a:cxnSpLocks/>
                  <a:stCxn id="103" idx="1"/>
                  <a:endCxn id="102" idx="2"/>
                </p:cNvCxnSpPr>
                <p:nvPr/>
              </p:nvCxnSpPr>
              <p:spPr>
                <a:xfrm flipH="1">
                  <a:off x="3059021" y="2547620"/>
                  <a:ext cx="265024" cy="5599"/>
                </a:xfrm>
                <a:prstGeom prst="line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Right Arrow 9">
                <a:extLst>
                  <a:ext uri="{FF2B5EF4-FFF2-40B4-BE49-F238E27FC236}">
                    <a16:creationId xmlns:a16="http://schemas.microsoft.com/office/drawing/2014/main" id="{D1EC1641-FF6A-5E44-975D-709E47AD9499}"/>
                  </a:ext>
                </a:extLst>
              </p:cNvPr>
              <p:cNvSpPr/>
              <p:nvPr/>
            </p:nvSpPr>
            <p:spPr>
              <a:xfrm>
                <a:off x="4539064" y="4643605"/>
                <a:ext cx="1323416" cy="721694"/>
              </a:xfrm>
              <a:prstGeom prst="right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tIns="45720" rtlCol="0" anchor="ctr"/>
              <a:lstStyle/>
              <a:p>
                <a:pPr algn="ctr"/>
                <a:r>
                  <a:rPr lang="ru-RU" sz="1600" dirty="0">
                    <a:solidFill>
                      <a:schemeClr val="tx2"/>
                    </a:solidFill>
                  </a:rPr>
                  <a:t>Удаление</a:t>
                </a:r>
              </a:p>
            </p:txBody>
          </p:sp>
          <p:sp>
            <p:nvSpPr>
              <p:cNvPr id="153" name="Rectangle 49">
                <a:extLst>
                  <a:ext uri="{FF2B5EF4-FFF2-40B4-BE49-F238E27FC236}">
                    <a16:creationId xmlns:a16="http://schemas.microsoft.com/office/drawing/2014/main" id="{49E426A3-E143-5748-8FB1-562EAF18D5FF}"/>
                  </a:ext>
                </a:extLst>
              </p:cNvPr>
              <p:cNvSpPr/>
              <p:nvPr/>
            </p:nvSpPr>
            <p:spPr>
              <a:xfrm>
                <a:off x="6002585" y="2260267"/>
                <a:ext cx="853143" cy="2843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dirty="0"/>
                  <a:t>L1</a:t>
                </a:r>
                <a:endParaRPr lang="ru-RU" dirty="0"/>
              </a:p>
            </p:txBody>
          </p:sp>
          <p:sp>
            <p:nvSpPr>
              <p:cNvPr id="154" name="Rectangle 49">
                <a:extLst>
                  <a:ext uri="{FF2B5EF4-FFF2-40B4-BE49-F238E27FC236}">
                    <a16:creationId xmlns:a16="http://schemas.microsoft.com/office/drawing/2014/main" id="{DE4EF3BF-47E9-4642-BE4B-973A34F7FD1A}"/>
                  </a:ext>
                </a:extLst>
              </p:cNvPr>
              <p:cNvSpPr/>
              <p:nvPr/>
            </p:nvSpPr>
            <p:spPr>
              <a:xfrm>
                <a:off x="6003647" y="3129350"/>
                <a:ext cx="853143" cy="2843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dirty="0"/>
                  <a:t>L1</a:t>
                </a:r>
                <a:endParaRPr lang="ru-RU" dirty="0"/>
              </a:p>
            </p:txBody>
          </p:sp>
          <p:sp>
            <p:nvSpPr>
              <p:cNvPr id="155" name="Rectangle 49">
                <a:extLst>
                  <a:ext uri="{FF2B5EF4-FFF2-40B4-BE49-F238E27FC236}">
                    <a16:creationId xmlns:a16="http://schemas.microsoft.com/office/drawing/2014/main" id="{2EC5A796-F16C-1E46-885A-73BD1C4736EE}"/>
                  </a:ext>
                </a:extLst>
              </p:cNvPr>
              <p:cNvSpPr/>
              <p:nvPr/>
            </p:nvSpPr>
            <p:spPr>
              <a:xfrm>
                <a:off x="5967286" y="4124614"/>
                <a:ext cx="853143" cy="2843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dirty="0"/>
                  <a:t>L1</a:t>
                </a:r>
                <a:endParaRPr lang="ru-RU" dirty="0"/>
              </a:p>
            </p:txBody>
          </p:sp>
          <p:sp>
            <p:nvSpPr>
              <p:cNvPr id="156" name="Rectangle 49">
                <a:extLst>
                  <a:ext uri="{FF2B5EF4-FFF2-40B4-BE49-F238E27FC236}">
                    <a16:creationId xmlns:a16="http://schemas.microsoft.com/office/drawing/2014/main" id="{5F0E4358-8D24-BB41-8340-7CFAC79308DC}"/>
                  </a:ext>
                </a:extLst>
              </p:cNvPr>
              <p:cNvSpPr/>
              <p:nvPr/>
            </p:nvSpPr>
            <p:spPr>
              <a:xfrm>
                <a:off x="5967537" y="4987574"/>
                <a:ext cx="853143" cy="2843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dirty="0"/>
                  <a:t>L1</a:t>
                </a:r>
                <a:endParaRPr lang="ru-RU" dirty="0"/>
              </a:p>
            </p:txBody>
          </p:sp>
          <p:sp>
            <p:nvSpPr>
              <p:cNvPr id="66" name="Right Arrow 9">
                <a:extLst>
                  <a:ext uri="{FF2B5EF4-FFF2-40B4-BE49-F238E27FC236}">
                    <a16:creationId xmlns:a16="http://schemas.microsoft.com/office/drawing/2014/main" id="{E7A12F7A-2D88-443E-9781-DA84C3C57DAF}"/>
                  </a:ext>
                </a:extLst>
              </p:cNvPr>
              <p:cNvSpPr/>
              <p:nvPr/>
            </p:nvSpPr>
            <p:spPr>
              <a:xfrm>
                <a:off x="4509761" y="3773829"/>
                <a:ext cx="1323416" cy="721694"/>
              </a:xfrm>
              <a:prstGeom prst="rightArrow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tIns="45720" rtlCol="0" anchor="ctr"/>
              <a:lstStyle/>
              <a:p>
                <a:pPr algn="ctr"/>
                <a:r>
                  <a:rPr lang="ru-RU" sz="1600" dirty="0">
                    <a:solidFill>
                      <a:schemeClr val="tx2"/>
                    </a:solidFill>
                  </a:rPr>
                  <a:t>Вставка</a:t>
                </a:r>
                <a:r>
                  <a:rPr lang="en-US" sz="1600" dirty="0">
                    <a:solidFill>
                      <a:schemeClr val="tx2"/>
                    </a:solidFill>
                  </a:rPr>
                  <a:t> </a:t>
                </a:r>
                <a:r>
                  <a:rPr lang="ru-RU" sz="1600" dirty="0">
                    <a:solidFill>
                      <a:schemeClr val="tx2"/>
                    </a:solidFill>
                  </a:rPr>
                  <a:t>44</a:t>
                </a:r>
              </a:p>
            </p:txBody>
          </p:sp>
          <p:sp>
            <p:nvSpPr>
              <p:cNvPr id="67" name="Right Arrow 9">
                <a:extLst>
                  <a:ext uri="{FF2B5EF4-FFF2-40B4-BE49-F238E27FC236}">
                    <a16:creationId xmlns:a16="http://schemas.microsoft.com/office/drawing/2014/main" id="{C192CF02-1D2F-46CB-8C59-0CC0EB02F7F6}"/>
                  </a:ext>
                </a:extLst>
              </p:cNvPr>
              <p:cNvSpPr/>
              <p:nvPr/>
            </p:nvSpPr>
            <p:spPr>
              <a:xfrm>
                <a:off x="4529343" y="2789660"/>
                <a:ext cx="1323416" cy="721694"/>
              </a:xfrm>
              <a:prstGeom prst="rightArrow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tIns="45720" rtlCol="0" anchor="ctr"/>
              <a:lstStyle/>
              <a:p>
                <a:pPr algn="ctr"/>
                <a:r>
                  <a:rPr lang="ru-RU" sz="1600" dirty="0">
                    <a:solidFill>
                      <a:schemeClr val="tx2"/>
                    </a:solidFill>
                  </a:rPr>
                  <a:t>Удаление</a:t>
                </a:r>
              </a:p>
            </p:txBody>
          </p:sp>
        </p:grpSp>
        <p:cxnSp>
          <p:nvCxnSpPr>
            <p:cNvPr id="11" name="Соединитель: изогнутый 10">
              <a:extLst>
                <a:ext uri="{FF2B5EF4-FFF2-40B4-BE49-F238E27FC236}">
                  <a16:creationId xmlns:a16="http://schemas.microsoft.com/office/drawing/2014/main" id="{5EFAD3BD-D535-4EAD-AD83-1651A4C5EB62}"/>
                </a:ext>
              </a:extLst>
            </p:cNvPr>
            <p:cNvCxnSpPr>
              <a:cxnSpLocks/>
              <a:stCxn id="86" idx="3"/>
              <a:endCxn id="117" idx="0"/>
            </p:cNvCxnSpPr>
            <p:nvPr/>
          </p:nvCxnSpPr>
          <p:spPr>
            <a:xfrm>
              <a:off x="8878557" y="2247116"/>
              <a:ext cx="1142864" cy="460121"/>
            </a:xfrm>
            <a:prstGeom prst="curvedConnector2">
              <a:avLst/>
            </a:prstGeom>
            <a:ln w="31750">
              <a:solidFill>
                <a:schemeClr val="accent6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Соединитель: изогнутый 73">
              <a:extLst>
                <a:ext uri="{FF2B5EF4-FFF2-40B4-BE49-F238E27FC236}">
                  <a16:creationId xmlns:a16="http://schemas.microsoft.com/office/drawing/2014/main" id="{338759B7-F9F2-4F21-890D-B234185F2C57}"/>
                </a:ext>
              </a:extLst>
            </p:cNvPr>
            <p:cNvCxnSpPr>
              <a:cxnSpLocks/>
              <a:stCxn id="103" idx="3"/>
              <a:endCxn id="41" idx="2"/>
            </p:cNvCxnSpPr>
            <p:nvPr/>
          </p:nvCxnSpPr>
          <p:spPr>
            <a:xfrm flipV="1">
              <a:off x="8877902" y="4137661"/>
              <a:ext cx="1163783" cy="207034"/>
            </a:xfrm>
            <a:prstGeom prst="curvedConnector2">
              <a:avLst/>
            </a:prstGeom>
            <a:ln w="31750">
              <a:solidFill>
                <a:schemeClr val="accent3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13">
              <a:extLst>
                <a:ext uri="{FF2B5EF4-FFF2-40B4-BE49-F238E27FC236}">
                  <a16:creationId xmlns:a16="http://schemas.microsoft.com/office/drawing/2014/main" id="{3375C835-87F8-490F-9816-CD203152C169}"/>
                </a:ext>
              </a:extLst>
            </p:cNvPr>
            <p:cNvSpPr/>
            <p:nvPr/>
          </p:nvSpPr>
          <p:spPr>
            <a:xfrm>
              <a:off x="9829339" y="3624551"/>
              <a:ext cx="424691" cy="51311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30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42" name="Rectangle 14">
              <a:extLst>
                <a:ext uri="{FF2B5EF4-FFF2-40B4-BE49-F238E27FC236}">
                  <a16:creationId xmlns:a16="http://schemas.microsoft.com/office/drawing/2014/main" id="{51A91AD8-0FAA-45D5-A9AF-2EBD4B0BD648}"/>
                </a:ext>
              </a:extLst>
            </p:cNvPr>
            <p:cNvSpPr/>
            <p:nvPr/>
          </p:nvSpPr>
          <p:spPr>
            <a:xfrm>
              <a:off x="10254726" y="3624262"/>
              <a:ext cx="424691" cy="513110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44</a:t>
              </a:r>
            </a:p>
          </p:txBody>
        </p:sp>
        <p:sp>
          <p:nvSpPr>
            <p:cNvPr id="44" name="Rectangle 16">
              <a:extLst>
                <a:ext uri="{FF2B5EF4-FFF2-40B4-BE49-F238E27FC236}">
                  <a16:creationId xmlns:a16="http://schemas.microsoft.com/office/drawing/2014/main" id="{82E2739C-8F64-4461-B36C-19BA0807CA9E}"/>
                </a:ext>
              </a:extLst>
            </p:cNvPr>
            <p:cNvSpPr/>
            <p:nvPr/>
          </p:nvSpPr>
          <p:spPr>
            <a:xfrm>
              <a:off x="10679524" y="3624262"/>
              <a:ext cx="424691" cy="513110"/>
            </a:xfrm>
            <a:prstGeom prst="rect">
              <a:avLst/>
            </a:prstGeom>
            <a:pattFill prst="smCheck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89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pic>
          <p:nvPicPr>
            <p:cNvPr id="45" name="Рисунок 44" descr="Замок">
              <a:extLst>
                <a:ext uri="{FF2B5EF4-FFF2-40B4-BE49-F238E27FC236}">
                  <a16:creationId xmlns:a16="http://schemas.microsoft.com/office/drawing/2014/main" id="{EA2B483A-3F30-454F-9BC3-EFFE3EED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34242" y="3601419"/>
              <a:ext cx="424691" cy="548161"/>
            </a:xfrm>
            <a:prstGeom prst="rect">
              <a:avLst/>
            </a:prstGeom>
          </p:spPr>
        </p:pic>
        <p:cxnSp>
          <p:nvCxnSpPr>
            <p:cNvPr id="110" name="Straight Connector 331">
              <a:extLst>
                <a:ext uri="{FF2B5EF4-FFF2-40B4-BE49-F238E27FC236}">
                  <a16:creationId xmlns:a16="http://schemas.microsoft.com/office/drawing/2014/main" id="{23DE7E23-02FF-CF45-A3A8-228B6024CAB5}"/>
                </a:ext>
              </a:extLst>
            </p:cNvPr>
            <p:cNvCxnSpPr>
              <a:cxnSpLocks/>
              <a:stCxn id="41" idx="1"/>
              <a:endCxn id="103" idx="3"/>
            </p:cNvCxnSpPr>
            <p:nvPr/>
          </p:nvCxnSpPr>
          <p:spPr>
            <a:xfrm flipH="1">
              <a:off x="8877902" y="3881107"/>
              <a:ext cx="951437" cy="463589"/>
            </a:xfrm>
            <a:prstGeom prst="line">
              <a:avLst/>
            </a:prstGeom>
            <a:ln w="38100">
              <a:prstDash val="sysDash"/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9" name="Straight Connector 331">
              <a:extLst>
                <a:ext uri="{FF2B5EF4-FFF2-40B4-BE49-F238E27FC236}">
                  <a16:creationId xmlns:a16="http://schemas.microsoft.com/office/drawing/2014/main" id="{936D9D6E-2E31-7746-B074-07B4A97FC992}"/>
                </a:ext>
              </a:extLst>
            </p:cNvPr>
            <p:cNvCxnSpPr>
              <a:cxnSpLocks/>
              <a:stCxn id="117" idx="1"/>
              <a:endCxn id="86" idx="3"/>
            </p:cNvCxnSpPr>
            <p:nvPr/>
          </p:nvCxnSpPr>
          <p:spPr>
            <a:xfrm flipH="1" flipV="1">
              <a:off x="8878557" y="2247116"/>
              <a:ext cx="930518" cy="716677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87744CED-7926-4CA9-8060-A2798B456245}"/>
              </a:ext>
            </a:extLst>
          </p:cNvPr>
          <p:cNvSpPr/>
          <p:nvPr/>
        </p:nvSpPr>
        <p:spPr>
          <a:xfrm>
            <a:off x="2135561" y="6267011"/>
            <a:ext cx="9489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7 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Talmage E., Welch J. L. Improving average performance by relaxing distributed data structures //International Symposium on Distributed Compu-ting. – Springer, Berlin, Heidelberg, 2014. – </a:t>
            </a:r>
            <a:r>
              <a:rPr lang="ru-RU" sz="1200" dirty="0">
                <a:solidFill>
                  <a:srgbClr val="222222"/>
                </a:solidFill>
                <a:latin typeface="Gill Sans SemiBold"/>
              </a:rPr>
              <a:t>С. 421-438</a:t>
            </a:r>
          </a:p>
        </p:txBody>
      </p:sp>
      <p:sp>
        <p:nvSpPr>
          <p:cNvPr id="17" name="Облачко с текстом: прямоугольное 16">
            <a:extLst>
              <a:ext uri="{FF2B5EF4-FFF2-40B4-BE49-F238E27FC236}">
                <a16:creationId xmlns:a16="http://schemas.microsoft.com/office/drawing/2014/main" id="{B6EA94F7-D3D2-4D49-9E5A-EB7CEAE6EDED}"/>
              </a:ext>
            </a:extLst>
          </p:cNvPr>
          <p:cNvSpPr/>
          <p:nvPr/>
        </p:nvSpPr>
        <p:spPr>
          <a:xfrm>
            <a:off x="8438448" y="5166726"/>
            <a:ext cx="3272247" cy="942539"/>
          </a:xfrm>
          <a:prstGeom prst="wedgeRectCallout">
            <a:avLst>
              <a:gd name="adj1" fmla="val 20965"/>
              <a:gd name="adj2" fmla="val -7990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tx2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lnSpc>
                <a:spcPct val="80000"/>
              </a:lnSpc>
            </a:pPr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Логическое представление структуры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C88CE97D-FAC7-4E4B-8438-A445CB1EFA9C}"/>
              </a:ext>
            </a:extLst>
          </p:cNvPr>
          <p:cNvGrpSpPr/>
          <p:nvPr/>
        </p:nvGrpSpPr>
        <p:grpSpPr>
          <a:xfrm>
            <a:off x="8721762" y="5306189"/>
            <a:ext cx="2705617" cy="374482"/>
            <a:chOff x="6077656" y="5271560"/>
            <a:chExt cx="2971076" cy="374482"/>
          </a:xfrm>
        </p:grpSpPr>
        <p:sp>
          <p:nvSpPr>
            <p:cNvPr id="69" name="Rectangle 13">
              <a:extLst>
                <a:ext uri="{FF2B5EF4-FFF2-40B4-BE49-F238E27FC236}">
                  <a16:creationId xmlns:a16="http://schemas.microsoft.com/office/drawing/2014/main" id="{365EB28D-8930-40EE-8242-D0F3B4D147B8}"/>
                </a:ext>
              </a:extLst>
            </p:cNvPr>
            <p:cNvSpPr/>
            <p:nvPr/>
          </p:nvSpPr>
          <p:spPr>
            <a:xfrm>
              <a:off x="6077656" y="5271811"/>
              <a:ext cx="496854" cy="374231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15</a:t>
              </a:r>
              <a:endParaRPr lang="ru-RU" sz="1600" dirty="0">
                <a:solidFill>
                  <a:schemeClr val="tx2"/>
                </a:solidFill>
              </a:endParaRPr>
            </a:p>
          </p:txBody>
        </p:sp>
        <p:sp>
          <p:nvSpPr>
            <p:cNvPr id="70" name="Rectangle 14">
              <a:extLst>
                <a:ext uri="{FF2B5EF4-FFF2-40B4-BE49-F238E27FC236}">
                  <a16:creationId xmlns:a16="http://schemas.microsoft.com/office/drawing/2014/main" id="{A2BC7F44-BF0F-4E3A-8CC5-081D61D1C0A3}"/>
                </a:ext>
              </a:extLst>
            </p:cNvPr>
            <p:cNvSpPr/>
            <p:nvPr/>
          </p:nvSpPr>
          <p:spPr>
            <a:xfrm>
              <a:off x="6575323" y="5271560"/>
              <a:ext cx="496854" cy="374231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1</a:t>
              </a:r>
              <a:endParaRPr lang="ru-RU" sz="1600" dirty="0">
                <a:solidFill>
                  <a:schemeClr val="tx2"/>
                </a:solidFill>
              </a:endParaRPr>
            </a:p>
          </p:txBody>
        </p:sp>
        <p:sp>
          <p:nvSpPr>
            <p:cNvPr id="71" name="Rectangle 16">
              <a:extLst>
                <a:ext uri="{FF2B5EF4-FFF2-40B4-BE49-F238E27FC236}">
                  <a16:creationId xmlns:a16="http://schemas.microsoft.com/office/drawing/2014/main" id="{EAAEE39D-A4FD-4BFF-B4DD-9AE59AFFECC3}"/>
                </a:ext>
              </a:extLst>
            </p:cNvPr>
            <p:cNvSpPr/>
            <p:nvPr/>
          </p:nvSpPr>
          <p:spPr>
            <a:xfrm>
              <a:off x="7060377" y="5271560"/>
              <a:ext cx="496854" cy="374231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26</a:t>
              </a:r>
              <a:endParaRPr lang="ru-RU" sz="1600" dirty="0">
                <a:solidFill>
                  <a:schemeClr val="tx2"/>
                </a:solidFill>
              </a:endParaRPr>
            </a:p>
          </p:txBody>
        </p:sp>
        <p:sp>
          <p:nvSpPr>
            <p:cNvPr id="73" name="Rectangle 13">
              <a:extLst>
                <a:ext uri="{FF2B5EF4-FFF2-40B4-BE49-F238E27FC236}">
                  <a16:creationId xmlns:a16="http://schemas.microsoft.com/office/drawing/2014/main" id="{D6C37FF3-43A7-4C63-96D9-ABD0D6BC8DDD}"/>
                </a:ext>
              </a:extLst>
            </p:cNvPr>
            <p:cNvSpPr/>
            <p:nvPr/>
          </p:nvSpPr>
          <p:spPr>
            <a:xfrm>
              <a:off x="7557231" y="5271560"/>
              <a:ext cx="496854" cy="374231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30</a:t>
              </a:r>
              <a:endParaRPr lang="ru-RU" sz="1600" dirty="0">
                <a:solidFill>
                  <a:schemeClr val="tx2"/>
                </a:solidFill>
              </a:endParaRPr>
            </a:p>
          </p:txBody>
        </p:sp>
        <p:sp>
          <p:nvSpPr>
            <p:cNvPr id="75" name="Rectangle 14">
              <a:extLst>
                <a:ext uri="{FF2B5EF4-FFF2-40B4-BE49-F238E27FC236}">
                  <a16:creationId xmlns:a16="http://schemas.microsoft.com/office/drawing/2014/main" id="{A616EE77-F693-4FD2-86FF-37AAB034D17C}"/>
                </a:ext>
              </a:extLst>
            </p:cNvPr>
            <p:cNvSpPr/>
            <p:nvPr/>
          </p:nvSpPr>
          <p:spPr>
            <a:xfrm>
              <a:off x="8054899" y="5279090"/>
              <a:ext cx="496854" cy="364198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2"/>
                  </a:solidFill>
                </a:rPr>
                <a:t>44</a:t>
              </a:r>
            </a:p>
          </p:txBody>
        </p:sp>
        <p:sp>
          <p:nvSpPr>
            <p:cNvPr id="76" name="Rectangle 16">
              <a:extLst>
                <a:ext uri="{FF2B5EF4-FFF2-40B4-BE49-F238E27FC236}">
                  <a16:creationId xmlns:a16="http://schemas.microsoft.com/office/drawing/2014/main" id="{993A0557-B597-4AA2-807E-1CEF4E7A3789}"/>
                </a:ext>
              </a:extLst>
            </p:cNvPr>
            <p:cNvSpPr/>
            <p:nvPr/>
          </p:nvSpPr>
          <p:spPr>
            <a:xfrm>
              <a:off x="8551878" y="5279090"/>
              <a:ext cx="496854" cy="364198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89</a:t>
              </a:r>
              <a:endParaRPr lang="ru-RU" sz="16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5376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E1FA-DB27-47BB-AC29-A13C9A981991}" type="slidenum">
              <a:rPr lang="ru-RU" smtClean="0"/>
              <a:pPr/>
              <a:t>73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EBCF09-DEC5-4CBE-BA3C-153CA59DF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к</a:t>
            </a:r>
            <a:r>
              <a:rPr lang="ru-RU" baseline="30000" dirty="0"/>
              <a:t>8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FCD471D9-5639-4E16-9BE1-49E259BDD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SprayList</a:t>
            </a:r>
            <a:endParaRPr lang="ru-RU" dirty="0"/>
          </a:p>
        </p:txBody>
      </p:sp>
      <p:grpSp>
        <p:nvGrpSpPr>
          <p:cNvPr id="220" name="Группа 219">
            <a:extLst>
              <a:ext uri="{FF2B5EF4-FFF2-40B4-BE49-F238E27FC236}">
                <a16:creationId xmlns:a16="http://schemas.microsoft.com/office/drawing/2014/main" id="{D6749A8C-A7D3-476E-AA36-800DDB26EBE3}"/>
              </a:ext>
            </a:extLst>
          </p:cNvPr>
          <p:cNvGrpSpPr/>
          <p:nvPr/>
        </p:nvGrpSpPr>
        <p:grpSpPr>
          <a:xfrm>
            <a:off x="392393" y="1438417"/>
            <a:ext cx="11612091" cy="4555176"/>
            <a:chOff x="392393" y="1438417"/>
            <a:chExt cx="11612091" cy="4555176"/>
          </a:xfrm>
        </p:grpSpPr>
        <p:sp>
          <p:nvSpPr>
            <p:cNvPr id="8" name="Rectangle 7"/>
            <p:cNvSpPr/>
            <p:nvPr/>
          </p:nvSpPr>
          <p:spPr>
            <a:xfrm>
              <a:off x="6532547" y="1438417"/>
              <a:ext cx="5471937" cy="455469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08" name="Группа 307">
              <a:extLst>
                <a:ext uri="{FF2B5EF4-FFF2-40B4-BE49-F238E27FC236}">
                  <a16:creationId xmlns:a16="http://schemas.microsoft.com/office/drawing/2014/main" id="{40DE3254-9581-454F-9F61-DC292CF2482B}"/>
                </a:ext>
              </a:extLst>
            </p:cNvPr>
            <p:cNvGrpSpPr/>
            <p:nvPr/>
          </p:nvGrpSpPr>
          <p:grpSpPr>
            <a:xfrm>
              <a:off x="2277452" y="1438894"/>
              <a:ext cx="3599338" cy="2214440"/>
              <a:chOff x="767408" y="1464738"/>
              <a:chExt cx="3599338" cy="2214440"/>
            </a:xfrm>
          </p:grpSpPr>
          <p:sp>
            <p:nvSpPr>
              <p:cNvPr id="289" name="Rectangle 5">
                <a:extLst>
                  <a:ext uri="{FF2B5EF4-FFF2-40B4-BE49-F238E27FC236}">
                    <a16:creationId xmlns:a16="http://schemas.microsoft.com/office/drawing/2014/main" id="{445597B6-86D0-BE4F-AB2F-876797071330}"/>
                  </a:ext>
                </a:extLst>
              </p:cNvPr>
              <p:cNvSpPr/>
              <p:nvPr/>
            </p:nvSpPr>
            <p:spPr>
              <a:xfrm>
                <a:off x="767408" y="1464738"/>
                <a:ext cx="3599338" cy="22144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CPU 0</a:t>
                </a:r>
              </a:p>
            </p:txBody>
          </p:sp>
          <p:sp>
            <p:nvSpPr>
              <p:cNvPr id="143" name="Rectangle 48">
                <a:extLst>
                  <a:ext uri="{FF2B5EF4-FFF2-40B4-BE49-F238E27FC236}">
                    <a16:creationId xmlns:a16="http://schemas.microsoft.com/office/drawing/2014/main" id="{9AB8A40A-F0E0-B547-A671-D02AF1C0CACE}"/>
                  </a:ext>
                </a:extLst>
              </p:cNvPr>
              <p:cNvSpPr/>
              <p:nvPr/>
            </p:nvSpPr>
            <p:spPr>
              <a:xfrm>
                <a:off x="930324" y="1577846"/>
                <a:ext cx="1188615" cy="90939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600" dirty="0"/>
                  <a:t>Ядро</a:t>
                </a:r>
                <a:r>
                  <a:rPr lang="en-US" sz="1600" dirty="0"/>
                  <a:t> 0</a:t>
                </a:r>
              </a:p>
            </p:txBody>
          </p:sp>
          <p:cxnSp>
            <p:nvCxnSpPr>
              <p:cNvPr id="244" name="Straight Connector 331">
                <a:extLst>
                  <a:ext uri="{FF2B5EF4-FFF2-40B4-BE49-F238E27FC236}">
                    <a16:creationId xmlns:a16="http://schemas.microsoft.com/office/drawing/2014/main" id="{DD25F430-C9E6-9B4F-AC6D-181D205078CC}"/>
                  </a:ext>
                </a:extLst>
              </p:cNvPr>
              <p:cNvCxnSpPr>
                <a:cxnSpLocks/>
                <a:stCxn id="272" idx="0"/>
                <a:endCxn id="88" idx="3"/>
              </p:cNvCxnSpPr>
              <p:nvPr/>
            </p:nvCxnSpPr>
            <p:spPr>
              <a:xfrm flipH="1" flipV="1">
                <a:off x="1978517" y="2149329"/>
                <a:ext cx="318790" cy="403890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70" name="Rectangle 48">
                <a:extLst>
                  <a:ext uri="{FF2B5EF4-FFF2-40B4-BE49-F238E27FC236}">
                    <a16:creationId xmlns:a16="http://schemas.microsoft.com/office/drawing/2014/main" id="{CFEBFC08-E581-384C-A482-C9DD3C24C20E}"/>
                  </a:ext>
                </a:extLst>
              </p:cNvPr>
              <p:cNvSpPr/>
              <p:nvPr/>
            </p:nvSpPr>
            <p:spPr>
              <a:xfrm>
                <a:off x="948413" y="2628173"/>
                <a:ext cx="1188615" cy="90939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600" dirty="0"/>
                  <a:t>Ядро</a:t>
                </a:r>
                <a:r>
                  <a:rPr lang="en-US" sz="1600" dirty="0"/>
                  <a:t> 1</a:t>
                </a:r>
              </a:p>
            </p:txBody>
          </p:sp>
          <p:sp>
            <p:nvSpPr>
              <p:cNvPr id="272" name="Rectangle 335">
                <a:extLst>
                  <a:ext uri="{FF2B5EF4-FFF2-40B4-BE49-F238E27FC236}">
                    <a16:creationId xmlns:a16="http://schemas.microsoft.com/office/drawing/2014/main" id="{5153D947-30AD-7741-9AB2-4FB682AAC4CF}"/>
                  </a:ext>
                </a:extLst>
              </p:cNvPr>
              <p:cNvSpPr/>
              <p:nvPr/>
            </p:nvSpPr>
            <p:spPr>
              <a:xfrm rot="16200000">
                <a:off x="2450263" y="2172362"/>
                <a:ext cx="455802" cy="76171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L3</a:t>
                </a:r>
                <a:endParaRPr lang="ru-RU" dirty="0"/>
              </a:p>
            </p:txBody>
          </p:sp>
          <p:sp>
            <p:nvSpPr>
              <p:cNvPr id="273" name="Rectangle 326">
                <a:extLst>
                  <a:ext uri="{FF2B5EF4-FFF2-40B4-BE49-F238E27FC236}">
                    <a16:creationId xmlns:a16="http://schemas.microsoft.com/office/drawing/2014/main" id="{46D57988-E0B4-9C43-8A17-0E4F23BF3FEA}"/>
                  </a:ext>
                </a:extLst>
              </p:cNvPr>
              <p:cNvSpPr/>
              <p:nvPr/>
            </p:nvSpPr>
            <p:spPr>
              <a:xfrm>
                <a:off x="3324045" y="2439898"/>
                <a:ext cx="832157" cy="215444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/>
                  <a:t>IO</a:t>
                </a:r>
              </a:p>
            </p:txBody>
          </p:sp>
          <p:cxnSp>
            <p:nvCxnSpPr>
              <p:cNvPr id="274" name="Straight Connector 331">
                <a:extLst>
                  <a:ext uri="{FF2B5EF4-FFF2-40B4-BE49-F238E27FC236}">
                    <a16:creationId xmlns:a16="http://schemas.microsoft.com/office/drawing/2014/main" id="{3C5A861E-1016-8544-BFC5-85561098BFB8}"/>
                  </a:ext>
                </a:extLst>
              </p:cNvPr>
              <p:cNvCxnSpPr>
                <a:cxnSpLocks/>
                <a:stCxn id="272" idx="0"/>
                <a:endCxn id="89" idx="3"/>
              </p:cNvCxnSpPr>
              <p:nvPr/>
            </p:nvCxnSpPr>
            <p:spPr>
              <a:xfrm flipH="1">
                <a:off x="1979643" y="2553219"/>
                <a:ext cx="317664" cy="691386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331">
                <a:extLst>
                  <a:ext uri="{FF2B5EF4-FFF2-40B4-BE49-F238E27FC236}">
                    <a16:creationId xmlns:a16="http://schemas.microsoft.com/office/drawing/2014/main" id="{170D87C0-2569-9743-9E39-51B0A7D5B35D}"/>
                  </a:ext>
                </a:extLst>
              </p:cNvPr>
              <p:cNvCxnSpPr>
                <a:cxnSpLocks/>
                <a:stCxn id="273" idx="1"/>
                <a:endCxn id="272" idx="2"/>
              </p:cNvCxnSpPr>
              <p:nvPr/>
            </p:nvCxnSpPr>
            <p:spPr>
              <a:xfrm flipH="1">
                <a:off x="3059021" y="2547620"/>
                <a:ext cx="265024" cy="5599"/>
              </a:xfrm>
              <a:prstGeom prst="line">
                <a:avLst/>
              </a:prstGeom>
              <a:ln w="19050">
                <a:solidFill>
                  <a:srgbClr val="0A1D6C"/>
                </a:solidFill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43" name="Right Arrow 9">
              <a:extLst>
                <a:ext uri="{FF2B5EF4-FFF2-40B4-BE49-F238E27FC236}">
                  <a16:creationId xmlns:a16="http://schemas.microsoft.com/office/drawing/2014/main" id="{D2E171C9-C990-E145-A2F4-C9264EA6109F}"/>
                </a:ext>
              </a:extLst>
            </p:cNvPr>
            <p:cNvSpPr/>
            <p:nvPr/>
          </p:nvSpPr>
          <p:spPr>
            <a:xfrm>
              <a:off x="392394" y="1584860"/>
              <a:ext cx="2056530" cy="90952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tIns="45720"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Вставка</a:t>
              </a:r>
              <a:r>
                <a:rPr lang="en-US" dirty="0">
                  <a:solidFill>
                    <a:schemeClr val="tx2"/>
                  </a:solidFill>
                </a:rPr>
                <a:t> 52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311" name="Right Arrow 9">
              <a:extLst>
                <a:ext uri="{FF2B5EF4-FFF2-40B4-BE49-F238E27FC236}">
                  <a16:creationId xmlns:a16="http://schemas.microsoft.com/office/drawing/2014/main" id="{5233E2E0-4216-4948-98F6-11E2EB84F55D}"/>
                </a:ext>
              </a:extLst>
            </p:cNvPr>
            <p:cNvSpPr/>
            <p:nvPr/>
          </p:nvSpPr>
          <p:spPr>
            <a:xfrm>
              <a:off x="392393" y="2625842"/>
              <a:ext cx="2064402" cy="909526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tIns="45720" rtlCol="0" anchor="ctr"/>
            <a:lstStyle/>
            <a:p>
              <a:pPr algn="ctr"/>
              <a:r>
                <a:rPr lang="ru-RU" sz="1600" dirty="0">
                  <a:solidFill>
                    <a:schemeClr val="tx2"/>
                  </a:solidFill>
                </a:rPr>
                <a:t>Удаление Максимального</a:t>
              </a:r>
            </a:p>
          </p:txBody>
        </p:sp>
        <p:grpSp>
          <p:nvGrpSpPr>
            <p:cNvPr id="312" name="Группа 311">
              <a:extLst>
                <a:ext uri="{FF2B5EF4-FFF2-40B4-BE49-F238E27FC236}">
                  <a16:creationId xmlns:a16="http://schemas.microsoft.com/office/drawing/2014/main" id="{DBF166EB-1A69-8B48-9E67-E3B9B7C795E3}"/>
                </a:ext>
              </a:extLst>
            </p:cNvPr>
            <p:cNvGrpSpPr/>
            <p:nvPr/>
          </p:nvGrpSpPr>
          <p:grpSpPr>
            <a:xfrm>
              <a:off x="2266740" y="3779153"/>
              <a:ext cx="3599338" cy="2214440"/>
              <a:chOff x="767408" y="1464738"/>
              <a:chExt cx="3599338" cy="2214440"/>
            </a:xfrm>
          </p:grpSpPr>
          <p:sp>
            <p:nvSpPr>
              <p:cNvPr id="313" name="Rectangle 5">
                <a:extLst>
                  <a:ext uri="{FF2B5EF4-FFF2-40B4-BE49-F238E27FC236}">
                    <a16:creationId xmlns:a16="http://schemas.microsoft.com/office/drawing/2014/main" id="{77C3D980-07D7-DC48-9950-76344899E18E}"/>
                  </a:ext>
                </a:extLst>
              </p:cNvPr>
              <p:cNvSpPr/>
              <p:nvPr/>
            </p:nvSpPr>
            <p:spPr>
              <a:xfrm>
                <a:off x="767408" y="1464738"/>
                <a:ext cx="3599338" cy="22144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CPU 1</a:t>
                </a:r>
              </a:p>
            </p:txBody>
          </p:sp>
          <p:sp>
            <p:nvSpPr>
              <p:cNvPr id="314" name="Rectangle 48">
                <a:extLst>
                  <a:ext uri="{FF2B5EF4-FFF2-40B4-BE49-F238E27FC236}">
                    <a16:creationId xmlns:a16="http://schemas.microsoft.com/office/drawing/2014/main" id="{928902C6-56EE-0A4F-AF43-5A0E4D7A85E1}"/>
                  </a:ext>
                </a:extLst>
              </p:cNvPr>
              <p:cNvSpPr/>
              <p:nvPr/>
            </p:nvSpPr>
            <p:spPr>
              <a:xfrm>
                <a:off x="930324" y="1577846"/>
                <a:ext cx="1188615" cy="90939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600" dirty="0"/>
                  <a:t>Ядро</a:t>
                </a:r>
                <a:r>
                  <a:rPr lang="en-US" sz="1600" dirty="0"/>
                  <a:t> 0</a:t>
                </a:r>
              </a:p>
            </p:txBody>
          </p:sp>
          <p:cxnSp>
            <p:nvCxnSpPr>
              <p:cNvPr id="316" name="Straight Connector 331">
                <a:extLst>
                  <a:ext uri="{FF2B5EF4-FFF2-40B4-BE49-F238E27FC236}">
                    <a16:creationId xmlns:a16="http://schemas.microsoft.com/office/drawing/2014/main" id="{0473710D-9D6D-AB46-B7E6-99D8C6883177}"/>
                  </a:ext>
                </a:extLst>
              </p:cNvPr>
              <p:cNvCxnSpPr>
                <a:cxnSpLocks/>
                <a:stCxn id="319" idx="0"/>
                <a:endCxn id="91" idx="3"/>
              </p:cNvCxnSpPr>
              <p:nvPr/>
            </p:nvCxnSpPr>
            <p:spPr>
              <a:xfrm flipH="1" flipV="1">
                <a:off x="1951811" y="2158643"/>
                <a:ext cx="345496" cy="394576"/>
              </a:xfrm>
              <a:prstGeom prst="lin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17" name="Rectangle 48">
                <a:extLst>
                  <a:ext uri="{FF2B5EF4-FFF2-40B4-BE49-F238E27FC236}">
                    <a16:creationId xmlns:a16="http://schemas.microsoft.com/office/drawing/2014/main" id="{533FD8B1-92B5-C445-95A3-27258011066F}"/>
                  </a:ext>
                </a:extLst>
              </p:cNvPr>
              <p:cNvSpPr/>
              <p:nvPr/>
            </p:nvSpPr>
            <p:spPr>
              <a:xfrm>
                <a:off x="948413" y="2628173"/>
                <a:ext cx="1188615" cy="90939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600" dirty="0"/>
                  <a:t>Ядро</a:t>
                </a:r>
                <a:r>
                  <a:rPr lang="en-US" sz="1600" dirty="0"/>
                  <a:t> 1</a:t>
                </a:r>
              </a:p>
            </p:txBody>
          </p:sp>
          <p:sp>
            <p:nvSpPr>
              <p:cNvPr id="319" name="Rectangle 335">
                <a:extLst>
                  <a:ext uri="{FF2B5EF4-FFF2-40B4-BE49-F238E27FC236}">
                    <a16:creationId xmlns:a16="http://schemas.microsoft.com/office/drawing/2014/main" id="{7C885A9E-6BB2-D343-A148-4ED9FC162B26}"/>
                  </a:ext>
                </a:extLst>
              </p:cNvPr>
              <p:cNvSpPr/>
              <p:nvPr/>
            </p:nvSpPr>
            <p:spPr>
              <a:xfrm rot="16200000">
                <a:off x="2450263" y="2172362"/>
                <a:ext cx="455802" cy="76171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L3</a:t>
                </a:r>
                <a:endParaRPr lang="ru-RU" dirty="0"/>
              </a:p>
            </p:txBody>
          </p:sp>
          <p:sp>
            <p:nvSpPr>
              <p:cNvPr id="320" name="Rectangle 326">
                <a:extLst>
                  <a:ext uri="{FF2B5EF4-FFF2-40B4-BE49-F238E27FC236}">
                    <a16:creationId xmlns:a16="http://schemas.microsoft.com/office/drawing/2014/main" id="{966CD634-9674-EB42-A613-F21F9D5D4A0B}"/>
                  </a:ext>
                </a:extLst>
              </p:cNvPr>
              <p:cNvSpPr/>
              <p:nvPr/>
            </p:nvSpPr>
            <p:spPr>
              <a:xfrm>
                <a:off x="3324045" y="2439898"/>
                <a:ext cx="832157" cy="215444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/>
                  <a:t>IO</a:t>
                </a:r>
              </a:p>
            </p:txBody>
          </p:sp>
          <p:cxnSp>
            <p:nvCxnSpPr>
              <p:cNvPr id="321" name="Straight Connector 331">
                <a:extLst>
                  <a:ext uri="{FF2B5EF4-FFF2-40B4-BE49-F238E27FC236}">
                    <a16:creationId xmlns:a16="http://schemas.microsoft.com/office/drawing/2014/main" id="{E91B8862-8BD4-4140-8017-20491FF13CD2}"/>
                  </a:ext>
                </a:extLst>
              </p:cNvPr>
              <p:cNvCxnSpPr>
                <a:cxnSpLocks/>
                <a:stCxn id="319" idx="0"/>
                <a:endCxn id="94" idx="3"/>
              </p:cNvCxnSpPr>
              <p:nvPr/>
            </p:nvCxnSpPr>
            <p:spPr>
              <a:xfrm flipH="1">
                <a:off x="1952077" y="2553219"/>
                <a:ext cx="345230" cy="692982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31">
                <a:extLst>
                  <a:ext uri="{FF2B5EF4-FFF2-40B4-BE49-F238E27FC236}">
                    <a16:creationId xmlns:a16="http://schemas.microsoft.com/office/drawing/2014/main" id="{745DF8DC-5972-AF4B-B652-D5E5CCCA9D08}"/>
                  </a:ext>
                </a:extLst>
              </p:cNvPr>
              <p:cNvCxnSpPr>
                <a:cxnSpLocks/>
                <a:stCxn id="320" idx="1"/>
                <a:endCxn id="319" idx="2"/>
              </p:cNvCxnSpPr>
              <p:nvPr/>
            </p:nvCxnSpPr>
            <p:spPr>
              <a:xfrm flipH="1">
                <a:off x="3059021" y="2547620"/>
                <a:ext cx="265024" cy="5599"/>
              </a:xfrm>
              <a:prstGeom prst="line">
                <a:avLst/>
              </a:prstGeom>
              <a:ln w="19050">
                <a:solidFill>
                  <a:srgbClr val="0A1D6C"/>
                </a:solidFill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23" name="Right Arrow 9">
              <a:extLst>
                <a:ext uri="{FF2B5EF4-FFF2-40B4-BE49-F238E27FC236}">
                  <a16:creationId xmlns:a16="http://schemas.microsoft.com/office/drawing/2014/main" id="{72973F53-D18A-7B43-8B6C-7C49103610F3}"/>
                </a:ext>
              </a:extLst>
            </p:cNvPr>
            <p:cNvSpPr/>
            <p:nvPr/>
          </p:nvSpPr>
          <p:spPr>
            <a:xfrm>
              <a:off x="392393" y="3925119"/>
              <a:ext cx="2045818" cy="909526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tIns="45720" rtlCol="0" anchor="ctr"/>
            <a:lstStyle/>
            <a:p>
              <a:pPr algn="ctr"/>
              <a:r>
                <a:rPr lang="ru-RU" sz="1600" dirty="0">
                  <a:solidFill>
                    <a:schemeClr val="tx2"/>
                  </a:solidFill>
                </a:rPr>
                <a:t>Удаление Максимального</a:t>
              </a:r>
            </a:p>
          </p:txBody>
        </p:sp>
        <p:sp>
          <p:nvSpPr>
            <p:cNvPr id="324" name="Right Arrow 9">
              <a:extLst>
                <a:ext uri="{FF2B5EF4-FFF2-40B4-BE49-F238E27FC236}">
                  <a16:creationId xmlns:a16="http://schemas.microsoft.com/office/drawing/2014/main" id="{571C6D83-88EF-DE41-A2B8-0E08677F06C9}"/>
                </a:ext>
              </a:extLst>
            </p:cNvPr>
            <p:cNvSpPr/>
            <p:nvPr/>
          </p:nvSpPr>
          <p:spPr>
            <a:xfrm>
              <a:off x="392393" y="4966101"/>
              <a:ext cx="2053690" cy="909526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tIns="45720"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Вставка</a:t>
              </a:r>
              <a:r>
                <a:rPr lang="en-US" dirty="0">
                  <a:solidFill>
                    <a:schemeClr val="tx2"/>
                  </a:solidFill>
                </a:rPr>
                <a:t> 14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88" name="Rectangle 49">
              <a:extLst>
                <a:ext uri="{FF2B5EF4-FFF2-40B4-BE49-F238E27FC236}">
                  <a16:creationId xmlns:a16="http://schemas.microsoft.com/office/drawing/2014/main" id="{247FEE5B-4B98-8842-B15E-F41DB14619E1}"/>
                </a:ext>
              </a:extLst>
            </p:cNvPr>
            <p:cNvSpPr/>
            <p:nvPr/>
          </p:nvSpPr>
          <p:spPr>
            <a:xfrm>
              <a:off x="2584204" y="1984985"/>
              <a:ext cx="904357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US" dirty="0"/>
                <a:t>L1</a:t>
              </a:r>
              <a:endParaRPr lang="ru-RU" dirty="0"/>
            </a:p>
          </p:txBody>
        </p:sp>
        <p:sp>
          <p:nvSpPr>
            <p:cNvPr id="89" name="Rectangle 49">
              <a:extLst>
                <a:ext uri="{FF2B5EF4-FFF2-40B4-BE49-F238E27FC236}">
                  <a16:creationId xmlns:a16="http://schemas.microsoft.com/office/drawing/2014/main" id="{0DEF7545-F6F4-F34E-9CD7-3A46156640AC}"/>
                </a:ext>
              </a:extLst>
            </p:cNvPr>
            <p:cNvSpPr/>
            <p:nvPr/>
          </p:nvSpPr>
          <p:spPr>
            <a:xfrm>
              <a:off x="2585330" y="3080261"/>
              <a:ext cx="904357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US" dirty="0"/>
                <a:t>L1</a:t>
              </a:r>
              <a:endParaRPr lang="ru-RU" dirty="0"/>
            </a:p>
          </p:txBody>
        </p:sp>
        <p:sp>
          <p:nvSpPr>
            <p:cNvPr id="91" name="Rectangle 49">
              <a:extLst>
                <a:ext uri="{FF2B5EF4-FFF2-40B4-BE49-F238E27FC236}">
                  <a16:creationId xmlns:a16="http://schemas.microsoft.com/office/drawing/2014/main" id="{51587B9D-BC47-3947-ABFC-C7E720981972}"/>
                </a:ext>
              </a:extLst>
            </p:cNvPr>
            <p:cNvSpPr/>
            <p:nvPr/>
          </p:nvSpPr>
          <p:spPr>
            <a:xfrm>
              <a:off x="2546786" y="4334558"/>
              <a:ext cx="904357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US" dirty="0"/>
                <a:t>L1</a:t>
              </a:r>
              <a:endParaRPr lang="ru-RU" dirty="0"/>
            </a:p>
          </p:txBody>
        </p:sp>
        <p:sp>
          <p:nvSpPr>
            <p:cNvPr id="94" name="Rectangle 49">
              <a:extLst>
                <a:ext uri="{FF2B5EF4-FFF2-40B4-BE49-F238E27FC236}">
                  <a16:creationId xmlns:a16="http://schemas.microsoft.com/office/drawing/2014/main" id="{F5FCAFDF-5BF4-B04A-850B-82D83351274E}"/>
                </a:ext>
              </a:extLst>
            </p:cNvPr>
            <p:cNvSpPr/>
            <p:nvPr/>
          </p:nvSpPr>
          <p:spPr>
            <a:xfrm>
              <a:off x="2547052" y="5422116"/>
              <a:ext cx="904357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US" dirty="0"/>
                <a:t>L1</a:t>
              </a:r>
              <a:endParaRPr lang="ru-RU" dirty="0"/>
            </a:p>
          </p:txBody>
        </p:sp>
        <p:sp>
          <p:nvSpPr>
            <p:cNvPr id="83" name="Rectangle 37">
              <a:extLst>
                <a:ext uri="{FF2B5EF4-FFF2-40B4-BE49-F238E27FC236}">
                  <a16:creationId xmlns:a16="http://schemas.microsoft.com/office/drawing/2014/main" id="{FF8F04D4-161F-4988-9095-A3C6834E0A61}"/>
                </a:ext>
              </a:extLst>
            </p:cNvPr>
            <p:cNvSpPr/>
            <p:nvPr/>
          </p:nvSpPr>
          <p:spPr>
            <a:xfrm>
              <a:off x="7262813" y="4604317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5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85" name="Rectangle 38">
              <a:extLst>
                <a:ext uri="{FF2B5EF4-FFF2-40B4-BE49-F238E27FC236}">
                  <a16:creationId xmlns:a16="http://schemas.microsoft.com/office/drawing/2014/main" id="{00B87301-B969-4520-B585-41DAE679CA29}"/>
                </a:ext>
              </a:extLst>
            </p:cNvPr>
            <p:cNvSpPr/>
            <p:nvPr/>
          </p:nvSpPr>
          <p:spPr>
            <a:xfrm>
              <a:off x="7942452" y="4604317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8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86" name="Rectangle 38">
              <a:extLst>
                <a:ext uri="{FF2B5EF4-FFF2-40B4-BE49-F238E27FC236}">
                  <a16:creationId xmlns:a16="http://schemas.microsoft.com/office/drawing/2014/main" id="{F604BBE0-62A2-4999-A69A-86F98D5C3778}"/>
                </a:ext>
              </a:extLst>
            </p:cNvPr>
            <p:cNvSpPr/>
            <p:nvPr/>
          </p:nvSpPr>
          <p:spPr>
            <a:xfrm>
              <a:off x="8622091" y="4604317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14</a:t>
              </a:r>
            </a:p>
          </p:txBody>
        </p:sp>
        <p:sp>
          <p:nvSpPr>
            <p:cNvPr id="95" name="Rectangle 38">
              <a:extLst>
                <a:ext uri="{FF2B5EF4-FFF2-40B4-BE49-F238E27FC236}">
                  <a16:creationId xmlns:a16="http://schemas.microsoft.com/office/drawing/2014/main" id="{1B9D8822-3B5A-447B-B257-39FBCF1F8390}"/>
                </a:ext>
              </a:extLst>
            </p:cNvPr>
            <p:cNvSpPr/>
            <p:nvPr/>
          </p:nvSpPr>
          <p:spPr>
            <a:xfrm>
              <a:off x="9301730" y="4604317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52</a:t>
              </a:r>
            </a:p>
          </p:txBody>
        </p:sp>
        <p:sp>
          <p:nvSpPr>
            <p:cNvPr id="97" name="Rectangle 37">
              <a:extLst>
                <a:ext uri="{FF2B5EF4-FFF2-40B4-BE49-F238E27FC236}">
                  <a16:creationId xmlns:a16="http://schemas.microsoft.com/office/drawing/2014/main" id="{EC360974-452A-40FE-BEF3-22CE0A53C452}"/>
                </a:ext>
              </a:extLst>
            </p:cNvPr>
            <p:cNvSpPr/>
            <p:nvPr/>
          </p:nvSpPr>
          <p:spPr>
            <a:xfrm>
              <a:off x="9979080" y="4604317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61</a:t>
              </a:r>
            </a:p>
          </p:txBody>
        </p:sp>
        <p:sp>
          <p:nvSpPr>
            <p:cNvPr id="98" name="Rectangle 38">
              <a:extLst>
                <a:ext uri="{FF2B5EF4-FFF2-40B4-BE49-F238E27FC236}">
                  <a16:creationId xmlns:a16="http://schemas.microsoft.com/office/drawing/2014/main" id="{54BA313D-C3FA-4505-A0B8-E9C83B685626}"/>
                </a:ext>
              </a:extLst>
            </p:cNvPr>
            <p:cNvSpPr/>
            <p:nvPr/>
          </p:nvSpPr>
          <p:spPr>
            <a:xfrm>
              <a:off x="10658719" y="4604317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7</a:t>
              </a:r>
              <a:r>
                <a:rPr lang="en-US" dirty="0">
                  <a:solidFill>
                    <a:schemeClr val="tx2"/>
                  </a:solidFill>
                </a:rPr>
                <a:t>8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99" name="Rectangle 38">
              <a:extLst>
                <a:ext uri="{FF2B5EF4-FFF2-40B4-BE49-F238E27FC236}">
                  <a16:creationId xmlns:a16="http://schemas.microsoft.com/office/drawing/2014/main" id="{56359280-7417-40CC-8849-560418116541}"/>
                </a:ext>
              </a:extLst>
            </p:cNvPr>
            <p:cNvSpPr/>
            <p:nvPr/>
          </p:nvSpPr>
          <p:spPr>
            <a:xfrm>
              <a:off x="11338358" y="4604317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8</a:t>
              </a:r>
              <a:r>
                <a:rPr lang="ru-RU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01" name="Rectangle 37">
              <a:extLst>
                <a:ext uri="{FF2B5EF4-FFF2-40B4-BE49-F238E27FC236}">
                  <a16:creationId xmlns:a16="http://schemas.microsoft.com/office/drawing/2014/main" id="{92CB61C0-300A-4588-92F6-B35973C59EFE}"/>
                </a:ext>
              </a:extLst>
            </p:cNvPr>
            <p:cNvSpPr/>
            <p:nvPr/>
          </p:nvSpPr>
          <p:spPr>
            <a:xfrm>
              <a:off x="7262813" y="4035309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5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03" name="Rectangle 38">
              <a:extLst>
                <a:ext uri="{FF2B5EF4-FFF2-40B4-BE49-F238E27FC236}">
                  <a16:creationId xmlns:a16="http://schemas.microsoft.com/office/drawing/2014/main" id="{5C88E7E9-4685-490C-9015-F4FB0880C99E}"/>
                </a:ext>
              </a:extLst>
            </p:cNvPr>
            <p:cNvSpPr/>
            <p:nvPr/>
          </p:nvSpPr>
          <p:spPr>
            <a:xfrm>
              <a:off x="8622091" y="4035309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14</a:t>
              </a:r>
            </a:p>
          </p:txBody>
        </p:sp>
        <p:sp>
          <p:nvSpPr>
            <p:cNvPr id="104" name="Rectangle 38">
              <a:extLst>
                <a:ext uri="{FF2B5EF4-FFF2-40B4-BE49-F238E27FC236}">
                  <a16:creationId xmlns:a16="http://schemas.microsoft.com/office/drawing/2014/main" id="{A7745941-6493-494E-88E8-89DED5AB2206}"/>
                </a:ext>
              </a:extLst>
            </p:cNvPr>
            <p:cNvSpPr/>
            <p:nvPr/>
          </p:nvSpPr>
          <p:spPr>
            <a:xfrm>
              <a:off x="9301730" y="4035309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52</a:t>
              </a:r>
            </a:p>
          </p:txBody>
        </p:sp>
        <p:sp>
          <p:nvSpPr>
            <p:cNvPr id="106" name="Rectangle 38">
              <a:extLst>
                <a:ext uri="{FF2B5EF4-FFF2-40B4-BE49-F238E27FC236}">
                  <a16:creationId xmlns:a16="http://schemas.microsoft.com/office/drawing/2014/main" id="{29FCDCE4-CEBC-440E-9CAC-B0B7108B536C}"/>
                </a:ext>
              </a:extLst>
            </p:cNvPr>
            <p:cNvSpPr/>
            <p:nvPr/>
          </p:nvSpPr>
          <p:spPr>
            <a:xfrm>
              <a:off x="10658719" y="4035309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7</a:t>
              </a:r>
              <a:r>
                <a:rPr lang="en-US" dirty="0">
                  <a:solidFill>
                    <a:schemeClr val="tx2"/>
                  </a:solidFill>
                </a:rPr>
                <a:t>8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6B24E04D-3B04-4EF7-9DAF-9CA285E91634}"/>
                </a:ext>
              </a:extLst>
            </p:cNvPr>
            <p:cNvSpPr/>
            <p:nvPr/>
          </p:nvSpPr>
          <p:spPr>
            <a:xfrm>
              <a:off x="7262813" y="3440053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5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09" name="Rectangle 38">
              <a:extLst>
                <a:ext uri="{FF2B5EF4-FFF2-40B4-BE49-F238E27FC236}">
                  <a16:creationId xmlns:a16="http://schemas.microsoft.com/office/drawing/2014/main" id="{1F3B911D-57CB-491F-86D1-EB992B625B0A}"/>
                </a:ext>
              </a:extLst>
            </p:cNvPr>
            <p:cNvSpPr/>
            <p:nvPr/>
          </p:nvSpPr>
          <p:spPr>
            <a:xfrm>
              <a:off x="7942452" y="3440053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8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10" name="Rectangle 38">
              <a:extLst>
                <a:ext uri="{FF2B5EF4-FFF2-40B4-BE49-F238E27FC236}">
                  <a16:creationId xmlns:a16="http://schemas.microsoft.com/office/drawing/2014/main" id="{D4DC661A-6748-49F3-831B-95351C8C3824}"/>
                </a:ext>
              </a:extLst>
            </p:cNvPr>
            <p:cNvSpPr/>
            <p:nvPr/>
          </p:nvSpPr>
          <p:spPr>
            <a:xfrm>
              <a:off x="8622091" y="3440053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14</a:t>
              </a:r>
            </a:p>
          </p:txBody>
        </p:sp>
        <p:sp>
          <p:nvSpPr>
            <p:cNvPr id="112" name="Rectangle 37">
              <a:extLst>
                <a:ext uri="{FF2B5EF4-FFF2-40B4-BE49-F238E27FC236}">
                  <a16:creationId xmlns:a16="http://schemas.microsoft.com/office/drawing/2014/main" id="{7BC58C8D-6080-4FF9-8630-B901F8E49686}"/>
                </a:ext>
              </a:extLst>
            </p:cNvPr>
            <p:cNvSpPr/>
            <p:nvPr/>
          </p:nvSpPr>
          <p:spPr>
            <a:xfrm>
              <a:off x="9979080" y="3440053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61</a:t>
              </a:r>
            </a:p>
          </p:txBody>
        </p:sp>
        <p:sp>
          <p:nvSpPr>
            <p:cNvPr id="115" name="Rectangle 37">
              <a:extLst>
                <a:ext uri="{FF2B5EF4-FFF2-40B4-BE49-F238E27FC236}">
                  <a16:creationId xmlns:a16="http://schemas.microsoft.com/office/drawing/2014/main" id="{A1135CA2-64AF-4F57-82BD-983E6BBD682D}"/>
                </a:ext>
              </a:extLst>
            </p:cNvPr>
            <p:cNvSpPr/>
            <p:nvPr/>
          </p:nvSpPr>
          <p:spPr>
            <a:xfrm>
              <a:off x="7262813" y="2866057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5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17" name="Rectangle 38">
              <a:extLst>
                <a:ext uri="{FF2B5EF4-FFF2-40B4-BE49-F238E27FC236}">
                  <a16:creationId xmlns:a16="http://schemas.microsoft.com/office/drawing/2014/main" id="{74A5FC08-8707-420E-A272-1487B29C2BE8}"/>
                </a:ext>
              </a:extLst>
            </p:cNvPr>
            <p:cNvSpPr/>
            <p:nvPr/>
          </p:nvSpPr>
          <p:spPr>
            <a:xfrm>
              <a:off x="8622091" y="2866057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14</a:t>
              </a:r>
            </a:p>
          </p:txBody>
        </p:sp>
        <p:sp>
          <p:nvSpPr>
            <p:cNvPr id="118" name="Rectangle 38">
              <a:extLst>
                <a:ext uri="{FF2B5EF4-FFF2-40B4-BE49-F238E27FC236}">
                  <a16:creationId xmlns:a16="http://schemas.microsoft.com/office/drawing/2014/main" id="{43A07F21-C051-48DC-B4B8-351233ECB922}"/>
                </a:ext>
              </a:extLst>
            </p:cNvPr>
            <p:cNvSpPr/>
            <p:nvPr/>
          </p:nvSpPr>
          <p:spPr>
            <a:xfrm>
              <a:off x="9301730" y="2866057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52</a:t>
              </a:r>
            </a:p>
          </p:txBody>
        </p:sp>
        <p:sp>
          <p:nvSpPr>
            <p:cNvPr id="120" name="Rectangle 38">
              <a:extLst>
                <a:ext uri="{FF2B5EF4-FFF2-40B4-BE49-F238E27FC236}">
                  <a16:creationId xmlns:a16="http://schemas.microsoft.com/office/drawing/2014/main" id="{8F4EB6FA-4F63-449C-9605-7CE31435944A}"/>
                </a:ext>
              </a:extLst>
            </p:cNvPr>
            <p:cNvSpPr/>
            <p:nvPr/>
          </p:nvSpPr>
          <p:spPr>
            <a:xfrm>
              <a:off x="10658719" y="2866057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7</a:t>
              </a:r>
              <a:r>
                <a:rPr lang="en-US" dirty="0">
                  <a:solidFill>
                    <a:schemeClr val="tx2"/>
                  </a:solidFill>
                </a:rPr>
                <a:t>8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21" name="Rectangle 38">
              <a:extLst>
                <a:ext uri="{FF2B5EF4-FFF2-40B4-BE49-F238E27FC236}">
                  <a16:creationId xmlns:a16="http://schemas.microsoft.com/office/drawing/2014/main" id="{C1BB5B3F-3C7B-4DEB-B74B-C76A5037C5AC}"/>
                </a:ext>
              </a:extLst>
            </p:cNvPr>
            <p:cNvSpPr/>
            <p:nvPr/>
          </p:nvSpPr>
          <p:spPr>
            <a:xfrm>
              <a:off x="11338358" y="2866057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8</a:t>
              </a:r>
              <a:r>
                <a:rPr lang="ru-RU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22" name="Rectangle 37">
              <a:extLst>
                <a:ext uri="{FF2B5EF4-FFF2-40B4-BE49-F238E27FC236}">
                  <a16:creationId xmlns:a16="http://schemas.microsoft.com/office/drawing/2014/main" id="{06F996E8-2197-456E-B926-C910AF1BEA2C}"/>
                </a:ext>
              </a:extLst>
            </p:cNvPr>
            <p:cNvSpPr/>
            <p:nvPr/>
          </p:nvSpPr>
          <p:spPr>
            <a:xfrm>
              <a:off x="7262813" y="2272278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5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23" name="Rectangle 38">
              <a:extLst>
                <a:ext uri="{FF2B5EF4-FFF2-40B4-BE49-F238E27FC236}">
                  <a16:creationId xmlns:a16="http://schemas.microsoft.com/office/drawing/2014/main" id="{166EB126-B65E-4C44-B9FD-95A21A68FEA4}"/>
                </a:ext>
              </a:extLst>
            </p:cNvPr>
            <p:cNvSpPr/>
            <p:nvPr/>
          </p:nvSpPr>
          <p:spPr>
            <a:xfrm>
              <a:off x="7942452" y="2272278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8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24" name="Rectangle 38">
              <a:extLst>
                <a:ext uri="{FF2B5EF4-FFF2-40B4-BE49-F238E27FC236}">
                  <a16:creationId xmlns:a16="http://schemas.microsoft.com/office/drawing/2014/main" id="{0ED21909-267B-493A-93C8-AB00F5DE8C6C}"/>
                </a:ext>
              </a:extLst>
            </p:cNvPr>
            <p:cNvSpPr/>
            <p:nvPr/>
          </p:nvSpPr>
          <p:spPr>
            <a:xfrm>
              <a:off x="8622091" y="2272278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14</a:t>
              </a:r>
            </a:p>
          </p:txBody>
        </p:sp>
        <p:sp>
          <p:nvSpPr>
            <p:cNvPr id="125" name="Rectangle 38">
              <a:extLst>
                <a:ext uri="{FF2B5EF4-FFF2-40B4-BE49-F238E27FC236}">
                  <a16:creationId xmlns:a16="http://schemas.microsoft.com/office/drawing/2014/main" id="{4F7A69BB-6895-4814-ACFE-CDBDA9B864B6}"/>
                </a:ext>
              </a:extLst>
            </p:cNvPr>
            <p:cNvSpPr/>
            <p:nvPr/>
          </p:nvSpPr>
          <p:spPr>
            <a:xfrm>
              <a:off x="9301730" y="2272278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52</a:t>
              </a:r>
            </a:p>
          </p:txBody>
        </p:sp>
        <p:sp>
          <p:nvSpPr>
            <p:cNvPr id="126" name="Rectangle 37">
              <a:extLst>
                <a:ext uri="{FF2B5EF4-FFF2-40B4-BE49-F238E27FC236}">
                  <a16:creationId xmlns:a16="http://schemas.microsoft.com/office/drawing/2014/main" id="{C3A8D215-2AB3-4CE2-9203-471156219CEA}"/>
                </a:ext>
              </a:extLst>
            </p:cNvPr>
            <p:cNvSpPr/>
            <p:nvPr/>
          </p:nvSpPr>
          <p:spPr>
            <a:xfrm>
              <a:off x="9979080" y="2272278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61</a:t>
              </a:r>
            </a:p>
          </p:txBody>
        </p: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33221BD-BDA1-4FD3-A853-7204D671D74F}"/>
                </a:ext>
              </a:extLst>
            </p:cNvPr>
            <p:cNvCxnSpPr>
              <a:stCxn id="122" idx="2"/>
              <a:endCxn id="115" idx="0"/>
            </p:cNvCxnSpPr>
            <p:nvPr/>
          </p:nvCxnSpPr>
          <p:spPr>
            <a:xfrm>
              <a:off x="7487906" y="2683822"/>
              <a:ext cx="0" cy="182235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>
              <a:extLst>
                <a:ext uri="{FF2B5EF4-FFF2-40B4-BE49-F238E27FC236}">
                  <a16:creationId xmlns:a16="http://schemas.microsoft.com/office/drawing/2014/main" id="{D06B7868-3828-482C-AB5D-0F0AA5815580}"/>
                </a:ext>
              </a:extLst>
            </p:cNvPr>
            <p:cNvCxnSpPr>
              <a:cxnSpLocks/>
              <a:stCxn id="115" idx="2"/>
              <a:endCxn id="108" idx="0"/>
            </p:cNvCxnSpPr>
            <p:nvPr/>
          </p:nvCxnSpPr>
          <p:spPr>
            <a:xfrm>
              <a:off x="7487906" y="3277601"/>
              <a:ext cx="0" cy="162452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>
              <a:extLst>
                <a:ext uri="{FF2B5EF4-FFF2-40B4-BE49-F238E27FC236}">
                  <a16:creationId xmlns:a16="http://schemas.microsoft.com/office/drawing/2014/main" id="{05B6447F-ECE1-4E0D-9476-ACB6171BF4A0}"/>
                </a:ext>
              </a:extLst>
            </p:cNvPr>
            <p:cNvCxnSpPr>
              <a:cxnSpLocks/>
              <a:stCxn id="108" idx="2"/>
              <a:endCxn id="101" idx="0"/>
            </p:cNvCxnSpPr>
            <p:nvPr/>
          </p:nvCxnSpPr>
          <p:spPr>
            <a:xfrm>
              <a:off x="7487906" y="3851597"/>
              <a:ext cx="0" cy="183712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единительная линия 130">
              <a:extLst>
                <a:ext uri="{FF2B5EF4-FFF2-40B4-BE49-F238E27FC236}">
                  <a16:creationId xmlns:a16="http://schemas.microsoft.com/office/drawing/2014/main" id="{F329B673-7162-402F-BFC4-152FE9B08097}"/>
                </a:ext>
              </a:extLst>
            </p:cNvPr>
            <p:cNvCxnSpPr>
              <a:cxnSpLocks/>
              <a:stCxn id="101" idx="2"/>
              <a:endCxn id="83" idx="0"/>
            </p:cNvCxnSpPr>
            <p:nvPr/>
          </p:nvCxnSpPr>
          <p:spPr>
            <a:xfrm>
              <a:off x="7487906" y="4446853"/>
              <a:ext cx="0" cy="1574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>
              <a:extLst>
                <a:ext uri="{FF2B5EF4-FFF2-40B4-BE49-F238E27FC236}">
                  <a16:creationId xmlns:a16="http://schemas.microsoft.com/office/drawing/2014/main" id="{509D093C-837A-4769-AD08-3AB9EC8FD88D}"/>
                </a:ext>
              </a:extLst>
            </p:cNvPr>
            <p:cNvCxnSpPr>
              <a:cxnSpLocks/>
              <a:stCxn id="122" idx="3"/>
              <a:endCxn id="123" idx="1"/>
            </p:cNvCxnSpPr>
            <p:nvPr/>
          </p:nvCxnSpPr>
          <p:spPr>
            <a:xfrm>
              <a:off x="7712998" y="2478050"/>
              <a:ext cx="229454" cy="0"/>
            </a:xfrm>
            <a:prstGeom prst="line">
              <a:avLst/>
            </a:prstGeom>
            <a:ln w="571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>
              <a:extLst>
                <a:ext uri="{FF2B5EF4-FFF2-40B4-BE49-F238E27FC236}">
                  <a16:creationId xmlns:a16="http://schemas.microsoft.com/office/drawing/2014/main" id="{13F227EF-2E38-4F5B-A20F-3D6BF0238E00}"/>
                </a:ext>
              </a:extLst>
            </p:cNvPr>
            <p:cNvCxnSpPr>
              <a:cxnSpLocks/>
              <a:stCxn id="124" idx="1"/>
              <a:endCxn id="123" idx="3"/>
            </p:cNvCxnSpPr>
            <p:nvPr/>
          </p:nvCxnSpPr>
          <p:spPr>
            <a:xfrm flipH="1">
              <a:off x="8392637" y="2478050"/>
              <a:ext cx="229454" cy="0"/>
            </a:xfrm>
            <a:prstGeom prst="line">
              <a:avLst/>
            </a:prstGeom>
            <a:ln w="571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Прямая соединительная линия 138">
              <a:extLst>
                <a:ext uri="{FF2B5EF4-FFF2-40B4-BE49-F238E27FC236}">
                  <a16:creationId xmlns:a16="http://schemas.microsoft.com/office/drawing/2014/main" id="{18DD413E-877A-4013-9299-D7FDAC615382}"/>
                </a:ext>
              </a:extLst>
            </p:cNvPr>
            <p:cNvCxnSpPr>
              <a:cxnSpLocks/>
              <a:stCxn id="125" idx="1"/>
              <a:endCxn id="124" idx="3"/>
            </p:cNvCxnSpPr>
            <p:nvPr/>
          </p:nvCxnSpPr>
          <p:spPr>
            <a:xfrm flipH="1">
              <a:off x="9072276" y="2478050"/>
              <a:ext cx="229454" cy="0"/>
            </a:xfrm>
            <a:prstGeom prst="line">
              <a:avLst/>
            </a:prstGeom>
            <a:ln w="571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>
              <a:extLst>
                <a:ext uri="{FF2B5EF4-FFF2-40B4-BE49-F238E27FC236}">
                  <a16:creationId xmlns:a16="http://schemas.microsoft.com/office/drawing/2014/main" id="{51190634-C1AB-4A57-A7AB-70F7167048D2}"/>
                </a:ext>
              </a:extLst>
            </p:cNvPr>
            <p:cNvCxnSpPr>
              <a:cxnSpLocks/>
              <a:stCxn id="126" idx="1"/>
              <a:endCxn id="125" idx="3"/>
            </p:cNvCxnSpPr>
            <p:nvPr/>
          </p:nvCxnSpPr>
          <p:spPr>
            <a:xfrm flipH="1">
              <a:off x="9751915" y="2478050"/>
              <a:ext cx="227165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Прямая соединительная линия 145">
              <a:extLst>
                <a:ext uri="{FF2B5EF4-FFF2-40B4-BE49-F238E27FC236}">
                  <a16:creationId xmlns:a16="http://schemas.microsoft.com/office/drawing/2014/main" id="{48929E91-0098-4740-83D7-426D7FBAC4D8}"/>
                </a:ext>
              </a:extLst>
            </p:cNvPr>
            <p:cNvCxnSpPr>
              <a:cxnSpLocks/>
              <a:stCxn id="123" idx="2"/>
              <a:endCxn id="109" idx="0"/>
            </p:cNvCxnSpPr>
            <p:nvPr/>
          </p:nvCxnSpPr>
          <p:spPr>
            <a:xfrm>
              <a:off x="8167545" y="2683822"/>
              <a:ext cx="0" cy="756231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Прямая соединительная линия 146">
              <a:extLst>
                <a:ext uri="{FF2B5EF4-FFF2-40B4-BE49-F238E27FC236}">
                  <a16:creationId xmlns:a16="http://schemas.microsoft.com/office/drawing/2014/main" id="{2E01A574-E43E-4069-BB68-ACC6DBEB0573}"/>
                </a:ext>
              </a:extLst>
            </p:cNvPr>
            <p:cNvCxnSpPr>
              <a:cxnSpLocks/>
              <a:stCxn id="85" idx="0"/>
              <a:endCxn id="109" idx="2"/>
            </p:cNvCxnSpPr>
            <p:nvPr/>
          </p:nvCxnSpPr>
          <p:spPr>
            <a:xfrm flipV="1">
              <a:off x="8167545" y="3851597"/>
              <a:ext cx="0" cy="75272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>
              <a:extLst>
                <a:ext uri="{FF2B5EF4-FFF2-40B4-BE49-F238E27FC236}">
                  <a16:creationId xmlns:a16="http://schemas.microsoft.com/office/drawing/2014/main" id="{CFF394AB-4804-452E-961C-9BF5BF5425CF}"/>
                </a:ext>
              </a:extLst>
            </p:cNvPr>
            <p:cNvCxnSpPr>
              <a:cxnSpLocks/>
              <a:stCxn id="124" idx="2"/>
              <a:endCxn id="117" idx="0"/>
            </p:cNvCxnSpPr>
            <p:nvPr/>
          </p:nvCxnSpPr>
          <p:spPr>
            <a:xfrm>
              <a:off x="8847184" y="2683822"/>
              <a:ext cx="0" cy="182235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>
              <a:extLst>
                <a:ext uri="{FF2B5EF4-FFF2-40B4-BE49-F238E27FC236}">
                  <a16:creationId xmlns:a16="http://schemas.microsoft.com/office/drawing/2014/main" id="{425D54DA-3BCF-41D7-976F-F5AF7F2EF674}"/>
                </a:ext>
              </a:extLst>
            </p:cNvPr>
            <p:cNvCxnSpPr>
              <a:cxnSpLocks/>
              <a:stCxn id="117" idx="2"/>
              <a:endCxn id="110" idx="0"/>
            </p:cNvCxnSpPr>
            <p:nvPr/>
          </p:nvCxnSpPr>
          <p:spPr>
            <a:xfrm>
              <a:off x="8847184" y="3277601"/>
              <a:ext cx="0" cy="162452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>
              <a:extLst>
                <a:ext uri="{FF2B5EF4-FFF2-40B4-BE49-F238E27FC236}">
                  <a16:creationId xmlns:a16="http://schemas.microsoft.com/office/drawing/2014/main" id="{9D6F81FA-6BFC-41EE-8FA5-A9C7F55132B0}"/>
                </a:ext>
              </a:extLst>
            </p:cNvPr>
            <p:cNvCxnSpPr>
              <a:cxnSpLocks/>
              <a:stCxn id="110" idx="2"/>
              <a:endCxn id="103" idx="0"/>
            </p:cNvCxnSpPr>
            <p:nvPr/>
          </p:nvCxnSpPr>
          <p:spPr>
            <a:xfrm>
              <a:off x="8847184" y="3851597"/>
              <a:ext cx="0" cy="183712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Прямая соединительная линия 160">
              <a:extLst>
                <a:ext uri="{FF2B5EF4-FFF2-40B4-BE49-F238E27FC236}">
                  <a16:creationId xmlns:a16="http://schemas.microsoft.com/office/drawing/2014/main" id="{C6ACEF8B-B18A-4D02-B519-DAF1FCB7D7BE}"/>
                </a:ext>
              </a:extLst>
            </p:cNvPr>
            <p:cNvCxnSpPr>
              <a:cxnSpLocks/>
              <a:stCxn id="103" idx="2"/>
              <a:endCxn id="86" idx="0"/>
            </p:cNvCxnSpPr>
            <p:nvPr/>
          </p:nvCxnSpPr>
          <p:spPr>
            <a:xfrm>
              <a:off x="8847184" y="4446853"/>
              <a:ext cx="0" cy="157464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>
              <a:extLst>
                <a:ext uri="{FF2B5EF4-FFF2-40B4-BE49-F238E27FC236}">
                  <a16:creationId xmlns:a16="http://schemas.microsoft.com/office/drawing/2014/main" id="{8F74FDF2-CB2D-42EF-827F-F119F6D634DF}"/>
                </a:ext>
              </a:extLst>
            </p:cNvPr>
            <p:cNvCxnSpPr>
              <a:cxnSpLocks/>
              <a:stCxn id="125" idx="2"/>
              <a:endCxn id="118" idx="0"/>
            </p:cNvCxnSpPr>
            <p:nvPr/>
          </p:nvCxnSpPr>
          <p:spPr>
            <a:xfrm>
              <a:off x="9526823" y="2683822"/>
              <a:ext cx="0" cy="182235"/>
            </a:xfrm>
            <a:prstGeom prst="line">
              <a:avLst/>
            </a:prstGeom>
            <a:ln w="571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>
              <a:extLst>
                <a:ext uri="{FF2B5EF4-FFF2-40B4-BE49-F238E27FC236}">
                  <a16:creationId xmlns:a16="http://schemas.microsoft.com/office/drawing/2014/main" id="{B9686A1F-A7AB-4304-B665-D32DCC6F3234}"/>
                </a:ext>
              </a:extLst>
            </p:cNvPr>
            <p:cNvCxnSpPr>
              <a:cxnSpLocks/>
              <a:stCxn id="118" idx="2"/>
              <a:endCxn id="104" idx="0"/>
            </p:cNvCxnSpPr>
            <p:nvPr/>
          </p:nvCxnSpPr>
          <p:spPr>
            <a:xfrm>
              <a:off x="9526823" y="3277601"/>
              <a:ext cx="0" cy="757708"/>
            </a:xfrm>
            <a:prstGeom prst="line">
              <a:avLst/>
            </a:prstGeom>
            <a:ln w="571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>
              <a:extLst>
                <a:ext uri="{FF2B5EF4-FFF2-40B4-BE49-F238E27FC236}">
                  <a16:creationId xmlns:a16="http://schemas.microsoft.com/office/drawing/2014/main" id="{1C4AF6FF-1C5E-4502-BE63-D5A65C93C7CB}"/>
                </a:ext>
              </a:extLst>
            </p:cNvPr>
            <p:cNvCxnSpPr>
              <a:cxnSpLocks/>
              <a:stCxn id="104" idx="2"/>
              <a:endCxn id="95" idx="0"/>
            </p:cNvCxnSpPr>
            <p:nvPr/>
          </p:nvCxnSpPr>
          <p:spPr>
            <a:xfrm>
              <a:off x="9526823" y="4446853"/>
              <a:ext cx="0" cy="1574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>
              <a:extLst>
                <a:ext uri="{FF2B5EF4-FFF2-40B4-BE49-F238E27FC236}">
                  <a16:creationId xmlns:a16="http://schemas.microsoft.com/office/drawing/2014/main" id="{EFBA7CCD-B42B-4DD2-A1EF-DBF5B54D4858}"/>
                </a:ext>
              </a:extLst>
            </p:cNvPr>
            <p:cNvCxnSpPr>
              <a:cxnSpLocks/>
              <a:stCxn id="126" idx="2"/>
              <a:endCxn id="112" idx="0"/>
            </p:cNvCxnSpPr>
            <p:nvPr/>
          </p:nvCxnSpPr>
          <p:spPr>
            <a:xfrm>
              <a:off x="10204173" y="2683822"/>
              <a:ext cx="0" cy="756231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Прямая соединительная линия 181">
              <a:extLst>
                <a:ext uri="{FF2B5EF4-FFF2-40B4-BE49-F238E27FC236}">
                  <a16:creationId xmlns:a16="http://schemas.microsoft.com/office/drawing/2014/main" id="{6C53DF06-1566-42E3-B8D4-8ABD272D75BE}"/>
                </a:ext>
              </a:extLst>
            </p:cNvPr>
            <p:cNvCxnSpPr>
              <a:cxnSpLocks/>
              <a:stCxn id="112" idx="2"/>
              <a:endCxn id="97" idx="0"/>
            </p:cNvCxnSpPr>
            <p:nvPr/>
          </p:nvCxnSpPr>
          <p:spPr>
            <a:xfrm>
              <a:off x="10204173" y="3851597"/>
              <a:ext cx="0" cy="75272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Прямая соединительная линия 184">
              <a:extLst>
                <a:ext uri="{FF2B5EF4-FFF2-40B4-BE49-F238E27FC236}">
                  <a16:creationId xmlns:a16="http://schemas.microsoft.com/office/drawing/2014/main" id="{61A63280-B34C-45ED-B5FA-279F36D0A5BF}"/>
                </a:ext>
              </a:extLst>
            </p:cNvPr>
            <p:cNvCxnSpPr>
              <a:cxnSpLocks/>
              <a:stCxn id="120" idx="2"/>
              <a:endCxn id="106" idx="0"/>
            </p:cNvCxnSpPr>
            <p:nvPr/>
          </p:nvCxnSpPr>
          <p:spPr>
            <a:xfrm>
              <a:off x="10883812" y="3277601"/>
              <a:ext cx="0" cy="757708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единительная линия 187">
              <a:extLst>
                <a:ext uri="{FF2B5EF4-FFF2-40B4-BE49-F238E27FC236}">
                  <a16:creationId xmlns:a16="http://schemas.microsoft.com/office/drawing/2014/main" id="{A58B441B-49FC-47D3-A3AA-B032B207DDE1}"/>
                </a:ext>
              </a:extLst>
            </p:cNvPr>
            <p:cNvCxnSpPr>
              <a:cxnSpLocks/>
              <a:stCxn id="121" idx="2"/>
              <a:endCxn id="99" idx="0"/>
            </p:cNvCxnSpPr>
            <p:nvPr/>
          </p:nvCxnSpPr>
          <p:spPr>
            <a:xfrm>
              <a:off x="11563451" y="3277601"/>
              <a:ext cx="0" cy="1326716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единительная линия 190">
              <a:extLst>
                <a:ext uri="{FF2B5EF4-FFF2-40B4-BE49-F238E27FC236}">
                  <a16:creationId xmlns:a16="http://schemas.microsoft.com/office/drawing/2014/main" id="{50473703-3A8B-41E9-BBF6-BBF5481F33BB}"/>
                </a:ext>
              </a:extLst>
            </p:cNvPr>
            <p:cNvCxnSpPr>
              <a:cxnSpLocks/>
              <a:stCxn id="106" idx="2"/>
              <a:endCxn id="98" idx="0"/>
            </p:cNvCxnSpPr>
            <p:nvPr/>
          </p:nvCxnSpPr>
          <p:spPr>
            <a:xfrm>
              <a:off x="10883812" y="4446853"/>
              <a:ext cx="0" cy="1574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единительная линия 193">
              <a:extLst>
                <a:ext uri="{FF2B5EF4-FFF2-40B4-BE49-F238E27FC236}">
                  <a16:creationId xmlns:a16="http://schemas.microsoft.com/office/drawing/2014/main" id="{EF21F9D2-CDD8-44D5-84DC-DDE507A8B1AB}"/>
                </a:ext>
              </a:extLst>
            </p:cNvPr>
            <p:cNvCxnSpPr>
              <a:cxnSpLocks/>
              <a:stCxn id="115" idx="3"/>
              <a:endCxn id="117" idx="1"/>
            </p:cNvCxnSpPr>
            <p:nvPr/>
          </p:nvCxnSpPr>
          <p:spPr>
            <a:xfrm>
              <a:off x="7712998" y="3071829"/>
              <a:ext cx="909093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Прямая соединительная линия 196">
              <a:extLst>
                <a:ext uri="{FF2B5EF4-FFF2-40B4-BE49-F238E27FC236}">
                  <a16:creationId xmlns:a16="http://schemas.microsoft.com/office/drawing/2014/main" id="{5BADCD93-BC3C-4D6E-BA86-5633D6D2B8D4}"/>
                </a:ext>
              </a:extLst>
            </p:cNvPr>
            <p:cNvCxnSpPr>
              <a:cxnSpLocks/>
              <a:stCxn id="117" idx="3"/>
              <a:endCxn id="118" idx="1"/>
            </p:cNvCxnSpPr>
            <p:nvPr/>
          </p:nvCxnSpPr>
          <p:spPr>
            <a:xfrm>
              <a:off x="9072276" y="3071829"/>
              <a:ext cx="229454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единительная линия 199">
              <a:extLst>
                <a:ext uri="{FF2B5EF4-FFF2-40B4-BE49-F238E27FC236}">
                  <a16:creationId xmlns:a16="http://schemas.microsoft.com/office/drawing/2014/main" id="{71861A6D-FDEF-4A64-8D03-3162A1EBC421}"/>
                </a:ext>
              </a:extLst>
            </p:cNvPr>
            <p:cNvCxnSpPr>
              <a:cxnSpLocks/>
              <a:stCxn id="118" idx="3"/>
              <a:endCxn id="120" idx="1"/>
            </p:cNvCxnSpPr>
            <p:nvPr/>
          </p:nvCxnSpPr>
          <p:spPr>
            <a:xfrm>
              <a:off x="9751915" y="3071829"/>
              <a:ext cx="906804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единительная линия 202">
              <a:extLst>
                <a:ext uri="{FF2B5EF4-FFF2-40B4-BE49-F238E27FC236}">
                  <a16:creationId xmlns:a16="http://schemas.microsoft.com/office/drawing/2014/main" id="{192915F5-152B-488A-B497-817A3D73C61E}"/>
                </a:ext>
              </a:extLst>
            </p:cNvPr>
            <p:cNvCxnSpPr>
              <a:cxnSpLocks/>
              <a:stCxn id="121" idx="1"/>
              <a:endCxn id="120" idx="3"/>
            </p:cNvCxnSpPr>
            <p:nvPr/>
          </p:nvCxnSpPr>
          <p:spPr>
            <a:xfrm flipH="1">
              <a:off x="11108904" y="3071829"/>
              <a:ext cx="22945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единительная линия 207">
              <a:extLst>
                <a:ext uri="{FF2B5EF4-FFF2-40B4-BE49-F238E27FC236}">
                  <a16:creationId xmlns:a16="http://schemas.microsoft.com/office/drawing/2014/main" id="{F0248E4C-9ABC-4B27-BA84-34962B21181A}"/>
                </a:ext>
              </a:extLst>
            </p:cNvPr>
            <p:cNvCxnSpPr>
              <a:cxnSpLocks/>
              <a:stCxn id="108" idx="3"/>
              <a:endCxn id="109" idx="1"/>
            </p:cNvCxnSpPr>
            <p:nvPr/>
          </p:nvCxnSpPr>
          <p:spPr>
            <a:xfrm>
              <a:off x="7712998" y="3645825"/>
              <a:ext cx="229454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единительная линия 210">
              <a:extLst>
                <a:ext uri="{FF2B5EF4-FFF2-40B4-BE49-F238E27FC236}">
                  <a16:creationId xmlns:a16="http://schemas.microsoft.com/office/drawing/2014/main" id="{6D0A33CA-8479-4A7D-B546-46B6A0F01595}"/>
                </a:ext>
              </a:extLst>
            </p:cNvPr>
            <p:cNvCxnSpPr>
              <a:cxnSpLocks/>
              <a:stCxn id="101" idx="3"/>
              <a:endCxn id="103" idx="1"/>
            </p:cNvCxnSpPr>
            <p:nvPr/>
          </p:nvCxnSpPr>
          <p:spPr>
            <a:xfrm>
              <a:off x="7712998" y="4241081"/>
              <a:ext cx="909093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Прямая соединительная линия 214">
              <a:extLst>
                <a:ext uri="{FF2B5EF4-FFF2-40B4-BE49-F238E27FC236}">
                  <a16:creationId xmlns:a16="http://schemas.microsoft.com/office/drawing/2014/main" id="{C7AD08F8-CE25-425D-9AE7-19F925C13CD8}"/>
                </a:ext>
              </a:extLst>
            </p:cNvPr>
            <p:cNvCxnSpPr>
              <a:cxnSpLocks/>
              <a:stCxn id="83" idx="3"/>
              <a:endCxn id="85" idx="1"/>
            </p:cNvCxnSpPr>
            <p:nvPr/>
          </p:nvCxnSpPr>
          <p:spPr>
            <a:xfrm>
              <a:off x="7712998" y="4810089"/>
              <a:ext cx="229454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Прямая соединительная линия 217">
              <a:extLst>
                <a:ext uri="{FF2B5EF4-FFF2-40B4-BE49-F238E27FC236}">
                  <a16:creationId xmlns:a16="http://schemas.microsoft.com/office/drawing/2014/main" id="{0B784B84-4A77-40C0-BF23-31E6038B2D72}"/>
                </a:ext>
              </a:extLst>
            </p:cNvPr>
            <p:cNvCxnSpPr>
              <a:cxnSpLocks/>
              <a:stCxn id="85" idx="3"/>
              <a:endCxn id="86" idx="1"/>
            </p:cNvCxnSpPr>
            <p:nvPr/>
          </p:nvCxnSpPr>
          <p:spPr>
            <a:xfrm>
              <a:off x="8392637" y="4810089"/>
              <a:ext cx="229454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Прямая соединительная линия 220">
              <a:extLst>
                <a:ext uri="{FF2B5EF4-FFF2-40B4-BE49-F238E27FC236}">
                  <a16:creationId xmlns:a16="http://schemas.microsoft.com/office/drawing/2014/main" id="{D5ACAC2A-79F1-4DC6-8B1A-0CD288E9292A}"/>
                </a:ext>
              </a:extLst>
            </p:cNvPr>
            <p:cNvCxnSpPr>
              <a:cxnSpLocks/>
              <a:stCxn id="86" idx="3"/>
              <a:endCxn id="95" idx="1"/>
            </p:cNvCxnSpPr>
            <p:nvPr/>
          </p:nvCxnSpPr>
          <p:spPr>
            <a:xfrm>
              <a:off x="9072276" y="4810089"/>
              <a:ext cx="22945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Прямая соединительная линия 223">
              <a:extLst>
                <a:ext uri="{FF2B5EF4-FFF2-40B4-BE49-F238E27FC236}">
                  <a16:creationId xmlns:a16="http://schemas.microsoft.com/office/drawing/2014/main" id="{E4086869-6A39-4350-9528-04F992C26B95}"/>
                </a:ext>
              </a:extLst>
            </p:cNvPr>
            <p:cNvCxnSpPr>
              <a:cxnSpLocks/>
              <a:stCxn id="95" idx="3"/>
              <a:endCxn id="97" idx="1"/>
            </p:cNvCxnSpPr>
            <p:nvPr/>
          </p:nvCxnSpPr>
          <p:spPr>
            <a:xfrm>
              <a:off x="9751915" y="4810089"/>
              <a:ext cx="227165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Прямая соединительная линия 226">
              <a:extLst>
                <a:ext uri="{FF2B5EF4-FFF2-40B4-BE49-F238E27FC236}">
                  <a16:creationId xmlns:a16="http://schemas.microsoft.com/office/drawing/2014/main" id="{94932559-1851-4D92-897E-05C8A29CA18C}"/>
                </a:ext>
              </a:extLst>
            </p:cNvPr>
            <p:cNvCxnSpPr>
              <a:cxnSpLocks/>
              <a:stCxn id="97" idx="3"/>
              <a:endCxn id="98" idx="1"/>
            </p:cNvCxnSpPr>
            <p:nvPr/>
          </p:nvCxnSpPr>
          <p:spPr>
            <a:xfrm>
              <a:off x="10429265" y="4810089"/>
              <a:ext cx="229454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Прямая соединительная линия 230">
              <a:extLst>
                <a:ext uri="{FF2B5EF4-FFF2-40B4-BE49-F238E27FC236}">
                  <a16:creationId xmlns:a16="http://schemas.microsoft.com/office/drawing/2014/main" id="{7FC708BD-5D22-43E4-9803-C39D4FD414E7}"/>
                </a:ext>
              </a:extLst>
            </p:cNvPr>
            <p:cNvCxnSpPr>
              <a:cxnSpLocks/>
              <a:stCxn id="98" idx="3"/>
              <a:endCxn id="99" idx="1"/>
            </p:cNvCxnSpPr>
            <p:nvPr/>
          </p:nvCxnSpPr>
          <p:spPr>
            <a:xfrm>
              <a:off x="11108904" y="4810089"/>
              <a:ext cx="229454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Прямая соединительная линия 233">
              <a:extLst>
                <a:ext uri="{FF2B5EF4-FFF2-40B4-BE49-F238E27FC236}">
                  <a16:creationId xmlns:a16="http://schemas.microsoft.com/office/drawing/2014/main" id="{B973E5F7-9D79-41E0-BFA0-407EB2D7F998}"/>
                </a:ext>
              </a:extLst>
            </p:cNvPr>
            <p:cNvCxnSpPr>
              <a:cxnSpLocks/>
              <a:stCxn id="103" idx="3"/>
              <a:endCxn id="104" idx="1"/>
            </p:cNvCxnSpPr>
            <p:nvPr/>
          </p:nvCxnSpPr>
          <p:spPr>
            <a:xfrm>
              <a:off x="9072276" y="4241081"/>
              <a:ext cx="22945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Прямая соединительная линия 236">
              <a:extLst>
                <a:ext uri="{FF2B5EF4-FFF2-40B4-BE49-F238E27FC236}">
                  <a16:creationId xmlns:a16="http://schemas.microsoft.com/office/drawing/2014/main" id="{5180F228-663A-4F89-8AC4-8A8784EAFD33}"/>
                </a:ext>
              </a:extLst>
            </p:cNvPr>
            <p:cNvCxnSpPr>
              <a:cxnSpLocks/>
              <a:stCxn id="109" idx="3"/>
              <a:endCxn id="110" idx="1"/>
            </p:cNvCxnSpPr>
            <p:nvPr/>
          </p:nvCxnSpPr>
          <p:spPr>
            <a:xfrm>
              <a:off x="8392637" y="3645825"/>
              <a:ext cx="229454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Прямая соединительная линия 240">
              <a:extLst>
                <a:ext uri="{FF2B5EF4-FFF2-40B4-BE49-F238E27FC236}">
                  <a16:creationId xmlns:a16="http://schemas.microsoft.com/office/drawing/2014/main" id="{DE8FD00D-DD22-441B-85A6-E5771DEC5E52}"/>
                </a:ext>
              </a:extLst>
            </p:cNvPr>
            <p:cNvCxnSpPr>
              <a:cxnSpLocks/>
              <a:stCxn id="110" idx="3"/>
              <a:endCxn id="112" idx="1"/>
            </p:cNvCxnSpPr>
            <p:nvPr/>
          </p:nvCxnSpPr>
          <p:spPr>
            <a:xfrm>
              <a:off x="9072276" y="3645825"/>
              <a:ext cx="906804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Соединитель: изогнутый 244">
              <a:extLst>
                <a:ext uri="{FF2B5EF4-FFF2-40B4-BE49-F238E27FC236}">
                  <a16:creationId xmlns:a16="http://schemas.microsoft.com/office/drawing/2014/main" id="{8FC80724-B3BA-4735-9F0C-96784759CD2B}"/>
                </a:ext>
              </a:extLst>
            </p:cNvPr>
            <p:cNvCxnSpPr>
              <a:cxnSpLocks/>
              <a:stCxn id="122" idx="1"/>
              <a:endCxn id="273" idx="3"/>
            </p:cNvCxnSpPr>
            <p:nvPr/>
          </p:nvCxnSpPr>
          <p:spPr>
            <a:xfrm rot="10800000" flipV="1">
              <a:off x="5666247" y="2478050"/>
              <a:ext cx="1596567" cy="4372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Соединитель: изогнутый 247">
              <a:extLst>
                <a:ext uri="{FF2B5EF4-FFF2-40B4-BE49-F238E27FC236}">
                  <a16:creationId xmlns:a16="http://schemas.microsoft.com/office/drawing/2014/main" id="{A490C2E7-C0F0-42C3-A77E-51F7DA96DE40}"/>
                </a:ext>
              </a:extLst>
            </p:cNvPr>
            <p:cNvCxnSpPr>
              <a:cxnSpLocks/>
              <a:stCxn id="108" idx="1"/>
              <a:endCxn id="320" idx="3"/>
            </p:cNvCxnSpPr>
            <p:nvPr/>
          </p:nvCxnSpPr>
          <p:spPr>
            <a:xfrm rot="10800000" flipV="1">
              <a:off x="5655535" y="3645825"/>
              <a:ext cx="1607279" cy="121621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4">
                  <a:lumMod val="75000"/>
                </a:schemeClr>
              </a:solidFill>
              <a:prstDash val="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Соединитель: изогнутый 250">
              <a:extLst>
                <a:ext uri="{FF2B5EF4-FFF2-40B4-BE49-F238E27FC236}">
                  <a16:creationId xmlns:a16="http://schemas.microsoft.com/office/drawing/2014/main" id="{6068EBD5-4787-4A50-A5DF-9ED8730C46B0}"/>
                </a:ext>
              </a:extLst>
            </p:cNvPr>
            <p:cNvCxnSpPr>
              <a:cxnSpLocks/>
              <a:stCxn id="83" idx="1"/>
              <a:endCxn id="320" idx="3"/>
            </p:cNvCxnSpPr>
            <p:nvPr/>
          </p:nvCxnSpPr>
          <p:spPr>
            <a:xfrm rot="10800000" flipV="1">
              <a:off x="5655535" y="4810089"/>
              <a:ext cx="1607279" cy="5194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6">
                  <a:lumMod val="75000"/>
                </a:schemeClr>
              </a:solidFill>
              <a:prstDash val="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Соединитель: изогнутый 253">
              <a:extLst>
                <a:ext uri="{FF2B5EF4-FFF2-40B4-BE49-F238E27FC236}">
                  <a16:creationId xmlns:a16="http://schemas.microsoft.com/office/drawing/2014/main" id="{526B0B0A-39C8-4F9C-9DA6-4C957F837EE7}"/>
                </a:ext>
              </a:extLst>
            </p:cNvPr>
            <p:cNvCxnSpPr>
              <a:cxnSpLocks/>
              <a:stCxn id="115" idx="1"/>
              <a:endCxn id="273" idx="3"/>
            </p:cNvCxnSpPr>
            <p:nvPr/>
          </p:nvCxnSpPr>
          <p:spPr>
            <a:xfrm rot="10800000">
              <a:off x="5666247" y="2521777"/>
              <a:ext cx="1596567" cy="55005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500E19AD-FA88-40E4-9E41-25D82AD033A9}"/>
              </a:ext>
            </a:extLst>
          </p:cNvPr>
          <p:cNvSpPr/>
          <p:nvPr/>
        </p:nvSpPr>
        <p:spPr>
          <a:xfrm>
            <a:off x="2135561" y="6279703"/>
            <a:ext cx="9489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8 </a:t>
            </a:r>
            <a:r>
              <a:rPr lang="en-US" sz="1200" dirty="0" err="1">
                <a:solidFill>
                  <a:srgbClr val="222222"/>
                </a:solidFill>
                <a:latin typeface="Gill Sans SemiBold"/>
              </a:rPr>
              <a:t>Alistarh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 D. et al. The </a:t>
            </a:r>
            <a:r>
              <a:rPr lang="en-US" sz="1200" dirty="0" err="1">
                <a:solidFill>
                  <a:srgbClr val="222222"/>
                </a:solidFill>
                <a:latin typeface="Gill Sans SemiBold"/>
              </a:rPr>
              <a:t>spraylist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: A scalable relaxed priority queue //</a:t>
            </a:r>
            <a:r>
              <a:rPr lang="ru-RU" sz="1200" dirty="0">
                <a:solidFill>
                  <a:srgbClr val="222222"/>
                </a:solidFill>
                <a:latin typeface="Gill Sans SemiBold"/>
              </a:rPr>
              <a:t> 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Proceedings of the 20th ACM SIGPLAN Symposium on Principles and Practice of Parallel Programming. – 2015. – С. 11-20.</a:t>
            </a:r>
            <a:endParaRPr lang="ru-RU" sz="1200" dirty="0">
              <a:solidFill>
                <a:srgbClr val="222222"/>
              </a:solidFill>
              <a:latin typeface="Gill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46299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E1FA-DB27-47BB-AC29-A13C9A981991}" type="slidenum">
              <a:rPr lang="ru-RU" smtClean="0"/>
              <a:pPr/>
              <a:t>74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EF51C9-E49B-488D-9613-3F9F9705AC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Журнально-структурированное дерево со слиянием</a:t>
            </a:r>
            <a:r>
              <a:rPr lang="ru-RU" baseline="30000" dirty="0"/>
              <a:t>9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16346415-921E-4A39-A4AC-13771D6A31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ru-RU" dirty="0"/>
              <a:t>-</a:t>
            </a:r>
            <a:r>
              <a:rPr lang="en-US" dirty="0"/>
              <a:t>LSM</a:t>
            </a:r>
            <a:endParaRPr lang="ru-RU" dirty="0"/>
          </a:p>
        </p:txBody>
      </p:sp>
      <p:grpSp>
        <p:nvGrpSpPr>
          <p:cNvPr id="114" name="Группа 113">
            <a:extLst>
              <a:ext uri="{FF2B5EF4-FFF2-40B4-BE49-F238E27FC236}">
                <a16:creationId xmlns:a16="http://schemas.microsoft.com/office/drawing/2014/main" id="{D75B4F6A-8C86-4A3B-9178-E5266EB8BBA5}"/>
              </a:ext>
            </a:extLst>
          </p:cNvPr>
          <p:cNvGrpSpPr/>
          <p:nvPr/>
        </p:nvGrpSpPr>
        <p:grpSpPr>
          <a:xfrm>
            <a:off x="248277" y="1525245"/>
            <a:ext cx="11700639" cy="4784075"/>
            <a:chOff x="248277" y="1525245"/>
            <a:chExt cx="11700639" cy="4784075"/>
          </a:xfrm>
        </p:grpSpPr>
        <p:sp>
          <p:nvSpPr>
            <p:cNvPr id="8" name="Rectangle 7"/>
            <p:cNvSpPr/>
            <p:nvPr/>
          </p:nvSpPr>
          <p:spPr>
            <a:xfrm>
              <a:off x="6943783" y="1549499"/>
              <a:ext cx="5005133" cy="475982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872020" y="2959419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8266" y="4323411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30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39188" y="4323046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36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88636" y="4322682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59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438822" y="4322682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68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98318" y="3541164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1</a:t>
              </a:r>
              <a:r>
                <a:rPr lang="en-US" dirty="0">
                  <a:solidFill>
                    <a:schemeClr val="tx2"/>
                  </a:solidFill>
                </a:rPr>
                <a:t>2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049241" y="3540800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42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968434" y="3534487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95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418619" y="3534487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99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078164" y="2356253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529087" y="2355897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17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978535" y="2355541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51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109573" y="2355553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41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560496" y="2355196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61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623820" y="4311832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074743" y="4311468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61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524191" y="4311103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72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974376" y="4311103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85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009943" y="2358789"/>
              <a:ext cx="450185" cy="403443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92</a:t>
              </a:r>
            </a:p>
          </p:txBody>
        </p:sp>
        <p:grpSp>
          <p:nvGrpSpPr>
            <p:cNvPr id="308" name="Группа 307">
              <a:extLst>
                <a:ext uri="{FF2B5EF4-FFF2-40B4-BE49-F238E27FC236}">
                  <a16:creationId xmlns:a16="http://schemas.microsoft.com/office/drawing/2014/main" id="{40DE3254-9581-454F-9F61-DC292CF2482B}"/>
                </a:ext>
              </a:extLst>
            </p:cNvPr>
            <p:cNvGrpSpPr/>
            <p:nvPr/>
          </p:nvGrpSpPr>
          <p:grpSpPr>
            <a:xfrm>
              <a:off x="2133336" y="1525245"/>
              <a:ext cx="3599338" cy="2214440"/>
              <a:chOff x="767408" y="1464738"/>
              <a:chExt cx="3599338" cy="2214440"/>
            </a:xfrm>
          </p:grpSpPr>
          <p:sp>
            <p:nvSpPr>
              <p:cNvPr id="289" name="Rectangle 5">
                <a:extLst>
                  <a:ext uri="{FF2B5EF4-FFF2-40B4-BE49-F238E27FC236}">
                    <a16:creationId xmlns:a16="http://schemas.microsoft.com/office/drawing/2014/main" id="{445597B6-86D0-BE4F-AB2F-876797071330}"/>
                  </a:ext>
                </a:extLst>
              </p:cNvPr>
              <p:cNvSpPr/>
              <p:nvPr/>
            </p:nvSpPr>
            <p:spPr>
              <a:xfrm>
                <a:off x="767408" y="1464738"/>
                <a:ext cx="3599338" cy="22144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CPU 0</a:t>
                </a:r>
              </a:p>
            </p:txBody>
          </p:sp>
          <p:sp>
            <p:nvSpPr>
              <p:cNvPr id="143" name="Rectangle 48">
                <a:extLst>
                  <a:ext uri="{FF2B5EF4-FFF2-40B4-BE49-F238E27FC236}">
                    <a16:creationId xmlns:a16="http://schemas.microsoft.com/office/drawing/2014/main" id="{9AB8A40A-F0E0-B547-A671-D02AF1C0CACE}"/>
                  </a:ext>
                </a:extLst>
              </p:cNvPr>
              <p:cNvSpPr/>
              <p:nvPr/>
            </p:nvSpPr>
            <p:spPr>
              <a:xfrm>
                <a:off x="930324" y="1577846"/>
                <a:ext cx="1188615" cy="90939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600" dirty="0"/>
                  <a:t>Ядро</a:t>
                </a:r>
                <a:r>
                  <a:rPr lang="en-US" sz="1600" dirty="0"/>
                  <a:t> 0</a:t>
                </a:r>
              </a:p>
            </p:txBody>
          </p:sp>
          <p:cxnSp>
            <p:nvCxnSpPr>
              <p:cNvPr id="244" name="Straight Connector 331">
                <a:extLst>
                  <a:ext uri="{FF2B5EF4-FFF2-40B4-BE49-F238E27FC236}">
                    <a16:creationId xmlns:a16="http://schemas.microsoft.com/office/drawing/2014/main" id="{DD25F430-C9E6-9B4F-AC6D-181D205078CC}"/>
                  </a:ext>
                </a:extLst>
              </p:cNvPr>
              <p:cNvCxnSpPr>
                <a:cxnSpLocks/>
                <a:stCxn id="272" idx="0"/>
                <a:endCxn id="88" idx="3"/>
              </p:cNvCxnSpPr>
              <p:nvPr/>
            </p:nvCxnSpPr>
            <p:spPr>
              <a:xfrm flipH="1" flipV="1">
                <a:off x="1978517" y="2149329"/>
                <a:ext cx="318790" cy="403890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70" name="Rectangle 48">
                <a:extLst>
                  <a:ext uri="{FF2B5EF4-FFF2-40B4-BE49-F238E27FC236}">
                    <a16:creationId xmlns:a16="http://schemas.microsoft.com/office/drawing/2014/main" id="{CFEBFC08-E581-384C-A482-C9DD3C24C20E}"/>
                  </a:ext>
                </a:extLst>
              </p:cNvPr>
              <p:cNvSpPr/>
              <p:nvPr/>
            </p:nvSpPr>
            <p:spPr>
              <a:xfrm>
                <a:off x="948413" y="2628173"/>
                <a:ext cx="1188615" cy="90939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600" dirty="0"/>
                  <a:t>Ядро</a:t>
                </a:r>
                <a:r>
                  <a:rPr lang="en-US" sz="1600" dirty="0"/>
                  <a:t> 1</a:t>
                </a:r>
              </a:p>
            </p:txBody>
          </p:sp>
          <p:sp>
            <p:nvSpPr>
              <p:cNvPr id="272" name="Rectangle 335">
                <a:extLst>
                  <a:ext uri="{FF2B5EF4-FFF2-40B4-BE49-F238E27FC236}">
                    <a16:creationId xmlns:a16="http://schemas.microsoft.com/office/drawing/2014/main" id="{5153D947-30AD-7741-9AB2-4FB682AAC4CF}"/>
                  </a:ext>
                </a:extLst>
              </p:cNvPr>
              <p:cNvSpPr/>
              <p:nvPr/>
            </p:nvSpPr>
            <p:spPr>
              <a:xfrm rot="16200000">
                <a:off x="2450263" y="2172362"/>
                <a:ext cx="455802" cy="76171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L3</a:t>
                </a:r>
                <a:endParaRPr lang="ru-RU" dirty="0"/>
              </a:p>
            </p:txBody>
          </p:sp>
          <p:sp>
            <p:nvSpPr>
              <p:cNvPr id="273" name="Rectangle 326">
                <a:extLst>
                  <a:ext uri="{FF2B5EF4-FFF2-40B4-BE49-F238E27FC236}">
                    <a16:creationId xmlns:a16="http://schemas.microsoft.com/office/drawing/2014/main" id="{46D57988-E0B4-9C43-8A17-0E4F23BF3FEA}"/>
                  </a:ext>
                </a:extLst>
              </p:cNvPr>
              <p:cNvSpPr/>
              <p:nvPr/>
            </p:nvSpPr>
            <p:spPr>
              <a:xfrm>
                <a:off x="3324045" y="2439898"/>
                <a:ext cx="832157" cy="215444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/>
                  <a:t>IO</a:t>
                </a:r>
              </a:p>
            </p:txBody>
          </p:sp>
          <p:cxnSp>
            <p:nvCxnSpPr>
              <p:cNvPr id="274" name="Straight Connector 331">
                <a:extLst>
                  <a:ext uri="{FF2B5EF4-FFF2-40B4-BE49-F238E27FC236}">
                    <a16:creationId xmlns:a16="http://schemas.microsoft.com/office/drawing/2014/main" id="{3C5A861E-1016-8544-BFC5-85561098BFB8}"/>
                  </a:ext>
                </a:extLst>
              </p:cNvPr>
              <p:cNvCxnSpPr>
                <a:cxnSpLocks/>
                <a:stCxn id="272" idx="0"/>
                <a:endCxn id="89" idx="3"/>
              </p:cNvCxnSpPr>
              <p:nvPr/>
            </p:nvCxnSpPr>
            <p:spPr>
              <a:xfrm flipH="1">
                <a:off x="1979643" y="2553219"/>
                <a:ext cx="317664" cy="691386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331">
                <a:extLst>
                  <a:ext uri="{FF2B5EF4-FFF2-40B4-BE49-F238E27FC236}">
                    <a16:creationId xmlns:a16="http://schemas.microsoft.com/office/drawing/2014/main" id="{170D87C0-2569-9743-9E39-51B0A7D5B35D}"/>
                  </a:ext>
                </a:extLst>
              </p:cNvPr>
              <p:cNvCxnSpPr>
                <a:cxnSpLocks/>
                <a:stCxn id="273" idx="1"/>
                <a:endCxn id="272" idx="2"/>
              </p:cNvCxnSpPr>
              <p:nvPr/>
            </p:nvCxnSpPr>
            <p:spPr>
              <a:xfrm flipH="1">
                <a:off x="3059021" y="2547620"/>
                <a:ext cx="265024" cy="5599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43" name="Right Arrow 9">
              <a:extLst>
                <a:ext uri="{FF2B5EF4-FFF2-40B4-BE49-F238E27FC236}">
                  <a16:creationId xmlns:a16="http://schemas.microsoft.com/office/drawing/2014/main" id="{D2E171C9-C990-E145-A2F4-C9264EA6109F}"/>
                </a:ext>
              </a:extLst>
            </p:cNvPr>
            <p:cNvSpPr/>
            <p:nvPr/>
          </p:nvSpPr>
          <p:spPr>
            <a:xfrm>
              <a:off x="248278" y="1671211"/>
              <a:ext cx="2056530" cy="90952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tIns="45720"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Вставка</a:t>
              </a:r>
              <a:r>
                <a:rPr lang="en-US" dirty="0">
                  <a:solidFill>
                    <a:schemeClr val="tx2"/>
                  </a:solidFill>
                </a:rPr>
                <a:t> 56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311" name="Right Arrow 9">
              <a:extLst>
                <a:ext uri="{FF2B5EF4-FFF2-40B4-BE49-F238E27FC236}">
                  <a16:creationId xmlns:a16="http://schemas.microsoft.com/office/drawing/2014/main" id="{5233E2E0-4216-4948-98F6-11E2EB84F55D}"/>
                </a:ext>
              </a:extLst>
            </p:cNvPr>
            <p:cNvSpPr/>
            <p:nvPr/>
          </p:nvSpPr>
          <p:spPr>
            <a:xfrm>
              <a:off x="248277" y="2712193"/>
              <a:ext cx="2064402" cy="90952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tIns="45720" rtlCol="0" anchor="ctr"/>
            <a:lstStyle/>
            <a:p>
              <a:pPr algn="ctr"/>
              <a:r>
                <a:rPr lang="ru-RU" sz="1600" dirty="0">
                  <a:solidFill>
                    <a:schemeClr val="tx2"/>
                  </a:solidFill>
                </a:rPr>
                <a:t>Удаление Максимального</a:t>
              </a:r>
            </a:p>
          </p:txBody>
        </p:sp>
        <p:grpSp>
          <p:nvGrpSpPr>
            <p:cNvPr id="312" name="Группа 311">
              <a:extLst>
                <a:ext uri="{FF2B5EF4-FFF2-40B4-BE49-F238E27FC236}">
                  <a16:creationId xmlns:a16="http://schemas.microsoft.com/office/drawing/2014/main" id="{DBF166EB-1A69-8B48-9E67-E3B9B7C795E3}"/>
                </a:ext>
              </a:extLst>
            </p:cNvPr>
            <p:cNvGrpSpPr/>
            <p:nvPr/>
          </p:nvGrpSpPr>
          <p:grpSpPr>
            <a:xfrm>
              <a:off x="2122624" y="3865504"/>
              <a:ext cx="3599338" cy="2214440"/>
              <a:chOff x="767408" y="1464738"/>
              <a:chExt cx="3599338" cy="2214440"/>
            </a:xfrm>
          </p:grpSpPr>
          <p:sp>
            <p:nvSpPr>
              <p:cNvPr id="313" name="Rectangle 5">
                <a:extLst>
                  <a:ext uri="{FF2B5EF4-FFF2-40B4-BE49-F238E27FC236}">
                    <a16:creationId xmlns:a16="http://schemas.microsoft.com/office/drawing/2014/main" id="{77C3D980-07D7-DC48-9950-76344899E18E}"/>
                  </a:ext>
                </a:extLst>
              </p:cNvPr>
              <p:cNvSpPr/>
              <p:nvPr/>
            </p:nvSpPr>
            <p:spPr>
              <a:xfrm>
                <a:off x="767408" y="1464738"/>
                <a:ext cx="3599338" cy="22144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CPU 1</a:t>
                </a:r>
              </a:p>
            </p:txBody>
          </p:sp>
          <p:sp>
            <p:nvSpPr>
              <p:cNvPr id="314" name="Rectangle 48">
                <a:extLst>
                  <a:ext uri="{FF2B5EF4-FFF2-40B4-BE49-F238E27FC236}">
                    <a16:creationId xmlns:a16="http://schemas.microsoft.com/office/drawing/2014/main" id="{928902C6-56EE-0A4F-AF43-5A0E4D7A85E1}"/>
                  </a:ext>
                </a:extLst>
              </p:cNvPr>
              <p:cNvSpPr/>
              <p:nvPr/>
            </p:nvSpPr>
            <p:spPr>
              <a:xfrm>
                <a:off x="930324" y="1577846"/>
                <a:ext cx="1188615" cy="90939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600" dirty="0"/>
                  <a:t>Ядро</a:t>
                </a:r>
                <a:r>
                  <a:rPr lang="en-US" sz="1600" dirty="0"/>
                  <a:t> 0</a:t>
                </a:r>
              </a:p>
            </p:txBody>
          </p:sp>
          <p:cxnSp>
            <p:nvCxnSpPr>
              <p:cNvPr id="316" name="Straight Connector 331">
                <a:extLst>
                  <a:ext uri="{FF2B5EF4-FFF2-40B4-BE49-F238E27FC236}">
                    <a16:creationId xmlns:a16="http://schemas.microsoft.com/office/drawing/2014/main" id="{0473710D-9D6D-AB46-B7E6-99D8C6883177}"/>
                  </a:ext>
                </a:extLst>
              </p:cNvPr>
              <p:cNvCxnSpPr>
                <a:cxnSpLocks/>
                <a:stCxn id="319" idx="0"/>
                <a:endCxn id="91" idx="3"/>
              </p:cNvCxnSpPr>
              <p:nvPr/>
            </p:nvCxnSpPr>
            <p:spPr>
              <a:xfrm flipH="1" flipV="1">
                <a:off x="1951811" y="2158643"/>
                <a:ext cx="345496" cy="394576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17" name="Rectangle 48">
                <a:extLst>
                  <a:ext uri="{FF2B5EF4-FFF2-40B4-BE49-F238E27FC236}">
                    <a16:creationId xmlns:a16="http://schemas.microsoft.com/office/drawing/2014/main" id="{533FD8B1-92B5-C445-95A3-27258011066F}"/>
                  </a:ext>
                </a:extLst>
              </p:cNvPr>
              <p:cNvSpPr/>
              <p:nvPr/>
            </p:nvSpPr>
            <p:spPr>
              <a:xfrm>
                <a:off x="948413" y="2628173"/>
                <a:ext cx="1188615" cy="90939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600" dirty="0"/>
                  <a:t>Ядро</a:t>
                </a:r>
                <a:r>
                  <a:rPr lang="en-US" sz="1600" dirty="0"/>
                  <a:t> 1</a:t>
                </a:r>
              </a:p>
            </p:txBody>
          </p:sp>
          <p:sp>
            <p:nvSpPr>
              <p:cNvPr id="319" name="Rectangle 335">
                <a:extLst>
                  <a:ext uri="{FF2B5EF4-FFF2-40B4-BE49-F238E27FC236}">
                    <a16:creationId xmlns:a16="http://schemas.microsoft.com/office/drawing/2014/main" id="{7C885A9E-6BB2-D343-A148-4ED9FC162B26}"/>
                  </a:ext>
                </a:extLst>
              </p:cNvPr>
              <p:cNvSpPr/>
              <p:nvPr/>
            </p:nvSpPr>
            <p:spPr>
              <a:xfrm rot="16200000">
                <a:off x="2450263" y="2172362"/>
                <a:ext cx="455802" cy="76171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L3</a:t>
                </a:r>
                <a:endParaRPr lang="ru-RU" dirty="0"/>
              </a:p>
            </p:txBody>
          </p:sp>
          <p:sp>
            <p:nvSpPr>
              <p:cNvPr id="320" name="Rectangle 326">
                <a:extLst>
                  <a:ext uri="{FF2B5EF4-FFF2-40B4-BE49-F238E27FC236}">
                    <a16:creationId xmlns:a16="http://schemas.microsoft.com/office/drawing/2014/main" id="{966CD634-9674-EB42-A613-F21F9D5D4A0B}"/>
                  </a:ext>
                </a:extLst>
              </p:cNvPr>
              <p:cNvSpPr/>
              <p:nvPr/>
            </p:nvSpPr>
            <p:spPr>
              <a:xfrm>
                <a:off x="3324045" y="2439898"/>
                <a:ext cx="832157" cy="215444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/>
                  <a:t>IO</a:t>
                </a:r>
              </a:p>
            </p:txBody>
          </p:sp>
          <p:cxnSp>
            <p:nvCxnSpPr>
              <p:cNvPr id="321" name="Straight Connector 331">
                <a:extLst>
                  <a:ext uri="{FF2B5EF4-FFF2-40B4-BE49-F238E27FC236}">
                    <a16:creationId xmlns:a16="http://schemas.microsoft.com/office/drawing/2014/main" id="{E91B8862-8BD4-4140-8017-20491FF13CD2}"/>
                  </a:ext>
                </a:extLst>
              </p:cNvPr>
              <p:cNvCxnSpPr>
                <a:cxnSpLocks/>
                <a:stCxn id="319" idx="0"/>
                <a:endCxn id="94" idx="3"/>
              </p:cNvCxnSpPr>
              <p:nvPr/>
            </p:nvCxnSpPr>
            <p:spPr>
              <a:xfrm flipH="1">
                <a:off x="1952077" y="2553219"/>
                <a:ext cx="345230" cy="692982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31">
                <a:extLst>
                  <a:ext uri="{FF2B5EF4-FFF2-40B4-BE49-F238E27FC236}">
                    <a16:creationId xmlns:a16="http://schemas.microsoft.com/office/drawing/2014/main" id="{745DF8DC-5972-AF4B-B652-D5E5CCCA9D08}"/>
                  </a:ext>
                </a:extLst>
              </p:cNvPr>
              <p:cNvCxnSpPr>
                <a:cxnSpLocks/>
                <a:stCxn id="320" idx="1"/>
                <a:endCxn id="319" idx="2"/>
              </p:cNvCxnSpPr>
              <p:nvPr/>
            </p:nvCxnSpPr>
            <p:spPr>
              <a:xfrm flipH="1">
                <a:off x="3059021" y="2547620"/>
                <a:ext cx="265024" cy="5599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23" name="Right Arrow 9">
              <a:extLst>
                <a:ext uri="{FF2B5EF4-FFF2-40B4-BE49-F238E27FC236}">
                  <a16:creationId xmlns:a16="http://schemas.microsoft.com/office/drawing/2014/main" id="{72973F53-D18A-7B43-8B6C-7C49103610F3}"/>
                </a:ext>
              </a:extLst>
            </p:cNvPr>
            <p:cNvSpPr/>
            <p:nvPr/>
          </p:nvSpPr>
          <p:spPr>
            <a:xfrm>
              <a:off x="248277" y="4011470"/>
              <a:ext cx="2045818" cy="90952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tIns="45720" rtlCol="0" anchor="ctr"/>
            <a:lstStyle/>
            <a:p>
              <a:pPr algn="ctr"/>
              <a:r>
                <a:rPr lang="ru-RU" sz="1600" dirty="0">
                  <a:solidFill>
                    <a:schemeClr val="tx2"/>
                  </a:solidFill>
                </a:rPr>
                <a:t>Удаление Максимального</a:t>
              </a:r>
            </a:p>
          </p:txBody>
        </p:sp>
        <p:sp>
          <p:nvSpPr>
            <p:cNvPr id="324" name="Right Arrow 9">
              <a:extLst>
                <a:ext uri="{FF2B5EF4-FFF2-40B4-BE49-F238E27FC236}">
                  <a16:creationId xmlns:a16="http://schemas.microsoft.com/office/drawing/2014/main" id="{571C6D83-88EF-DE41-A2B8-0E08677F06C9}"/>
                </a:ext>
              </a:extLst>
            </p:cNvPr>
            <p:cNvSpPr/>
            <p:nvPr/>
          </p:nvSpPr>
          <p:spPr>
            <a:xfrm>
              <a:off x="248277" y="5052452"/>
              <a:ext cx="2053690" cy="90952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tIns="45720"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Вставка</a:t>
              </a:r>
              <a:r>
                <a:rPr lang="en-US" dirty="0">
                  <a:solidFill>
                    <a:schemeClr val="tx2"/>
                  </a:solidFill>
                </a:rPr>
                <a:t> 14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88" name="Rectangle 49">
              <a:extLst>
                <a:ext uri="{FF2B5EF4-FFF2-40B4-BE49-F238E27FC236}">
                  <a16:creationId xmlns:a16="http://schemas.microsoft.com/office/drawing/2014/main" id="{247FEE5B-4B98-8842-B15E-F41DB14619E1}"/>
                </a:ext>
              </a:extLst>
            </p:cNvPr>
            <p:cNvSpPr/>
            <p:nvPr/>
          </p:nvSpPr>
          <p:spPr>
            <a:xfrm>
              <a:off x="2440088" y="2071336"/>
              <a:ext cx="904357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US" dirty="0"/>
                <a:t>L1</a:t>
              </a:r>
              <a:endParaRPr lang="ru-RU" dirty="0"/>
            </a:p>
          </p:txBody>
        </p:sp>
        <p:sp>
          <p:nvSpPr>
            <p:cNvPr id="89" name="Rectangle 49">
              <a:extLst>
                <a:ext uri="{FF2B5EF4-FFF2-40B4-BE49-F238E27FC236}">
                  <a16:creationId xmlns:a16="http://schemas.microsoft.com/office/drawing/2014/main" id="{0DEF7545-F6F4-F34E-9CD7-3A46156640AC}"/>
                </a:ext>
              </a:extLst>
            </p:cNvPr>
            <p:cNvSpPr/>
            <p:nvPr/>
          </p:nvSpPr>
          <p:spPr>
            <a:xfrm>
              <a:off x="2441214" y="3166612"/>
              <a:ext cx="904357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US" dirty="0"/>
                <a:t>L1</a:t>
              </a:r>
              <a:endParaRPr lang="ru-RU" dirty="0"/>
            </a:p>
          </p:txBody>
        </p:sp>
        <p:sp>
          <p:nvSpPr>
            <p:cNvPr id="91" name="Rectangle 49">
              <a:extLst>
                <a:ext uri="{FF2B5EF4-FFF2-40B4-BE49-F238E27FC236}">
                  <a16:creationId xmlns:a16="http://schemas.microsoft.com/office/drawing/2014/main" id="{51587B9D-BC47-3947-ABFC-C7E720981972}"/>
                </a:ext>
              </a:extLst>
            </p:cNvPr>
            <p:cNvSpPr/>
            <p:nvPr/>
          </p:nvSpPr>
          <p:spPr>
            <a:xfrm>
              <a:off x="2402670" y="4420909"/>
              <a:ext cx="904357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US" dirty="0"/>
                <a:t>L1</a:t>
              </a:r>
              <a:endParaRPr lang="ru-RU" dirty="0"/>
            </a:p>
          </p:txBody>
        </p:sp>
        <p:sp>
          <p:nvSpPr>
            <p:cNvPr id="94" name="Rectangle 49">
              <a:extLst>
                <a:ext uri="{FF2B5EF4-FFF2-40B4-BE49-F238E27FC236}">
                  <a16:creationId xmlns:a16="http://schemas.microsoft.com/office/drawing/2014/main" id="{F5FCAFDF-5BF4-B04A-850B-82D83351274E}"/>
                </a:ext>
              </a:extLst>
            </p:cNvPr>
            <p:cNvSpPr/>
            <p:nvPr/>
          </p:nvSpPr>
          <p:spPr>
            <a:xfrm>
              <a:off x="2402936" y="5508467"/>
              <a:ext cx="904357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US" dirty="0"/>
                <a:t>L1</a:t>
              </a:r>
              <a:endParaRPr lang="ru-RU" dirty="0"/>
            </a:p>
          </p:txBody>
        </p:sp>
        <p:sp>
          <p:nvSpPr>
            <p:cNvPr id="102" name="Rectangle 35">
              <a:extLst>
                <a:ext uri="{FF2B5EF4-FFF2-40B4-BE49-F238E27FC236}">
                  <a16:creationId xmlns:a16="http://schemas.microsoft.com/office/drawing/2014/main" id="{3B42EAFE-B8A3-4300-AC95-D81B94BE90F0}"/>
                </a:ext>
              </a:extLst>
            </p:cNvPr>
            <p:cNvSpPr/>
            <p:nvPr/>
          </p:nvSpPr>
          <p:spPr>
            <a:xfrm>
              <a:off x="9084681" y="1599164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103" name="Rectangle 36">
              <a:extLst>
                <a:ext uri="{FF2B5EF4-FFF2-40B4-BE49-F238E27FC236}">
                  <a16:creationId xmlns:a16="http://schemas.microsoft.com/office/drawing/2014/main" id="{15FB0D37-B055-4C31-AB85-A3B941D438F3}"/>
                </a:ext>
              </a:extLst>
            </p:cNvPr>
            <p:cNvSpPr/>
            <p:nvPr/>
          </p:nvSpPr>
          <p:spPr>
            <a:xfrm>
              <a:off x="9535604" y="1598807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51</a:t>
              </a:r>
            </a:p>
          </p:txBody>
        </p:sp>
        <p:sp>
          <p:nvSpPr>
            <p:cNvPr id="104" name="Rectangle 45">
              <a:extLst>
                <a:ext uri="{FF2B5EF4-FFF2-40B4-BE49-F238E27FC236}">
                  <a16:creationId xmlns:a16="http://schemas.microsoft.com/office/drawing/2014/main" id="{12CBDBB4-14B3-463E-B11C-67084A37E3C7}"/>
                </a:ext>
              </a:extLst>
            </p:cNvPr>
            <p:cNvSpPr/>
            <p:nvPr/>
          </p:nvSpPr>
          <p:spPr>
            <a:xfrm>
              <a:off x="9987631" y="1598443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79</a:t>
              </a:r>
            </a:p>
          </p:txBody>
        </p:sp>
        <p:cxnSp>
          <p:nvCxnSpPr>
            <p:cNvPr id="11" name="Соединитель: изогнутый 10">
              <a:extLst>
                <a:ext uri="{FF2B5EF4-FFF2-40B4-BE49-F238E27FC236}">
                  <a16:creationId xmlns:a16="http://schemas.microsoft.com/office/drawing/2014/main" id="{AC454972-9962-453E-8908-AF03A13D46A7}"/>
                </a:ext>
              </a:extLst>
            </p:cNvPr>
            <p:cNvCxnSpPr>
              <a:stCxn id="103" idx="2"/>
              <a:endCxn id="30" idx="0"/>
            </p:cNvCxnSpPr>
            <p:nvPr/>
          </p:nvCxnSpPr>
          <p:spPr>
            <a:xfrm rot="5400000">
              <a:off x="9084666" y="1679866"/>
              <a:ext cx="345546" cy="1006517"/>
            </a:xfrm>
            <a:prstGeom prst="curved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Соединитель: изогнутый 104">
              <a:extLst>
                <a:ext uri="{FF2B5EF4-FFF2-40B4-BE49-F238E27FC236}">
                  <a16:creationId xmlns:a16="http://schemas.microsoft.com/office/drawing/2014/main" id="{AA6CCD68-15FE-4CEF-AA36-78E719E0F4CA}"/>
                </a:ext>
              </a:extLst>
            </p:cNvPr>
            <p:cNvCxnSpPr>
              <a:cxnSpLocks/>
              <a:stCxn id="103" idx="2"/>
              <a:endCxn id="37" idx="0"/>
            </p:cNvCxnSpPr>
            <p:nvPr/>
          </p:nvCxnSpPr>
          <p:spPr>
            <a:xfrm rot="16200000" flipH="1">
              <a:off x="10100721" y="1670327"/>
              <a:ext cx="344845" cy="1024892"/>
            </a:xfrm>
            <a:prstGeom prst="curved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Соединитель: изогнутый 105">
              <a:extLst>
                <a:ext uri="{FF2B5EF4-FFF2-40B4-BE49-F238E27FC236}">
                  <a16:creationId xmlns:a16="http://schemas.microsoft.com/office/drawing/2014/main" id="{59F5595D-11AF-4F9F-BEBA-506D860ACDE6}"/>
                </a:ext>
              </a:extLst>
            </p:cNvPr>
            <p:cNvCxnSpPr>
              <a:cxnSpLocks/>
              <a:stCxn id="15" idx="2"/>
              <a:endCxn id="20" idx="0"/>
            </p:cNvCxnSpPr>
            <p:nvPr/>
          </p:nvCxnSpPr>
          <p:spPr>
            <a:xfrm rot="5400000">
              <a:off x="8380089" y="2824140"/>
              <a:ext cx="160346" cy="1273702"/>
            </a:xfrm>
            <a:prstGeom prst="curved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Соединитель: изогнутый 106">
              <a:extLst>
                <a:ext uri="{FF2B5EF4-FFF2-40B4-BE49-F238E27FC236}">
                  <a16:creationId xmlns:a16="http://schemas.microsoft.com/office/drawing/2014/main" id="{2D3BDC10-2180-4F22-A1DE-5B266AEF29C9}"/>
                </a:ext>
              </a:extLst>
            </p:cNvPr>
            <p:cNvCxnSpPr>
              <a:cxnSpLocks/>
              <a:stCxn id="15" idx="2"/>
              <a:endCxn id="23" idx="0"/>
            </p:cNvCxnSpPr>
            <p:nvPr/>
          </p:nvCxnSpPr>
          <p:spPr>
            <a:xfrm rot="16200000" flipH="1">
              <a:off x="9793578" y="2684352"/>
              <a:ext cx="153669" cy="1546599"/>
            </a:xfrm>
            <a:prstGeom prst="curved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Соединитель: изогнутый 107">
              <a:extLst>
                <a:ext uri="{FF2B5EF4-FFF2-40B4-BE49-F238E27FC236}">
                  <a16:creationId xmlns:a16="http://schemas.microsoft.com/office/drawing/2014/main" id="{47CA1D88-6EFD-42C4-8B8B-8817DD866248}"/>
                </a:ext>
              </a:extLst>
            </p:cNvPr>
            <p:cNvCxnSpPr>
              <a:cxnSpLocks/>
              <a:stCxn id="22" idx="2"/>
              <a:endCxn id="18" idx="0"/>
            </p:cNvCxnSpPr>
            <p:nvPr/>
          </p:nvCxnSpPr>
          <p:spPr>
            <a:xfrm rot="5400000">
              <a:off x="9020230" y="3149385"/>
              <a:ext cx="366796" cy="1979798"/>
            </a:xfrm>
            <a:prstGeom prst="curved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Соединитель: изогнутый 108">
              <a:extLst>
                <a:ext uri="{FF2B5EF4-FFF2-40B4-BE49-F238E27FC236}">
                  <a16:creationId xmlns:a16="http://schemas.microsoft.com/office/drawing/2014/main" id="{E8A62527-14B1-4304-8F85-EDE7627DF0EA}"/>
                </a:ext>
              </a:extLst>
            </p:cNvPr>
            <p:cNvCxnSpPr>
              <a:cxnSpLocks/>
              <a:stCxn id="22" idx="2"/>
              <a:endCxn id="44" idx="0"/>
            </p:cNvCxnSpPr>
            <p:nvPr/>
          </p:nvCxnSpPr>
          <p:spPr>
            <a:xfrm rot="16200000" flipH="1">
              <a:off x="10293797" y="3855615"/>
              <a:ext cx="355217" cy="555757"/>
            </a:xfrm>
            <a:prstGeom prst="curved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8">
              <a:extLst>
                <a:ext uri="{FF2B5EF4-FFF2-40B4-BE49-F238E27FC236}">
                  <a16:creationId xmlns:a16="http://schemas.microsoft.com/office/drawing/2014/main" id="{F2D3307F-6CB4-4D5E-8B12-5A6E069BBB29}"/>
                </a:ext>
              </a:extLst>
            </p:cNvPr>
            <p:cNvSpPr/>
            <p:nvPr/>
          </p:nvSpPr>
          <p:spPr>
            <a:xfrm>
              <a:off x="9517509" y="3534486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79</a:t>
              </a:r>
            </a:p>
          </p:txBody>
        </p:sp>
        <p:sp>
          <p:nvSpPr>
            <p:cNvPr id="121" name="Rectangle 18">
              <a:extLst>
                <a:ext uri="{FF2B5EF4-FFF2-40B4-BE49-F238E27FC236}">
                  <a16:creationId xmlns:a16="http://schemas.microsoft.com/office/drawing/2014/main" id="{AC8CF6F8-BC8A-4D7B-A21D-837B5DCD2A07}"/>
                </a:ext>
              </a:extLst>
            </p:cNvPr>
            <p:cNvSpPr/>
            <p:nvPr/>
          </p:nvSpPr>
          <p:spPr>
            <a:xfrm>
              <a:off x="8896747" y="4322681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89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24" name="Rectangle 44">
              <a:extLst>
                <a:ext uri="{FF2B5EF4-FFF2-40B4-BE49-F238E27FC236}">
                  <a16:creationId xmlns:a16="http://schemas.microsoft.com/office/drawing/2014/main" id="{7FDACF6C-614C-480E-9AB2-AB142E247E48}"/>
                </a:ext>
              </a:extLst>
            </p:cNvPr>
            <p:cNvSpPr/>
            <p:nvPr/>
          </p:nvSpPr>
          <p:spPr>
            <a:xfrm>
              <a:off x="11423824" y="4311102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93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25" name="Rectangle 18">
              <a:extLst>
                <a:ext uri="{FF2B5EF4-FFF2-40B4-BE49-F238E27FC236}">
                  <a16:creationId xmlns:a16="http://schemas.microsoft.com/office/drawing/2014/main" id="{091B652F-F6B2-4E52-908B-D2B3AF3D4E43}"/>
                </a:ext>
              </a:extLst>
            </p:cNvPr>
            <p:cNvSpPr/>
            <p:nvPr/>
          </p:nvSpPr>
          <p:spPr>
            <a:xfrm>
              <a:off x="7147393" y="3541164"/>
              <a:ext cx="450185" cy="421399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144" name="Rectangle 28">
              <a:extLst>
                <a:ext uri="{FF2B5EF4-FFF2-40B4-BE49-F238E27FC236}">
                  <a16:creationId xmlns:a16="http://schemas.microsoft.com/office/drawing/2014/main" id="{A0B0A487-6991-400E-A84F-042B7B82F10D}"/>
                </a:ext>
              </a:extLst>
            </p:cNvPr>
            <p:cNvSpPr/>
            <p:nvPr/>
          </p:nvSpPr>
          <p:spPr>
            <a:xfrm>
              <a:off x="7959217" y="5749168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45" name="Rectangle 29">
              <a:extLst>
                <a:ext uri="{FF2B5EF4-FFF2-40B4-BE49-F238E27FC236}">
                  <a16:creationId xmlns:a16="http://schemas.microsoft.com/office/drawing/2014/main" id="{2973B41D-DA50-42AD-8A2A-98CE37A67BA1}"/>
                </a:ext>
              </a:extLst>
            </p:cNvPr>
            <p:cNvSpPr/>
            <p:nvPr/>
          </p:nvSpPr>
          <p:spPr>
            <a:xfrm>
              <a:off x="8410140" y="5748812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26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46" name="Rectangle 30">
              <a:extLst>
                <a:ext uri="{FF2B5EF4-FFF2-40B4-BE49-F238E27FC236}">
                  <a16:creationId xmlns:a16="http://schemas.microsoft.com/office/drawing/2014/main" id="{76186F7A-2F1C-45C8-8C92-B4433DC97907}"/>
                </a:ext>
              </a:extLst>
            </p:cNvPr>
            <p:cNvSpPr/>
            <p:nvPr/>
          </p:nvSpPr>
          <p:spPr>
            <a:xfrm>
              <a:off x="8859588" y="5748456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27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47" name="Rectangle 35">
              <a:extLst>
                <a:ext uri="{FF2B5EF4-FFF2-40B4-BE49-F238E27FC236}">
                  <a16:creationId xmlns:a16="http://schemas.microsoft.com/office/drawing/2014/main" id="{D01644BA-6EDF-4175-B6E1-0BDF424B7305}"/>
                </a:ext>
              </a:extLst>
            </p:cNvPr>
            <p:cNvSpPr/>
            <p:nvPr/>
          </p:nvSpPr>
          <p:spPr>
            <a:xfrm>
              <a:off x="9990626" y="5748468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48" name="Rectangle 36">
              <a:extLst>
                <a:ext uri="{FF2B5EF4-FFF2-40B4-BE49-F238E27FC236}">
                  <a16:creationId xmlns:a16="http://schemas.microsoft.com/office/drawing/2014/main" id="{1EF7DB8E-67EA-43D2-8A4C-24C1686C8EC4}"/>
                </a:ext>
              </a:extLst>
            </p:cNvPr>
            <p:cNvSpPr/>
            <p:nvPr/>
          </p:nvSpPr>
          <p:spPr>
            <a:xfrm>
              <a:off x="10441549" y="5748111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61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49" name="Rectangle 45">
              <a:extLst>
                <a:ext uri="{FF2B5EF4-FFF2-40B4-BE49-F238E27FC236}">
                  <a16:creationId xmlns:a16="http://schemas.microsoft.com/office/drawing/2014/main" id="{43651516-71AD-447E-B305-00E768326DDE}"/>
                </a:ext>
              </a:extLst>
            </p:cNvPr>
            <p:cNvSpPr/>
            <p:nvPr/>
          </p:nvSpPr>
          <p:spPr>
            <a:xfrm>
              <a:off x="10890996" y="5751704"/>
              <a:ext cx="450185" cy="403443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71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50" name="Rectangle 35">
              <a:extLst>
                <a:ext uri="{FF2B5EF4-FFF2-40B4-BE49-F238E27FC236}">
                  <a16:creationId xmlns:a16="http://schemas.microsoft.com/office/drawing/2014/main" id="{98D5FEEA-827C-4831-A810-942C81DB326F}"/>
                </a:ext>
              </a:extLst>
            </p:cNvPr>
            <p:cNvSpPr/>
            <p:nvPr/>
          </p:nvSpPr>
          <p:spPr>
            <a:xfrm>
              <a:off x="8965734" y="4992079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151" name="Rectangle 36">
              <a:extLst>
                <a:ext uri="{FF2B5EF4-FFF2-40B4-BE49-F238E27FC236}">
                  <a16:creationId xmlns:a16="http://schemas.microsoft.com/office/drawing/2014/main" id="{DF527BC2-C293-4A0E-8A18-D1689E47DEA8}"/>
                </a:ext>
              </a:extLst>
            </p:cNvPr>
            <p:cNvSpPr/>
            <p:nvPr/>
          </p:nvSpPr>
          <p:spPr>
            <a:xfrm>
              <a:off x="9416657" y="4991722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51</a:t>
              </a:r>
            </a:p>
          </p:txBody>
        </p:sp>
        <p:sp>
          <p:nvSpPr>
            <p:cNvPr id="152" name="Rectangle 45">
              <a:extLst>
                <a:ext uri="{FF2B5EF4-FFF2-40B4-BE49-F238E27FC236}">
                  <a16:creationId xmlns:a16="http://schemas.microsoft.com/office/drawing/2014/main" id="{C89B567E-4A83-469B-A0A5-CCDF02C9C326}"/>
                </a:ext>
              </a:extLst>
            </p:cNvPr>
            <p:cNvSpPr/>
            <p:nvPr/>
          </p:nvSpPr>
          <p:spPr>
            <a:xfrm>
              <a:off x="9868684" y="4991358"/>
              <a:ext cx="450185" cy="411544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2"/>
                  </a:solidFill>
                </a:rPr>
                <a:t>79</a:t>
              </a:r>
            </a:p>
          </p:txBody>
        </p:sp>
        <p:cxnSp>
          <p:nvCxnSpPr>
            <p:cNvPr id="154" name="Соединитель: изогнутый 153">
              <a:extLst>
                <a:ext uri="{FF2B5EF4-FFF2-40B4-BE49-F238E27FC236}">
                  <a16:creationId xmlns:a16="http://schemas.microsoft.com/office/drawing/2014/main" id="{23974767-A422-487E-A9B9-5EB8080171F4}"/>
                </a:ext>
              </a:extLst>
            </p:cNvPr>
            <p:cNvCxnSpPr>
              <a:cxnSpLocks/>
              <a:stCxn id="151" idx="2"/>
              <a:endCxn id="145" idx="0"/>
            </p:cNvCxnSpPr>
            <p:nvPr/>
          </p:nvCxnSpPr>
          <p:spPr>
            <a:xfrm rot="5400000">
              <a:off x="8965719" y="5072781"/>
              <a:ext cx="345546" cy="1006517"/>
            </a:xfrm>
            <a:prstGeom prst="curved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Соединитель: изогнутый 156">
              <a:extLst>
                <a:ext uri="{FF2B5EF4-FFF2-40B4-BE49-F238E27FC236}">
                  <a16:creationId xmlns:a16="http://schemas.microsoft.com/office/drawing/2014/main" id="{C7A83794-C51F-490B-BE96-8A79EA88953E}"/>
                </a:ext>
              </a:extLst>
            </p:cNvPr>
            <p:cNvCxnSpPr>
              <a:cxnSpLocks/>
              <a:stCxn id="151" idx="2"/>
              <a:endCxn id="148" idx="0"/>
            </p:cNvCxnSpPr>
            <p:nvPr/>
          </p:nvCxnSpPr>
          <p:spPr>
            <a:xfrm rot="16200000" flipH="1">
              <a:off x="9981774" y="5063242"/>
              <a:ext cx="344845" cy="1024892"/>
            </a:xfrm>
            <a:prstGeom prst="curved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Соединитель: изогнутый 159">
              <a:extLst>
                <a:ext uri="{FF2B5EF4-FFF2-40B4-BE49-F238E27FC236}">
                  <a16:creationId xmlns:a16="http://schemas.microsoft.com/office/drawing/2014/main" id="{43A0994C-C77D-470F-9E7B-E30EDD17329A}"/>
                </a:ext>
              </a:extLst>
            </p:cNvPr>
            <p:cNvCxnSpPr>
              <a:cxnSpLocks/>
              <a:stCxn id="15" idx="1"/>
              <a:endCxn id="320" idx="3"/>
            </p:cNvCxnSpPr>
            <p:nvPr/>
          </p:nvCxnSpPr>
          <p:spPr>
            <a:xfrm rot="10800000" flipV="1">
              <a:off x="5511418" y="3170118"/>
              <a:ext cx="3360602" cy="1778267"/>
            </a:xfrm>
            <a:prstGeom prst="curvedConnector3">
              <a:avLst>
                <a:gd name="adj1" fmla="val 84012"/>
              </a:avLst>
            </a:prstGeom>
            <a:ln w="28575">
              <a:solidFill>
                <a:schemeClr val="accent4"/>
              </a:solidFill>
              <a:prstDash val="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Соединитель: изогнутый 163">
              <a:extLst>
                <a:ext uri="{FF2B5EF4-FFF2-40B4-BE49-F238E27FC236}">
                  <a16:creationId xmlns:a16="http://schemas.microsoft.com/office/drawing/2014/main" id="{7B674CBF-27BB-499C-B79D-CC264539E1D5}"/>
                </a:ext>
              </a:extLst>
            </p:cNvPr>
            <p:cNvCxnSpPr>
              <a:cxnSpLocks/>
              <a:stCxn id="15" idx="1"/>
              <a:endCxn id="273" idx="3"/>
            </p:cNvCxnSpPr>
            <p:nvPr/>
          </p:nvCxnSpPr>
          <p:spPr>
            <a:xfrm rot="10800000">
              <a:off x="5522130" y="2608127"/>
              <a:ext cx="3349890" cy="56199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4"/>
              </a:solidFill>
              <a:prstDash val="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Соединитель: изогнутый 166">
              <a:extLst>
                <a:ext uri="{FF2B5EF4-FFF2-40B4-BE49-F238E27FC236}">
                  <a16:creationId xmlns:a16="http://schemas.microsoft.com/office/drawing/2014/main" id="{0EB53D6F-D640-40EF-B6B8-83198AA6F14B}"/>
                </a:ext>
              </a:extLst>
            </p:cNvPr>
            <p:cNvCxnSpPr>
              <a:cxnSpLocks/>
              <a:endCxn id="273" idx="3"/>
            </p:cNvCxnSpPr>
            <p:nvPr/>
          </p:nvCxnSpPr>
          <p:spPr>
            <a:xfrm rot="10800000" flipV="1">
              <a:off x="5522131" y="1785975"/>
              <a:ext cx="3562555" cy="82215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prstDash val="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Соединитель: изогнутый 169">
              <a:extLst>
                <a:ext uri="{FF2B5EF4-FFF2-40B4-BE49-F238E27FC236}">
                  <a16:creationId xmlns:a16="http://schemas.microsoft.com/office/drawing/2014/main" id="{D9E8FBA1-DEF6-4FF1-AD58-4FD5E727DA10}"/>
                </a:ext>
              </a:extLst>
            </p:cNvPr>
            <p:cNvCxnSpPr>
              <a:cxnSpLocks/>
              <a:stCxn id="150" idx="1"/>
              <a:endCxn id="320" idx="3"/>
            </p:cNvCxnSpPr>
            <p:nvPr/>
          </p:nvCxnSpPr>
          <p:spPr>
            <a:xfrm rot="10800000">
              <a:off x="5511418" y="4948387"/>
              <a:ext cx="3454316" cy="24946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prstDash val="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D36E870C-D872-4B2F-B337-4ADF2D302989}"/>
              </a:ext>
            </a:extLst>
          </p:cNvPr>
          <p:cNvSpPr/>
          <p:nvPr/>
        </p:nvSpPr>
        <p:spPr>
          <a:xfrm>
            <a:off x="2079032" y="6381338"/>
            <a:ext cx="9489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9 </a:t>
            </a:r>
            <a:r>
              <a:rPr lang="en-US" sz="1200" dirty="0" err="1">
                <a:solidFill>
                  <a:srgbClr val="222222"/>
                </a:solidFill>
                <a:latin typeface="Gill Sans SemiBold"/>
              </a:rPr>
              <a:t>Wimmer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 M. et al. The lock-free k-LSM relaxed priority queue //ACM SIGPLAN Notices. – 2015. – Т. 50. – №. 8. – С. 277-278.</a:t>
            </a:r>
            <a:endParaRPr lang="ru-RU" sz="1200" dirty="0">
              <a:solidFill>
                <a:srgbClr val="222222"/>
              </a:solidFill>
              <a:latin typeface="Gill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6448671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29435" y="6492875"/>
            <a:ext cx="2844800" cy="3651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fld id="{FADCE1FA-DB27-47BB-AC29-A13C9A981991}" type="slidenum">
              <a:rPr lang="ru-RU" smtClean="0"/>
              <a:pPr>
                <a:buFont typeface="Arial" panose="020B0604020202020204" pitchFamily="34" charset="0"/>
                <a:buNone/>
                <a:defRPr/>
              </a:pPr>
              <a:t>75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ЗАКЛЮЧЕНИЕ</a:t>
            </a:r>
            <a:endParaRPr lang="ru-RU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79376" y="908720"/>
            <a:ext cx="11233248" cy="17281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Arial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Arial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Arial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Arial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ru-RU" sz="2200" dirty="0">
                <a:solidFill>
                  <a:srgbClr val="0A1D6E"/>
                </a:solidFill>
              </a:rPr>
              <a:t>Реализованы оптимизированные алгоритмы вставки и удаления максимального (минимального) элемента для ослабленной структуры данных </a:t>
            </a:r>
            <a:r>
              <a:rPr lang="en-US" sz="2200" dirty="0">
                <a:solidFill>
                  <a:srgbClr val="0A1D6E"/>
                </a:solidFill>
                <a:latin typeface="Gill Sans SemiBold"/>
              </a:rPr>
              <a:t>Multiqueues</a:t>
            </a:r>
          </a:p>
          <a:p>
            <a:pPr>
              <a:spcBef>
                <a:spcPts val="0"/>
              </a:spcBef>
            </a:pPr>
            <a:r>
              <a:rPr lang="ru-RU" sz="2200" dirty="0">
                <a:solidFill>
                  <a:srgbClr val="0A1D6E"/>
                </a:solidFill>
              </a:rPr>
              <a:t>Предложен подход создания ослабленных структур данных с использованием узлов циклического списка</a:t>
            </a:r>
            <a:endParaRPr lang="en-US" sz="2200" dirty="0">
              <a:solidFill>
                <a:srgbClr val="0A1D6E"/>
              </a:solidFill>
              <a:latin typeface="Gill Sans SemiBold"/>
            </a:endParaRPr>
          </a:p>
          <a:p>
            <a:pPr>
              <a:spcBef>
                <a:spcPts val="0"/>
              </a:spcBef>
            </a:pPr>
            <a:r>
              <a:rPr lang="ru-RU" sz="2200" dirty="0">
                <a:solidFill>
                  <a:srgbClr val="0A1D6E"/>
                </a:solidFill>
              </a:rPr>
              <a:t>Разработана структура данных на основе предложенного подхода</a:t>
            </a:r>
            <a:endParaRPr lang="en-US" sz="2200" dirty="0">
              <a:solidFill>
                <a:srgbClr val="0A1D6E"/>
              </a:solidFill>
              <a:latin typeface="Gill Sans SemiBold"/>
            </a:endParaRPr>
          </a:p>
        </p:txBody>
      </p:sp>
      <p:graphicFrame>
        <p:nvGraphicFramePr>
          <p:cNvPr id="21" name="Таблица 2">
            <a:extLst>
              <a:ext uri="{FF2B5EF4-FFF2-40B4-BE49-F238E27FC236}">
                <a16:creationId xmlns:a16="http://schemas.microsoft.com/office/drawing/2014/main" id="{8229B516-75C1-4B19-9921-83D3342C7722}"/>
              </a:ext>
            </a:extLst>
          </p:cNvPr>
          <p:cNvGraphicFramePr>
            <a:graphicFrameLocks noGrp="1"/>
          </p:cNvGraphicFramePr>
          <p:nvPr/>
        </p:nvGraphicFramePr>
        <p:xfrm>
          <a:off x="119336" y="2852936"/>
          <a:ext cx="11953328" cy="365243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77654">
                  <a:extLst>
                    <a:ext uri="{9D8B030D-6E8A-4147-A177-3AD203B41FA5}">
                      <a16:colId xmlns:a16="http://schemas.microsoft.com/office/drawing/2014/main" val="1004090572"/>
                    </a:ext>
                  </a:extLst>
                </a:gridCol>
                <a:gridCol w="3099010">
                  <a:extLst>
                    <a:ext uri="{9D8B030D-6E8A-4147-A177-3AD203B41FA5}">
                      <a16:colId xmlns:a16="http://schemas.microsoft.com/office/drawing/2014/main" val="2768478730"/>
                    </a:ext>
                  </a:extLst>
                </a:gridCol>
                <a:gridCol w="2988332">
                  <a:extLst>
                    <a:ext uri="{9D8B030D-6E8A-4147-A177-3AD203B41FA5}">
                      <a16:colId xmlns:a16="http://schemas.microsoft.com/office/drawing/2014/main" val="321969333"/>
                    </a:ext>
                  </a:extLst>
                </a:gridCol>
                <a:gridCol w="2988332">
                  <a:extLst>
                    <a:ext uri="{9D8B030D-6E8A-4147-A177-3AD203B41FA5}">
                      <a16:colId xmlns:a16="http://schemas.microsoft.com/office/drawing/2014/main" val="1855479623"/>
                    </a:ext>
                  </a:extLst>
                </a:gridCol>
              </a:tblGrid>
              <a:tr h="351238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Реализация </a:t>
                      </a: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Multiqueues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Реализация </a:t>
                      </a: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Circular Relaxed Concurrent Priority Queue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14743"/>
                  </a:ext>
                </a:extLst>
              </a:tr>
              <a:tr h="3512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C++ 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Kotlin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C++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Kotlin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207883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Github.com</a:t>
                      </a:r>
                    </a:p>
                    <a:p>
                      <a:pPr algn="ctr"/>
                      <a:r>
                        <a:rPr lang="en-US" sz="1600" u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/Komdosh/Multiqueues</a:t>
                      </a:r>
                      <a:endParaRPr lang="ru-RU" sz="1600" b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Github.com</a:t>
                      </a:r>
                    </a:p>
                    <a:p>
                      <a:pPr algn="ctr"/>
                      <a:r>
                        <a:rPr lang="en-US" sz="1600" u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/Komdosh/KotMultiqueues</a:t>
                      </a:r>
                      <a:endParaRPr lang="ru-RU" sz="1600" b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Github.com</a:t>
                      </a:r>
                    </a:p>
                    <a:p>
                      <a:pPr algn="ctr"/>
                      <a:r>
                        <a:rPr lang="en-US" sz="1600" u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lang="en-US" sz="1600" u="none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Komdosh</a:t>
                      </a:r>
                      <a:r>
                        <a:rPr lang="en-US" sz="1600" u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/CircularPriorityQueue</a:t>
                      </a:r>
                      <a:endParaRPr lang="ru-RU" sz="1600" b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Github.com</a:t>
                      </a:r>
                    </a:p>
                    <a:p>
                      <a:pPr algn="ctr"/>
                      <a:r>
                        <a:rPr lang="en-US" sz="1600" u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/Komdosh/RelaxedCycleDS</a:t>
                      </a:r>
                      <a:endParaRPr lang="ru-RU" sz="1600" b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42976"/>
                  </a:ext>
                </a:extLst>
              </a:tr>
              <a:tr h="234179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752863"/>
                  </a:ext>
                </a:extLst>
              </a:tr>
            </a:tbl>
          </a:graphicData>
        </a:graphic>
      </p:graphicFrame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D83FF5A-0A87-451A-8831-11205123C7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867" y="4303897"/>
            <a:ext cx="1623787" cy="210496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026A284-77BA-40F4-90BF-F72B6F2C9D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03" y="4303897"/>
            <a:ext cx="1623787" cy="210496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FFB31BB-D474-4B28-8767-6F1C8BBCF8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930" y="4303897"/>
            <a:ext cx="1623788" cy="210497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1350D0B-4854-4029-862E-867E4BBCE8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992" y="4303896"/>
            <a:ext cx="1623789" cy="210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2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FADCE1FA-DB27-47BB-AC29-A13C9A981991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ru-RU" dirty="0"/>
              <a:t>ОСЛАБЛЕННЫЙ НА </a:t>
            </a:r>
            <a:r>
              <a:rPr lang="en-US" altLang="ru-RU" i="1" dirty="0"/>
              <a:t>k</a:t>
            </a:r>
            <a:r>
              <a:rPr lang="en-US" altLang="ru-RU" dirty="0"/>
              <a:t> </a:t>
            </a:r>
            <a:r>
              <a:rPr lang="ru-RU" altLang="ru-RU" dirty="0"/>
              <a:t>ЭЛЕМЕНТОВ СТЕК</a:t>
            </a:r>
            <a:r>
              <a:rPr lang="ru-RU" altLang="ru-RU" baseline="30000" dirty="0"/>
              <a:t>7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6AFE78-502A-4728-BBEC-13C95C0549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ru-RU" dirty="0"/>
              <a:t>k-relaxed stack</a:t>
            </a:r>
            <a:endParaRPr lang="ru-RU" dirty="0"/>
          </a:p>
        </p:txBody>
      </p:sp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87744CED-7926-4CA9-8060-A2798B456245}"/>
              </a:ext>
            </a:extLst>
          </p:cNvPr>
          <p:cNvSpPr/>
          <p:nvPr/>
        </p:nvSpPr>
        <p:spPr>
          <a:xfrm>
            <a:off x="1639188" y="6300407"/>
            <a:ext cx="100091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7 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Talmage E., Welch J. L. Improving average performance by relaxing distributed data structures // Distributed Computing. – Springer, Berlin, 2014. – </a:t>
            </a:r>
            <a:r>
              <a:rPr lang="ru-RU" sz="1200" dirty="0">
                <a:solidFill>
                  <a:srgbClr val="222222"/>
                </a:solidFill>
                <a:latin typeface="Gill Sans SemiBold"/>
              </a:rPr>
              <a:t>С. 421-438</a:t>
            </a:r>
          </a:p>
        </p:txBody>
      </p: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5BEFB723-6EC2-4B87-B754-B58FDB00C5F0}"/>
              </a:ext>
            </a:extLst>
          </p:cNvPr>
          <p:cNvGrpSpPr/>
          <p:nvPr/>
        </p:nvGrpSpPr>
        <p:grpSpPr>
          <a:xfrm>
            <a:off x="7257125" y="3778135"/>
            <a:ext cx="1409034" cy="2370665"/>
            <a:chOff x="2306958" y="863486"/>
            <a:chExt cx="827442" cy="2219659"/>
          </a:xfrm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6A05830A-C7A5-4A7F-9C4B-9DF985A5C4D2}"/>
                </a:ext>
              </a:extLst>
            </p:cNvPr>
            <p:cNvSpPr/>
            <p:nvPr/>
          </p:nvSpPr>
          <p:spPr>
            <a:xfrm>
              <a:off x="2306958" y="863486"/>
              <a:ext cx="827442" cy="2219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100" b="1" dirty="0">
                  <a:latin typeface="Gill Sans SemiBold"/>
                </a:rPr>
                <a:t>CPU </a:t>
              </a:r>
              <a:r>
                <a:rPr lang="ru-RU" sz="1100" b="1" dirty="0">
                  <a:latin typeface="Gill Sans SemiBold"/>
                </a:rPr>
                <a:t>1</a:t>
              </a:r>
              <a:endParaRPr lang="en-US" sz="1100" b="1" dirty="0">
                <a:latin typeface="Gill Sans SemiBold"/>
              </a:endParaRPr>
            </a:p>
          </p:txBody>
        </p:sp>
        <p:sp>
          <p:nvSpPr>
            <p:cNvPr id="58" name="Rectangle 335">
              <a:extLst>
                <a:ext uri="{FF2B5EF4-FFF2-40B4-BE49-F238E27FC236}">
                  <a16:creationId xmlns:a16="http://schemas.microsoft.com/office/drawing/2014/main" id="{1EB055A4-CF9B-4420-98F1-E0E05043220A}"/>
                </a:ext>
              </a:extLst>
            </p:cNvPr>
            <p:cNvSpPr/>
            <p:nvPr/>
          </p:nvSpPr>
          <p:spPr>
            <a:xfrm rot="16200000">
              <a:off x="2578001" y="1550699"/>
              <a:ext cx="282202" cy="7051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>
                  <a:latin typeface="Gill Sans SemiBold"/>
                </a:rPr>
                <a:t>L3 </a:t>
              </a:r>
              <a:r>
                <a:rPr lang="ru-RU" sz="1400" dirty="0"/>
                <a:t>Кэш</a:t>
              </a:r>
            </a:p>
          </p:txBody>
        </p:sp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B182B854-162D-410B-A7D6-42C72075DDBA}"/>
                </a:ext>
              </a:extLst>
            </p:cNvPr>
            <p:cNvGrpSpPr/>
            <p:nvPr/>
          </p:nvGrpSpPr>
          <p:grpSpPr>
            <a:xfrm>
              <a:off x="2368155" y="2238667"/>
              <a:ext cx="700864" cy="638203"/>
              <a:chOff x="1205860" y="2618881"/>
              <a:chExt cx="615502" cy="638203"/>
            </a:xfrm>
          </p:grpSpPr>
          <p:sp>
            <p:nvSpPr>
              <p:cNvPr id="65" name="Rectangle 48">
                <a:extLst>
                  <a:ext uri="{FF2B5EF4-FFF2-40B4-BE49-F238E27FC236}">
                    <a16:creationId xmlns:a16="http://schemas.microsoft.com/office/drawing/2014/main" id="{77C893E2-7470-47B4-BF79-21C5C800F9FC}"/>
                  </a:ext>
                </a:extLst>
              </p:cNvPr>
              <p:cNvSpPr/>
              <p:nvPr/>
            </p:nvSpPr>
            <p:spPr>
              <a:xfrm>
                <a:off x="1205860" y="2618881"/>
                <a:ext cx="615502" cy="638203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sz="1100" b="1" dirty="0"/>
              </a:p>
              <a:p>
                <a:pPr algn="ctr">
                  <a:lnSpc>
                    <a:spcPct val="250000"/>
                  </a:lnSpc>
                </a:pPr>
                <a:r>
                  <a:rPr lang="ru-RU" sz="1100" b="1" dirty="0"/>
                  <a:t>Ядро</a:t>
                </a:r>
                <a:r>
                  <a:rPr lang="en-US" sz="1100" b="1" dirty="0"/>
                  <a:t> </a:t>
                </a:r>
                <a:r>
                  <a:rPr lang="ru-RU" sz="1100" b="1" dirty="0"/>
                  <a:t>1</a:t>
                </a:r>
                <a:endParaRPr lang="en-US" sz="1100" b="1" dirty="0"/>
              </a:p>
            </p:txBody>
          </p:sp>
          <p:sp>
            <p:nvSpPr>
              <p:cNvPr id="68" name="Rectangle 52">
                <a:extLst>
                  <a:ext uri="{FF2B5EF4-FFF2-40B4-BE49-F238E27FC236}">
                    <a16:creationId xmlns:a16="http://schemas.microsoft.com/office/drawing/2014/main" id="{942569E2-EDB9-4490-8EA5-6C3A740BA94C}"/>
                  </a:ext>
                </a:extLst>
              </p:cNvPr>
              <p:cNvSpPr/>
              <p:nvPr/>
            </p:nvSpPr>
            <p:spPr>
              <a:xfrm>
                <a:off x="1247473" y="2664472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77" name="Rectangle 50">
                <a:extLst>
                  <a:ext uri="{FF2B5EF4-FFF2-40B4-BE49-F238E27FC236}">
                    <a16:creationId xmlns:a16="http://schemas.microsoft.com/office/drawing/2014/main" id="{6B2B4CC4-3932-4060-8EC9-CA6F33E66570}"/>
                  </a:ext>
                </a:extLst>
              </p:cNvPr>
              <p:cNvSpPr/>
              <p:nvPr/>
            </p:nvSpPr>
            <p:spPr>
              <a:xfrm>
                <a:off x="1251162" y="2892941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81" name="Rectangle 51">
                <a:extLst>
                  <a:ext uri="{FF2B5EF4-FFF2-40B4-BE49-F238E27FC236}">
                    <a16:creationId xmlns:a16="http://schemas.microsoft.com/office/drawing/2014/main" id="{802392BD-C9C2-4FB0-BED4-3E0497AE2F69}"/>
                  </a:ext>
                </a:extLst>
              </p:cNvPr>
              <p:cNvSpPr/>
              <p:nvPr/>
            </p:nvSpPr>
            <p:spPr>
              <a:xfrm>
                <a:off x="1520293" y="2892941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5083CE40-DE71-4CF0-9D72-D9D0530618D6}"/>
                </a:ext>
              </a:extLst>
            </p:cNvPr>
            <p:cNvGrpSpPr/>
            <p:nvPr/>
          </p:nvGrpSpPr>
          <p:grpSpPr>
            <a:xfrm>
              <a:off x="2366543" y="932606"/>
              <a:ext cx="705121" cy="638203"/>
              <a:chOff x="1203926" y="1312820"/>
              <a:chExt cx="615502" cy="638203"/>
            </a:xfrm>
          </p:grpSpPr>
          <p:sp>
            <p:nvSpPr>
              <p:cNvPr id="61" name="Rectangle 48">
                <a:extLst>
                  <a:ext uri="{FF2B5EF4-FFF2-40B4-BE49-F238E27FC236}">
                    <a16:creationId xmlns:a16="http://schemas.microsoft.com/office/drawing/2014/main" id="{20ECE75F-373A-484E-9EEE-9401C7BC4C1E}"/>
                  </a:ext>
                </a:extLst>
              </p:cNvPr>
              <p:cNvSpPr/>
              <p:nvPr/>
            </p:nvSpPr>
            <p:spPr>
              <a:xfrm>
                <a:off x="1203926" y="1312820"/>
                <a:ext cx="615502" cy="6382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100" b="1" dirty="0"/>
                  <a:t>Ядро</a:t>
                </a:r>
                <a:r>
                  <a:rPr lang="en-US" sz="1100" b="1" dirty="0"/>
                  <a:t> 0</a:t>
                </a:r>
              </a:p>
            </p:txBody>
          </p:sp>
          <p:sp>
            <p:nvSpPr>
              <p:cNvPr id="62" name="Rectangle 50">
                <a:extLst>
                  <a:ext uri="{FF2B5EF4-FFF2-40B4-BE49-F238E27FC236}">
                    <a16:creationId xmlns:a16="http://schemas.microsoft.com/office/drawing/2014/main" id="{E6F6C4A7-5114-4146-BDF6-8174F878A39F}"/>
                  </a:ext>
                </a:extLst>
              </p:cNvPr>
              <p:cNvSpPr/>
              <p:nvPr/>
            </p:nvSpPr>
            <p:spPr>
              <a:xfrm>
                <a:off x="1253481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63" name="Rectangle 51">
                <a:extLst>
                  <a:ext uri="{FF2B5EF4-FFF2-40B4-BE49-F238E27FC236}">
                    <a16:creationId xmlns:a16="http://schemas.microsoft.com/office/drawing/2014/main" id="{ED30BE83-B905-4CE9-9B4D-F42918257682}"/>
                  </a:ext>
                </a:extLst>
              </p:cNvPr>
              <p:cNvSpPr/>
              <p:nvPr/>
            </p:nvSpPr>
            <p:spPr>
              <a:xfrm>
                <a:off x="1522614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64" name="Rectangle 52">
                <a:extLst>
                  <a:ext uri="{FF2B5EF4-FFF2-40B4-BE49-F238E27FC236}">
                    <a16:creationId xmlns:a16="http://schemas.microsoft.com/office/drawing/2014/main" id="{04CF6600-6545-4534-AAEE-645C8A44591C}"/>
                  </a:ext>
                </a:extLst>
              </p:cNvPr>
              <p:cNvSpPr/>
              <p:nvPr/>
            </p:nvSpPr>
            <p:spPr>
              <a:xfrm>
                <a:off x="1253213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</p:grpSp>
      </p:grpSp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68EA390C-027A-48D6-A138-2D46FE38E2F5}"/>
              </a:ext>
            </a:extLst>
          </p:cNvPr>
          <p:cNvGrpSpPr/>
          <p:nvPr/>
        </p:nvGrpSpPr>
        <p:grpSpPr>
          <a:xfrm>
            <a:off x="7238521" y="1272220"/>
            <a:ext cx="1409034" cy="2370665"/>
            <a:chOff x="2306958" y="863486"/>
            <a:chExt cx="827442" cy="2219659"/>
          </a:xfrm>
        </p:grpSpPr>
        <p:sp>
          <p:nvSpPr>
            <p:cNvPr id="90" name="Rectangle 5">
              <a:extLst>
                <a:ext uri="{FF2B5EF4-FFF2-40B4-BE49-F238E27FC236}">
                  <a16:creationId xmlns:a16="http://schemas.microsoft.com/office/drawing/2014/main" id="{52B52700-96D9-4539-9098-8B07E2FBD9C3}"/>
                </a:ext>
              </a:extLst>
            </p:cNvPr>
            <p:cNvSpPr/>
            <p:nvPr/>
          </p:nvSpPr>
          <p:spPr>
            <a:xfrm>
              <a:off x="2306958" y="863486"/>
              <a:ext cx="827442" cy="2219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100" b="1" dirty="0">
                  <a:latin typeface="Gill Sans SemiBold"/>
                </a:rPr>
                <a:t>CPU 0</a:t>
              </a:r>
            </a:p>
          </p:txBody>
        </p:sp>
        <p:sp>
          <p:nvSpPr>
            <p:cNvPr id="92" name="Rectangle 335">
              <a:extLst>
                <a:ext uri="{FF2B5EF4-FFF2-40B4-BE49-F238E27FC236}">
                  <a16:creationId xmlns:a16="http://schemas.microsoft.com/office/drawing/2014/main" id="{CC4AAB53-77EB-4361-A5CF-3017CA2DB06A}"/>
                </a:ext>
              </a:extLst>
            </p:cNvPr>
            <p:cNvSpPr/>
            <p:nvPr/>
          </p:nvSpPr>
          <p:spPr>
            <a:xfrm rot="16200000">
              <a:off x="2578001" y="1550699"/>
              <a:ext cx="282202" cy="7051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>
                  <a:latin typeface="Gill Sans SemiBold"/>
                </a:rPr>
                <a:t>L3 </a:t>
              </a:r>
              <a:r>
                <a:rPr lang="ru-RU" sz="1400" dirty="0"/>
                <a:t>Кэш</a:t>
              </a:r>
            </a:p>
          </p:txBody>
        </p:sp>
        <p:grpSp>
          <p:nvGrpSpPr>
            <p:cNvPr id="94" name="Группа 93">
              <a:extLst>
                <a:ext uri="{FF2B5EF4-FFF2-40B4-BE49-F238E27FC236}">
                  <a16:creationId xmlns:a16="http://schemas.microsoft.com/office/drawing/2014/main" id="{9EB8C7E4-500B-4EF3-8D28-F8818FF4E259}"/>
                </a:ext>
              </a:extLst>
            </p:cNvPr>
            <p:cNvGrpSpPr/>
            <p:nvPr/>
          </p:nvGrpSpPr>
          <p:grpSpPr>
            <a:xfrm>
              <a:off x="2368155" y="2238667"/>
              <a:ext cx="700864" cy="638203"/>
              <a:chOff x="1205860" y="2618881"/>
              <a:chExt cx="615502" cy="638203"/>
            </a:xfrm>
          </p:grpSpPr>
          <p:sp>
            <p:nvSpPr>
              <p:cNvPr id="112" name="Rectangle 48">
                <a:extLst>
                  <a:ext uri="{FF2B5EF4-FFF2-40B4-BE49-F238E27FC236}">
                    <a16:creationId xmlns:a16="http://schemas.microsoft.com/office/drawing/2014/main" id="{23DB0E9E-5001-4372-A06E-35F707121F93}"/>
                  </a:ext>
                </a:extLst>
              </p:cNvPr>
              <p:cNvSpPr/>
              <p:nvPr/>
            </p:nvSpPr>
            <p:spPr>
              <a:xfrm>
                <a:off x="1205860" y="2618881"/>
                <a:ext cx="615502" cy="638203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sz="1100" b="1" dirty="0"/>
              </a:p>
              <a:p>
                <a:pPr algn="ctr">
                  <a:lnSpc>
                    <a:spcPct val="250000"/>
                  </a:lnSpc>
                </a:pPr>
                <a:r>
                  <a:rPr lang="ru-RU" sz="1100" b="1" dirty="0"/>
                  <a:t>Ядро</a:t>
                </a:r>
                <a:r>
                  <a:rPr lang="en-US" sz="1100" b="1" dirty="0"/>
                  <a:t> </a:t>
                </a:r>
                <a:r>
                  <a:rPr lang="ru-RU" sz="1100" b="1" dirty="0"/>
                  <a:t>1</a:t>
                </a:r>
                <a:endParaRPr lang="en-US" sz="1100" b="1" dirty="0"/>
              </a:p>
            </p:txBody>
          </p:sp>
          <p:sp>
            <p:nvSpPr>
              <p:cNvPr id="114" name="Rectangle 52">
                <a:extLst>
                  <a:ext uri="{FF2B5EF4-FFF2-40B4-BE49-F238E27FC236}">
                    <a16:creationId xmlns:a16="http://schemas.microsoft.com/office/drawing/2014/main" id="{F3062F5C-38DB-4BBF-8984-31B5A932E4E1}"/>
                  </a:ext>
                </a:extLst>
              </p:cNvPr>
              <p:cNvSpPr/>
              <p:nvPr/>
            </p:nvSpPr>
            <p:spPr>
              <a:xfrm>
                <a:off x="1247473" y="2664472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  <p:sp>
            <p:nvSpPr>
              <p:cNvPr id="115" name="Rectangle 50">
                <a:extLst>
                  <a:ext uri="{FF2B5EF4-FFF2-40B4-BE49-F238E27FC236}">
                    <a16:creationId xmlns:a16="http://schemas.microsoft.com/office/drawing/2014/main" id="{2301F926-F21E-472C-A3DA-791EA391DEC4}"/>
                  </a:ext>
                </a:extLst>
              </p:cNvPr>
              <p:cNvSpPr/>
              <p:nvPr/>
            </p:nvSpPr>
            <p:spPr>
              <a:xfrm>
                <a:off x="1251162" y="2892941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116" name="Rectangle 51">
                <a:extLst>
                  <a:ext uri="{FF2B5EF4-FFF2-40B4-BE49-F238E27FC236}">
                    <a16:creationId xmlns:a16="http://schemas.microsoft.com/office/drawing/2014/main" id="{D3CB4B5F-E684-45B9-AC99-DB1D19A6B5E2}"/>
                  </a:ext>
                </a:extLst>
              </p:cNvPr>
              <p:cNvSpPr/>
              <p:nvPr/>
            </p:nvSpPr>
            <p:spPr>
              <a:xfrm>
                <a:off x="1520293" y="2892941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</p:grpSp>
        <p:grpSp>
          <p:nvGrpSpPr>
            <p:cNvPr id="98" name="Группа 97">
              <a:extLst>
                <a:ext uri="{FF2B5EF4-FFF2-40B4-BE49-F238E27FC236}">
                  <a16:creationId xmlns:a16="http://schemas.microsoft.com/office/drawing/2014/main" id="{7FCDE7B9-DA1D-4BB0-B1AA-BD704FF47426}"/>
                </a:ext>
              </a:extLst>
            </p:cNvPr>
            <p:cNvGrpSpPr/>
            <p:nvPr/>
          </p:nvGrpSpPr>
          <p:grpSpPr>
            <a:xfrm>
              <a:off x="2366543" y="932606"/>
              <a:ext cx="705121" cy="638203"/>
              <a:chOff x="1203926" y="1312820"/>
              <a:chExt cx="615502" cy="638203"/>
            </a:xfrm>
          </p:grpSpPr>
          <p:sp>
            <p:nvSpPr>
              <p:cNvPr id="101" name="Rectangle 48">
                <a:extLst>
                  <a:ext uri="{FF2B5EF4-FFF2-40B4-BE49-F238E27FC236}">
                    <a16:creationId xmlns:a16="http://schemas.microsoft.com/office/drawing/2014/main" id="{4A55B725-FEE0-4A8B-B8D9-23FA47E8B619}"/>
                  </a:ext>
                </a:extLst>
              </p:cNvPr>
              <p:cNvSpPr/>
              <p:nvPr/>
            </p:nvSpPr>
            <p:spPr>
              <a:xfrm>
                <a:off x="1203926" y="1312820"/>
                <a:ext cx="615502" cy="63820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100" b="1" dirty="0"/>
                  <a:t>Ядро</a:t>
                </a:r>
                <a:r>
                  <a:rPr lang="en-US" sz="1100" b="1" dirty="0"/>
                  <a:t> 0</a:t>
                </a:r>
              </a:p>
            </p:txBody>
          </p:sp>
          <p:sp>
            <p:nvSpPr>
              <p:cNvPr id="108" name="Rectangle 50">
                <a:extLst>
                  <a:ext uri="{FF2B5EF4-FFF2-40B4-BE49-F238E27FC236}">
                    <a16:creationId xmlns:a16="http://schemas.microsoft.com/office/drawing/2014/main" id="{5A556AE2-C878-4A5B-AB3D-B9D8A5A8C9A5}"/>
                  </a:ext>
                </a:extLst>
              </p:cNvPr>
              <p:cNvSpPr/>
              <p:nvPr/>
            </p:nvSpPr>
            <p:spPr>
              <a:xfrm>
                <a:off x="1253481" y="1523755"/>
                <a:ext cx="2685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L1I</a:t>
                </a:r>
                <a:endParaRPr lang="ru-RU" sz="1000" dirty="0"/>
              </a:p>
            </p:txBody>
          </p:sp>
          <p:sp>
            <p:nvSpPr>
              <p:cNvPr id="109" name="Rectangle 51">
                <a:extLst>
                  <a:ext uri="{FF2B5EF4-FFF2-40B4-BE49-F238E27FC236}">
                    <a16:creationId xmlns:a16="http://schemas.microsoft.com/office/drawing/2014/main" id="{B4C1225F-F68D-4CA9-9200-8AD96497EE5A}"/>
                  </a:ext>
                </a:extLst>
              </p:cNvPr>
              <p:cNvSpPr/>
              <p:nvPr/>
            </p:nvSpPr>
            <p:spPr>
              <a:xfrm>
                <a:off x="1522614" y="1523755"/>
                <a:ext cx="259815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L1D</a:t>
                </a:r>
              </a:p>
            </p:txBody>
          </p:sp>
          <p:sp>
            <p:nvSpPr>
              <p:cNvPr id="111" name="Rectangle 52">
                <a:extLst>
                  <a:ext uri="{FF2B5EF4-FFF2-40B4-BE49-F238E27FC236}">
                    <a16:creationId xmlns:a16="http://schemas.microsoft.com/office/drawing/2014/main" id="{892E5FB3-3268-4F0D-8DEF-8D8CCFF62042}"/>
                  </a:ext>
                </a:extLst>
              </p:cNvPr>
              <p:cNvSpPr/>
              <p:nvPr/>
            </p:nvSpPr>
            <p:spPr>
              <a:xfrm>
                <a:off x="1253213" y="1752224"/>
                <a:ext cx="528949" cy="1538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latin typeface="Gill Sans SemiBold"/>
                  </a:rPr>
                  <a:t>L2</a:t>
                </a:r>
              </a:p>
            </p:txBody>
          </p:sp>
        </p:grpSp>
      </p:grpSp>
      <p:sp>
        <p:nvSpPr>
          <p:cNvPr id="119" name="Rounded Rectangle 53">
            <a:extLst>
              <a:ext uri="{FF2B5EF4-FFF2-40B4-BE49-F238E27FC236}">
                <a16:creationId xmlns:a16="http://schemas.microsoft.com/office/drawing/2014/main" id="{D02D6750-1F87-421B-8ED3-500A269A4617}"/>
              </a:ext>
            </a:extLst>
          </p:cNvPr>
          <p:cNvSpPr>
            <a:spLocks/>
          </p:cNvSpPr>
          <p:nvPr/>
        </p:nvSpPr>
        <p:spPr>
          <a:xfrm>
            <a:off x="8976320" y="1272220"/>
            <a:ext cx="2880320" cy="4876580"/>
          </a:xfrm>
          <a:prstGeom prst="flowChartProcess">
            <a:avLst/>
          </a:prstGeom>
          <a:solidFill>
            <a:srgbClr val="FFFFCC"/>
          </a:solidFill>
          <a:ln w="25400" cap="flat" cmpd="sng">
            <a:solidFill>
              <a:schemeClr val="tx2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k-relaxed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стек</a:t>
            </a:r>
          </a:p>
        </p:txBody>
      </p:sp>
      <p:cxnSp>
        <p:nvCxnSpPr>
          <p:cNvPr id="121" name="Соединитель: изогнутый 120">
            <a:extLst>
              <a:ext uri="{FF2B5EF4-FFF2-40B4-BE49-F238E27FC236}">
                <a16:creationId xmlns:a16="http://schemas.microsoft.com/office/drawing/2014/main" id="{0B634183-F170-46C9-BD6B-AD438C93389C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rot="5400000" flipH="1" flipV="1">
            <a:off x="8060985" y="2261221"/>
            <a:ext cx="358226" cy="601245"/>
          </a:xfrm>
          <a:prstGeom prst="curvedConnector4">
            <a:avLst>
              <a:gd name="adj1" fmla="val 31835"/>
              <a:gd name="adj2" fmla="val 53837"/>
            </a:avLst>
          </a:prstGeom>
          <a:ln w="31750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Соединитель: изогнутый 121">
            <a:extLst>
              <a:ext uri="{FF2B5EF4-FFF2-40B4-BE49-F238E27FC236}">
                <a16:creationId xmlns:a16="http://schemas.microsoft.com/office/drawing/2014/main" id="{46DFAE02-F0E1-4488-9BF4-85C73F0C65AA}"/>
              </a:ext>
            </a:extLst>
          </p:cNvPr>
          <p:cNvCxnSpPr>
            <a:cxnSpLocks/>
            <a:stCxn id="61" idx="2"/>
            <a:endCxn id="58" idx="2"/>
          </p:cNvCxnSpPr>
          <p:nvPr/>
        </p:nvCxnSpPr>
        <p:spPr>
          <a:xfrm rot="16200000" flipH="1">
            <a:off x="8081609" y="4410928"/>
            <a:ext cx="355067" cy="600366"/>
          </a:xfrm>
          <a:prstGeom prst="curvedConnector4">
            <a:avLst>
              <a:gd name="adj1" fmla="val 35163"/>
              <a:gd name="adj2" fmla="val 41616"/>
            </a:avLst>
          </a:prstGeom>
          <a:ln w="317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: изогнутый 122">
            <a:extLst>
              <a:ext uri="{FF2B5EF4-FFF2-40B4-BE49-F238E27FC236}">
                <a16:creationId xmlns:a16="http://schemas.microsoft.com/office/drawing/2014/main" id="{54EA179C-7F2D-49C3-BAAE-6C669701A6C3}"/>
              </a:ext>
            </a:extLst>
          </p:cNvPr>
          <p:cNvCxnSpPr>
            <a:cxnSpLocks/>
            <a:stCxn id="101" idx="2"/>
            <a:endCxn id="92" idx="2"/>
          </p:cNvCxnSpPr>
          <p:nvPr/>
        </p:nvCxnSpPr>
        <p:spPr>
          <a:xfrm rot="16200000" flipH="1">
            <a:off x="8063005" y="1905013"/>
            <a:ext cx="355067" cy="600366"/>
          </a:xfrm>
          <a:prstGeom prst="curvedConnector4">
            <a:avLst>
              <a:gd name="adj1" fmla="val 33017"/>
              <a:gd name="adj2" fmla="val 49760"/>
            </a:avLst>
          </a:prstGeom>
          <a:ln w="317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: изогнутый 127">
            <a:extLst>
              <a:ext uri="{FF2B5EF4-FFF2-40B4-BE49-F238E27FC236}">
                <a16:creationId xmlns:a16="http://schemas.microsoft.com/office/drawing/2014/main" id="{23AA62B8-A458-4315-838F-F9ADC82FB692}"/>
              </a:ext>
            </a:extLst>
          </p:cNvPr>
          <p:cNvCxnSpPr>
            <a:cxnSpLocks/>
            <a:stCxn id="68" idx="0"/>
            <a:endCxn id="58" idx="2"/>
          </p:cNvCxnSpPr>
          <p:nvPr/>
        </p:nvCxnSpPr>
        <p:spPr>
          <a:xfrm rot="5400000" flipH="1" flipV="1">
            <a:off x="8053631" y="4789870"/>
            <a:ext cx="406919" cy="604470"/>
          </a:xfrm>
          <a:prstGeom prst="curvedConnector4">
            <a:avLst>
              <a:gd name="adj1" fmla="val 71514"/>
              <a:gd name="adj2" fmla="val 57106"/>
            </a:avLst>
          </a:prstGeom>
          <a:ln w="317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Соединитель: изогнутый 132">
            <a:extLst>
              <a:ext uri="{FF2B5EF4-FFF2-40B4-BE49-F238E27FC236}">
                <a16:creationId xmlns:a16="http://schemas.microsoft.com/office/drawing/2014/main" id="{7C89CB13-94D8-4251-A55D-57BBA95F6A87}"/>
              </a:ext>
            </a:extLst>
          </p:cNvPr>
          <p:cNvCxnSpPr>
            <a:cxnSpLocks/>
            <a:stCxn id="92" idx="2"/>
            <a:endCxn id="145" idx="1"/>
          </p:cNvCxnSpPr>
          <p:nvPr/>
        </p:nvCxnSpPr>
        <p:spPr>
          <a:xfrm>
            <a:off x="8540721" y="2382730"/>
            <a:ext cx="1074363" cy="894431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Соединитель: изогнутый 133">
            <a:extLst>
              <a:ext uri="{FF2B5EF4-FFF2-40B4-BE49-F238E27FC236}">
                <a16:creationId xmlns:a16="http://schemas.microsoft.com/office/drawing/2014/main" id="{FCD92CED-8C1E-4EE9-8F44-A6AE219E94AE}"/>
              </a:ext>
            </a:extLst>
          </p:cNvPr>
          <p:cNvCxnSpPr>
            <a:cxnSpLocks/>
            <a:stCxn id="92" idx="2"/>
            <a:endCxn id="145" idx="1"/>
          </p:cNvCxnSpPr>
          <p:nvPr/>
        </p:nvCxnSpPr>
        <p:spPr>
          <a:xfrm>
            <a:off x="8540721" y="2382730"/>
            <a:ext cx="1074363" cy="894431"/>
          </a:xfrm>
          <a:prstGeom prst="curvedConnector3">
            <a:avLst>
              <a:gd name="adj1" fmla="val 71477"/>
            </a:avLst>
          </a:prstGeom>
          <a:ln w="31750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Соединитель: изогнутый 134">
            <a:extLst>
              <a:ext uri="{FF2B5EF4-FFF2-40B4-BE49-F238E27FC236}">
                <a16:creationId xmlns:a16="http://schemas.microsoft.com/office/drawing/2014/main" id="{33DFAE37-5EED-495B-9C67-6C6386D08C06}"/>
              </a:ext>
            </a:extLst>
          </p:cNvPr>
          <p:cNvCxnSpPr>
            <a:cxnSpLocks/>
            <a:stCxn id="58" idx="2"/>
            <a:endCxn id="149" idx="1"/>
          </p:cNvCxnSpPr>
          <p:nvPr/>
        </p:nvCxnSpPr>
        <p:spPr>
          <a:xfrm flipV="1">
            <a:off x="8559325" y="4068735"/>
            <a:ext cx="1056130" cy="819910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: изогнутый 135">
            <a:extLst>
              <a:ext uri="{FF2B5EF4-FFF2-40B4-BE49-F238E27FC236}">
                <a16:creationId xmlns:a16="http://schemas.microsoft.com/office/drawing/2014/main" id="{68E23BE3-24E6-4740-AB54-4644C739274D}"/>
              </a:ext>
            </a:extLst>
          </p:cNvPr>
          <p:cNvCxnSpPr>
            <a:cxnSpLocks/>
            <a:stCxn id="58" idx="2"/>
            <a:endCxn id="149" idx="1"/>
          </p:cNvCxnSpPr>
          <p:nvPr/>
        </p:nvCxnSpPr>
        <p:spPr>
          <a:xfrm flipV="1">
            <a:off x="8559325" y="4068735"/>
            <a:ext cx="1056130" cy="819910"/>
          </a:xfrm>
          <a:prstGeom prst="curvedConnector3">
            <a:avLst>
              <a:gd name="adj1" fmla="val 74275"/>
            </a:avLst>
          </a:prstGeom>
          <a:ln w="317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Облачко с текстом: прямоугольное 136">
            <a:extLst>
              <a:ext uri="{FF2B5EF4-FFF2-40B4-BE49-F238E27FC236}">
                <a16:creationId xmlns:a16="http://schemas.microsoft.com/office/drawing/2014/main" id="{63B80DBC-8CFB-47B6-88D7-EAB75B4DEF93}"/>
              </a:ext>
            </a:extLst>
          </p:cNvPr>
          <p:cNvSpPr/>
          <p:nvPr/>
        </p:nvSpPr>
        <p:spPr>
          <a:xfrm>
            <a:off x="8975768" y="5083491"/>
            <a:ext cx="2880320" cy="1065309"/>
          </a:xfrm>
          <a:prstGeom prst="wedgeRectCallout">
            <a:avLst>
              <a:gd name="adj1" fmla="val 21792"/>
              <a:gd name="adj2" fmla="val -4950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tx2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lnSpc>
                <a:spcPct val="80000"/>
              </a:lnSpc>
            </a:pPr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Логическое представление структуры</a:t>
            </a:r>
          </a:p>
        </p:txBody>
      </p:sp>
      <p:grpSp>
        <p:nvGrpSpPr>
          <p:cNvPr id="138" name="Группа 137">
            <a:extLst>
              <a:ext uri="{FF2B5EF4-FFF2-40B4-BE49-F238E27FC236}">
                <a16:creationId xmlns:a16="http://schemas.microsoft.com/office/drawing/2014/main" id="{E47D2259-1B6E-4523-8262-50B55E5B9FDA}"/>
              </a:ext>
            </a:extLst>
          </p:cNvPr>
          <p:cNvGrpSpPr/>
          <p:nvPr/>
        </p:nvGrpSpPr>
        <p:grpSpPr>
          <a:xfrm>
            <a:off x="9254686" y="5205863"/>
            <a:ext cx="2381941" cy="426567"/>
            <a:chOff x="6077656" y="5271560"/>
            <a:chExt cx="2966917" cy="374482"/>
          </a:xfrm>
        </p:grpSpPr>
        <p:sp>
          <p:nvSpPr>
            <p:cNvPr id="139" name="Rectangle 13">
              <a:extLst>
                <a:ext uri="{FF2B5EF4-FFF2-40B4-BE49-F238E27FC236}">
                  <a16:creationId xmlns:a16="http://schemas.microsoft.com/office/drawing/2014/main" id="{94373FC8-494E-40E3-BF22-1DEF4A4C9E06}"/>
                </a:ext>
              </a:extLst>
            </p:cNvPr>
            <p:cNvSpPr/>
            <p:nvPr/>
          </p:nvSpPr>
          <p:spPr>
            <a:xfrm>
              <a:off x="6077656" y="5271811"/>
              <a:ext cx="496854" cy="374231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15</a:t>
              </a:r>
              <a:endParaRPr lang="ru-RU" sz="1600" dirty="0">
                <a:solidFill>
                  <a:schemeClr val="tx2"/>
                </a:solidFill>
              </a:endParaRPr>
            </a:p>
          </p:txBody>
        </p:sp>
        <p:sp>
          <p:nvSpPr>
            <p:cNvPr id="140" name="Rectangle 14">
              <a:extLst>
                <a:ext uri="{FF2B5EF4-FFF2-40B4-BE49-F238E27FC236}">
                  <a16:creationId xmlns:a16="http://schemas.microsoft.com/office/drawing/2014/main" id="{260EBDB4-AF96-4053-B391-217A6084D808}"/>
                </a:ext>
              </a:extLst>
            </p:cNvPr>
            <p:cNvSpPr/>
            <p:nvPr/>
          </p:nvSpPr>
          <p:spPr>
            <a:xfrm>
              <a:off x="6575323" y="5271560"/>
              <a:ext cx="496854" cy="374231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1</a:t>
              </a:r>
              <a:endParaRPr lang="ru-RU" sz="1600" dirty="0">
                <a:solidFill>
                  <a:schemeClr val="tx2"/>
                </a:solidFill>
              </a:endParaRPr>
            </a:p>
          </p:txBody>
        </p:sp>
        <p:sp>
          <p:nvSpPr>
            <p:cNvPr id="141" name="Rectangle 16">
              <a:extLst>
                <a:ext uri="{FF2B5EF4-FFF2-40B4-BE49-F238E27FC236}">
                  <a16:creationId xmlns:a16="http://schemas.microsoft.com/office/drawing/2014/main" id="{324D1C87-7689-4634-AFD6-02A6EA316FC2}"/>
                </a:ext>
              </a:extLst>
            </p:cNvPr>
            <p:cNvSpPr/>
            <p:nvPr/>
          </p:nvSpPr>
          <p:spPr>
            <a:xfrm>
              <a:off x="7060377" y="5271560"/>
              <a:ext cx="496854" cy="374231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26</a:t>
              </a:r>
              <a:endParaRPr lang="ru-RU" sz="1600" dirty="0">
                <a:solidFill>
                  <a:schemeClr val="tx2"/>
                </a:solidFill>
              </a:endParaRPr>
            </a:p>
          </p:txBody>
        </p:sp>
        <p:sp>
          <p:nvSpPr>
            <p:cNvPr id="142" name="Rectangle 13">
              <a:extLst>
                <a:ext uri="{FF2B5EF4-FFF2-40B4-BE49-F238E27FC236}">
                  <a16:creationId xmlns:a16="http://schemas.microsoft.com/office/drawing/2014/main" id="{31733A3B-021E-4220-872A-B5EA91407C59}"/>
                </a:ext>
              </a:extLst>
            </p:cNvPr>
            <p:cNvSpPr/>
            <p:nvPr/>
          </p:nvSpPr>
          <p:spPr>
            <a:xfrm>
              <a:off x="7557231" y="5271560"/>
              <a:ext cx="496854" cy="374231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30</a:t>
              </a:r>
              <a:endParaRPr lang="ru-RU" sz="1600" dirty="0">
                <a:solidFill>
                  <a:schemeClr val="tx2"/>
                </a:solidFill>
              </a:endParaRPr>
            </a:p>
          </p:txBody>
        </p:sp>
        <p:sp>
          <p:nvSpPr>
            <p:cNvPr id="143" name="Rectangle 14">
              <a:extLst>
                <a:ext uri="{FF2B5EF4-FFF2-40B4-BE49-F238E27FC236}">
                  <a16:creationId xmlns:a16="http://schemas.microsoft.com/office/drawing/2014/main" id="{F09CF19C-1453-4286-80DD-99A5B3DF93BD}"/>
                </a:ext>
              </a:extLst>
            </p:cNvPr>
            <p:cNvSpPr/>
            <p:nvPr/>
          </p:nvSpPr>
          <p:spPr>
            <a:xfrm>
              <a:off x="8050740" y="5271560"/>
              <a:ext cx="496854" cy="374231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2"/>
                  </a:solidFill>
                </a:rPr>
                <a:t>44</a:t>
              </a:r>
            </a:p>
          </p:txBody>
        </p:sp>
        <p:sp>
          <p:nvSpPr>
            <p:cNvPr id="144" name="Rectangle 16">
              <a:extLst>
                <a:ext uri="{FF2B5EF4-FFF2-40B4-BE49-F238E27FC236}">
                  <a16:creationId xmlns:a16="http://schemas.microsoft.com/office/drawing/2014/main" id="{3AE428EA-20B0-4AE8-93F1-264CBB26BDFF}"/>
                </a:ext>
              </a:extLst>
            </p:cNvPr>
            <p:cNvSpPr/>
            <p:nvPr/>
          </p:nvSpPr>
          <p:spPr>
            <a:xfrm>
              <a:off x="8547719" y="5271560"/>
              <a:ext cx="496854" cy="374231"/>
            </a:xfrm>
            <a:prstGeom prst="rect">
              <a:avLst/>
            </a:prstGeom>
            <a:pattFill prst="smCheck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89</a:t>
              </a:r>
              <a:endParaRPr lang="ru-RU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145" name="Rectangle 13">
            <a:extLst>
              <a:ext uri="{FF2B5EF4-FFF2-40B4-BE49-F238E27FC236}">
                <a16:creationId xmlns:a16="http://schemas.microsoft.com/office/drawing/2014/main" id="{182833D7-D416-47DC-B899-6847BC8069B9}"/>
              </a:ext>
            </a:extLst>
          </p:cNvPr>
          <p:cNvSpPr/>
          <p:nvPr/>
        </p:nvSpPr>
        <p:spPr>
          <a:xfrm>
            <a:off x="9615084" y="3055909"/>
            <a:ext cx="424691" cy="442503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15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46" name="Rectangle 14">
            <a:extLst>
              <a:ext uri="{FF2B5EF4-FFF2-40B4-BE49-F238E27FC236}">
                <a16:creationId xmlns:a16="http://schemas.microsoft.com/office/drawing/2014/main" id="{46229B0F-DABF-4C09-9344-EE70B1778964}"/>
              </a:ext>
            </a:extLst>
          </p:cNvPr>
          <p:cNvSpPr/>
          <p:nvPr/>
        </p:nvSpPr>
        <p:spPr>
          <a:xfrm>
            <a:off x="10040470" y="3055660"/>
            <a:ext cx="424691" cy="442503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47" name="Rectangle 16">
            <a:extLst>
              <a:ext uri="{FF2B5EF4-FFF2-40B4-BE49-F238E27FC236}">
                <a16:creationId xmlns:a16="http://schemas.microsoft.com/office/drawing/2014/main" id="{85818831-FD5A-4A29-8046-02CD9C4040C8}"/>
              </a:ext>
            </a:extLst>
          </p:cNvPr>
          <p:cNvSpPr/>
          <p:nvPr/>
        </p:nvSpPr>
        <p:spPr>
          <a:xfrm>
            <a:off x="10455075" y="3055660"/>
            <a:ext cx="424691" cy="442503"/>
          </a:xfrm>
          <a:prstGeom prst="rect">
            <a:avLst/>
          </a:prstGeom>
          <a:pattFill prst="smCheck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26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48" name="Рисунок 147" descr="Замок">
            <a:extLst>
              <a:ext uri="{FF2B5EF4-FFF2-40B4-BE49-F238E27FC236}">
                <a16:creationId xmlns:a16="http://schemas.microsoft.com/office/drawing/2014/main" id="{190C8FC5-92C8-4E79-87A4-388AD41ECD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0547" y="3035962"/>
            <a:ext cx="424691" cy="472730"/>
          </a:xfrm>
          <a:prstGeom prst="rect">
            <a:avLst/>
          </a:prstGeom>
        </p:spPr>
      </p:pic>
      <p:sp>
        <p:nvSpPr>
          <p:cNvPr id="149" name="Rectangle 13">
            <a:extLst>
              <a:ext uri="{FF2B5EF4-FFF2-40B4-BE49-F238E27FC236}">
                <a16:creationId xmlns:a16="http://schemas.microsoft.com/office/drawing/2014/main" id="{E6B1952A-0134-4494-9956-AEB861247D29}"/>
              </a:ext>
            </a:extLst>
          </p:cNvPr>
          <p:cNvSpPr/>
          <p:nvPr/>
        </p:nvSpPr>
        <p:spPr>
          <a:xfrm>
            <a:off x="9615455" y="3847483"/>
            <a:ext cx="424691" cy="442503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30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50" name="Rectangle 14">
            <a:extLst>
              <a:ext uri="{FF2B5EF4-FFF2-40B4-BE49-F238E27FC236}">
                <a16:creationId xmlns:a16="http://schemas.microsoft.com/office/drawing/2014/main" id="{93437E9C-9120-4A55-92AF-5BCC3F89D462}"/>
              </a:ext>
            </a:extLst>
          </p:cNvPr>
          <p:cNvSpPr/>
          <p:nvPr/>
        </p:nvSpPr>
        <p:spPr>
          <a:xfrm>
            <a:off x="10040842" y="3847233"/>
            <a:ext cx="424691" cy="442503"/>
          </a:xfrm>
          <a:prstGeom prst="rect">
            <a:avLst/>
          </a:prstGeom>
          <a:pattFill prst="smChe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44</a:t>
            </a:r>
          </a:p>
        </p:txBody>
      </p:sp>
      <p:sp>
        <p:nvSpPr>
          <p:cNvPr id="151" name="Rectangle 16">
            <a:extLst>
              <a:ext uri="{FF2B5EF4-FFF2-40B4-BE49-F238E27FC236}">
                <a16:creationId xmlns:a16="http://schemas.microsoft.com/office/drawing/2014/main" id="{FE0A5738-C39B-4DBE-A08E-FB24EE1BB850}"/>
              </a:ext>
            </a:extLst>
          </p:cNvPr>
          <p:cNvSpPr/>
          <p:nvPr/>
        </p:nvSpPr>
        <p:spPr>
          <a:xfrm>
            <a:off x="10465640" y="3847233"/>
            <a:ext cx="424691" cy="442503"/>
          </a:xfrm>
          <a:prstGeom prst="rect">
            <a:avLst/>
          </a:prstGeom>
          <a:pattFill prst="smCheck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89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52" name="Рисунок 151" descr="Замок">
            <a:extLst>
              <a:ext uri="{FF2B5EF4-FFF2-40B4-BE49-F238E27FC236}">
                <a16:creationId xmlns:a16="http://schemas.microsoft.com/office/drawing/2014/main" id="{CDCE77A2-9040-421B-B244-8D8C3C420D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0547" y="3827534"/>
            <a:ext cx="424691" cy="472731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D875F05-CB41-4D34-ADB8-F52564E22656}"/>
              </a:ext>
            </a:extLst>
          </p:cNvPr>
          <p:cNvSpPr/>
          <p:nvPr/>
        </p:nvSpPr>
        <p:spPr>
          <a:xfrm>
            <a:off x="341426" y="1303433"/>
            <a:ext cx="6096000" cy="46063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ru-RU" sz="2000" b="1" dirty="0">
                <a:solidFill>
                  <a:schemeClr val="tx2">
                    <a:lumMod val="50000"/>
                  </a:schemeClr>
                </a:solidFill>
              </a:rPr>
              <a:t>Преимущества</a:t>
            </a:r>
            <a:r>
              <a:rPr kumimoji="1" lang="ru-RU" sz="2000" dirty="0">
                <a:solidFill>
                  <a:schemeClr val="tx2">
                    <a:lumMod val="50000"/>
                  </a:schemeClr>
                </a:solidFill>
              </a:rPr>
              <a:t> ослабленных структур:</a:t>
            </a:r>
          </a:p>
          <a:p>
            <a:pPr marL="285750" indent="-285750" eaLnBrk="1" fontAlgn="auto" hangingPunct="1">
              <a:buFont typeface="Arial" panose="020B0604020202020204" pitchFamily="34" charset="0"/>
              <a:buChar char="•"/>
            </a:pPr>
            <a:r>
              <a:rPr kumimoji="1" lang="ru-RU" sz="2000" dirty="0">
                <a:solidFill>
                  <a:schemeClr val="tx2">
                    <a:lumMod val="50000"/>
                  </a:schemeClr>
                </a:solidFill>
              </a:rPr>
              <a:t>Потоки меньше состязаются за ресурс</a:t>
            </a:r>
            <a:endParaRPr lang="ru-RU" sz="20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eaLnBrk="1" fontAlgn="auto" hangingPunct="1">
              <a:buFont typeface="Arial" panose="020B0604020202020204" pitchFamily="34" charset="0"/>
              <a:buChar char="•"/>
            </a:pPr>
            <a:r>
              <a:rPr kumimoji="1" lang="ru-RU" sz="2000" dirty="0">
                <a:solidFill>
                  <a:schemeClr val="tx2">
                    <a:lumMod val="50000"/>
                  </a:schemeClr>
                </a:solidFill>
              </a:rPr>
              <a:t>Высокая масштабируемость</a:t>
            </a:r>
            <a:endParaRPr lang="ru-RU" sz="20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eaLnBrk="1" fontAlgn="auto" hangingPunct="1">
              <a:buFont typeface="Arial" panose="020B0604020202020204" pitchFamily="34" charset="0"/>
              <a:buChar char="•"/>
            </a:pPr>
            <a:r>
              <a:rPr kumimoji="1" lang="ru-RU" sz="2000" dirty="0">
                <a:solidFill>
                  <a:schemeClr val="tx2">
                    <a:lumMod val="50000"/>
                  </a:schemeClr>
                </a:solidFill>
              </a:rPr>
              <a:t>Высокая пропускная способность (низкая латентность)</a:t>
            </a:r>
            <a:endParaRPr kumimoji="1" lang="en-US" sz="2000" dirty="0">
              <a:solidFill>
                <a:schemeClr val="tx2">
                  <a:lumMod val="50000"/>
                </a:schemeClr>
              </a:solidFill>
              <a:latin typeface="Gill Sans SemiBold"/>
            </a:endParaRPr>
          </a:p>
          <a:p>
            <a:pPr eaLnBrk="1" fontAlgn="auto" hangingPunct="1"/>
            <a:endParaRPr lang="ru-RU" sz="2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kumimoji="1" lang="ru-RU" sz="2000" b="1" dirty="0">
                <a:solidFill>
                  <a:schemeClr val="tx2">
                    <a:lumMod val="50000"/>
                  </a:schemeClr>
                </a:solidFill>
              </a:rPr>
              <a:t>Недостатки</a:t>
            </a:r>
            <a:r>
              <a:rPr kumimoji="1" lang="ru-RU" sz="2000" dirty="0">
                <a:solidFill>
                  <a:schemeClr val="tx2">
                    <a:lumMod val="50000"/>
                  </a:schemeClr>
                </a:solidFill>
              </a:rPr>
              <a:t> ослабленных структур</a:t>
            </a:r>
            <a:r>
              <a:rPr kumimoji="1" lang="en-US" sz="2000" dirty="0">
                <a:solidFill>
                  <a:schemeClr val="tx2">
                    <a:lumMod val="50000"/>
                  </a:schemeClr>
                </a:solidFill>
                <a:latin typeface="Gill Sans SemiBold"/>
              </a:rPr>
              <a:t>:</a:t>
            </a:r>
            <a:endParaRPr kumimoji="1" lang="ru-RU" sz="20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eaLnBrk="1" fontAlgn="t" hangingPunct="1">
              <a:buFont typeface="Arial" panose="020B0604020202020204" pitchFamily="34" charset="0"/>
              <a:buChar char="•"/>
            </a:pPr>
            <a:r>
              <a:rPr kumimoji="1" lang="ru-RU" sz="2000" dirty="0">
                <a:solidFill>
                  <a:schemeClr val="tx2">
                    <a:lumMod val="50000"/>
                  </a:schemeClr>
                </a:solidFill>
              </a:rPr>
              <a:t>Операции не линеаризуемы</a:t>
            </a:r>
            <a:endParaRPr lang="ru-RU" sz="20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eaLnBrk="1" fontAlgn="t" hangingPunct="1">
              <a:buFont typeface="Arial" panose="020B0604020202020204" pitchFamily="34" charset="0"/>
              <a:buChar char="•"/>
            </a:pPr>
            <a:r>
              <a:rPr kumimoji="1" lang="ru-RU" sz="2000" dirty="0">
                <a:solidFill>
                  <a:schemeClr val="tx2">
                    <a:lumMod val="50000"/>
                  </a:schemeClr>
                </a:solidFill>
              </a:rPr>
              <a:t>Результат операции находится в определённой области значений (структура данных может не соответствовать строгой спецификации)</a:t>
            </a:r>
          </a:p>
          <a:p>
            <a:pPr marL="285750" indent="-285750" eaLnBrk="1" fontAlgn="t" hangingPunct="1">
              <a:buFont typeface="Arial" panose="020B0604020202020204" pitchFamily="34" charset="0"/>
              <a:buChar char="•"/>
            </a:pPr>
            <a:endParaRPr kumimoji="1" lang="ru-RU" altLang="ru-RU" sz="2000" b="1" baseline="30000" dirty="0">
              <a:solidFill>
                <a:schemeClr val="tx2">
                  <a:lumMod val="50000"/>
                </a:schemeClr>
              </a:solidFill>
              <a:latin typeface="Gill Sans SemiBold" charset="0"/>
            </a:endParaRPr>
          </a:p>
          <a:p>
            <a:pPr eaLnBrk="1" fontAlgn="t" hangingPunct="1"/>
            <a:r>
              <a:rPr kumimoji="1" lang="ru-RU" altLang="ru-RU" sz="2000" dirty="0">
                <a:solidFill>
                  <a:schemeClr val="tx2">
                    <a:lumMod val="50000"/>
                  </a:schemeClr>
                </a:solidFill>
                <a:latin typeface="Gill Sans SemiBold" charset="0"/>
              </a:rPr>
              <a:t>В практике параллельного программирования</a:t>
            </a:r>
            <a:r>
              <a:rPr kumimoji="1" lang="ru-RU" altLang="ru-RU" sz="2000" b="1" dirty="0">
                <a:solidFill>
                  <a:schemeClr val="tx2">
                    <a:lumMod val="50000"/>
                  </a:schemeClr>
                </a:solidFill>
                <a:latin typeface="Gill Sans SemiBold" charset="0"/>
              </a:rPr>
              <a:t> данными недостатками можно </a:t>
            </a:r>
            <a:r>
              <a:rPr kumimoji="1" lang="ru-RU" altLang="ru-RU" sz="2000" dirty="0">
                <a:solidFill>
                  <a:schemeClr val="tx2">
                    <a:lumMod val="50000"/>
                  </a:schemeClr>
                </a:solidFill>
                <a:latin typeface="Gill Sans SemiBold" charset="0"/>
              </a:rPr>
              <a:t>пренебречь для повышение масштабируемости.</a:t>
            </a:r>
            <a:endParaRPr lang="ru-RU" altLang="ru-RU" sz="2000" dirty="0">
              <a:solidFill>
                <a:schemeClr val="tx2">
                  <a:lumMod val="50000"/>
                </a:schemeClr>
              </a:solidFill>
              <a:latin typeface="Gill Sans SemiBold" charset="0"/>
            </a:endParaRPr>
          </a:p>
        </p:txBody>
      </p:sp>
      <p:cxnSp>
        <p:nvCxnSpPr>
          <p:cNvPr id="158" name="Соединитель: изогнутый 157">
            <a:extLst>
              <a:ext uri="{FF2B5EF4-FFF2-40B4-BE49-F238E27FC236}">
                <a16:creationId xmlns:a16="http://schemas.microsoft.com/office/drawing/2014/main" id="{B17C46C0-544A-48A6-9CD5-D0A5713507EE}"/>
              </a:ext>
            </a:extLst>
          </p:cNvPr>
          <p:cNvCxnSpPr>
            <a:cxnSpLocks/>
          </p:cNvCxnSpPr>
          <p:nvPr/>
        </p:nvCxnSpPr>
        <p:spPr>
          <a:xfrm>
            <a:off x="5963147" y="1567867"/>
            <a:ext cx="1191886" cy="208159"/>
          </a:xfrm>
          <a:prstGeom prst="curvedConnector3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4D94ADEA-3448-4C8C-A1F4-C907ED960E66}"/>
              </a:ext>
            </a:extLst>
          </p:cNvPr>
          <p:cNvSpPr txBox="1"/>
          <p:nvPr/>
        </p:nvSpPr>
        <p:spPr>
          <a:xfrm>
            <a:off x="6064143" y="1238262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push(27)</a:t>
            </a:r>
            <a:endParaRPr lang="ru-RU" dirty="0"/>
          </a:p>
        </p:txBody>
      </p:sp>
      <p:cxnSp>
        <p:nvCxnSpPr>
          <p:cNvPr id="160" name="Соединитель: изогнутый 159">
            <a:extLst>
              <a:ext uri="{FF2B5EF4-FFF2-40B4-BE49-F238E27FC236}">
                <a16:creationId xmlns:a16="http://schemas.microsoft.com/office/drawing/2014/main" id="{B07C4FBF-5BB5-4A6D-BB8F-34ED75C7023D}"/>
              </a:ext>
            </a:extLst>
          </p:cNvPr>
          <p:cNvCxnSpPr>
            <a:cxnSpLocks/>
          </p:cNvCxnSpPr>
          <p:nvPr/>
        </p:nvCxnSpPr>
        <p:spPr>
          <a:xfrm>
            <a:off x="5959495" y="2899462"/>
            <a:ext cx="1191886" cy="208159"/>
          </a:xfrm>
          <a:prstGeom prst="curvedConnector3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08395B-3C9D-4763-89F9-D318AF1586E9}"/>
              </a:ext>
            </a:extLst>
          </p:cNvPr>
          <p:cNvSpPr txBox="1"/>
          <p:nvPr/>
        </p:nvSpPr>
        <p:spPr>
          <a:xfrm>
            <a:off x="6204289" y="25821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pop()</a:t>
            </a:r>
            <a:endParaRPr lang="ru-RU" dirty="0"/>
          </a:p>
        </p:txBody>
      </p:sp>
      <p:cxnSp>
        <p:nvCxnSpPr>
          <p:cNvPr id="162" name="Соединитель: изогнутый 161">
            <a:extLst>
              <a:ext uri="{FF2B5EF4-FFF2-40B4-BE49-F238E27FC236}">
                <a16:creationId xmlns:a16="http://schemas.microsoft.com/office/drawing/2014/main" id="{02D94E02-7C86-4259-A0DB-CB879659CED8}"/>
              </a:ext>
            </a:extLst>
          </p:cNvPr>
          <p:cNvCxnSpPr>
            <a:cxnSpLocks/>
          </p:cNvCxnSpPr>
          <p:nvPr/>
        </p:nvCxnSpPr>
        <p:spPr>
          <a:xfrm>
            <a:off x="5963147" y="4147760"/>
            <a:ext cx="1191886" cy="208159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5B6975C-72D3-44D8-B105-8D92E8A038DF}"/>
              </a:ext>
            </a:extLst>
          </p:cNvPr>
          <p:cNvSpPr txBox="1"/>
          <p:nvPr/>
        </p:nvSpPr>
        <p:spPr>
          <a:xfrm>
            <a:off x="6064143" y="3818155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push(44)</a:t>
            </a:r>
            <a:endParaRPr lang="ru-RU" dirty="0"/>
          </a:p>
        </p:txBody>
      </p:sp>
      <p:cxnSp>
        <p:nvCxnSpPr>
          <p:cNvPr id="164" name="Соединитель: изогнутый 163">
            <a:extLst>
              <a:ext uri="{FF2B5EF4-FFF2-40B4-BE49-F238E27FC236}">
                <a16:creationId xmlns:a16="http://schemas.microsoft.com/office/drawing/2014/main" id="{EE04CC63-4524-4D80-AF1E-877411EF4680}"/>
              </a:ext>
            </a:extLst>
          </p:cNvPr>
          <p:cNvCxnSpPr>
            <a:cxnSpLocks/>
          </p:cNvCxnSpPr>
          <p:nvPr/>
        </p:nvCxnSpPr>
        <p:spPr>
          <a:xfrm>
            <a:off x="5959495" y="5479355"/>
            <a:ext cx="1191886" cy="208159"/>
          </a:xfrm>
          <a:prstGeom prst="curvedConnector3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8878DC44-379D-4EBA-BD0F-54EB99ABE95F}"/>
              </a:ext>
            </a:extLst>
          </p:cNvPr>
          <p:cNvSpPr txBox="1"/>
          <p:nvPr/>
        </p:nvSpPr>
        <p:spPr>
          <a:xfrm>
            <a:off x="6204289" y="516203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74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E1FA-DB27-47BB-AC29-A13C9A981991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EBCF09-DEC5-4CBE-BA3C-153CA59DF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400" dirty="0"/>
              <a:t>ОСЛАБЛЕННАЯ ОЧЕРЕДЬ С ПРИОРИЕТОМ НА ОСНОВЕ СПИСКА С ПРОПУСКАМИ</a:t>
            </a:r>
            <a:r>
              <a:rPr lang="ru-RU" sz="2400" baseline="30000" dirty="0"/>
              <a:t>8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FCD471D9-5639-4E16-9BE1-49E259BDD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SprayList</a:t>
            </a:r>
            <a:endParaRPr lang="ru-RU" dirty="0"/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500E19AD-FA88-40E4-9E41-25D82AD033A9}"/>
              </a:ext>
            </a:extLst>
          </p:cNvPr>
          <p:cNvSpPr/>
          <p:nvPr/>
        </p:nvSpPr>
        <p:spPr>
          <a:xfrm>
            <a:off x="2135561" y="6279703"/>
            <a:ext cx="9489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8 </a:t>
            </a:r>
            <a:r>
              <a:rPr lang="en-US" sz="1200" dirty="0" err="1">
                <a:solidFill>
                  <a:srgbClr val="222222"/>
                </a:solidFill>
                <a:latin typeface="Gill Sans SemiBold"/>
              </a:rPr>
              <a:t>Alistarh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 D. et al. The </a:t>
            </a:r>
            <a:r>
              <a:rPr lang="en-US" sz="1200" dirty="0" err="1">
                <a:solidFill>
                  <a:srgbClr val="222222"/>
                </a:solidFill>
                <a:latin typeface="Gill Sans SemiBold"/>
              </a:rPr>
              <a:t>spraylist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: A scalable relaxed priority queue //</a:t>
            </a:r>
            <a:r>
              <a:rPr lang="ru-RU" sz="1200" dirty="0">
                <a:solidFill>
                  <a:srgbClr val="222222"/>
                </a:solidFill>
                <a:latin typeface="Gill Sans SemiBold"/>
              </a:rPr>
              <a:t> </a:t>
            </a:r>
            <a:r>
              <a:rPr lang="en-US" sz="1200" dirty="0">
                <a:solidFill>
                  <a:srgbClr val="222222"/>
                </a:solidFill>
                <a:latin typeface="Gill Sans SemiBold"/>
              </a:rPr>
              <a:t>Proceedings of the 20th ACM SIGPLAN Symposium on Principles and Practice of Parallel Programming. – 2015. – С. 11-20.</a:t>
            </a:r>
            <a:endParaRPr lang="ru-RU" sz="1200" dirty="0">
              <a:solidFill>
                <a:srgbClr val="222222"/>
              </a:solidFill>
              <a:latin typeface="Gill Sans SemiBold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040291F-682C-4D2F-9D2E-8F4DE27C6421}"/>
              </a:ext>
            </a:extLst>
          </p:cNvPr>
          <p:cNvGrpSpPr/>
          <p:nvPr/>
        </p:nvGrpSpPr>
        <p:grpSpPr>
          <a:xfrm>
            <a:off x="3671995" y="1209991"/>
            <a:ext cx="8184645" cy="4935349"/>
            <a:chOff x="3671995" y="1209991"/>
            <a:chExt cx="8184645" cy="4935349"/>
          </a:xfrm>
        </p:grpSpPr>
        <p:grpSp>
          <p:nvGrpSpPr>
            <p:cNvPr id="111" name="Группа 110">
              <a:extLst>
                <a:ext uri="{FF2B5EF4-FFF2-40B4-BE49-F238E27FC236}">
                  <a16:creationId xmlns:a16="http://schemas.microsoft.com/office/drawing/2014/main" id="{6FD1C07E-0407-4180-B186-56436A5D6F39}"/>
                </a:ext>
              </a:extLst>
            </p:cNvPr>
            <p:cNvGrpSpPr/>
            <p:nvPr/>
          </p:nvGrpSpPr>
          <p:grpSpPr>
            <a:xfrm>
              <a:off x="5032519" y="3774675"/>
              <a:ext cx="1409034" cy="2370665"/>
              <a:chOff x="2306958" y="863486"/>
              <a:chExt cx="827442" cy="2219659"/>
            </a:xfrm>
          </p:grpSpPr>
          <p:sp>
            <p:nvSpPr>
              <p:cNvPr id="113" name="Rectangle 5">
                <a:extLst>
                  <a:ext uri="{FF2B5EF4-FFF2-40B4-BE49-F238E27FC236}">
                    <a16:creationId xmlns:a16="http://schemas.microsoft.com/office/drawing/2014/main" id="{DF76E92D-AFDD-416B-AB25-17A368E30A67}"/>
                  </a:ext>
                </a:extLst>
              </p:cNvPr>
              <p:cNvSpPr/>
              <p:nvPr/>
            </p:nvSpPr>
            <p:spPr>
              <a:xfrm>
                <a:off x="2306958" y="863486"/>
                <a:ext cx="827442" cy="22196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b="1" dirty="0">
                    <a:latin typeface="Gill Sans SemiBold"/>
                  </a:rPr>
                  <a:t>CPU </a:t>
                </a:r>
                <a:r>
                  <a:rPr lang="ru-RU" sz="1100" b="1" dirty="0">
                    <a:latin typeface="Gill Sans SemiBold"/>
                  </a:rPr>
                  <a:t>1</a:t>
                </a:r>
                <a:endParaRPr lang="en-US" sz="1100" b="1" dirty="0">
                  <a:latin typeface="Gill Sans SemiBold"/>
                </a:endParaRPr>
              </a:p>
            </p:txBody>
          </p:sp>
          <p:sp>
            <p:nvSpPr>
              <p:cNvPr id="114" name="Rectangle 335">
                <a:extLst>
                  <a:ext uri="{FF2B5EF4-FFF2-40B4-BE49-F238E27FC236}">
                    <a16:creationId xmlns:a16="http://schemas.microsoft.com/office/drawing/2014/main" id="{7E09BF0A-06B6-49AB-B38A-4CD86522CEC5}"/>
                  </a:ext>
                </a:extLst>
              </p:cNvPr>
              <p:cNvSpPr/>
              <p:nvPr/>
            </p:nvSpPr>
            <p:spPr>
              <a:xfrm rot="16200000">
                <a:off x="2578001" y="1550699"/>
                <a:ext cx="282202" cy="70512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>
                    <a:latin typeface="Gill Sans SemiBold"/>
                  </a:rPr>
                  <a:t>L3 </a:t>
                </a:r>
                <a:r>
                  <a:rPr lang="ru-RU" sz="1400" dirty="0"/>
                  <a:t>Кэш</a:t>
                </a:r>
              </a:p>
            </p:txBody>
          </p:sp>
          <p:grpSp>
            <p:nvGrpSpPr>
              <p:cNvPr id="116" name="Группа 115">
                <a:extLst>
                  <a:ext uri="{FF2B5EF4-FFF2-40B4-BE49-F238E27FC236}">
                    <a16:creationId xmlns:a16="http://schemas.microsoft.com/office/drawing/2014/main" id="{BCFD26B0-CB48-4A2B-9697-1E66294205A9}"/>
                  </a:ext>
                </a:extLst>
              </p:cNvPr>
              <p:cNvGrpSpPr/>
              <p:nvPr/>
            </p:nvGrpSpPr>
            <p:grpSpPr>
              <a:xfrm>
                <a:off x="2368155" y="2238667"/>
                <a:ext cx="700864" cy="638203"/>
                <a:chOff x="1205860" y="2618881"/>
                <a:chExt cx="615502" cy="638203"/>
              </a:xfrm>
            </p:grpSpPr>
            <p:sp>
              <p:nvSpPr>
                <p:cNvPr id="135" name="Rectangle 48">
                  <a:extLst>
                    <a:ext uri="{FF2B5EF4-FFF2-40B4-BE49-F238E27FC236}">
                      <a16:creationId xmlns:a16="http://schemas.microsoft.com/office/drawing/2014/main" id="{E95D7703-37A4-4864-8F0B-3B587B59632D}"/>
                    </a:ext>
                  </a:extLst>
                </p:cNvPr>
                <p:cNvSpPr/>
                <p:nvPr/>
              </p:nvSpPr>
              <p:spPr>
                <a:xfrm>
                  <a:off x="1205860" y="2618881"/>
                  <a:ext cx="615502" cy="638203"/>
                </a:xfrm>
                <a:prstGeom prst="rect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>
                    <a:lnSpc>
                      <a:spcPct val="150000"/>
                    </a:lnSpc>
                  </a:pPr>
                  <a:endParaRPr lang="en-US" sz="1100" b="1" dirty="0"/>
                </a:p>
                <a:p>
                  <a:pPr algn="ctr">
                    <a:lnSpc>
                      <a:spcPct val="250000"/>
                    </a:lnSpc>
                  </a:pPr>
                  <a:r>
                    <a:rPr lang="ru-RU" sz="1100" b="1" dirty="0"/>
                    <a:t>Ядро</a:t>
                  </a:r>
                  <a:r>
                    <a:rPr lang="en-US" sz="1100" b="1" dirty="0"/>
                    <a:t> </a:t>
                  </a:r>
                  <a:r>
                    <a:rPr lang="ru-RU" sz="1100" b="1" dirty="0"/>
                    <a:t>1</a:t>
                  </a:r>
                  <a:endParaRPr lang="en-US" sz="1100" b="1" dirty="0"/>
                </a:p>
              </p:txBody>
            </p:sp>
            <p:sp>
              <p:nvSpPr>
                <p:cNvPr id="137" name="Rectangle 52">
                  <a:extLst>
                    <a:ext uri="{FF2B5EF4-FFF2-40B4-BE49-F238E27FC236}">
                      <a16:creationId xmlns:a16="http://schemas.microsoft.com/office/drawing/2014/main" id="{247370B0-1C0B-43B8-87E9-DD2E88E88691}"/>
                    </a:ext>
                  </a:extLst>
                </p:cNvPr>
                <p:cNvSpPr/>
                <p:nvPr/>
              </p:nvSpPr>
              <p:spPr>
                <a:xfrm>
                  <a:off x="1247473" y="2664472"/>
                  <a:ext cx="528949" cy="15388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Gill Sans SemiBold"/>
                    </a:rPr>
                    <a:t>L2</a:t>
                  </a:r>
                </a:p>
              </p:txBody>
            </p:sp>
            <p:sp>
              <p:nvSpPr>
                <p:cNvPr id="138" name="Rectangle 50">
                  <a:extLst>
                    <a:ext uri="{FF2B5EF4-FFF2-40B4-BE49-F238E27FC236}">
                      <a16:creationId xmlns:a16="http://schemas.microsoft.com/office/drawing/2014/main" id="{BFDFDFBE-552E-41CA-BA19-E40720DB18D2}"/>
                    </a:ext>
                  </a:extLst>
                </p:cNvPr>
                <p:cNvSpPr/>
                <p:nvPr/>
              </p:nvSpPr>
              <p:spPr>
                <a:xfrm>
                  <a:off x="1251162" y="2892941"/>
                  <a:ext cx="268515" cy="15388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Gill Sans SemiBold"/>
                    </a:rPr>
                    <a:t>L1I</a:t>
                  </a:r>
                  <a:endParaRPr lang="ru-RU" sz="1000" dirty="0"/>
                </a:p>
              </p:txBody>
            </p:sp>
            <p:sp>
              <p:nvSpPr>
                <p:cNvPr id="140" name="Rectangle 51">
                  <a:extLst>
                    <a:ext uri="{FF2B5EF4-FFF2-40B4-BE49-F238E27FC236}">
                      <a16:creationId xmlns:a16="http://schemas.microsoft.com/office/drawing/2014/main" id="{69A3D6A9-2C16-47DE-8C54-45D44795F06F}"/>
                    </a:ext>
                  </a:extLst>
                </p:cNvPr>
                <p:cNvSpPr/>
                <p:nvPr/>
              </p:nvSpPr>
              <p:spPr>
                <a:xfrm>
                  <a:off x="1520293" y="2892941"/>
                  <a:ext cx="259815" cy="15388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Gill Sans SemiBold"/>
                    </a:rPr>
                    <a:t>L1D</a:t>
                  </a:r>
                </a:p>
              </p:txBody>
            </p:sp>
          </p:grpSp>
          <p:grpSp>
            <p:nvGrpSpPr>
              <p:cNvPr id="119" name="Группа 118">
                <a:extLst>
                  <a:ext uri="{FF2B5EF4-FFF2-40B4-BE49-F238E27FC236}">
                    <a16:creationId xmlns:a16="http://schemas.microsoft.com/office/drawing/2014/main" id="{11FBC324-1A35-41FE-85D7-77249E17BD77}"/>
                  </a:ext>
                </a:extLst>
              </p:cNvPr>
              <p:cNvGrpSpPr/>
              <p:nvPr/>
            </p:nvGrpSpPr>
            <p:grpSpPr>
              <a:xfrm>
                <a:off x="2366543" y="932606"/>
                <a:ext cx="705121" cy="638203"/>
                <a:chOff x="1203926" y="1312820"/>
                <a:chExt cx="615502" cy="638203"/>
              </a:xfrm>
            </p:grpSpPr>
            <p:sp>
              <p:nvSpPr>
                <p:cNvPr id="127" name="Rectangle 48">
                  <a:extLst>
                    <a:ext uri="{FF2B5EF4-FFF2-40B4-BE49-F238E27FC236}">
                      <a16:creationId xmlns:a16="http://schemas.microsoft.com/office/drawing/2014/main" id="{7715711A-0264-45A6-ACD7-47FF8E105210}"/>
                    </a:ext>
                  </a:extLst>
                </p:cNvPr>
                <p:cNvSpPr/>
                <p:nvPr/>
              </p:nvSpPr>
              <p:spPr>
                <a:xfrm>
                  <a:off x="1203926" y="1312820"/>
                  <a:ext cx="615502" cy="638203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ru-RU" sz="1100" b="1" dirty="0"/>
                    <a:t>Ядро</a:t>
                  </a:r>
                  <a:r>
                    <a:rPr lang="en-US" sz="1100" b="1" dirty="0"/>
                    <a:t> 0</a:t>
                  </a:r>
                </a:p>
              </p:txBody>
            </p:sp>
            <p:sp>
              <p:nvSpPr>
                <p:cNvPr id="128" name="Rectangle 50">
                  <a:extLst>
                    <a:ext uri="{FF2B5EF4-FFF2-40B4-BE49-F238E27FC236}">
                      <a16:creationId xmlns:a16="http://schemas.microsoft.com/office/drawing/2014/main" id="{28B1C52B-2873-4CFB-A5C7-B75C2C46FF3F}"/>
                    </a:ext>
                  </a:extLst>
                </p:cNvPr>
                <p:cNvSpPr/>
                <p:nvPr/>
              </p:nvSpPr>
              <p:spPr>
                <a:xfrm>
                  <a:off x="1253481" y="1523755"/>
                  <a:ext cx="268515" cy="15388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Gill Sans SemiBold"/>
                    </a:rPr>
                    <a:t>L1I</a:t>
                  </a:r>
                  <a:endParaRPr lang="ru-RU" sz="1000" dirty="0"/>
                </a:p>
              </p:txBody>
            </p:sp>
            <p:sp>
              <p:nvSpPr>
                <p:cNvPr id="132" name="Rectangle 51">
                  <a:extLst>
                    <a:ext uri="{FF2B5EF4-FFF2-40B4-BE49-F238E27FC236}">
                      <a16:creationId xmlns:a16="http://schemas.microsoft.com/office/drawing/2014/main" id="{E5BBA037-4D28-4C35-8F7F-401D93300890}"/>
                    </a:ext>
                  </a:extLst>
                </p:cNvPr>
                <p:cNvSpPr/>
                <p:nvPr/>
              </p:nvSpPr>
              <p:spPr>
                <a:xfrm>
                  <a:off x="1522614" y="1523755"/>
                  <a:ext cx="259815" cy="15388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Gill Sans SemiBold"/>
                    </a:rPr>
                    <a:t>L1D</a:t>
                  </a:r>
                </a:p>
              </p:txBody>
            </p:sp>
            <p:sp>
              <p:nvSpPr>
                <p:cNvPr id="134" name="Rectangle 52">
                  <a:extLst>
                    <a:ext uri="{FF2B5EF4-FFF2-40B4-BE49-F238E27FC236}">
                      <a16:creationId xmlns:a16="http://schemas.microsoft.com/office/drawing/2014/main" id="{EE69790D-B2D2-4628-B6DA-9373EC4FDBE7}"/>
                    </a:ext>
                  </a:extLst>
                </p:cNvPr>
                <p:cNvSpPr/>
                <p:nvPr/>
              </p:nvSpPr>
              <p:spPr>
                <a:xfrm>
                  <a:off x="1253213" y="1752224"/>
                  <a:ext cx="528949" cy="15388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Gill Sans SemiBold"/>
                    </a:rPr>
                    <a:t>L2</a:t>
                  </a:r>
                </a:p>
              </p:txBody>
            </p:sp>
          </p:grpSp>
        </p:grp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9A2924CD-A54F-4BEC-9818-2421FFCFD994}"/>
                </a:ext>
              </a:extLst>
            </p:cNvPr>
            <p:cNvGrpSpPr/>
            <p:nvPr/>
          </p:nvGrpSpPr>
          <p:grpSpPr>
            <a:xfrm>
              <a:off x="3671995" y="1209991"/>
              <a:ext cx="8184645" cy="4935349"/>
              <a:chOff x="3671995" y="1209991"/>
              <a:chExt cx="8184645" cy="493534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817010" y="1268760"/>
                <a:ext cx="5039630" cy="487658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  <a:p>
                <a:pPr algn="ctr"/>
                <a:endParaRPr lang="ru-RU" dirty="0"/>
              </a:p>
              <a:p>
                <a:pPr algn="ctr"/>
                <a:endParaRPr lang="ru-RU" dirty="0"/>
              </a:p>
              <a:p>
                <a:pPr algn="ctr"/>
                <a:endParaRPr lang="ru-RU" dirty="0"/>
              </a:p>
              <a:p>
                <a:pPr algn="ctr"/>
                <a:endParaRPr lang="ru-RU" dirty="0"/>
              </a:p>
              <a:p>
                <a:pPr algn="ctr"/>
                <a:endParaRPr lang="ru-RU" dirty="0"/>
              </a:p>
              <a:p>
                <a:pPr algn="ctr"/>
                <a:endParaRPr lang="ru-RU" dirty="0"/>
              </a:p>
              <a:p>
                <a:pPr algn="ctr"/>
                <a:endParaRPr lang="ru-RU" dirty="0"/>
              </a:p>
              <a:p>
                <a:pPr algn="ctr"/>
                <a:endParaRPr lang="ru-RU" dirty="0"/>
              </a:p>
              <a:p>
                <a:pPr algn="ctr"/>
                <a:endParaRPr lang="ru-RU" dirty="0"/>
              </a:p>
              <a:p>
                <a:pPr algn="ctr"/>
                <a:endParaRPr lang="ru-RU" dirty="0"/>
              </a:p>
              <a:p>
                <a:pPr algn="ctr"/>
                <a:r>
                  <a:rPr lang="ru-RU" dirty="0">
                    <a:solidFill>
                      <a:schemeClr val="tx2">
                        <a:lumMod val="75000"/>
                      </a:schemeClr>
                    </a:solidFill>
                  </a:rPr>
                  <a:t>Очередь с приоритетом</a:t>
                </a:r>
              </a:p>
            </p:txBody>
          </p:sp>
          <p:sp>
            <p:nvSpPr>
              <p:cNvPr id="83" name="Rectangle 37">
                <a:extLst>
                  <a:ext uri="{FF2B5EF4-FFF2-40B4-BE49-F238E27FC236}">
                    <a16:creationId xmlns:a16="http://schemas.microsoft.com/office/drawing/2014/main" id="{FF8F04D4-161F-4988-9095-A3C6834E0A61}"/>
                  </a:ext>
                </a:extLst>
              </p:cNvPr>
              <p:cNvSpPr/>
              <p:nvPr/>
            </p:nvSpPr>
            <p:spPr>
              <a:xfrm>
                <a:off x="7138633" y="4434660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5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5" name="Rectangle 38">
                <a:extLst>
                  <a:ext uri="{FF2B5EF4-FFF2-40B4-BE49-F238E27FC236}">
                    <a16:creationId xmlns:a16="http://schemas.microsoft.com/office/drawing/2014/main" id="{00B87301-B969-4520-B585-41DAE679CA29}"/>
                  </a:ext>
                </a:extLst>
              </p:cNvPr>
              <p:cNvSpPr/>
              <p:nvPr/>
            </p:nvSpPr>
            <p:spPr>
              <a:xfrm>
                <a:off x="7818272" y="4434660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8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6" name="Rectangle 38">
                <a:extLst>
                  <a:ext uri="{FF2B5EF4-FFF2-40B4-BE49-F238E27FC236}">
                    <a16:creationId xmlns:a16="http://schemas.microsoft.com/office/drawing/2014/main" id="{F604BBE0-62A2-4999-A69A-86F98D5C3778}"/>
                  </a:ext>
                </a:extLst>
              </p:cNvPr>
              <p:cNvSpPr/>
              <p:nvPr/>
            </p:nvSpPr>
            <p:spPr>
              <a:xfrm>
                <a:off x="8497911" y="4434660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2"/>
                    </a:solidFill>
                  </a:rPr>
                  <a:t>14</a:t>
                </a:r>
              </a:p>
            </p:txBody>
          </p:sp>
          <p:sp>
            <p:nvSpPr>
              <p:cNvPr id="95" name="Rectangle 38">
                <a:extLst>
                  <a:ext uri="{FF2B5EF4-FFF2-40B4-BE49-F238E27FC236}">
                    <a16:creationId xmlns:a16="http://schemas.microsoft.com/office/drawing/2014/main" id="{1B9D8822-3B5A-447B-B257-39FBCF1F8390}"/>
                  </a:ext>
                </a:extLst>
              </p:cNvPr>
              <p:cNvSpPr/>
              <p:nvPr/>
            </p:nvSpPr>
            <p:spPr>
              <a:xfrm>
                <a:off x="9177550" y="4434660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2"/>
                    </a:solidFill>
                  </a:rPr>
                  <a:t>52</a:t>
                </a:r>
              </a:p>
            </p:txBody>
          </p:sp>
          <p:sp>
            <p:nvSpPr>
              <p:cNvPr id="97" name="Rectangle 37">
                <a:extLst>
                  <a:ext uri="{FF2B5EF4-FFF2-40B4-BE49-F238E27FC236}">
                    <a16:creationId xmlns:a16="http://schemas.microsoft.com/office/drawing/2014/main" id="{EC360974-452A-40FE-BEF3-22CE0A53C452}"/>
                  </a:ext>
                </a:extLst>
              </p:cNvPr>
              <p:cNvSpPr/>
              <p:nvPr/>
            </p:nvSpPr>
            <p:spPr>
              <a:xfrm>
                <a:off x="9854900" y="4434660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2"/>
                    </a:solidFill>
                  </a:rPr>
                  <a:t>61</a:t>
                </a:r>
              </a:p>
            </p:txBody>
          </p:sp>
          <p:sp>
            <p:nvSpPr>
              <p:cNvPr id="98" name="Rectangle 38">
                <a:extLst>
                  <a:ext uri="{FF2B5EF4-FFF2-40B4-BE49-F238E27FC236}">
                    <a16:creationId xmlns:a16="http://schemas.microsoft.com/office/drawing/2014/main" id="{54BA313D-C3FA-4505-A0B8-E9C83B685626}"/>
                  </a:ext>
                </a:extLst>
              </p:cNvPr>
              <p:cNvSpPr/>
              <p:nvPr/>
            </p:nvSpPr>
            <p:spPr>
              <a:xfrm>
                <a:off x="10534539" y="4434660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2"/>
                    </a:solidFill>
                  </a:rPr>
                  <a:t>7</a:t>
                </a:r>
                <a:r>
                  <a:rPr lang="en-US" dirty="0">
                    <a:solidFill>
                      <a:schemeClr val="tx2"/>
                    </a:solidFill>
                  </a:rPr>
                  <a:t>8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9" name="Rectangle 38">
                <a:extLst>
                  <a:ext uri="{FF2B5EF4-FFF2-40B4-BE49-F238E27FC236}">
                    <a16:creationId xmlns:a16="http://schemas.microsoft.com/office/drawing/2014/main" id="{56359280-7417-40CC-8849-560418116541}"/>
                  </a:ext>
                </a:extLst>
              </p:cNvPr>
              <p:cNvSpPr/>
              <p:nvPr/>
            </p:nvSpPr>
            <p:spPr>
              <a:xfrm>
                <a:off x="11214178" y="4434660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8</a:t>
                </a:r>
                <a:r>
                  <a:rPr lang="ru-RU" dirty="0">
                    <a:solidFill>
                      <a:schemeClr val="tx2"/>
                    </a:solidFill>
                  </a:rPr>
                  <a:t>6</a:t>
                </a:r>
              </a:p>
            </p:txBody>
          </p:sp>
          <p:sp>
            <p:nvSpPr>
              <p:cNvPr id="101" name="Rectangle 37">
                <a:extLst>
                  <a:ext uri="{FF2B5EF4-FFF2-40B4-BE49-F238E27FC236}">
                    <a16:creationId xmlns:a16="http://schemas.microsoft.com/office/drawing/2014/main" id="{92CB61C0-300A-4588-92F6-B35973C59EFE}"/>
                  </a:ext>
                </a:extLst>
              </p:cNvPr>
              <p:cNvSpPr/>
              <p:nvPr/>
            </p:nvSpPr>
            <p:spPr>
              <a:xfrm>
                <a:off x="7138633" y="3865652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5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3" name="Rectangle 38">
                <a:extLst>
                  <a:ext uri="{FF2B5EF4-FFF2-40B4-BE49-F238E27FC236}">
                    <a16:creationId xmlns:a16="http://schemas.microsoft.com/office/drawing/2014/main" id="{5C88E7E9-4685-490C-9015-F4FB0880C99E}"/>
                  </a:ext>
                </a:extLst>
              </p:cNvPr>
              <p:cNvSpPr/>
              <p:nvPr/>
            </p:nvSpPr>
            <p:spPr>
              <a:xfrm>
                <a:off x="8497911" y="3865652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2"/>
                    </a:solidFill>
                  </a:rPr>
                  <a:t>14</a:t>
                </a:r>
              </a:p>
            </p:txBody>
          </p:sp>
          <p:sp>
            <p:nvSpPr>
              <p:cNvPr id="104" name="Rectangle 38">
                <a:extLst>
                  <a:ext uri="{FF2B5EF4-FFF2-40B4-BE49-F238E27FC236}">
                    <a16:creationId xmlns:a16="http://schemas.microsoft.com/office/drawing/2014/main" id="{A7745941-6493-494E-88E8-89DED5AB2206}"/>
                  </a:ext>
                </a:extLst>
              </p:cNvPr>
              <p:cNvSpPr/>
              <p:nvPr/>
            </p:nvSpPr>
            <p:spPr>
              <a:xfrm>
                <a:off x="9177550" y="3865652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2"/>
                    </a:solidFill>
                  </a:rPr>
                  <a:t>52</a:t>
                </a:r>
              </a:p>
            </p:txBody>
          </p:sp>
          <p:sp>
            <p:nvSpPr>
              <p:cNvPr id="106" name="Rectangle 38">
                <a:extLst>
                  <a:ext uri="{FF2B5EF4-FFF2-40B4-BE49-F238E27FC236}">
                    <a16:creationId xmlns:a16="http://schemas.microsoft.com/office/drawing/2014/main" id="{29FCDCE4-CEBC-440E-9CAC-B0B7108B536C}"/>
                  </a:ext>
                </a:extLst>
              </p:cNvPr>
              <p:cNvSpPr/>
              <p:nvPr/>
            </p:nvSpPr>
            <p:spPr>
              <a:xfrm>
                <a:off x="10534539" y="3865652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2"/>
                    </a:solidFill>
                  </a:rPr>
                  <a:t>7</a:t>
                </a:r>
                <a:r>
                  <a:rPr lang="en-US" dirty="0">
                    <a:solidFill>
                      <a:schemeClr val="tx2"/>
                    </a:solidFill>
                  </a:rPr>
                  <a:t>8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8" name="Rectangle 37">
                <a:extLst>
                  <a:ext uri="{FF2B5EF4-FFF2-40B4-BE49-F238E27FC236}">
                    <a16:creationId xmlns:a16="http://schemas.microsoft.com/office/drawing/2014/main" id="{6B24E04D-3B04-4EF7-9DAF-9CA285E91634}"/>
                  </a:ext>
                </a:extLst>
              </p:cNvPr>
              <p:cNvSpPr/>
              <p:nvPr/>
            </p:nvSpPr>
            <p:spPr>
              <a:xfrm>
                <a:off x="7138633" y="3270396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5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9" name="Rectangle 38">
                <a:extLst>
                  <a:ext uri="{FF2B5EF4-FFF2-40B4-BE49-F238E27FC236}">
                    <a16:creationId xmlns:a16="http://schemas.microsoft.com/office/drawing/2014/main" id="{1F3B911D-57CB-491F-86D1-EB992B625B0A}"/>
                  </a:ext>
                </a:extLst>
              </p:cNvPr>
              <p:cNvSpPr/>
              <p:nvPr/>
            </p:nvSpPr>
            <p:spPr>
              <a:xfrm>
                <a:off x="7818272" y="3270396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8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0" name="Rectangle 38">
                <a:extLst>
                  <a:ext uri="{FF2B5EF4-FFF2-40B4-BE49-F238E27FC236}">
                    <a16:creationId xmlns:a16="http://schemas.microsoft.com/office/drawing/2014/main" id="{D4DC661A-6748-49F3-831B-95351C8C3824}"/>
                  </a:ext>
                </a:extLst>
              </p:cNvPr>
              <p:cNvSpPr/>
              <p:nvPr/>
            </p:nvSpPr>
            <p:spPr>
              <a:xfrm>
                <a:off x="8497911" y="3270396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2"/>
                    </a:solidFill>
                  </a:rPr>
                  <a:t>14</a:t>
                </a:r>
              </a:p>
            </p:txBody>
          </p:sp>
          <p:sp>
            <p:nvSpPr>
              <p:cNvPr id="112" name="Rectangle 37">
                <a:extLst>
                  <a:ext uri="{FF2B5EF4-FFF2-40B4-BE49-F238E27FC236}">
                    <a16:creationId xmlns:a16="http://schemas.microsoft.com/office/drawing/2014/main" id="{7BC58C8D-6080-4FF9-8630-B901F8E49686}"/>
                  </a:ext>
                </a:extLst>
              </p:cNvPr>
              <p:cNvSpPr/>
              <p:nvPr/>
            </p:nvSpPr>
            <p:spPr>
              <a:xfrm>
                <a:off x="9854900" y="3270396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2"/>
                    </a:solidFill>
                  </a:rPr>
                  <a:t>61</a:t>
                </a:r>
              </a:p>
            </p:txBody>
          </p:sp>
          <p:sp>
            <p:nvSpPr>
              <p:cNvPr id="115" name="Rectangle 37">
                <a:extLst>
                  <a:ext uri="{FF2B5EF4-FFF2-40B4-BE49-F238E27FC236}">
                    <a16:creationId xmlns:a16="http://schemas.microsoft.com/office/drawing/2014/main" id="{A1135CA2-64AF-4F57-82BD-983E6BBD682D}"/>
                  </a:ext>
                </a:extLst>
              </p:cNvPr>
              <p:cNvSpPr/>
              <p:nvPr/>
            </p:nvSpPr>
            <p:spPr>
              <a:xfrm>
                <a:off x="7138633" y="2696400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5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7" name="Rectangle 38">
                <a:extLst>
                  <a:ext uri="{FF2B5EF4-FFF2-40B4-BE49-F238E27FC236}">
                    <a16:creationId xmlns:a16="http://schemas.microsoft.com/office/drawing/2014/main" id="{74A5FC08-8707-420E-A272-1487B29C2BE8}"/>
                  </a:ext>
                </a:extLst>
              </p:cNvPr>
              <p:cNvSpPr/>
              <p:nvPr/>
            </p:nvSpPr>
            <p:spPr>
              <a:xfrm>
                <a:off x="8497911" y="2696400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2"/>
                    </a:solidFill>
                  </a:rPr>
                  <a:t>14</a:t>
                </a:r>
              </a:p>
            </p:txBody>
          </p:sp>
          <p:sp>
            <p:nvSpPr>
              <p:cNvPr id="118" name="Rectangle 38">
                <a:extLst>
                  <a:ext uri="{FF2B5EF4-FFF2-40B4-BE49-F238E27FC236}">
                    <a16:creationId xmlns:a16="http://schemas.microsoft.com/office/drawing/2014/main" id="{43A07F21-C051-48DC-B4B8-351233ECB922}"/>
                  </a:ext>
                </a:extLst>
              </p:cNvPr>
              <p:cNvSpPr/>
              <p:nvPr/>
            </p:nvSpPr>
            <p:spPr>
              <a:xfrm>
                <a:off x="9177550" y="2696400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2"/>
                    </a:solidFill>
                  </a:rPr>
                  <a:t>52</a:t>
                </a:r>
              </a:p>
            </p:txBody>
          </p:sp>
          <p:sp>
            <p:nvSpPr>
              <p:cNvPr id="120" name="Rectangle 38">
                <a:extLst>
                  <a:ext uri="{FF2B5EF4-FFF2-40B4-BE49-F238E27FC236}">
                    <a16:creationId xmlns:a16="http://schemas.microsoft.com/office/drawing/2014/main" id="{8F4EB6FA-4F63-449C-9605-7CE31435944A}"/>
                  </a:ext>
                </a:extLst>
              </p:cNvPr>
              <p:cNvSpPr/>
              <p:nvPr/>
            </p:nvSpPr>
            <p:spPr>
              <a:xfrm>
                <a:off x="10534539" y="2696400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2"/>
                    </a:solidFill>
                  </a:rPr>
                  <a:t>7</a:t>
                </a:r>
                <a:r>
                  <a:rPr lang="en-US" dirty="0">
                    <a:solidFill>
                      <a:schemeClr val="tx2"/>
                    </a:solidFill>
                  </a:rPr>
                  <a:t>8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1" name="Rectangle 38">
                <a:extLst>
                  <a:ext uri="{FF2B5EF4-FFF2-40B4-BE49-F238E27FC236}">
                    <a16:creationId xmlns:a16="http://schemas.microsoft.com/office/drawing/2014/main" id="{C1BB5B3F-3C7B-4DEB-B74B-C76A5037C5AC}"/>
                  </a:ext>
                </a:extLst>
              </p:cNvPr>
              <p:cNvSpPr/>
              <p:nvPr/>
            </p:nvSpPr>
            <p:spPr>
              <a:xfrm>
                <a:off x="11214178" y="2696400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8</a:t>
                </a:r>
                <a:r>
                  <a:rPr lang="ru-RU" dirty="0">
                    <a:solidFill>
                      <a:schemeClr val="tx2"/>
                    </a:solidFill>
                  </a:rPr>
                  <a:t>6</a:t>
                </a:r>
              </a:p>
            </p:txBody>
          </p:sp>
          <p:sp>
            <p:nvSpPr>
              <p:cNvPr id="122" name="Rectangle 37">
                <a:extLst>
                  <a:ext uri="{FF2B5EF4-FFF2-40B4-BE49-F238E27FC236}">
                    <a16:creationId xmlns:a16="http://schemas.microsoft.com/office/drawing/2014/main" id="{06F996E8-2197-456E-B926-C910AF1BEA2C}"/>
                  </a:ext>
                </a:extLst>
              </p:cNvPr>
              <p:cNvSpPr/>
              <p:nvPr/>
            </p:nvSpPr>
            <p:spPr>
              <a:xfrm>
                <a:off x="7138633" y="2102621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5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3" name="Rectangle 38">
                <a:extLst>
                  <a:ext uri="{FF2B5EF4-FFF2-40B4-BE49-F238E27FC236}">
                    <a16:creationId xmlns:a16="http://schemas.microsoft.com/office/drawing/2014/main" id="{166EB126-B65E-4C44-B9FD-95A21A68FEA4}"/>
                  </a:ext>
                </a:extLst>
              </p:cNvPr>
              <p:cNvSpPr/>
              <p:nvPr/>
            </p:nvSpPr>
            <p:spPr>
              <a:xfrm>
                <a:off x="7818272" y="2102621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8</a:t>
                </a:r>
                <a:endParaRPr lang="ru-RU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0ED21909-267B-493A-93C8-AB00F5DE8C6C}"/>
                  </a:ext>
                </a:extLst>
              </p:cNvPr>
              <p:cNvSpPr/>
              <p:nvPr/>
            </p:nvSpPr>
            <p:spPr>
              <a:xfrm>
                <a:off x="8497911" y="2102621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2"/>
                    </a:solidFill>
                  </a:rPr>
                  <a:t>14</a:t>
                </a:r>
              </a:p>
            </p:txBody>
          </p:sp>
          <p:sp>
            <p:nvSpPr>
              <p:cNvPr id="125" name="Rectangle 38">
                <a:extLst>
                  <a:ext uri="{FF2B5EF4-FFF2-40B4-BE49-F238E27FC236}">
                    <a16:creationId xmlns:a16="http://schemas.microsoft.com/office/drawing/2014/main" id="{4F7A69BB-6895-4814-ACFE-CDBDA9B864B6}"/>
                  </a:ext>
                </a:extLst>
              </p:cNvPr>
              <p:cNvSpPr/>
              <p:nvPr/>
            </p:nvSpPr>
            <p:spPr>
              <a:xfrm>
                <a:off x="9177550" y="2102621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2"/>
                    </a:solidFill>
                  </a:rPr>
                  <a:t>52</a:t>
                </a:r>
              </a:p>
            </p:txBody>
          </p:sp>
          <p:sp>
            <p:nvSpPr>
              <p:cNvPr id="126" name="Rectangle 37">
                <a:extLst>
                  <a:ext uri="{FF2B5EF4-FFF2-40B4-BE49-F238E27FC236}">
                    <a16:creationId xmlns:a16="http://schemas.microsoft.com/office/drawing/2014/main" id="{C3A8D215-2AB3-4CE2-9203-471156219CEA}"/>
                  </a:ext>
                </a:extLst>
              </p:cNvPr>
              <p:cNvSpPr/>
              <p:nvPr/>
            </p:nvSpPr>
            <p:spPr>
              <a:xfrm>
                <a:off x="9854900" y="2102621"/>
                <a:ext cx="450185" cy="411544"/>
              </a:xfrm>
              <a:prstGeom prst="rect">
                <a:avLst/>
              </a:prstGeom>
              <a:pattFill prst="sm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2"/>
                    </a:solidFill>
                  </a:rPr>
                  <a:t>61</a:t>
                </a:r>
              </a:p>
            </p:txBody>
          </p:sp>
          <p:cxnSp>
            <p:nvCxnSpPr>
              <p:cNvPr id="10" name="Прямая соединительная линия 9">
                <a:extLst>
                  <a:ext uri="{FF2B5EF4-FFF2-40B4-BE49-F238E27FC236}">
                    <a16:creationId xmlns:a16="http://schemas.microsoft.com/office/drawing/2014/main" id="{C33221BD-BDA1-4FD3-A853-7204D671D74F}"/>
                  </a:ext>
                </a:extLst>
              </p:cNvPr>
              <p:cNvCxnSpPr>
                <a:stCxn id="122" idx="2"/>
                <a:endCxn id="115" idx="0"/>
              </p:cNvCxnSpPr>
              <p:nvPr/>
            </p:nvCxnSpPr>
            <p:spPr>
              <a:xfrm>
                <a:off x="7363726" y="2514165"/>
                <a:ext cx="0" cy="182235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Прямая соединительная линия 128">
                <a:extLst>
                  <a:ext uri="{FF2B5EF4-FFF2-40B4-BE49-F238E27FC236}">
                    <a16:creationId xmlns:a16="http://schemas.microsoft.com/office/drawing/2014/main" id="{D06B7868-3828-482C-AB5D-0F0AA5815580}"/>
                  </a:ext>
                </a:extLst>
              </p:cNvPr>
              <p:cNvCxnSpPr>
                <a:cxnSpLocks/>
                <a:stCxn id="115" idx="2"/>
                <a:endCxn id="108" idx="0"/>
              </p:cNvCxnSpPr>
              <p:nvPr/>
            </p:nvCxnSpPr>
            <p:spPr>
              <a:xfrm>
                <a:off x="7363726" y="3107944"/>
                <a:ext cx="0" cy="162452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Прямая соединительная линия 129">
                <a:extLst>
                  <a:ext uri="{FF2B5EF4-FFF2-40B4-BE49-F238E27FC236}">
                    <a16:creationId xmlns:a16="http://schemas.microsoft.com/office/drawing/2014/main" id="{05B6447F-ECE1-4E0D-9476-ACB6171BF4A0}"/>
                  </a:ext>
                </a:extLst>
              </p:cNvPr>
              <p:cNvCxnSpPr>
                <a:cxnSpLocks/>
                <a:stCxn id="108" idx="2"/>
                <a:endCxn id="101" idx="0"/>
              </p:cNvCxnSpPr>
              <p:nvPr/>
            </p:nvCxnSpPr>
            <p:spPr>
              <a:xfrm>
                <a:off x="7363726" y="3681940"/>
                <a:ext cx="0" cy="183712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Прямая соединительная линия 130">
                <a:extLst>
                  <a:ext uri="{FF2B5EF4-FFF2-40B4-BE49-F238E27FC236}">
                    <a16:creationId xmlns:a16="http://schemas.microsoft.com/office/drawing/2014/main" id="{F329B673-7162-402F-BFC4-152FE9B08097}"/>
                  </a:ext>
                </a:extLst>
              </p:cNvPr>
              <p:cNvCxnSpPr>
                <a:cxnSpLocks/>
                <a:stCxn id="101" idx="2"/>
                <a:endCxn id="83" idx="0"/>
              </p:cNvCxnSpPr>
              <p:nvPr/>
            </p:nvCxnSpPr>
            <p:spPr>
              <a:xfrm>
                <a:off x="7363726" y="4277196"/>
                <a:ext cx="0" cy="157464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>
                <a:extLst>
                  <a:ext uri="{FF2B5EF4-FFF2-40B4-BE49-F238E27FC236}">
                    <a16:creationId xmlns:a16="http://schemas.microsoft.com/office/drawing/2014/main" id="{509D093C-837A-4769-AD08-3AB9EC8FD88D}"/>
                  </a:ext>
                </a:extLst>
              </p:cNvPr>
              <p:cNvCxnSpPr>
                <a:cxnSpLocks/>
                <a:stCxn id="122" idx="3"/>
                <a:endCxn id="123" idx="1"/>
              </p:cNvCxnSpPr>
              <p:nvPr/>
            </p:nvCxnSpPr>
            <p:spPr>
              <a:xfrm>
                <a:off x="7588818" y="2308393"/>
                <a:ext cx="229454" cy="0"/>
              </a:xfrm>
              <a:prstGeom prst="line">
                <a:avLst/>
              </a:prstGeom>
              <a:ln w="571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Прямая соединительная линия 135">
                <a:extLst>
                  <a:ext uri="{FF2B5EF4-FFF2-40B4-BE49-F238E27FC236}">
                    <a16:creationId xmlns:a16="http://schemas.microsoft.com/office/drawing/2014/main" id="{13F227EF-2E38-4F5B-A20F-3D6BF0238E00}"/>
                  </a:ext>
                </a:extLst>
              </p:cNvPr>
              <p:cNvCxnSpPr>
                <a:cxnSpLocks/>
                <a:stCxn id="124" idx="1"/>
                <a:endCxn id="123" idx="3"/>
              </p:cNvCxnSpPr>
              <p:nvPr/>
            </p:nvCxnSpPr>
            <p:spPr>
              <a:xfrm flipH="1">
                <a:off x="8268457" y="2308393"/>
                <a:ext cx="229454" cy="0"/>
              </a:xfrm>
              <a:prstGeom prst="line">
                <a:avLst/>
              </a:prstGeom>
              <a:ln w="571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>
                <a:extLst>
                  <a:ext uri="{FF2B5EF4-FFF2-40B4-BE49-F238E27FC236}">
                    <a16:creationId xmlns:a16="http://schemas.microsoft.com/office/drawing/2014/main" id="{18DD413E-877A-4013-9299-D7FDAC615382}"/>
                  </a:ext>
                </a:extLst>
              </p:cNvPr>
              <p:cNvCxnSpPr>
                <a:cxnSpLocks/>
                <a:stCxn id="125" idx="1"/>
                <a:endCxn id="124" idx="3"/>
              </p:cNvCxnSpPr>
              <p:nvPr/>
            </p:nvCxnSpPr>
            <p:spPr>
              <a:xfrm flipH="1">
                <a:off x="8948096" y="2308393"/>
                <a:ext cx="229454" cy="0"/>
              </a:xfrm>
              <a:prstGeom prst="line">
                <a:avLst/>
              </a:prstGeom>
              <a:ln w="571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Прямая соединительная линия 143">
                <a:extLst>
                  <a:ext uri="{FF2B5EF4-FFF2-40B4-BE49-F238E27FC236}">
                    <a16:creationId xmlns:a16="http://schemas.microsoft.com/office/drawing/2014/main" id="{51190634-C1AB-4A57-A7AB-70F7167048D2}"/>
                  </a:ext>
                </a:extLst>
              </p:cNvPr>
              <p:cNvCxnSpPr>
                <a:cxnSpLocks/>
                <a:stCxn id="126" idx="1"/>
                <a:endCxn id="125" idx="3"/>
              </p:cNvCxnSpPr>
              <p:nvPr/>
            </p:nvCxnSpPr>
            <p:spPr>
              <a:xfrm flipH="1">
                <a:off x="9627735" y="2308393"/>
                <a:ext cx="227165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Прямая соединительная линия 145">
                <a:extLst>
                  <a:ext uri="{FF2B5EF4-FFF2-40B4-BE49-F238E27FC236}">
                    <a16:creationId xmlns:a16="http://schemas.microsoft.com/office/drawing/2014/main" id="{48929E91-0098-4740-83D7-426D7FBAC4D8}"/>
                  </a:ext>
                </a:extLst>
              </p:cNvPr>
              <p:cNvCxnSpPr>
                <a:cxnSpLocks/>
                <a:stCxn id="123" idx="2"/>
                <a:endCxn id="109" idx="0"/>
              </p:cNvCxnSpPr>
              <p:nvPr/>
            </p:nvCxnSpPr>
            <p:spPr>
              <a:xfrm>
                <a:off x="8043365" y="2514165"/>
                <a:ext cx="0" cy="756231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Прямая соединительная линия 146">
                <a:extLst>
                  <a:ext uri="{FF2B5EF4-FFF2-40B4-BE49-F238E27FC236}">
                    <a16:creationId xmlns:a16="http://schemas.microsoft.com/office/drawing/2014/main" id="{2E01A574-E43E-4069-BB68-ACC6DBEB0573}"/>
                  </a:ext>
                </a:extLst>
              </p:cNvPr>
              <p:cNvCxnSpPr>
                <a:cxnSpLocks/>
                <a:stCxn id="85" idx="0"/>
                <a:endCxn id="109" idx="2"/>
              </p:cNvCxnSpPr>
              <p:nvPr/>
            </p:nvCxnSpPr>
            <p:spPr>
              <a:xfrm flipV="1">
                <a:off x="8043365" y="3681940"/>
                <a:ext cx="0" cy="75272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Прямая соединительная линия 157">
                <a:extLst>
                  <a:ext uri="{FF2B5EF4-FFF2-40B4-BE49-F238E27FC236}">
                    <a16:creationId xmlns:a16="http://schemas.microsoft.com/office/drawing/2014/main" id="{CFF394AB-4804-452E-961C-9BF5BF5425CF}"/>
                  </a:ext>
                </a:extLst>
              </p:cNvPr>
              <p:cNvCxnSpPr>
                <a:cxnSpLocks/>
                <a:stCxn id="124" idx="2"/>
                <a:endCxn id="117" idx="0"/>
              </p:cNvCxnSpPr>
              <p:nvPr/>
            </p:nvCxnSpPr>
            <p:spPr>
              <a:xfrm>
                <a:off x="8723004" y="2514165"/>
                <a:ext cx="0" cy="182235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Прямая соединительная линия 158">
                <a:extLst>
                  <a:ext uri="{FF2B5EF4-FFF2-40B4-BE49-F238E27FC236}">
                    <a16:creationId xmlns:a16="http://schemas.microsoft.com/office/drawing/2014/main" id="{425D54DA-3BCF-41D7-976F-F5AF7F2EF674}"/>
                  </a:ext>
                </a:extLst>
              </p:cNvPr>
              <p:cNvCxnSpPr>
                <a:cxnSpLocks/>
                <a:stCxn id="117" idx="2"/>
                <a:endCxn id="110" idx="0"/>
              </p:cNvCxnSpPr>
              <p:nvPr/>
            </p:nvCxnSpPr>
            <p:spPr>
              <a:xfrm>
                <a:off x="8723004" y="3107944"/>
                <a:ext cx="0" cy="162452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Прямая соединительная линия 159">
                <a:extLst>
                  <a:ext uri="{FF2B5EF4-FFF2-40B4-BE49-F238E27FC236}">
                    <a16:creationId xmlns:a16="http://schemas.microsoft.com/office/drawing/2014/main" id="{9D6F81FA-6BFC-41EE-8FA5-A9C7F55132B0}"/>
                  </a:ext>
                </a:extLst>
              </p:cNvPr>
              <p:cNvCxnSpPr>
                <a:cxnSpLocks/>
                <a:stCxn id="110" idx="2"/>
                <a:endCxn id="103" idx="0"/>
              </p:cNvCxnSpPr>
              <p:nvPr/>
            </p:nvCxnSpPr>
            <p:spPr>
              <a:xfrm>
                <a:off x="8723004" y="3681940"/>
                <a:ext cx="0" cy="183712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Прямая соединительная линия 160">
                <a:extLst>
                  <a:ext uri="{FF2B5EF4-FFF2-40B4-BE49-F238E27FC236}">
                    <a16:creationId xmlns:a16="http://schemas.microsoft.com/office/drawing/2014/main" id="{C6ACEF8B-B18A-4D02-B519-DAF1FCB7D7BE}"/>
                  </a:ext>
                </a:extLst>
              </p:cNvPr>
              <p:cNvCxnSpPr>
                <a:cxnSpLocks/>
                <a:stCxn id="103" idx="2"/>
                <a:endCxn id="86" idx="0"/>
              </p:cNvCxnSpPr>
              <p:nvPr/>
            </p:nvCxnSpPr>
            <p:spPr>
              <a:xfrm>
                <a:off x="8723004" y="4277196"/>
                <a:ext cx="0" cy="157464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Прямая соединительная линия 169">
                <a:extLst>
                  <a:ext uri="{FF2B5EF4-FFF2-40B4-BE49-F238E27FC236}">
                    <a16:creationId xmlns:a16="http://schemas.microsoft.com/office/drawing/2014/main" id="{8F74FDF2-CB2D-42EF-827F-F119F6D634DF}"/>
                  </a:ext>
                </a:extLst>
              </p:cNvPr>
              <p:cNvCxnSpPr>
                <a:cxnSpLocks/>
                <a:stCxn id="125" idx="2"/>
                <a:endCxn id="118" idx="0"/>
              </p:cNvCxnSpPr>
              <p:nvPr/>
            </p:nvCxnSpPr>
            <p:spPr>
              <a:xfrm>
                <a:off x="9402643" y="2514165"/>
                <a:ext cx="0" cy="182235"/>
              </a:xfrm>
              <a:prstGeom prst="line">
                <a:avLst/>
              </a:prstGeom>
              <a:ln w="571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Прямая соединительная линия 170">
                <a:extLst>
                  <a:ext uri="{FF2B5EF4-FFF2-40B4-BE49-F238E27FC236}">
                    <a16:creationId xmlns:a16="http://schemas.microsoft.com/office/drawing/2014/main" id="{B9686A1F-A7AB-4304-B665-D32DCC6F3234}"/>
                  </a:ext>
                </a:extLst>
              </p:cNvPr>
              <p:cNvCxnSpPr>
                <a:cxnSpLocks/>
                <a:stCxn id="118" idx="2"/>
                <a:endCxn id="104" idx="0"/>
              </p:cNvCxnSpPr>
              <p:nvPr/>
            </p:nvCxnSpPr>
            <p:spPr>
              <a:xfrm>
                <a:off x="9402643" y="3107944"/>
                <a:ext cx="0" cy="757708"/>
              </a:xfrm>
              <a:prstGeom prst="line">
                <a:avLst/>
              </a:prstGeom>
              <a:ln w="571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Прямая соединительная линия 171">
                <a:extLst>
                  <a:ext uri="{FF2B5EF4-FFF2-40B4-BE49-F238E27FC236}">
                    <a16:creationId xmlns:a16="http://schemas.microsoft.com/office/drawing/2014/main" id="{1C4AF6FF-1C5E-4502-BE63-D5A65C93C7CB}"/>
                  </a:ext>
                </a:extLst>
              </p:cNvPr>
              <p:cNvCxnSpPr>
                <a:cxnSpLocks/>
                <a:stCxn id="104" idx="2"/>
                <a:endCxn id="95" idx="0"/>
              </p:cNvCxnSpPr>
              <p:nvPr/>
            </p:nvCxnSpPr>
            <p:spPr>
              <a:xfrm>
                <a:off x="9402643" y="4277196"/>
                <a:ext cx="0" cy="157464"/>
              </a:xfrm>
              <a:prstGeom prst="line">
                <a:avLst/>
              </a:prstGeom>
              <a:ln w="571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72">
                <a:extLst>
                  <a:ext uri="{FF2B5EF4-FFF2-40B4-BE49-F238E27FC236}">
                    <a16:creationId xmlns:a16="http://schemas.microsoft.com/office/drawing/2014/main" id="{EFBA7CCD-B42B-4DD2-A1EF-DBF5B54D4858}"/>
                  </a:ext>
                </a:extLst>
              </p:cNvPr>
              <p:cNvCxnSpPr>
                <a:cxnSpLocks/>
                <a:stCxn id="126" idx="2"/>
                <a:endCxn id="112" idx="0"/>
              </p:cNvCxnSpPr>
              <p:nvPr/>
            </p:nvCxnSpPr>
            <p:spPr>
              <a:xfrm>
                <a:off x="10079993" y="2514165"/>
                <a:ext cx="0" cy="756231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>
                <a:extLst>
                  <a:ext uri="{FF2B5EF4-FFF2-40B4-BE49-F238E27FC236}">
                    <a16:creationId xmlns:a16="http://schemas.microsoft.com/office/drawing/2014/main" id="{6C53DF06-1566-42E3-B8D4-8ABD272D75BE}"/>
                  </a:ext>
                </a:extLst>
              </p:cNvPr>
              <p:cNvCxnSpPr>
                <a:cxnSpLocks/>
                <a:stCxn id="112" idx="2"/>
                <a:endCxn id="97" idx="0"/>
              </p:cNvCxnSpPr>
              <p:nvPr/>
            </p:nvCxnSpPr>
            <p:spPr>
              <a:xfrm>
                <a:off x="10079993" y="3681940"/>
                <a:ext cx="0" cy="752720"/>
              </a:xfrm>
              <a:prstGeom prst="line">
                <a:avLst/>
              </a:prstGeom>
              <a:ln w="571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Прямая соединительная линия 184">
                <a:extLst>
                  <a:ext uri="{FF2B5EF4-FFF2-40B4-BE49-F238E27FC236}">
                    <a16:creationId xmlns:a16="http://schemas.microsoft.com/office/drawing/2014/main" id="{61A63280-B34C-45ED-B5FA-279F36D0A5BF}"/>
                  </a:ext>
                </a:extLst>
              </p:cNvPr>
              <p:cNvCxnSpPr>
                <a:cxnSpLocks/>
                <a:stCxn id="120" idx="2"/>
                <a:endCxn id="106" idx="0"/>
              </p:cNvCxnSpPr>
              <p:nvPr/>
            </p:nvCxnSpPr>
            <p:spPr>
              <a:xfrm>
                <a:off x="10759632" y="3107944"/>
                <a:ext cx="0" cy="757708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>
                <a:extLst>
                  <a:ext uri="{FF2B5EF4-FFF2-40B4-BE49-F238E27FC236}">
                    <a16:creationId xmlns:a16="http://schemas.microsoft.com/office/drawing/2014/main" id="{A58B441B-49FC-47D3-A3AA-B032B207DDE1}"/>
                  </a:ext>
                </a:extLst>
              </p:cNvPr>
              <p:cNvCxnSpPr>
                <a:cxnSpLocks/>
                <a:stCxn id="121" idx="2"/>
                <a:endCxn id="99" idx="0"/>
              </p:cNvCxnSpPr>
              <p:nvPr/>
            </p:nvCxnSpPr>
            <p:spPr>
              <a:xfrm>
                <a:off x="11439271" y="3107944"/>
                <a:ext cx="0" cy="1326716"/>
              </a:xfrm>
              <a:prstGeom prst="line">
                <a:avLst/>
              </a:prstGeom>
              <a:ln w="571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Прямая соединительная линия 190">
                <a:extLst>
                  <a:ext uri="{FF2B5EF4-FFF2-40B4-BE49-F238E27FC236}">
                    <a16:creationId xmlns:a16="http://schemas.microsoft.com/office/drawing/2014/main" id="{50473703-3A8B-41E9-BBF6-BBF5481F33BB}"/>
                  </a:ext>
                </a:extLst>
              </p:cNvPr>
              <p:cNvCxnSpPr>
                <a:cxnSpLocks/>
                <a:stCxn id="106" idx="2"/>
                <a:endCxn id="98" idx="0"/>
              </p:cNvCxnSpPr>
              <p:nvPr/>
            </p:nvCxnSpPr>
            <p:spPr>
              <a:xfrm>
                <a:off x="10759632" y="4277196"/>
                <a:ext cx="0" cy="15746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Прямая соединительная линия 193">
                <a:extLst>
                  <a:ext uri="{FF2B5EF4-FFF2-40B4-BE49-F238E27FC236}">
                    <a16:creationId xmlns:a16="http://schemas.microsoft.com/office/drawing/2014/main" id="{EF21F9D2-CDD8-44D5-84DC-DDE507A8B1AB}"/>
                  </a:ext>
                </a:extLst>
              </p:cNvPr>
              <p:cNvCxnSpPr>
                <a:cxnSpLocks/>
                <a:stCxn id="115" idx="3"/>
                <a:endCxn id="117" idx="1"/>
              </p:cNvCxnSpPr>
              <p:nvPr/>
            </p:nvCxnSpPr>
            <p:spPr>
              <a:xfrm>
                <a:off x="7588818" y="2902172"/>
                <a:ext cx="909093" cy="0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>
                <a:extLst>
                  <a:ext uri="{FF2B5EF4-FFF2-40B4-BE49-F238E27FC236}">
                    <a16:creationId xmlns:a16="http://schemas.microsoft.com/office/drawing/2014/main" id="{5BADCD93-BC3C-4D6E-BA86-5633D6D2B8D4}"/>
                  </a:ext>
                </a:extLst>
              </p:cNvPr>
              <p:cNvCxnSpPr>
                <a:cxnSpLocks/>
                <a:stCxn id="117" idx="3"/>
                <a:endCxn id="118" idx="1"/>
              </p:cNvCxnSpPr>
              <p:nvPr/>
            </p:nvCxnSpPr>
            <p:spPr>
              <a:xfrm>
                <a:off x="8948096" y="2902172"/>
                <a:ext cx="229454" cy="0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>
                <a:extLst>
                  <a:ext uri="{FF2B5EF4-FFF2-40B4-BE49-F238E27FC236}">
                    <a16:creationId xmlns:a16="http://schemas.microsoft.com/office/drawing/2014/main" id="{71861A6D-FDEF-4A64-8D03-3162A1EBC421}"/>
                  </a:ext>
                </a:extLst>
              </p:cNvPr>
              <p:cNvCxnSpPr>
                <a:cxnSpLocks/>
                <a:stCxn id="118" idx="3"/>
                <a:endCxn id="120" idx="1"/>
              </p:cNvCxnSpPr>
              <p:nvPr/>
            </p:nvCxnSpPr>
            <p:spPr>
              <a:xfrm>
                <a:off x="9627735" y="2902172"/>
                <a:ext cx="906804" cy="0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>
                <a:extLst>
                  <a:ext uri="{FF2B5EF4-FFF2-40B4-BE49-F238E27FC236}">
                    <a16:creationId xmlns:a16="http://schemas.microsoft.com/office/drawing/2014/main" id="{192915F5-152B-488A-B497-817A3D73C61E}"/>
                  </a:ext>
                </a:extLst>
              </p:cNvPr>
              <p:cNvCxnSpPr>
                <a:cxnSpLocks/>
                <a:stCxn id="121" idx="1"/>
                <a:endCxn id="120" idx="3"/>
              </p:cNvCxnSpPr>
              <p:nvPr/>
            </p:nvCxnSpPr>
            <p:spPr>
              <a:xfrm flipH="1">
                <a:off x="10984724" y="2902172"/>
                <a:ext cx="22945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Прямая соединительная линия 207">
                <a:extLst>
                  <a:ext uri="{FF2B5EF4-FFF2-40B4-BE49-F238E27FC236}">
                    <a16:creationId xmlns:a16="http://schemas.microsoft.com/office/drawing/2014/main" id="{F0248E4C-9ABC-4B27-BA84-34962B21181A}"/>
                  </a:ext>
                </a:extLst>
              </p:cNvPr>
              <p:cNvCxnSpPr>
                <a:cxnSpLocks/>
                <a:stCxn id="108" idx="3"/>
                <a:endCxn id="109" idx="1"/>
              </p:cNvCxnSpPr>
              <p:nvPr/>
            </p:nvCxnSpPr>
            <p:spPr>
              <a:xfrm>
                <a:off x="7588818" y="3476168"/>
                <a:ext cx="229454" cy="0"/>
              </a:xfrm>
              <a:prstGeom prst="line">
                <a:avLst/>
              </a:prstGeom>
              <a:ln w="571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Прямая соединительная линия 210">
                <a:extLst>
                  <a:ext uri="{FF2B5EF4-FFF2-40B4-BE49-F238E27FC236}">
                    <a16:creationId xmlns:a16="http://schemas.microsoft.com/office/drawing/2014/main" id="{6D0A33CA-8479-4A7D-B546-46B6A0F01595}"/>
                  </a:ext>
                </a:extLst>
              </p:cNvPr>
              <p:cNvCxnSpPr>
                <a:cxnSpLocks/>
                <a:stCxn id="101" idx="3"/>
                <a:endCxn id="103" idx="1"/>
              </p:cNvCxnSpPr>
              <p:nvPr/>
            </p:nvCxnSpPr>
            <p:spPr>
              <a:xfrm>
                <a:off x="7588818" y="4071424"/>
                <a:ext cx="909093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Прямая соединительная линия 214">
                <a:extLst>
                  <a:ext uri="{FF2B5EF4-FFF2-40B4-BE49-F238E27FC236}">
                    <a16:creationId xmlns:a16="http://schemas.microsoft.com/office/drawing/2014/main" id="{C7AD08F8-CE25-425D-9AE7-19F925C13CD8}"/>
                  </a:ext>
                </a:extLst>
              </p:cNvPr>
              <p:cNvCxnSpPr>
                <a:cxnSpLocks/>
                <a:stCxn id="83" idx="3"/>
                <a:endCxn id="85" idx="1"/>
              </p:cNvCxnSpPr>
              <p:nvPr/>
            </p:nvCxnSpPr>
            <p:spPr>
              <a:xfrm>
                <a:off x="7588818" y="4640432"/>
                <a:ext cx="229454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Прямая соединительная линия 217">
                <a:extLst>
                  <a:ext uri="{FF2B5EF4-FFF2-40B4-BE49-F238E27FC236}">
                    <a16:creationId xmlns:a16="http://schemas.microsoft.com/office/drawing/2014/main" id="{0B784B84-4A77-40C0-BF23-31E6038B2D72}"/>
                  </a:ext>
                </a:extLst>
              </p:cNvPr>
              <p:cNvCxnSpPr>
                <a:cxnSpLocks/>
                <a:stCxn id="85" idx="3"/>
                <a:endCxn id="86" idx="1"/>
              </p:cNvCxnSpPr>
              <p:nvPr/>
            </p:nvCxnSpPr>
            <p:spPr>
              <a:xfrm>
                <a:off x="8268457" y="4640432"/>
                <a:ext cx="229454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Прямая соединительная линия 220">
                <a:extLst>
                  <a:ext uri="{FF2B5EF4-FFF2-40B4-BE49-F238E27FC236}">
                    <a16:creationId xmlns:a16="http://schemas.microsoft.com/office/drawing/2014/main" id="{D5ACAC2A-79F1-4DC6-8B1A-0CD288E9292A}"/>
                  </a:ext>
                </a:extLst>
              </p:cNvPr>
              <p:cNvCxnSpPr>
                <a:cxnSpLocks/>
                <a:stCxn id="86" idx="3"/>
                <a:endCxn id="95" idx="1"/>
              </p:cNvCxnSpPr>
              <p:nvPr/>
            </p:nvCxnSpPr>
            <p:spPr>
              <a:xfrm>
                <a:off x="8948096" y="4640432"/>
                <a:ext cx="22945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Прямая соединительная линия 223">
                <a:extLst>
                  <a:ext uri="{FF2B5EF4-FFF2-40B4-BE49-F238E27FC236}">
                    <a16:creationId xmlns:a16="http://schemas.microsoft.com/office/drawing/2014/main" id="{E4086869-6A39-4350-9528-04F992C26B95}"/>
                  </a:ext>
                </a:extLst>
              </p:cNvPr>
              <p:cNvCxnSpPr>
                <a:cxnSpLocks/>
                <a:stCxn id="95" idx="3"/>
                <a:endCxn id="97" idx="1"/>
              </p:cNvCxnSpPr>
              <p:nvPr/>
            </p:nvCxnSpPr>
            <p:spPr>
              <a:xfrm>
                <a:off x="9627735" y="4640432"/>
                <a:ext cx="227165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Прямая соединительная линия 226">
                <a:extLst>
                  <a:ext uri="{FF2B5EF4-FFF2-40B4-BE49-F238E27FC236}">
                    <a16:creationId xmlns:a16="http://schemas.microsoft.com/office/drawing/2014/main" id="{94932559-1851-4D92-897E-05C8A29CA18C}"/>
                  </a:ext>
                </a:extLst>
              </p:cNvPr>
              <p:cNvCxnSpPr>
                <a:cxnSpLocks/>
                <a:stCxn id="97" idx="3"/>
                <a:endCxn id="98" idx="1"/>
              </p:cNvCxnSpPr>
              <p:nvPr/>
            </p:nvCxnSpPr>
            <p:spPr>
              <a:xfrm>
                <a:off x="10305085" y="4640432"/>
                <a:ext cx="229454" cy="0"/>
              </a:xfrm>
              <a:prstGeom prst="line">
                <a:avLst/>
              </a:prstGeom>
              <a:ln w="571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Прямая соединительная линия 230">
                <a:extLst>
                  <a:ext uri="{FF2B5EF4-FFF2-40B4-BE49-F238E27FC236}">
                    <a16:creationId xmlns:a16="http://schemas.microsoft.com/office/drawing/2014/main" id="{7FC708BD-5D22-43E4-9803-C39D4FD414E7}"/>
                  </a:ext>
                </a:extLst>
              </p:cNvPr>
              <p:cNvCxnSpPr>
                <a:cxnSpLocks/>
                <a:stCxn id="98" idx="3"/>
                <a:endCxn id="99" idx="1"/>
              </p:cNvCxnSpPr>
              <p:nvPr/>
            </p:nvCxnSpPr>
            <p:spPr>
              <a:xfrm>
                <a:off x="10984724" y="4640432"/>
                <a:ext cx="229454" cy="0"/>
              </a:xfrm>
              <a:prstGeom prst="line">
                <a:avLst/>
              </a:prstGeom>
              <a:ln w="571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Прямая соединительная линия 233">
                <a:extLst>
                  <a:ext uri="{FF2B5EF4-FFF2-40B4-BE49-F238E27FC236}">
                    <a16:creationId xmlns:a16="http://schemas.microsoft.com/office/drawing/2014/main" id="{B973E5F7-9D79-41E0-BFA0-407EB2D7F998}"/>
                  </a:ext>
                </a:extLst>
              </p:cNvPr>
              <p:cNvCxnSpPr>
                <a:cxnSpLocks/>
                <a:stCxn id="103" idx="3"/>
                <a:endCxn id="104" idx="1"/>
              </p:cNvCxnSpPr>
              <p:nvPr/>
            </p:nvCxnSpPr>
            <p:spPr>
              <a:xfrm>
                <a:off x="8948096" y="4071424"/>
                <a:ext cx="22945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Прямая соединительная линия 236">
                <a:extLst>
                  <a:ext uri="{FF2B5EF4-FFF2-40B4-BE49-F238E27FC236}">
                    <a16:creationId xmlns:a16="http://schemas.microsoft.com/office/drawing/2014/main" id="{5180F228-663A-4F89-8AC4-8A8784EAFD33}"/>
                  </a:ext>
                </a:extLst>
              </p:cNvPr>
              <p:cNvCxnSpPr>
                <a:cxnSpLocks/>
                <a:stCxn id="109" idx="3"/>
                <a:endCxn id="110" idx="1"/>
              </p:cNvCxnSpPr>
              <p:nvPr/>
            </p:nvCxnSpPr>
            <p:spPr>
              <a:xfrm>
                <a:off x="8268457" y="3476168"/>
                <a:ext cx="229454" cy="0"/>
              </a:xfrm>
              <a:prstGeom prst="line">
                <a:avLst/>
              </a:prstGeom>
              <a:ln w="571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Прямая соединительная линия 240">
                <a:extLst>
                  <a:ext uri="{FF2B5EF4-FFF2-40B4-BE49-F238E27FC236}">
                    <a16:creationId xmlns:a16="http://schemas.microsoft.com/office/drawing/2014/main" id="{DE8FD00D-DD22-441B-85A6-E5771DEC5E52}"/>
                  </a:ext>
                </a:extLst>
              </p:cNvPr>
              <p:cNvCxnSpPr>
                <a:cxnSpLocks/>
                <a:stCxn id="110" idx="3"/>
                <a:endCxn id="112" idx="1"/>
              </p:cNvCxnSpPr>
              <p:nvPr/>
            </p:nvCxnSpPr>
            <p:spPr>
              <a:xfrm>
                <a:off x="8948096" y="3476168"/>
                <a:ext cx="906804" cy="0"/>
              </a:xfrm>
              <a:prstGeom prst="line">
                <a:avLst/>
              </a:prstGeom>
              <a:ln w="571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Соединитель: изогнутый 244">
                <a:extLst>
                  <a:ext uri="{FF2B5EF4-FFF2-40B4-BE49-F238E27FC236}">
                    <a16:creationId xmlns:a16="http://schemas.microsoft.com/office/drawing/2014/main" id="{8FC80724-B3BA-4735-9F0C-96784759CD2B}"/>
                  </a:ext>
                </a:extLst>
              </p:cNvPr>
              <p:cNvCxnSpPr>
                <a:cxnSpLocks/>
                <a:stCxn id="122" idx="1"/>
                <a:endCxn id="145" idx="2"/>
              </p:cNvCxnSpPr>
              <p:nvPr/>
            </p:nvCxnSpPr>
            <p:spPr>
              <a:xfrm rot="10800000" flipV="1">
                <a:off x="6316115" y="2308392"/>
                <a:ext cx="822518" cy="70877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prstDash val="dash"/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Соединитель: изогнутый 247">
                <a:extLst>
                  <a:ext uri="{FF2B5EF4-FFF2-40B4-BE49-F238E27FC236}">
                    <a16:creationId xmlns:a16="http://schemas.microsoft.com/office/drawing/2014/main" id="{A490C2E7-C0F0-42C3-A77E-51F7DA96DE40}"/>
                  </a:ext>
                </a:extLst>
              </p:cNvPr>
              <p:cNvCxnSpPr>
                <a:cxnSpLocks/>
                <a:stCxn id="108" idx="1"/>
                <a:endCxn id="114" idx="2"/>
              </p:cNvCxnSpPr>
              <p:nvPr/>
            </p:nvCxnSpPr>
            <p:spPr>
              <a:xfrm rot="10800000" flipV="1">
                <a:off x="6334719" y="3476167"/>
                <a:ext cx="803914" cy="1409017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4">
                    <a:lumMod val="75000"/>
                  </a:schemeClr>
                </a:solidFill>
                <a:prstDash val="dash"/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Соединитель: изогнутый 250">
                <a:extLst>
                  <a:ext uri="{FF2B5EF4-FFF2-40B4-BE49-F238E27FC236}">
                    <a16:creationId xmlns:a16="http://schemas.microsoft.com/office/drawing/2014/main" id="{6068EBD5-4787-4A50-A5DF-9ED8730C46B0}"/>
                  </a:ext>
                </a:extLst>
              </p:cNvPr>
              <p:cNvCxnSpPr>
                <a:cxnSpLocks/>
                <a:stCxn id="83" idx="1"/>
                <a:endCxn id="114" idx="2"/>
              </p:cNvCxnSpPr>
              <p:nvPr/>
            </p:nvCxnSpPr>
            <p:spPr>
              <a:xfrm rot="10800000" flipV="1">
                <a:off x="6334719" y="4640431"/>
                <a:ext cx="803914" cy="244753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6">
                    <a:lumMod val="75000"/>
                  </a:schemeClr>
                </a:solidFill>
                <a:prstDash val="dash"/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Соединитель: изогнутый 253">
                <a:extLst>
                  <a:ext uri="{FF2B5EF4-FFF2-40B4-BE49-F238E27FC236}">
                    <a16:creationId xmlns:a16="http://schemas.microsoft.com/office/drawing/2014/main" id="{526B0B0A-39C8-4F9C-9DA6-4C957F837EE7}"/>
                  </a:ext>
                </a:extLst>
              </p:cNvPr>
              <p:cNvCxnSpPr>
                <a:cxnSpLocks/>
                <a:stCxn id="115" idx="1"/>
                <a:endCxn id="145" idx="2"/>
              </p:cNvCxnSpPr>
              <p:nvPr/>
            </p:nvCxnSpPr>
            <p:spPr>
              <a:xfrm rot="10800000">
                <a:off x="6316115" y="2379270"/>
                <a:ext cx="822518" cy="522902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2"/>
                </a:solidFill>
                <a:prstDash val="dash"/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1" name="Группа 140">
                <a:extLst>
                  <a:ext uri="{FF2B5EF4-FFF2-40B4-BE49-F238E27FC236}">
                    <a16:creationId xmlns:a16="http://schemas.microsoft.com/office/drawing/2014/main" id="{7F3064C0-EA1F-4361-87D5-099666741D2C}"/>
                  </a:ext>
                </a:extLst>
              </p:cNvPr>
              <p:cNvGrpSpPr/>
              <p:nvPr/>
            </p:nvGrpSpPr>
            <p:grpSpPr>
              <a:xfrm>
                <a:off x="5013915" y="1268760"/>
                <a:ext cx="1409034" cy="2370665"/>
                <a:chOff x="2306958" y="863486"/>
                <a:chExt cx="827442" cy="2219659"/>
              </a:xfrm>
            </p:grpSpPr>
            <p:sp>
              <p:nvSpPr>
                <p:cNvPr id="142" name="Rectangle 5">
                  <a:extLst>
                    <a:ext uri="{FF2B5EF4-FFF2-40B4-BE49-F238E27FC236}">
                      <a16:creationId xmlns:a16="http://schemas.microsoft.com/office/drawing/2014/main" id="{00CF78AB-192B-4F4B-B6A5-2E54B0B63019}"/>
                    </a:ext>
                  </a:extLst>
                </p:cNvPr>
                <p:cNvSpPr/>
                <p:nvPr/>
              </p:nvSpPr>
              <p:spPr>
                <a:xfrm>
                  <a:off x="2306958" y="863486"/>
                  <a:ext cx="827442" cy="22196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1100" b="1" dirty="0">
                      <a:latin typeface="Gill Sans SemiBold"/>
                    </a:rPr>
                    <a:t>CPU 0</a:t>
                  </a:r>
                </a:p>
              </p:txBody>
            </p:sp>
            <p:sp>
              <p:nvSpPr>
                <p:cNvPr id="145" name="Rectangle 335">
                  <a:extLst>
                    <a:ext uri="{FF2B5EF4-FFF2-40B4-BE49-F238E27FC236}">
                      <a16:creationId xmlns:a16="http://schemas.microsoft.com/office/drawing/2014/main" id="{2F8480E7-0714-42B2-8BA9-1BF56B9C4CDD}"/>
                    </a:ext>
                  </a:extLst>
                </p:cNvPr>
                <p:cNvSpPr/>
                <p:nvPr/>
              </p:nvSpPr>
              <p:spPr>
                <a:xfrm rot="16200000">
                  <a:off x="2578001" y="1550699"/>
                  <a:ext cx="282202" cy="70512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en-US" sz="1400" dirty="0">
                      <a:latin typeface="Gill Sans SemiBold"/>
                    </a:rPr>
                    <a:t>L3 </a:t>
                  </a:r>
                  <a:r>
                    <a:rPr lang="ru-RU" sz="1400" dirty="0"/>
                    <a:t>Кэш</a:t>
                  </a:r>
                </a:p>
              </p:txBody>
            </p:sp>
            <p:grpSp>
              <p:nvGrpSpPr>
                <p:cNvPr id="148" name="Группа 147">
                  <a:extLst>
                    <a:ext uri="{FF2B5EF4-FFF2-40B4-BE49-F238E27FC236}">
                      <a16:creationId xmlns:a16="http://schemas.microsoft.com/office/drawing/2014/main" id="{567AF80C-23C3-467A-B420-FE61BC82EA3E}"/>
                    </a:ext>
                  </a:extLst>
                </p:cNvPr>
                <p:cNvGrpSpPr/>
                <p:nvPr/>
              </p:nvGrpSpPr>
              <p:grpSpPr>
                <a:xfrm>
                  <a:off x="2368155" y="2238667"/>
                  <a:ext cx="700864" cy="638203"/>
                  <a:chOff x="1205860" y="2618881"/>
                  <a:chExt cx="615502" cy="638203"/>
                </a:xfrm>
              </p:grpSpPr>
              <p:sp>
                <p:nvSpPr>
                  <p:cNvPr id="154" name="Rectangle 48">
                    <a:extLst>
                      <a:ext uri="{FF2B5EF4-FFF2-40B4-BE49-F238E27FC236}">
                        <a16:creationId xmlns:a16="http://schemas.microsoft.com/office/drawing/2014/main" id="{FEBF7EEA-3494-4C8E-B93C-04C05794D94D}"/>
                      </a:ext>
                    </a:extLst>
                  </p:cNvPr>
                  <p:cNvSpPr/>
                  <p:nvPr/>
                </p:nvSpPr>
                <p:spPr>
                  <a:xfrm>
                    <a:off x="1205860" y="2618881"/>
                    <a:ext cx="615502" cy="638203"/>
                  </a:xfrm>
                  <a:prstGeom prst="rect">
                    <a:avLst/>
                  </a:prstGeom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en-US" sz="1100" b="1" dirty="0"/>
                  </a:p>
                  <a:p>
                    <a:pPr algn="ctr">
                      <a:lnSpc>
                        <a:spcPct val="250000"/>
                      </a:lnSpc>
                    </a:pPr>
                    <a:r>
                      <a:rPr lang="ru-RU" sz="1100" b="1" dirty="0"/>
                      <a:t>Ядро</a:t>
                    </a:r>
                    <a:r>
                      <a:rPr lang="en-US" sz="1100" b="1" dirty="0"/>
                      <a:t> </a:t>
                    </a:r>
                    <a:r>
                      <a:rPr lang="ru-RU" sz="1100" b="1" dirty="0"/>
                      <a:t>1</a:t>
                    </a:r>
                    <a:endParaRPr lang="en-US" sz="1100" b="1" dirty="0"/>
                  </a:p>
                </p:txBody>
              </p:sp>
              <p:sp>
                <p:nvSpPr>
                  <p:cNvPr id="155" name="Rectangle 52">
                    <a:extLst>
                      <a:ext uri="{FF2B5EF4-FFF2-40B4-BE49-F238E27FC236}">
                        <a16:creationId xmlns:a16="http://schemas.microsoft.com/office/drawing/2014/main" id="{C07EA086-67E5-434B-8136-F45C7889F98E}"/>
                      </a:ext>
                    </a:extLst>
                  </p:cNvPr>
                  <p:cNvSpPr/>
                  <p:nvPr/>
                </p:nvSpPr>
                <p:spPr>
                  <a:xfrm>
                    <a:off x="1247473" y="2664472"/>
                    <a:ext cx="528949" cy="153888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latin typeface="Gill Sans SemiBold"/>
                      </a:rPr>
                      <a:t>L2</a:t>
                    </a:r>
                  </a:p>
                </p:txBody>
              </p:sp>
              <p:sp>
                <p:nvSpPr>
                  <p:cNvPr id="156" name="Rectangle 50">
                    <a:extLst>
                      <a:ext uri="{FF2B5EF4-FFF2-40B4-BE49-F238E27FC236}">
                        <a16:creationId xmlns:a16="http://schemas.microsoft.com/office/drawing/2014/main" id="{15E266FA-87F5-47D5-9E2E-FFD08A6ED55D}"/>
                      </a:ext>
                    </a:extLst>
                  </p:cNvPr>
                  <p:cNvSpPr/>
                  <p:nvPr/>
                </p:nvSpPr>
                <p:spPr>
                  <a:xfrm>
                    <a:off x="1251162" y="2892941"/>
                    <a:ext cx="268515" cy="153888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latin typeface="Gill Sans SemiBold"/>
                      </a:rPr>
                      <a:t>L1I</a:t>
                    </a:r>
                    <a:endParaRPr lang="ru-RU" sz="1000" dirty="0"/>
                  </a:p>
                </p:txBody>
              </p:sp>
              <p:sp>
                <p:nvSpPr>
                  <p:cNvPr id="157" name="Rectangle 51">
                    <a:extLst>
                      <a:ext uri="{FF2B5EF4-FFF2-40B4-BE49-F238E27FC236}">
                        <a16:creationId xmlns:a16="http://schemas.microsoft.com/office/drawing/2014/main" id="{74A5433E-4CB2-432F-903B-C904DBC33657}"/>
                      </a:ext>
                    </a:extLst>
                  </p:cNvPr>
                  <p:cNvSpPr/>
                  <p:nvPr/>
                </p:nvSpPr>
                <p:spPr>
                  <a:xfrm>
                    <a:off x="1520293" y="2892941"/>
                    <a:ext cx="259815" cy="153888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latin typeface="Gill Sans SemiBold"/>
                      </a:rPr>
                      <a:t>L1D</a:t>
                    </a:r>
                  </a:p>
                </p:txBody>
              </p:sp>
            </p:grpSp>
            <p:grpSp>
              <p:nvGrpSpPr>
                <p:cNvPr id="149" name="Группа 148">
                  <a:extLst>
                    <a:ext uri="{FF2B5EF4-FFF2-40B4-BE49-F238E27FC236}">
                      <a16:creationId xmlns:a16="http://schemas.microsoft.com/office/drawing/2014/main" id="{FD9D1783-AEBA-44BD-B0BA-A7D8F5B8AFA2}"/>
                    </a:ext>
                  </a:extLst>
                </p:cNvPr>
                <p:cNvGrpSpPr/>
                <p:nvPr/>
              </p:nvGrpSpPr>
              <p:grpSpPr>
                <a:xfrm>
                  <a:off x="2366543" y="932606"/>
                  <a:ext cx="705121" cy="638203"/>
                  <a:chOff x="1203926" y="1312820"/>
                  <a:chExt cx="615502" cy="638203"/>
                </a:xfrm>
              </p:grpSpPr>
              <p:sp>
                <p:nvSpPr>
                  <p:cNvPr id="150" name="Rectangle 48">
                    <a:extLst>
                      <a:ext uri="{FF2B5EF4-FFF2-40B4-BE49-F238E27FC236}">
                        <a16:creationId xmlns:a16="http://schemas.microsoft.com/office/drawing/2014/main" id="{723B3B67-CE41-4CE5-A4BA-53300DAB77DD}"/>
                      </a:ext>
                    </a:extLst>
                  </p:cNvPr>
                  <p:cNvSpPr/>
                  <p:nvPr/>
                </p:nvSpPr>
                <p:spPr>
                  <a:xfrm>
                    <a:off x="1203926" y="1312820"/>
                    <a:ext cx="615502" cy="638203"/>
                  </a:xfrm>
                  <a:prstGeom prst="rect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ru-RU" sz="1100" b="1" dirty="0"/>
                      <a:t>Ядро</a:t>
                    </a:r>
                    <a:r>
                      <a:rPr lang="en-US" sz="1100" b="1" dirty="0"/>
                      <a:t> 0</a:t>
                    </a:r>
                  </a:p>
                </p:txBody>
              </p:sp>
              <p:sp>
                <p:nvSpPr>
                  <p:cNvPr id="151" name="Rectangle 50">
                    <a:extLst>
                      <a:ext uri="{FF2B5EF4-FFF2-40B4-BE49-F238E27FC236}">
                        <a16:creationId xmlns:a16="http://schemas.microsoft.com/office/drawing/2014/main" id="{F8222CFB-2255-4323-98E0-324500FE26F8}"/>
                      </a:ext>
                    </a:extLst>
                  </p:cNvPr>
                  <p:cNvSpPr/>
                  <p:nvPr/>
                </p:nvSpPr>
                <p:spPr>
                  <a:xfrm>
                    <a:off x="1253481" y="1523755"/>
                    <a:ext cx="268515" cy="153888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latin typeface="Gill Sans SemiBold"/>
                      </a:rPr>
                      <a:t>L1I</a:t>
                    </a:r>
                    <a:endParaRPr lang="ru-RU" sz="1000" dirty="0"/>
                  </a:p>
                </p:txBody>
              </p:sp>
              <p:sp>
                <p:nvSpPr>
                  <p:cNvPr id="152" name="Rectangle 51">
                    <a:extLst>
                      <a:ext uri="{FF2B5EF4-FFF2-40B4-BE49-F238E27FC236}">
                        <a16:creationId xmlns:a16="http://schemas.microsoft.com/office/drawing/2014/main" id="{F6C7507B-DCF3-4561-82D5-9F227F8080CF}"/>
                      </a:ext>
                    </a:extLst>
                  </p:cNvPr>
                  <p:cNvSpPr/>
                  <p:nvPr/>
                </p:nvSpPr>
                <p:spPr>
                  <a:xfrm>
                    <a:off x="1522614" y="1523755"/>
                    <a:ext cx="259815" cy="153888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latin typeface="Gill Sans SemiBold"/>
                      </a:rPr>
                      <a:t>L1D</a:t>
                    </a:r>
                  </a:p>
                </p:txBody>
              </p:sp>
              <p:sp>
                <p:nvSpPr>
                  <p:cNvPr id="153" name="Rectangle 52">
                    <a:extLst>
                      <a:ext uri="{FF2B5EF4-FFF2-40B4-BE49-F238E27FC236}">
                        <a16:creationId xmlns:a16="http://schemas.microsoft.com/office/drawing/2014/main" id="{EB549CE6-2BE1-4A0E-AD31-52EAD15F66FD}"/>
                      </a:ext>
                    </a:extLst>
                  </p:cNvPr>
                  <p:cNvSpPr/>
                  <p:nvPr/>
                </p:nvSpPr>
                <p:spPr>
                  <a:xfrm>
                    <a:off x="1253213" y="1752224"/>
                    <a:ext cx="528949" cy="153888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latin typeface="Gill Sans SemiBold"/>
                      </a:rPr>
                      <a:t>L2</a:t>
                    </a:r>
                  </a:p>
                </p:txBody>
              </p:sp>
            </p:grpSp>
          </p:grpSp>
          <p:cxnSp>
            <p:nvCxnSpPr>
              <p:cNvPr id="162" name="Соединитель: изогнутый 161">
                <a:extLst>
                  <a:ext uri="{FF2B5EF4-FFF2-40B4-BE49-F238E27FC236}">
                    <a16:creationId xmlns:a16="http://schemas.microsoft.com/office/drawing/2014/main" id="{D00CA88D-4DCA-4A0F-AA5D-05F85D80514D}"/>
                  </a:ext>
                </a:extLst>
              </p:cNvPr>
              <p:cNvCxnSpPr>
                <a:cxnSpLocks/>
                <a:stCxn id="154" idx="0"/>
                <a:endCxn id="145" idx="2"/>
              </p:cNvCxnSpPr>
              <p:nvPr/>
            </p:nvCxnSpPr>
            <p:spPr>
              <a:xfrm rot="5400000" flipH="1" flipV="1">
                <a:off x="5836379" y="2257761"/>
                <a:ext cx="358226" cy="601245"/>
              </a:xfrm>
              <a:prstGeom prst="curvedConnector4">
                <a:avLst>
                  <a:gd name="adj1" fmla="val 31835"/>
                  <a:gd name="adj2" fmla="val 53837"/>
                </a:avLst>
              </a:prstGeom>
              <a:ln w="31750">
                <a:solidFill>
                  <a:schemeClr val="accent5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Соединитель: изогнутый 162">
                <a:extLst>
                  <a:ext uri="{FF2B5EF4-FFF2-40B4-BE49-F238E27FC236}">
                    <a16:creationId xmlns:a16="http://schemas.microsoft.com/office/drawing/2014/main" id="{CFA86CD5-FFB7-4469-A338-AC4A61893979}"/>
                  </a:ext>
                </a:extLst>
              </p:cNvPr>
              <p:cNvCxnSpPr>
                <a:cxnSpLocks/>
                <a:stCxn id="127" idx="2"/>
                <a:endCxn id="114" idx="2"/>
              </p:cNvCxnSpPr>
              <p:nvPr/>
            </p:nvCxnSpPr>
            <p:spPr>
              <a:xfrm rot="16200000" flipH="1">
                <a:off x="5857003" y="4407468"/>
                <a:ext cx="355067" cy="600366"/>
              </a:xfrm>
              <a:prstGeom prst="curvedConnector4">
                <a:avLst>
                  <a:gd name="adj1" fmla="val 35163"/>
                  <a:gd name="adj2" fmla="val 41616"/>
                </a:avLst>
              </a:prstGeom>
              <a:ln w="3175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Соединитель: изогнутый 163">
                <a:extLst>
                  <a:ext uri="{FF2B5EF4-FFF2-40B4-BE49-F238E27FC236}">
                    <a16:creationId xmlns:a16="http://schemas.microsoft.com/office/drawing/2014/main" id="{0E238119-FC0A-471B-90C9-3F4DD7086508}"/>
                  </a:ext>
                </a:extLst>
              </p:cNvPr>
              <p:cNvCxnSpPr>
                <a:cxnSpLocks/>
                <a:stCxn id="150" idx="2"/>
                <a:endCxn id="145" idx="2"/>
              </p:cNvCxnSpPr>
              <p:nvPr/>
            </p:nvCxnSpPr>
            <p:spPr>
              <a:xfrm rot="16200000" flipH="1">
                <a:off x="5838399" y="1901553"/>
                <a:ext cx="355067" cy="600366"/>
              </a:xfrm>
              <a:prstGeom prst="curvedConnector4">
                <a:avLst>
                  <a:gd name="adj1" fmla="val 33017"/>
                  <a:gd name="adj2" fmla="val 49760"/>
                </a:avLst>
              </a:prstGeom>
              <a:ln w="31750">
                <a:solidFill>
                  <a:schemeClr val="accent2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Соединитель: изогнутый 164">
                <a:extLst>
                  <a:ext uri="{FF2B5EF4-FFF2-40B4-BE49-F238E27FC236}">
                    <a16:creationId xmlns:a16="http://schemas.microsoft.com/office/drawing/2014/main" id="{8AE0CD73-6869-42FA-BB0C-FC2F4925B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541" y="1567867"/>
                <a:ext cx="1191886" cy="208159"/>
              </a:xfrm>
              <a:prstGeom prst="curvedConnector3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6F33491-0C37-4026-ADA1-403687FDD078}"/>
                  </a:ext>
                </a:extLst>
              </p:cNvPr>
              <p:cNvSpPr txBox="1"/>
              <p:nvPr/>
            </p:nvSpPr>
            <p:spPr>
              <a:xfrm>
                <a:off x="3823321" y="2458289"/>
                <a:ext cx="1015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push(</a:t>
                </a:r>
                <a:r>
                  <a:rPr lang="ru-RU" dirty="0"/>
                  <a:t>52</a:t>
                </a:r>
                <a:r>
                  <a:rPr lang="en-US" dirty="0"/>
                  <a:t>)</a:t>
                </a:r>
                <a:endParaRPr lang="ru-RU" dirty="0"/>
              </a:p>
            </p:txBody>
          </p:sp>
          <p:cxnSp>
            <p:nvCxnSpPr>
              <p:cNvPr id="167" name="Соединитель: изогнутый 166">
                <a:extLst>
                  <a:ext uri="{FF2B5EF4-FFF2-40B4-BE49-F238E27FC236}">
                    <a16:creationId xmlns:a16="http://schemas.microsoft.com/office/drawing/2014/main" id="{5CC4FF81-AE71-4878-A8DF-6D3608DC0C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4889" y="2899462"/>
                <a:ext cx="1191886" cy="208159"/>
              </a:xfrm>
              <a:prstGeom prst="curvedConnector3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9331F15-FB43-473B-9A42-94334121F5E0}"/>
                  </a:ext>
                </a:extLst>
              </p:cNvPr>
              <p:cNvSpPr txBox="1"/>
              <p:nvPr/>
            </p:nvSpPr>
            <p:spPr>
              <a:xfrm>
                <a:off x="3679311" y="1209991"/>
                <a:ext cx="1324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deleteMax()</a:t>
                </a:r>
                <a:endParaRPr lang="ru-RU" dirty="0"/>
              </a:p>
            </p:txBody>
          </p:sp>
          <p:cxnSp>
            <p:nvCxnSpPr>
              <p:cNvPr id="169" name="Соединитель: изогнутый 168">
                <a:extLst>
                  <a:ext uri="{FF2B5EF4-FFF2-40B4-BE49-F238E27FC236}">
                    <a16:creationId xmlns:a16="http://schemas.microsoft.com/office/drawing/2014/main" id="{507E033D-B901-439E-BD8A-77DB9AF923CD}"/>
                  </a:ext>
                </a:extLst>
              </p:cNvPr>
              <p:cNvCxnSpPr>
                <a:cxnSpLocks/>
                <a:stCxn id="137" idx="0"/>
                <a:endCxn id="114" idx="2"/>
              </p:cNvCxnSpPr>
              <p:nvPr/>
            </p:nvCxnSpPr>
            <p:spPr>
              <a:xfrm rot="5400000" flipH="1" flipV="1">
                <a:off x="5829025" y="4786410"/>
                <a:ext cx="406919" cy="604470"/>
              </a:xfrm>
              <a:prstGeom prst="curvedConnector4">
                <a:avLst>
                  <a:gd name="adj1" fmla="val 71514"/>
                  <a:gd name="adj2" fmla="val 57106"/>
                </a:avLst>
              </a:prstGeom>
              <a:ln w="3175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Соединитель: изогнутый 173">
                <a:extLst>
                  <a:ext uri="{FF2B5EF4-FFF2-40B4-BE49-F238E27FC236}">
                    <a16:creationId xmlns:a16="http://schemas.microsoft.com/office/drawing/2014/main" id="{E1151D78-8C8A-4C91-8862-2773DBBB9B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541" y="4147760"/>
                <a:ext cx="1191886" cy="208159"/>
              </a:xfrm>
              <a:prstGeom prst="curvedConnector3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37CD84E0-6392-4A0F-833C-F5E7C2B23783}"/>
                  </a:ext>
                </a:extLst>
              </p:cNvPr>
              <p:cNvSpPr txBox="1"/>
              <p:nvPr/>
            </p:nvSpPr>
            <p:spPr>
              <a:xfrm>
                <a:off x="3839537" y="3818155"/>
                <a:ext cx="1015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push(14)</a:t>
                </a:r>
                <a:endParaRPr lang="ru-RU" dirty="0"/>
              </a:p>
            </p:txBody>
          </p:sp>
          <p:cxnSp>
            <p:nvCxnSpPr>
              <p:cNvPr id="176" name="Соединитель: изогнутый 175">
                <a:extLst>
                  <a:ext uri="{FF2B5EF4-FFF2-40B4-BE49-F238E27FC236}">
                    <a16:creationId xmlns:a16="http://schemas.microsoft.com/office/drawing/2014/main" id="{1CDE0ABD-63B8-4E54-A39B-69E236BF1C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4889" y="5479355"/>
                <a:ext cx="1191886" cy="208159"/>
              </a:xfrm>
              <a:prstGeom prst="curvedConnector3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31D3E58-A993-4737-B6F5-70B852B47BB8}"/>
                  </a:ext>
                </a:extLst>
              </p:cNvPr>
              <p:cNvSpPr txBox="1"/>
              <p:nvPr/>
            </p:nvSpPr>
            <p:spPr>
              <a:xfrm>
                <a:off x="3671995" y="5107955"/>
                <a:ext cx="1324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deleteMax()</a:t>
                </a:r>
                <a:endParaRPr lang="ru-RU" dirty="0"/>
              </a:p>
            </p:txBody>
          </p:sp>
        </p:grpSp>
      </p:grp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399CB2B0-AC18-4A76-A755-7B837C6BE6B4}"/>
              </a:ext>
            </a:extLst>
          </p:cNvPr>
          <p:cNvSpPr/>
          <p:nvPr/>
        </p:nvSpPr>
        <p:spPr>
          <a:xfrm>
            <a:off x="330121" y="1979696"/>
            <a:ext cx="3398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Узлы верхних уровней создаются с некоторой случайной вероятностью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rgbClr val="050D3F"/>
              </a:solidFill>
              <a:latin typeface="Gill Sans SemiBold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050D3F"/>
                </a:solidFill>
                <a:latin typeface="Gill Sans SemiBold" charset="0"/>
              </a:rPr>
              <a:t>Потоки имеют доступ ко всему множеству точек исполнения операции над структурой</a:t>
            </a:r>
          </a:p>
        </p:txBody>
      </p:sp>
    </p:spTree>
    <p:extLst>
      <p:ext uri="{BB962C8B-B14F-4D97-AF65-F5344CB8AC3E}">
        <p14:creationId xmlns:p14="http://schemas.microsoft.com/office/powerpoint/2010/main" val="1642216310"/>
      </p:ext>
    </p:extLst>
  </p:cSld>
  <p:clrMapOvr>
    <a:masterClrMapping/>
  </p:clrMapOvr>
</p:sld>
</file>

<file path=ppt/theme/theme1.xml><?xml version="1.0" encoding="utf-8"?>
<a:theme xmlns:a="http://schemas.openxmlformats.org/drawingml/2006/main" name="Tabakov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10847</TotalTime>
  <Words>7339</Words>
  <Application>Microsoft Office PowerPoint</Application>
  <PresentationFormat>Широкоэкранный</PresentationFormat>
  <Paragraphs>3009</Paragraphs>
  <Slides>75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75</vt:i4>
      </vt:variant>
    </vt:vector>
  </HeadingPairs>
  <TitlesOfParts>
    <vt:vector size="84" baseType="lpstr">
      <vt:lpstr>Arial</vt:lpstr>
      <vt:lpstr>Calibri</vt:lpstr>
      <vt:lpstr>Cambria Math</vt:lpstr>
      <vt:lpstr>Consolas</vt:lpstr>
      <vt:lpstr>Gill Sans SemiBold</vt:lpstr>
      <vt:lpstr>PT Sans</vt:lpstr>
      <vt:lpstr>Times New Roman</vt:lpstr>
      <vt:lpstr>Verdana</vt:lpstr>
      <vt:lpstr>Tabakov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hp</dc:creator>
  <cp:lastModifiedBy>Andrey Tabakov</cp:lastModifiedBy>
  <cp:revision>1265</cp:revision>
  <cp:lastPrinted>2017-11-16T07:46:51Z</cp:lastPrinted>
  <dcterms:created xsi:type="dcterms:W3CDTF">2016-04-14T08:24:35Z</dcterms:created>
  <dcterms:modified xsi:type="dcterms:W3CDTF">2020-05-26T06:11:18Z</dcterms:modified>
</cp:coreProperties>
</file>