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7772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388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008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054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93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426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302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865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942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9104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1057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33F855-DDD4-4AE6-A723-58644C1D87E8}" type="datetimeFigureOut">
              <a:rPr lang="zh-HK" altLang="en-US" smtClean="0"/>
              <a:t>18/4/2017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5337B42-DC57-4A70-8394-B2E99BB2AF7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65206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expedia-personalized-sor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2409464" cy="1739347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zh-HK" altLang="zh-HK" b="1" cap="none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zh-HK" altLang="zh-HK" b="1" cap="none" dirty="0">
                <a:solidFill>
                  <a:schemeClr val="bg1"/>
                </a:solidFill>
                <a:latin typeface="Arial" panose="020B0604020202020204" pitchFamily="34" charset="0"/>
              </a:rPr>
              <a:t>Personalize Expedia Hotel Search</a:t>
            </a:r>
            <a:r>
              <a:rPr lang="en-US" altLang="zh-HK" b="1" cap="none" dirty="0" err="1">
                <a:solidFill>
                  <a:schemeClr val="bg1"/>
                </a:solidFill>
                <a:latin typeface="Arial" panose="020B0604020202020204" pitchFamily="34" charset="0"/>
              </a:rPr>
              <a:t>es</a:t>
            </a:r>
            <a:r>
              <a:rPr lang="zh-HK" altLang="zh-HK" b="1" cap="none" dirty="0">
                <a:solidFill>
                  <a:schemeClr val="tx1"/>
                </a:solidFill>
                <a:latin typeface="Arial" panose="020B0604020202020204" pitchFamily="34" charset="0"/>
              </a:rPr>
              <a:t>es</a:t>
            </a:r>
            <a:br>
              <a:rPr lang="zh-HK" altLang="zh-HK" b="1" cap="none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zh-HK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476973"/>
            <a:ext cx="9144000" cy="1572134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HK" dirty="0"/>
              <a:t>Team member:</a:t>
            </a:r>
          </a:p>
          <a:p>
            <a:pPr algn="l">
              <a:lnSpc>
                <a:spcPct val="110000"/>
              </a:lnSpc>
            </a:pPr>
            <a:r>
              <a:rPr lang="zh-TW" altLang="en-US" dirty="0"/>
              <a:t>林洋名     </a:t>
            </a:r>
            <a:r>
              <a:rPr lang="en-US" altLang="zh-TW" dirty="0"/>
              <a:t>(105753032)</a:t>
            </a:r>
            <a:br>
              <a:rPr lang="en-US" altLang="zh-TW" dirty="0"/>
            </a:br>
            <a:r>
              <a:rPr lang="zh-TW" altLang="en-US" dirty="0"/>
              <a:t>藍逵原     </a:t>
            </a:r>
            <a:r>
              <a:rPr lang="en-US" altLang="zh-TW" dirty="0"/>
              <a:t>(105753035)</a:t>
            </a:r>
            <a:br>
              <a:rPr lang="en-US" altLang="zh-TW" dirty="0"/>
            </a:br>
            <a:r>
              <a:rPr lang="zh-TW" altLang="en-US" dirty="0"/>
              <a:t>楊琪琪     </a:t>
            </a:r>
            <a:r>
              <a:rPr lang="en-US" altLang="zh-TW" dirty="0"/>
              <a:t>(105300265)</a:t>
            </a:r>
            <a:endParaRPr lang="en-US" altLang="zh-HK" dirty="0"/>
          </a:p>
          <a:p>
            <a:pPr algn="l"/>
            <a:endParaRPr lang="zh-HK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46331"/>
            <a:ext cx="12192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  </a:t>
            </a:r>
            <a:r>
              <a:rPr kumimoji="0" lang="zh-HK" altLang="zh-HK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kaggle2.blob.core.windows.net/competitions/kaggle/3504/logos/front_page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60986" cy="204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1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Lastly, we found that……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27" y="2651760"/>
            <a:ext cx="9784080" cy="420624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HK" sz="3200" dirty="0"/>
              <a:t>The probability of </a:t>
            </a:r>
            <a:r>
              <a:rPr lang="en-US" altLang="zh-HK" sz="3200" dirty="0" err="1"/>
              <a:t>click_bool</a:t>
            </a:r>
            <a:r>
              <a:rPr lang="en-US" altLang="zh-HK" sz="3200" dirty="0"/>
              <a:t>=1 is too low</a:t>
            </a:r>
          </a:p>
          <a:p>
            <a:pPr marL="0" indent="0" algn="ctr">
              <a:buNone/>
            </a:pPr>
            <a:endParaRPr lang="en-US" altLang="zh-HK" sz="3200" dirty="0"/>
          </a:p>
          <a:p>
            <a:pPr marL="0" indent="0" algn="ctr">
              <a:buNone/>
            </a:pPr>
            <a:endParaRPr lang="en-US" altLang="zh-HK" sz="3200" dirty="0"/>
          </a:p>
          <a:p>
            <a:pPr marL="0" indent="0" algn="ctr">
              <a:buNone/>
            </a:pPr>
            <a:r>
              <a:rPr lang="en-US" altLang="zh-HK" sz="3200" dirty="0"/>
              <a:t>The prediction value: </a:t>
            </a:r>
            <a:r>
              <a:rPr lang="en-US" altLang="zh-HK" sz="3200" dirty="0" err="1"/>
              <a:t>click_bool</a:t>
            </a:r>
            <a:r>
              <a:rPr lang="en-US" altLang="zh-HK" sz="3200" dirty="0"/>
              <a:t>=0</a:t>
            </a:r>
          </a:p>
          <a:p>
            <a:endParaRPr lang="en-US" altLang="zh-HK" dirty="0"/>
          </a:p>
        </p:txBody>
      </p:sp>
      <p:sp>
        <p:nvSpPr>
          <p:cNvPr id="6" name="Arrow: Down 5"/>
          <p:cNvSpPr/>
          <p:nvPr/>
        </p:nvSpPr>
        <p:spPr>
          <a:xfrm>
            <a:off x="5470705" y="3613638"/>
            <a:ext cx="624254" cy="325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1534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OBJECTIVE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80957"/>
            <a:ext cx="9784080" cy="3386797"/>
          </a:xfrm>
        </p:spPr>
        <p:txBody>
          <a:bodyPr/>
          <a:lstStyle/>
          <a:p>
            <a:r>
              <a:rPr lang="en-US" altLang="zh-HK" sz="3600" dirty="0"/>
              <a:t>To find out what features can increase the </a:t>
            </a:r>
            <a:r>
              <a:rPr lang="en-US" altLang="zh-HK" sz="3600" dirty="0">
                <a:solidFill>
                  <a:srgbClr val="FF0000"/>
                </a:solidFill>
              </a:rPr>
              <a:t>click through rate (CTR) </a:t>
            </a:r>
          </a:p>
          <a:p>
            <a:r>
              <a:rPr lang="en-US" altLang="zh-HK" sz="3600" dirty="0"/>
              <a:t>To use those selected features to predict the </a:t>
            </a:r>
            <a:r>
              <a:rPr lang="en-US" altLang="zh-HK" sz="3600" dirty="0">
                <a:solidFill>
                  <a:srgbClr val="FF0000"/>
                </a:solidFill>
              </a:rPr>
              <a:t>future CTR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33" t="17052" r="12167" b="13643"/>
          <a:stretch/>
        </p:blipFill>
        <p:spPr>
          <a:xfrm>
            <a:off x="7218484" y="4267786"/>
            <a:ext cx="4735521" cy="248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0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Data around hotel searches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HK" sz="3200" b="1" dirty="0"/>
              <a:t>What data we have?</a:t>
            </a:r>
          </a:p>
          <a:p>
            <a:pPr lvl="1">
              <a:lnSpc>
                <a:spcPct val="100000"/>
              </a:lnSpc>
            </a:pPr>
            <a:r>
              <a:rPr lang="en-US" altLang="zh-HK" sz="3000" dirty="0"/>
              <a:t>Search criteria</a:t>
            </a:r>
          </a:p>
          <a:p>
            <a:pPr lvl="1">
              <a:lnSpc>
                <a:spcPct val="100000"/>
              </a:lnSpc>
            </a:pPr>
            <a:r>
              <a:rPr lang="en-US" altLang="zh-HK" sz="3000" dirty="0"/>
              <a:t>Hotel characteristics</a:t>
            </a:r>
          </a:p>
          <a:p>
            <a:pPr lvl="1">
              <a:lnSpc>
                <a:spcPct val="100000"/>
              </a:lnSpc>
            </a:pPr>
            <a:r>
              <a:rPr lang="en-US" altLang="zh-HK" sz="3000" dirty="0"/>
              <a:t>Users information</a:t>
            </a:r>
          </a:p>
          <a:p>
            <a:pPr lvl="1">
              <a:lnSpc>
                <a:spcPct val="100000"/>
              </a:lnSpc>
            </a:pPr>
            <a:r>
              <a:rPr lang="en-US" altLang="zh-HK" sz="3000" dirty="0"/>
              <a:t>Competitors information</a:t>
            </a:r>
            <a:endParaRPr lang="zh-HK" alt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688" t="29333" r="23485" b="26795"/>
          <a:stretch/>
        </p:blipFill>
        <p:spPr>
          <a:xfrm>
            <a:off x="5987562" y="4000529"/>
            <a:ext cx="5952392" cy="258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8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 selection</a:t>
            </a:r>
            <a:endParaRPr lang="zh-HK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Logistic Regression</a:t>
            </a:r>
          </a:p>
          <a:p>
            <a:pPr lvl="1"/>
            <a:r>
              <a:rPr lang="en-US" altLang="zh-HK" dirty="0"/>
              <a:t>Popular for </a:t>
            </a:r>
            <a:r>
              <a:rPr lang="en-US" altLang="zh-HK" dirty="0" err="1"/>
              <a:t>classicification</a:t>
            </a:r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Y= </a:t>
            </a:r>
            <a:r>
              <a:rPr lang="en-US" altLang="zh-HK" dirty="0" err="1"/>
              <a:t>Clik_bool</a:t>
            </a:r>
            <a:r>
              <a:rPr lang="en-US" altLang="zh-HK" dirty="0"/>
              <a:t> </a:t>
            </a:r>
          </a:p>
          <a:p>
            <a:pPr marL="0" indent="0">
              <a:buNone/>
            </a:pPr>
            <a:r>
              <a:rPr lang="en-US" altLang="zh-HK" dirty="0"/>
              <a:t>1: the user click the hotel on the recommended list</a:t>
            </a:r>
          </a:p>
          <a:p>
            <a:pPr marL="0" indent="0">
              <a:buNone/>
            </a:pPr>
            <a:r>
              <a:rPr lang="en-US" altLang="zh-HK" dirty="0"/>
              <a:t>0: </a:t>
            </a:r>
            <a:r>
              <a:rPr lang="en-US" altLang="zh-HK" dirty="0"/>
              <a:t>the user doesn’t click the hotel on the recommended list</a:t>
            </a:r>
          </a:p>
          <a:p>
            <a:pPr marL="0" indent="0">
              <a:buNone/>
            </a:pPr>
            <a:r>
              <a:rPr lang="en-US" altLang="zh-HK" dirty="0"/>
              <a:t>The form: 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26" t="31559" r="45261" b="56903"/>
          <a:stretch/>
        </p:blipFill>
        <p:spPr>
          <a:xfrm>
            <a:off x="2164316" y="2892668"/>
            <a:ext cx="2513192" cy="7913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101" t="37179" r="46924" b="52180"/>
          <a:stretch/>
        </p:blipFill>
        <p:spPr>
          <a:xfrm>
            <a:off x="2787162" y="5424854"/>
            <a:ext cx="2760784" cy="8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1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 selection</a:t>
            </a:r>
            <a:endParaRPr lang="zh-HK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b="1" dirty="0"/>
              <a:t>Backward Stepwise selection </a:t>
            </a:r>
          </a:p>
          <a:p>
            <a:endParaRPr lang="en-US" altLang="zh-HK" dirty="0"/>
          </a:p>
          <a:p>
            <a:pPr lvl="1"/>
            <a:r>
              <a:rPr lang="en-US" altLang="zh-HK" dirty="0"/>
              <a:t>Start with all variables (51 variables) in the model</a:t>
            </a:r>
          </a:p>
          <a:p>
            <a:pPr lvl="1"/>
            <a:r>
              <a:rPr lang="en-US" altLang="zh-HK" dirty="0"/>
              <a:t>Remove the variable with the largest p-value (the least statistically significant)</a:t>
            </a:r>
          </a:p>
          <a:p>
            <a:pPr lvl="1"/>
            <a:r>
              <a:rPr lang="en-US" altLang="zh-HK" dirty="0"/>
              <a:t>Reform the new (p-1)-variable model and the variable with the largest p-value is removed</a:t>
            </a:r>
          </a:p>
          <a:p>
            <a:pPr lvl="1"/>
            <a:r>
              <a:rPr lang="en-US" altLang="zh-HK" dirty="0"/>
              <a:t>Continue until a stopping rule is reached. </a:t>
            </a:r>
          </a:p>
          <a:p>
            <a:pPr lvl="1"/>
            <a:r>
              <a:rPr lang="en-US" altLang="zh-HK" dirty="0"/>
              <a:t>At last, the remaining variables have a significant p-value defined by some significance threshold</a:t>
            </a:r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961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Model selection</a:t>
            </a:r>
            <a:endParaRPr lang="zh-HK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996" y="2231488"/>
            <a:ext cx="9784080" cy="4206240"/>
          </a:xfrm>
        </p:spPr>
        <p:txBody>
          <a:bodyPr/>
          <a:lstStyle/>
          <a:p>
            <a:r>
              <a:rPr lang="en-US" altLang="zh-HK" b="1" dirty="0"/>
              <a:t>Backward Stepwise selection </a:t>
            </a:r>
          </a:p>
          <a:p>
            <a:endParaRPr lang="en-US" altLang="zh-HK" dirty="0"/>
          </a:p>
          <a:p>
            <a:pPr lvl="1"/>
            <a:r>
              <a:rPr lang="en-US" altLang="zh-HK" dirty="0"/>
              <a:t>It requires that the number of sample n is larger than the number of variables P.</a:t>
            </a:r>
          </a:p>
          <a:p>
            <a:pPr lvl="1"/>
            <a:endParaRPr lang="en-US" altLang="zh-HK" dirty="0"/>
          </a:p>
          <a:p>
            <a:pPr lvl="1"/>
            <a:r>
              <a:rPr lang="en-US" altLang="zh-HK" dirty="0"/>
              <a:t>Our dataset:</a:t>
            </a:r>
          </a:p>
          <a:p>
            <a:pPr lvl="1"/>
            <a:r>
              <a:rPr lang="en-US" altLang="zh-HK" dirty="0"/>
              <a:t>The no. of variables</a:t>
            </a:r>
            <a:r>
              <a:rPr lang="zh-TW" altLang="en-US" dirty="0"/>
              <a:t> </a:t>
            </a:r>
            <a:r>
              <a:rPr lang="en-US" altLang="zh-TW" dirty="0"/>
              <a:t>p : 51</a:t>
            </a:r>
          </a:p>
          <a:p>
            <a:pPr lvl="1"/>
            <a:r>
              <a:rPr lang="en-US" altLang="zh-HK" dirty="0"/>
              <a:t>The </a:t>
            </a:r>
            <a:r>
              <a:rPr lang="en-US" altLang="zh-HK" dirty="0"/>
              <a:t>no. of sample n : 20,000</a:t>
            </a:r>
          </a:p>
          <a:p>
            <a:pPr lvl="1"/>
            <a:endParaRPr lang="en-US" altLang="zh-HK" dirty="0"/>
          </a:p>
          <a:p>
            <a:pPr lvl="1"/>
            <a:r>
              <a:rPr lang="en-US" altLang="zh-HK" dirty="0"/>
              <a:t>The no. of sample n &gt; </a:t>
            </a:r>
            <a:r>
              <a:rPr lang="en-US" altLang="zh-TW" dirty="0"/>
              <a:t>the</a:t>
            </a:r>
            <a:r>
              <a:rPr lang="en-US" altLang="zh-HK" dirty="0"/>
              <a:t> no. of variables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228600" lvl="1" indent="0">
              <a:buNone/>
            </a:pPr>
            <a:r>
              <a:rPr lang="en-US" altLang="zh-HK" b="1" dirty="0"/>
              <a:t>       </a:t>
            </a:r>
            <a:r>
              <a:rPr lang="en-US" altLang="zh-HK" sz="2800" dirty="0">
                <a:solidFill>
                  <a:srgbClr val="FF0000"/>
                </a:solidFill>
              </a:rPr>
              <a:t>Backward Stepwise selection </a:t>
            </a:r>
          </a:p>
          <a:p>
            <a:pPr lvl="1"/>
            <a:endParaRPr lang="en-US" altLang="zh-TW" dirty="0"/>
          </a:p>
          <a:p>
            <a:pPr lvl="1"/>
            <a:endParaRPr lang="en-US" altLang="zh-HK" dirty="0"/>
          </a:p>
          <a:p>
            <a:pPr lvl="1"/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96" y="5770241"/>
            <a:ext cx="488603" cy="5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9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The challenges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Too much data: cannot run  the model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Too few data(e.g. 20,000 = 4.7 MB): the result is abnormal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96" y="2532185"/>
            <a:ext cx="9534525" cy="710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07" y="4186873"/>
            <a:ext cx="2109595" cy="1440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7"/>
          <a:stretch/>
        </p:blipFill>
        <p:spPr>
          <a:xfrm>
            <a:off x="5366296" y="3792307"/>
            <a:ext cx="1623601" cy="294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3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we try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To use </a:t>
            </a:r>
            <a:r>
              <a:rPr lang="en-US" altLang="zh-HK" dirty="0">
                <a:solidFill>
                  <a:srgbClr val="FF0000"/>
                </a:solidFill>
              </a:rPr>
              <a:t>7 features</a:t>
            </a:r>
            <a:r>
              <a:rPr lang="en-US" altLang="zh-HK" dirty="0"/>
              <a:t> to run the logistic regression model</a:t>
            </a:r>
          </a:p>
          <a:p>
            <a:r>
              <a:rPr lang="en-US" altLang="zh-HK" dirty="0"/>
              <a:t>1</a:t>
            </a:r>
            <a:r>
              <a:rPr lang="en-US" altLang="zh-HK" baseline="30000" dirty="0"/>
              <a:t>st</a:t>
            </a:r>
            <a:r>
              <a:rPr lang="en-US" altLang="zh-HK" dirty="0"/>
              <a:t> try : </a:t>
            </a:r>
            <a:r>
              <a:rPr lang="en-US" altLang="zh-HK" dirty="0" err="1"/>
              <a:t>site_id</a:t>
            </a:r>
            <a:r>
              <a:rPr lang="en-US" altLang="zh-HK" dirty="0"/>
              <a:t> visitor, _</a:t>
            </a:r>
            <a:r>
              <a:rPr lang="en-US" altLang="zh-HK" dirty="0" err="1"/>
              <a:t>location_country_id</a:t>
            </a:r>
            <a:r>
              <a:rPr lang="en-US" altLang="zh-HK" dirty="0"/>
              <a:t>,  </a:t>
            </a:r>
            <a:r>
              <a:rPr lang="en-US" altLang="zh-HK" dirty="0" err="1"/>
              <a:t>visitor_hist_starrating</a:t>
            </a:r>
            <a:r>
              <a:rPr lang="en-US" altLang="zh-HK" dirty="0"/>
              <a:t>, </a:t>
            </a:r>
          </a:p>
          <a:p>
            <a:pPr marL="0" indent="0">
              <a:buNone/>
            </a:pPr>
            <a:r>
              <a:rPr lang="en-US" altLang="zh-HK" dirty="0"/>
              <a:t>           </a:t>
            </a:r>
            <a:r>
              <a:rPr lang="en-US" altLang="zh-HK" dirty="0" err="1"/>
              <a:t>prop_id</a:t>
            </a:r>
            <a:r>
              <a:rPr lang="en-US" altLang="zh-HK" dirty="0"/>
              <a:t> </a:t>
            </a:r>
            <a:r>
              <a:rPr lang="en-US" altLang="zh-HK" dirty="0" err="1"/>
              <a:t>prop_starrating</a:t>
            </a:r>
            <a:r>
              <a:rPr lang="en-US" altLang="zh-HK" dirty="0"/>
              <a:t>, position, </a:t>
            </a:r>
            <a:r>
              <a:rPr lang="en-US" altLang="zh-HK" dirty="0" err="1"/>
              <a:t>price_usd</a:t>
            </a:r>
            <a:r>
              <a:rPr lang="en-US" altLang="zh-HK" dirty="0"/>
              <a:t>, </a:t>
            </a:r>
            <a:r>
              <a:rPr lang="en-US" altLang="zh-HK" dirty="0" err="1"/>
              <a:t>srch_query_affinity_score</a:t>
            </a:r>
            <a:endParaRPr lang="en-US" altLang="zh-HK" dirty="0"/>
          </a:p>
          <a:p>
            <a:r>
              <a:rPr lang="en-US" altLang="zh-HK" dirty="0"/>
              <a:t>2</a:t>
            </a:r>
            <a:r>
              <a:rPr lang="en-US" altLang="zh-HK" baseline="30000" dirty="0"/>
              <a:t>nd</a:t>
            </a:r>
            <a:r>
              <a:rPr lang="en-US" altLang="zh-HK" dirty="0"/>
              <a:t> try : </a:t>
            </a:r>
            <a:r>
              <a:rPr lang="en-US" altLang="zh-HK" dirty="0" err="1"/>
              <a:t>prop_id</a:t>
            </a:r>
            <a:r>
              <a:rPr lang="en-US" altLang="zh-HK" dirty="0"/>
              <a:t>, </a:t>
            </a:r>
            <a:r>
              <a:rPr lang="en-US" altLang="zh-HK" dirty="0" err="1"/>
              <a:t>prop_starrating</a:t>
            </a:r>
            <a:r>
              <a:rPr lang="en-US" altLang="zh-HK" dirty="0"/>
              <a:t>, </a:t>
            </a:r>
            <a:r>
              <a:rPr lang="en-US" altLang="zh-HK" dirty="0" err="1"/>
              <a:t>prop_review_score</a:t>
            </a:r>
            <a:r>
              <a:rPr lang="en-US" altLang="zh-HK" dirty="0"/>
              <a:t>, position, </a:t>
            </a:r>
            <a:r>
              <a:rPr lang="en-US" altLang="zh-HK" dirty="0" err="1"/>
              <a:t>price_usd</a:t>
            </a:r>
            <a:r>
              <a:rPr lang="en-US" altLang="zh-HK" dirty="0"/>
              <a:t>,             </a:t>
            </a:r>
          </a:p>
          <a:p>
            <a:pPr marL="0" indent="0">
              <a:buNone/>
            </a:pPr>
            <a:r>
              <a:rPr lang="en-US" altLang="zh-HK" dirty="0"/>
              <a:t>           </a:t>
            </a:r>
            <a:r>
              <a:rPr lang="en-US" altLang="zh-HK" dirty="0" err="1"/>
              <a:t>promotion_flag</a:t>
            </a:r>
            <a:r>
              <a:rPr lang="en-US" altLang="zh-HK" dirty="0"/>
              <a:t>, </a:t>
            </a:r>
            <a:r>
              <a:rPr lang="en-US" altLang="zh-HK" dirty="0" err="1"/>
              <a:t>srch_room_count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 b="1" dirty="0"/>
              <a:t>Result:</a:t>
            </a:r>
          </a:p>
          <a:p>
            <a:pPr marL="0" indent="0">
              <a:buNone/>
            </a:pPr>
            <a:r>
              <a:rPr lang="en-US" altLang="zh-HK" dirty="0"/>
              <a:t>                                                                                                    All the prediction value are </a:t>
            </a:r>
            <a:r>
              <a:rPr lang="en-US" altLang="zh-HK" i="1" dirty="0">
                <a:solidFill>
                  <a:srgbClr val="FF0000"/>
                </a:solidFill>
              </a:rPr>
              <a:t>zero</a:t>
            </a:r>
            <a:endParaRPr lang="zh-HK" altLang="en-US" i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89" t="5926" r="7328" b="14999"/>
          <a:stretch/>
        </p:blipFill>
        <p:spPr>
          <a:xfrm>
            <a:off x="2373925" y="4332867"/>
            <a:ext cx="3771898" cy="2428417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>
          <a:xfrm>
            <a:off x="6312877" y="4870938"/>
            <a:ext cx="422031" cy="351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8405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What we try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36995"/>
            <a:ext cx="10358966" cy="4206240"/>
          </a:xfrm>
        </p:spPr>
        <p:txBody>
          <a:bodyPr/>
          <a:lstStyle/>
          <a:p>
            <a:r>
              <a:rPr lang="en-US" altLang="zh-HK" dirty="0"/>
              <a:t>1</a:t>
            </a:r>
            <a:r>
              <a:rPr lang="en-US" altLang="zh-HK" baseline="30000" dirty="0"/>
              <a:t>st</a:t>
            </a:r>
            <a:r>
              <a:rPr lang="en-US" altLang="zh-HK" dirty="0"/>
              <a:t> result:</a:t>
            </a:r>
          </a:p>
          <a:p>
            <a:endParaRPr lang="en-US" altLang="zh-HK" dirty="0"/>
          </a:p>
          <a:p>
            <a:r>
              <a:rPr lang="en-US" altLang="zh-HK" dirty="0"/>
              <a:t>2</a:t>
            </a:r>
            <a:r>
              <a:rPr lang="en-US" altLang="zh-HK" baseline="30000" dirty="0"/>
              <a:t>nd</a:t>
            </a:r>
            <a:r>
              <a:rPr lang="en-US" altLang="zh-HK" dirty="0"/>
              <a:t> result:</a:t>
            </a:r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             </a:t>
            </a:r>
            <a:r>
              <a:rPr lang="en-US" altLang="zh-HK" sz="3200" dirty="0"/>
              <a:t>Both test error are small, but all of the prediction are zero</a:t>
            </a:r>
            <a:endParaRPr lang="zh-HK" alt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45" y="2172941"/>
            <a:ext cx="3924300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50" y="3219716"/>
            <a:ext cx="3905795" cy="628738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870438" y="4589585"/>
            <a:ext cx="905608" cy="7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35309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255</TotalTime>
  <Words>334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Corbel</vt:lpstr>
      <vt:lpstr>Wingdings</vt:lpstr>
      <vt:lpstr>Banded</vt:lpstr>
      <vt:lpstr> Personalize Expedia Hotel Searcheses </vt:lpstr>
      <vt:lpstr>OBJECTIVE </vt:lpstr>
      <vt:lpstr>Data around hotel searches</vt:lpstr>
      <vt:lpstr>Model selection</vt:lpstr>
      <vt:lpstr>Model selection</vt:lpstr>
      <vt:lpstr>Model selection</vt:lpstr>
      <vt:lpstr>The challenges </vt:lpstr>
      <vt:lpstr>What we try</vt:lpstr>
      <vt:lpstr>What we try</vt:lpstr>
      <vt:lpstr>Lastly, we found that……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 Expedia Hotel Searcheses</dc:title>
  <dc:creator>User</dc:creator>
  <cp:lastModifiedBy>User</cp:lastModifiedBy>
  <cp:revision>19</cp:revision>
  <dcterms:created xsi:type="dcterms:W3CDTF">2017-04-18T11:22:29Z</dcterms:created>
  <dcterms:modified xsi:type="dcterms:W3CDTF">2017-04-18T15:37:49Z</dcterms:modified>
</cp:coreProperties>
</file>