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sldIdLst>
    <p:sldId id="256" r:id="rId2"/>
    <p:sldId id="258" r:id="rId3"/>
    <p:sldId id="259" r:id="rId4"/>
    <p:sldId id="266" r:id="rId5"/>
    <p:sldId id="267" r:id="rId6"/>
    <p:sldId id="257" r:id="rId7"/>
    <p:sldId id="260" r:id="rId8"/>
    <p:sldId id="261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F855-DDD4-4AE6-A723-58644C1D87E8}" type="datetimeFigureOut">
              <a:rPr lang="zh-HK" altLang="en-US" smtClean="0"/>
              <a:t>20/6/2017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37B42-DC57-4A70-8394-B2E99BB2AF7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101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altLang="zh-HK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F855-DDD4-4AE6-A723-58644C1D87E8}" type="datetimeFigureOut">
              <a:rPr lang="zh-HK" altLang="en-US" smtClean="0"/>
              <a:t>20/6/2017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37B42-DC57-4A70-8394-B2E99BB2AF7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8173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F855-DDD4-4AE6-A723-58644C1D87E8}" type="datetimeFigureOut">
              <a:rPr lang="zh-HK" altLang="en-US" smtClean="0"/>
              <a:t>20/6/2017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37B42-DC57-4A70-8394-B2E99BB2AF7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18481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F855-DDD4-4AE6-A723-58644C1D87E8}" type="datetimeFigureOut">
              <a:rPr lang="zh-HK" altLang="en-US" smtClean="0"/>
              <a:t>20/6/2017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37B42-DC57-4A70-8394-B2E99BB2AF7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10134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F855-DDD4-4AE6-A723-58644C1D87E8}" type="datetimeFigureOut">
              <a:rPr lang="zh-HK" altLang="en-US" smtClean="0"/>
              <a:t>20/6/2017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37B42-DC57-4A70-8394-B2E99BB2AF7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00096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F855-DDD4-4AE6-A723-58644C1D87E8}" type="datetimeFigureOut">
              <a:rPr lang="zh-HK" altLang="en-US" smtClean="0"/>
              <a:t>20/6/2017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37B42-DC57-4A70-8394-B2E99BB2AF7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3857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F855-DDD4-4AE6-A723-58644C1D87E8}" type="datetimeFigureOut">
              <a:rPr lang="zh-HK" altLang="en-US" smtClean="0"/>
              <a:t>20/6/2017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37B42-DC57-4A70-8394-B2E99BB2AF7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2970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F855-DDD4-4AE6-A723-58644C1D87E8}" type="datetimeFigureOut">
              <a:rPr lang="zh-HK" altLang="en-US" smtClean="0"/>
              <a:t>20/6/2017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37B42-DC57-4A70-8394-B2E99BB2AF7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3708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F855-DDD4-4AE6-A723-58644C1D87E8}" type="datetimeFigureOut">
              <a:rPr lang="zh-HK" altLang="en-US" smtClean="0"/>
              <a:t>20/6/2017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37B42-DC57-4A70-8394-B2E99BB2AF7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0858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F855-DDD4-4AE6-A723-58644C1D87E8}" type="datetimeFigureOut">
              <a:rPr lang="zh-HK" altLang="en-US" smtClean="0"/>
              <a:t>20/6/2017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37B42-DC57-4A70-8394-B2E99BB2AF7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2994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F855-DDD4-4AE6-A723-58644C1D87E8}" type="datetimeFigureOut">
              <a:rPr lang="zh-HK" altLang="en-US" smtClean="0"/>
              <a:t>20/6/2017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37B42-DC57-4A70-8394-B2E99BB2AF7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0214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F855-DDD4-4AE6-A723-58644C1D87E8}" type="datetimeFigureOut">
              <a:rPr lang="zh-HK" altLang="en-US" smtClean="0"/>
              <a:t>20/6/2017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37B42-DC57-4A70-8394-B2E99BB2AF7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6693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F855-DDD4-4AE6-A723-58644C1D87E8}" type="datetimeFigureOut">
              <a:rPr lang="zh-HK" altLang="en-US" smtClean="0"/>
              <a:t>20/6/2017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37B42-DC57-4A70-8394-B2E99BB2AF7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5174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altLang="zh-HK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333F855-DDD4-4AE6-A723-58644C1D87E8}" type="datetimeFigureOut">
              <a:rPr lang="zh-HK" altLang="en-US" smtClean="0"/>
              <a:t>20/6/2017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5337B42-DC57-4A70-8394-B2E99BB2AF7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9401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333F855-DDD4-4AE6-A723-58644C1D87E8}" type="datetimeFigureOut">
              <a:rPr lang="zh-HK" altLang="en-US" smtClean="0"/>
              <a:t>20/6/2017</a:t>
            </a:fld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5337B42-DC57-4A70-8394-B2E99BB2AF7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031147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c/expedia-personalized-sor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std.stheadline.com/daily/news-content.php?id=254619&amp;target=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890" y="1926661"/>
            <a:ext cx="11064241" cy="1739347"/>
          </a:xfrm>
        </p:spPr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br>
              <a:rPr lang="zh-HK" altLang="zh-HK" b="1" cap="none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zh-HK" altLang="zh-HK" sz="5200" b="1" cap="none" dirty="0">
                <a:solidFill>
                  <a:schemeClr val="bg1"/>
                </a:solidFill>
                <a:latin typeface="Arial" panose="020B0604020202020204" pitchFamily="34" charset="0"/>
              </a:rPr>
              <a:t>Personalize Expedia Hotel Search</a:t>
            </a:r>
            <a:r>
              <a:rPr lang="en-US" altLang="zh-HK" sz="5200" b="1" cap="none" dirty="0" err="1">
                <a:solidFill>
                  <a:schemeClr val="bg1"/>
                </a:solidFill>
                <a:latin typeface="Arial" panose="020B0604020202020204" pitchFamily="34" charset="0"/>
              </a:rPr>
              <a:t>es</a:t>
            </a:r>
            <a:br>
              <a:rPr lang="en-US" altLang="zh-HK" b="1" cap="none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altLang="zh-HK" sz="4400" b="0" dirty="0"/>
              <a:t>-</a:t>
            </a:r>
            <a:r>
              <a:rPr lang="en-US" altLang="zh-TW" sz="4400" b="0" dirty="0"/>
              <a:t>CTR forecast &amp; </a:t>
            </a:r>
            <a:r>
              <a:rPr lang="en-US" altLang="zh-HK" sz="4400" b="0" dirty="0"/>
              <a:t>interference</a:t>
            </a:r>
            <a:r>
              <a:rPr lang="en-US" altLang="zh-TW" sz="4400" b="0" dirty="0"/>
              <a:t> factor</a:t>
            </a:r>
            <a:endParaRPr lang="zh-HK" alt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83163" y="5099539"/>
            <a:ext cx="3206260" cy="1688123"/>
          </a:xfrm>
        </p:spPr>
        <p:txBody>
          <a:bodyPr>
            <a:normAutofit/>
          </a:bodyPr>
          <a:lstStyle/>
          <a:p>
            <a:pPr algn="l"/>
            <a:r>
              <a:rPr lang="en-US" altLang="zh-HK" dirty="0"/>
              <a:t>Team member:</a:t>
            </a:r>
          </a:p>
          <a:p>
            <a:pPr algn="l">
              <a:lnSpc>
                <a:spcPct val="110000"/>
              </a:lnSpc>
            </a:pPr>
            <a:r>
              <a:rPr lang="zh-TW" altLang="en-US" dirty="0"/>
              <a:t>林洋名     </a:t>
            </a:r>
            <a:r>
              <a:rPr lang="en-US" altLang="zh-TW" dirty="0"/>
              <a:t>(105753032)</a:t>
            </a:r>
            <a:br>
              <a:rPr lang="en-US" altLang="zh-TW" dirty="0"/>
            </a:br>
            <a:r>
              <a:rPr lang="zh-TW" altLang="en-US" dirty="0"/>
              <a:t>藍逵原     </a:t>
            </a:r>
            <a:r>
              <a:rPr lang="en-US" altLang="zh-TW" dirty="0"/>
              <a:t>(105753035)</a:t>
            </a:r>
            <a:br>
              <a:rPr lang="en-US" altLang="zh-TW" dirty="0"/>
            </a:br>
            <a:r>
              <a:rPr lang="zh-TW" altLang="en-US" dirty="0"/>
              <a:t>楊琪琪     </a:t>
            </a:r>
            <a:r>
              <a:rPr lang="en-US" altLang="zh-TW" dirty="0"/>
              <a:t>(105300265)</a:t>
            </a:r>
            <a:endParaRPr lang="en-US" altLang="zh-HK" dirty="0"/>
          </a:p>
          <a:p>
            <a:pPr algn="l"/>
            <a:endParaRPr lang="zh-HK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646331"/>
            <a:ext cx="12192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HK" altLang="zh-H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  </a:t>
            </a:r>
            <a:r>
              <a:rPr kumimoji="0" lang="zh-HK" altLang="zh-HK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zh-HK" altLang="zh-H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HK" altLang="zh-H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67" y="3889227"/>
            <a:ext cx="3227499" cy="24206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After x-variables selection…</a:t>
            </a:r>
            <a:endParaRPr lang="zh-HK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949526"/>
            <a:ext cx="6326798" cy="12966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5897" r="347" b="15256"/>
          <a:stretch/>
        </p:blipFill>
        <p:spPr>
          <a:xfrm>
            <a:off x="628649" y="2329962"/>
            <a:ext cx="10934700" cy="403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73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After x-variables selection…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sz="2200" dirty="0"/>
              <a:t>Compared to the result of model with all of 50 variables:</a:t>
            </a:r>
          </a:p>
          <a:p>
            <a:pPr lvl="1">
              <a:lnSpc>
                <a:spcPct val="150000"/>
              </a:lnSpc>
            </a:pPr>
            <a:r>
              <a:rPr lang="en-US" altLang="zh-HK" sz="2500" b="1" dirty="0"/>
              <a:t>Higher PR</a:t>
            </a:r>
          </a:p>
          <a:p>
            <a:pPr lvl="1">
              <a:lnSpc>
                <a:spcPct val="150000"/>
              </a:lnSpc>
            </a:pPr>
            <a:r>
              <a:rPr lang="en-US" altLang="zh-HK" sz="2500" b="1" dirty="0"/>
              <a:t>Higher ROC</a:t>
            </a:r>
          </a:p>
          <a:p>
            <a:pPr lvl="1">
              <a:lnSpc>
                <a:spcPct val="150000"/>
              </a:lnSpc>
            </a:pPr>
            <a:r>
              <a:rPr lang="en-US" altLang="zh-HK" sz="2500" b="1" dirty="0"/>
              <a:t>Lower Test error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910284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The result</a:t>
            </a:r>
            <a:endParaRPr lang="zh-HK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757" y="1850683"/>
            <a:ext cx="6108881" cy="527527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41552" r="63341" b="45385"/>
          <a:stretch/>
        </p:blipFill>
        <p:spPr>
          <a:xfrm>
            <a:off x="307732" y="3330587"/>
            <a:ext cx="6110652" cy="154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891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Causal Impact</a:t>
            </a:r>
            <a:endParaRPr lang="zh-HK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73" t="3423" r="5125" b="8322"/>
          <a:stretch/>
        </p:blipFill>
        <p:spPr>
          <a:xfrm>
            <a:off x="6339254" y="2004646"/>
            <a:ext cx="5600700" cy="46247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2905172"/>
            <a:ext cx="561828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HK" b="1" dirty="0"/>
              <a:t>Time period: </a:t>
            </a:r>
          </a:p>
          <a:p>
            <a:pPr>
              <a:lnSpc>
                <a:spcPct val="150000"/>
              </a:lnSpc>
            </a:pPr>
            <a:r>
              <a:rPr lang="en-US" altLang="zh-HK" dirty="0"/>
              <a:t>2012/11/01-2013/06/30</a:t>
            </a:r>
          </a:p>
          <a:p>
            <a:pPr>
              <a:lnSpc>
                <a:spcPct val="150000"/>
              </a:lnSpc>
            </a:pPr>
            <a:endParaRPr lang="en-US" altLang="zh-HK" dirty="0"/>
          </a:p>
          <a:p>
            <a:pPr>
              <a:lnSpc>
                <a:spcPct val="150000"/>
              </a:lnSpc>
            </a:pPr>
            <a:r>
              <a:rPr lang="en-US" altLang="zh-HK" b="1" dirty="0"/>
              <a:t>The time period with interference factor: </a:t>
            </a:r>
          </a:p>
          <a:p>
            <a:pPr>
              <a:lnSpc>
                <a:spcPct val="150000"/>
              </a:lnSpc>
            </a:pPr>
            <a:r>
              <a:rPr lang="en-US" altLang="zh-HK" dirty="0"/>
              <a:t>20130601-20130630</a:t>
            </a:r>
          </a:p>
          <a:p>
            <a:endParaRPr lang="en-US" altLang="zh-HK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320425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Causal Impact</a:t>
            </a:r>
            <a:endParaRPr lang="zh-HK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498" t="10617" b="10689"/>
          <a:stretch/>
        </p:blipFill>
        <p:spPr>
          <a:xfrm>
            <a:off x="291475" y="2063652"/>
            <a:ext cx="7504762" cy="460165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 rotWithShape="1">
          <a:blip r:embed="rId3"/>
          <a:srcRect l="33634" t="73221" r="52678" b="18230"/>
          <a:stretch/>
        </p:blipFill>
        <p:spPr bwMode="auto">
          <a:xfrm>
            <a:off x="8031138" y="2357388"/>
            <a:ext cx="3849370" cy="13519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031138" y="4571999"/>
            <a:ext cx="39176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500" b="1" dirty="0"/>
              <a:t>Actual data &gt; Prediction</a:t>
            </a:r>
            <a:endParaRPr lang="zh-HK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439572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External factor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354171"/>
            <a:ext cx="10554574" cy="3636511"/>
          </a:xfrm>
        </p:spPr>
        <p:txBody>
          <a:bodyPr>
            <a:normAutofit fontScale="92500" lnSpcReduction="10000"/>
          </a:bodyPr>
          <a:lstStyle/>
          <a:p>
            <a:r>
              <a:rPr lang="en-US" altLang="zh-HK" dirty="0">
                <a:hlinkClick r:id="rId2"/>
              </a:rPr>
              <a:t>http://std.stheadline.com/daily/news-content.php?id=254619&amp;target=2</a:t>
            </a:r>
            <a:endParaRPr lang="en-US" altLang="zh-HK" dirty="0"/>
          </a:p>
          <a:p>
            <a:r>
              <a:rPr lang="zh-TW" altLang="en-US" b="1" dirty="0"/>
              <a:t>大酒店復甦勢頭乍現 </a:t>
            </a:r>
            <a:r>
              <a:rPr lang="en-US" altLang="zh-TW" sz="1400" dirty="0"/>
              <a:t>2013-05-03</a:t>
            </a:r>
            <a:r>
              <a:rPr lang="zh-TW" altLang="en-US" sz="1400" dirty="0">
                <a:hlinkClick r:id="rId2"/>
              </a:rPr>
              <a:t>財經</a:t>
            </a:r>
            <a:r>
              <a:rPr lang="zh-TW" altLang="en-US" sz="1400" dirty="0"/>
              <a:t> </a:t>
            </a:r>
            <a:endParaRPr lang="en-US" altLang="zh-TW" sz="1400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大酒店（</a:t>
            </a:r>
            <a:r>
              <a:rPr lang="en-US" altLang="zh-TW" dirty="0">
                <a:solidFill>
                  <a:srgbClr val="FF0000"/>
                </a:solidFill>
              </a:rPr>
              <a:t>045</a:t>
            </a:r>
            <a:r>
              <a:rPr lang="zh-TW" altLang="en-US" dirty="0">
                <a:solidFill>
                  <a:srgbClr val="FF0000"/>
                </a:solidFill>
              </a:rPr>
              <a:t>）旗下的半島酒店遍布歐美、亞洲</a:t>
            </a:r>
            <a:r>
              <a:rPr lang="zh-TW" altLang="en-US" dirty="0"/>
              <a:t>，愛好生活享受的港人，對該集團應不會陌生。大酒店跟隨大市回軟，由</a:t>
            </a:r>
            <a:r>
              <a:rPr lang="en-US" altLang="zh-TW" dirty="0"/>
              <a:t>3</a:t>
            </a:r>
            <a:r>
              <a:rPr lang="zh-TW" altLang="en-US" dirty="0"/>
              <a:t>月初約</a:t>
            </a:r>
            <a:r>
              <a:rPr lang="en-US" altLang="zh-TW" dirty="0"/>
              <a:t>13.64</a:t>
            </a:r>
            <a:r>
              <a:rPr lang="zh-TW" altLang="en-US" dirty="0"/>
              <a:t>元反覆回落至昨日收市</a:t>
            </a:r>
            <a:r>
              <a:rPr lang="en-US" altLang="zh-TW" dirty="0"/>
              <a:t>12.68</a:t>
            </a:r>
            <a:r>
              <a:rPr lang="zh-TW" altLang="en-US" dirty="0"/>
              <a:t>元。</a:t>
            </a:r>
            <a:r>
              <a:rPr lang="zh-TW" altLang="en-US" dirty="0">
                <a:solidFill>
                  <a:srgbClr val="FF0000"/>
                </a:solidFill>
              </a:rPr>
              <a:t>大酒店</a:t>
            </a:r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zh-TW" altLang="en-US" dirty="0">
                <a:solidFill>
                  <a:srgbClr val="FF0000"/>
                </a:solidFill>
              </a:rPr>
              <a:t>月底公布的首季業績亮麗</a:t>
            </a:r>
            <a:r>
              <a:rPr lang="zh-TW" altLang="en-US" dirty="0"/>
              <a:t>，尤以香港地區業務獨佔鰲頭，</a:t>
            </a:r>
            <a:r>
              <a:rPr lang="zh-TW" altLang="en-US" dirty="0">
                <a:solidFill>
                  <a:srgbClr val="FF0000"/>
                </a:solidFill>
              </a:rPr>
              <a:t>客房入住率上升至</a:t>
            </a:r>
            <a:r>
              <a:rPr lang="en-US" altLang="zh-TW" dirty="0">
                <a:solidFill>
                  <a:srgbClr val="FF0000"/>
                </a:solidFill>
              </a:rPr>
              <a:t>84%</a:t>
            </a:r>
            <a:r>
              <a:rPr lang="zh-TW" altLang="en-US" dirty="0"/>
              <a:t>，平均房租上升</a:t>
            </a:r>
            <a:r>
              <a:rPr lang="en-US" altLang="zh-TW" dirty="0"/>
              <a:t>34%</a:t>
            </a:r>
            <a:r>
              <a:rPr lang="zh-TW" altLang="en-US" dirty="0"/>
              <a:t>，至</a:t>
            </a:r>
            <a:r>
              <a:rPr lang="en-US" altLang="zh-TW" dirty="0"/>
              <a:t>6212</a:t>
            </a:r>
            <a:r>
              <a:rPr lang="zh-TW" altLang="en-US" dirty="0"/>
              <a:t>元，不過市場未有大反應。</a:t>
            </a:r>
            <a:br>
              <a:rPr lang="zh-TW" altLang="en-US" dirty="0"/>
            </a:br>
            <a:br>
              <a:rPr lang="zh-TW" altLang="en-US" dirty="0"/>
            </a:br>
            <a:r>
              <a:rPr lang="zh-TW" altLang="en-US" dirty="0"/>
              <a:t>　　大酒店</a:t>
            </a:r>
            <a:r>
              <a:rPr lang="en-US" altLang="zh-TW" dirty="0"/>
              <a:t>3</a:t>
            </a:r>
            <a:r>
              <a:rPr lang="zh-TW" altLang="en-US" dirty="0"/>
              <a:t>月中公布去年全年業績後，美銀美林將該股目標價由</a:t>
            </a:r>
            <a:r>
              <a:rPr lang="en-US" altLang="zh-TW" dirty="0"/>
              <a:t>12.3</a:t>
            </a:r>
            <a:r>
              <a:rPr lang="zh-TW" altLang="en-US" dirty="0"/>
              <a:t>元上調至</a:t>
            </a:r>
            <a:r>
              <a:rPr lang="en-US" altLang="zh-TW" dirty="0"/>
              <a:t>13.2</a:t>
            </a:r>
            <a:r>
              <a:rPr lang="zh-TW" altLang="en-US" dirty="0"/>
              <a:t>元，指其收入及利潤好過預期，但擔心美國酒店業務仍有困難，維持「跑輸大市」評級。高盛則將目標價由</a:t>
            </a:r>
            <a:r>
              <a:rPr lang="en-US" altLang="zh-TW" dirty="0"/>
              <a:t>9.2</a:t>
            </a:r>
            <a:r>
              <a:rPr lang="zh-TW" altLang="en-US" dirty="0"/>
              <a:t>元調升至</a:t>
            </a:r>
            <a:r>
              <a:rPr lang="en-US" altLang="zh-TW" dirty="0"/>
              <a:t>9.45</a:t>
            </a:r>
            <a:r>
              <a:rPr lang="zh-TW" altLang="en-US" dirty="0"/>
              <a:t>元，嫌派息低，維持「沽售」評級。</a:t>
            </a:r>
            <a:br>
              <a:rPr lang="zh-TW" altLang="en-US" dirty="0"/>
            </a:br>
            <a:br>
              <a:rPr lang="zh-TW" altLang="en-US" dirty="0"/>
            </a:br>
            <a:r>
              <a:rPr lang="zh-TW" altLang="en-US" dirty="0"/>
              <a:t>　　可喜的是，該公司今年首季的美國地區業務有改善，入住率升至</a:t>
            </a:r>
            <a:r>
              <a:rPr lang="en-US" altLang="zh-TW" dirty="0"/>
              <a:t>64%</a:t>
            </a:r>
            <a:r>
              <a:rPr lang="zh-TW" altLang="en-US" dirty="0"/>
              <a:t>，平均房租亦升</a:t>
            </a:r>
            <a:r>
              <a:rPr lang="en-US" altLang="zh-TW" dirty="0"/>
              <a:t>6%</a:t>
            </a:r>
            <a:r>
              <a:rPr lang="zh-TW" altLang="en-US" dirty="0"/>
              <a:t>，復甦勢頭乍現，值得重新評估。該公司末期息每股派</a:t>
            </a:r>
            <a:r>
              <a:rPr lang="en-US" altLang="zh-TW" dirty="0"/>
              <a:t>0.1</a:t>
            </a:r>
            <a:r>
              <a:rPr lang="zh-TW" altLang="en-US" dirty="0"/>
              <a:t>元，</a:t>
            </a:r>
            <a:r>
              <a:rPr lang="en-US" altLang="zh-TW" dirty="0"/>
              <a:t>5</a:t>
            </a:r>
            <a:r>
              <a:rPr lang="zh-TW" altLang="en-US" dirty="0"/>
              <a:t>月</a:t>
            </a:r>
            <a:r>
              <a:rPr lang="en-US" altLang="zh-TW" dirty="0"/>
              <a:t>7</a:t>
            </a:r>
            <a:r>
              <a:rPr lang="zh-TW" altLang="en-US" dirty="0"/>
              <a:t>日除淨，派息與同業香格里拉（</a:t>
            </a:r>
            <a:r>
              <a:rPr lang="en-US" altLang="zh-TW" dirty="0"/>
              <a:t>069</a:t>
            </a:r>
            <a:r>
              <a:rPr lang="zh-TW" altLang="en-US" dirty="0"/>
              <a:t>）相若，但市盈率約</a:t>
            </a:r>
            <a:r>
              <a:rPr lang="en-US" altLang="zh-TW" dirty="0"/>
              <a:t>12</a:t>
            </a:r>
            <a:r>
              <a:rPr lang="zh-TW" altLang="en-US" dirty="0"/>
              <a:t>倍，比香格里拉之</a:t>
            </a:r>
            <a:r>
              <a:rPr lang="en-US" altLang="zh-TW" dirty="0"/>
              <a:t>16</a:t>
            </a:r>
            <a:r>
              <a:rPr lang="zh-TW" altLang="en-US" dirty="0"/>
              <a:t>倍吸引。大酒店去年完成了多幢物業翻新工程，預期好處今年會逐漸反映，不妨趁低收集。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831888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External factor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354171"/>
            <a:ext cx="10554574" cy="3636511"/>
          </a:xfrm>
        </p:spPr>
        <p:txBody>
          <a:bodyPr>
            <a:normAutofit/>
          </a:bodyPr>
          <a:lstStyle/>
          <a:p>
            <a:pPr algn="ctr"/>
            <a:r>
              <a:rPr lang="en-US" altLang="zh-TW" sz="2000" dirty="0"/>
              <a:t>Well performance of business of Hotel, e.g. </a:t>
            </a:r>
            <a:r>
              <a:rPr lang="en-US" altLang="zh-HK" sz="2000" i="1" dirty="0"/>
              <a:t>Peninsula</a:t>
            </a:r>
            <a:endParaRPr lang="en-US" altLang="zh-TW" sz="2000" dirty="0"/>
          </a:p>
          <a:p>
            <a:pPr algn="ctr"/>
            <a:r>
              <a:rPr lang="en-US" altLang="zh-TW" sz="2000" dirty="0"/>
              <a:t>The visitors of hotel increase</a:t>
            </a:r>
          </a:p>
          <a:p>
            <a:pPr algn="ctr"/>
            <a:endParaRPr lang="en-US" altLang="zh-TW" sz="2000" dirty="0"/>
          </a:p>
          <a:p>
            <a:pPr algn="ctr"/>
            <a:r>
              <a:rPr lang="en-US" altLang="zh-TW" sz="2000" dirty="0"/>
              <a:t>More people booked the hotel through Expedia 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en-US" altLang="zh-TW" sz="2300" b="1" dirty="0"/>
              <a:t>Actual revenue of Expedia &gt; Prediction of revenue</a:t>
            </a:r>
            <a:br>
              <a:rPr lang="zh-TW" altLang="en-US" dirty="0"/>
            </a:br>
            <a:endParaRPr lang="zh-HK" altLang="en-US" dirty="0"/>
          </a:p>
        </p:txBody>
      </p:sp>
      <p:sp>
        <p:nvSpPr>
          <p:cNvPr id="4" name="Arrow: Down 3"/>
          <p:cNvSpPr/>
          <p:nvPr/>
        </p:nvSpPr>
        <p:spPr>
          <a:xfrm>
            <a:off x="5917223" y="3666392"/>
            <a:ext cx="360485" cy="342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Arrow: Right 4"/>
          <p:cNvSpPr/>
          <p:nvPr/>
        </p:nvSpPr>
        <p:spPr>
          <a:xfrm>
            <a:off x="1354015" y="4870940"/>
            <a:ext cx="896815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63218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5140" y="2479431"/>
            <a:ext cx="33762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10000" dirty="0"/>
              <a:t>END</a:t>
            </a:r>
            <a:endParaRPr lang="zh-HK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206671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OBJECTIVE 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57" y="2017833"/>
            <a:ext cx="9784080" cy="3538904"/>
          </a:xfrm>
        </p:spPr>
        <p:txBody>
          <a:bodyPr/>
          <a:lstStyle/>
          <a:p>
            <a:r>
              <a:rPr lang="en-US" altLang="zh-HK" sz="2500" dirty="0"/>
              <a:t>To find out what features can increase the </a:t>
            </a:r>
            <a:r>
              <a:rPr lang="en-US" altLang="zh-HK" sz="2500" dirty="0">
                <a:solidFill>
                  <a:srgbClr val="FF0000"/>
                </a:solidFill>
              </a:rPr>
              <a:t>click through rate (CTR) </a:t>
            </a:r>
          </a:p>
          <a:p>
            <a:r>
              <a:rPr lang="en-US" altLang="zh-HK" sz="2500" dirty="0"/>
              <a:t>To use those selected features to predict the </a:t>
            </a:r>
            <a:r>
              <a:rPr lang="en-US" altLang="zh-HK" sz="2500" dirty="0">
                <a:solidFill>
                  <a:srgbClr val="FF0000"/>
                </a:solidFill>
              </a:rPr>
              <a:t>future CTR</a:t>
            </a:r>
          </a:p>
          <a:p>
            <a:r>
              <a:rPr lang="en-US" altLang="zh-HK" sz="2500" dirty="0"/>
              <a:t>To find out the </a:t>
            </a:r>
            <a:r>
              <a:rPr lang="en-US" altLang="zh-HK" sz="2500" dirty="0">
                <a:solidFill>
                  <a:srgbClr val="FF0000"/>
                </a:solidFill>
              </a:rPr>
              <a:t>external factor</a:t>
            </a:r>
            <a:r>
              <a:rPr lang="en-US" altLang="zh-HK" sz="2500" dirty="0"/>
              <a:t> intervening </a:t>
            </a:r>
            <a:r>
              <a:rPr lang="en-US" altLang="zh-HK" sz="2500" dirty="0">
                <a:solidFill>
                  <a:srgbClr val="FF0000"/>
                </a:solidFill>
              </a:rPr>
              <a:t>the sales revenue</a:t>
            </a:r>
          </a:p>
          <a:p>
            <a:endParaRPr lang="en-US" altLang="zh-HK" dirty="0"/>
          </a:p>
          <a:p>
            <a:endParaRPr lang="zh-HK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033" t="17052" r="12167" b="13643"/>
          <a:stretch>
            <a:fillRect/>
          </a:stretch>
        </p:blipFill>
        <p:spPr>
          <a:xfrm>
            <a:off x="7693269" y="4410336"/>
            <a:ext cx="4369778" cy="22928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Data around hotel searches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512" y="2182273"/>
            <a:ext cx="10554574" cy="36365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HK" sz="3200" b="1" dirty="0"/>
              <a:t>What data we have?</a:t>
            </a:r>
          </a:p>
          <a:p>
            <a:pPr lvl="1">
              <a:lnSpc>
                <a:spcPct val="100000"/>
              </a:lnSpc>
            </a:pPr>
            <a:r>
              <a:rPr lang="en-US" altLang="zh-HK" sz="3000" dirty="0"/>
              <a:t>Search criteria</a:t>
            </a:r>
          </a:p>
          <a:p>
            <a:pPr lvl="1">
              <a:lnSpc>
                <a:spcPct val="100000"/>
              </a:lnSpc>
            </a:pPr>
            <a:r>
              <a:rPr lang="en-US" altLang="zh-HK" sz="3000" dirty="0"/>
              <a:t>Hotel characteristics</a:t>
            </a:r>
          </a:p>
          <a:p>
            <a:pPr lvl="1">
              <a:lnSpc>
                <a:spcPct val="100000"/>
              </a:lnSpc>
            </a:pPr>
            <a:r>
              <a:rPr lang="en-US" altLang="zh-HK" sz="3000" dirty="0"/>
              <a:t>Users information</a:t>
            </a:r>
          </a:p>
          <a:p>
            <a:pPr lvl="1">
              <a:lnSpc>
                <a:spcPct val="100000"/>
              </a:lnSpc>
            </a:pPr>
            <a:r>
              <a:rPr lang="en-US" altLang="zh-HK" sz="3000" dirty="0"/>
              <a:t>Competitors information</a:t>
            </a:r>
            <a:endParaRPr lang="zh-HK" alt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688" t="29333" r="23485" b="26795"/>
          <a:stretch>
            <a:fillRect/>
          </a:stretch>
        </p:blipFill>
        <p:spPr>
          <a:xfrm>
            <a:off x="5943600" y="2479431"/>
            <a:ext cx="6057900" cy="35784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The problem we met before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581" y="2784994"/>
            <a:ext cx="10554574" cy="3636511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HK" sz="2800" b="1" dirty="0"/>
              <a:t>Imbalanced Classes in the dataset of </a:t>
            </a:r>
            <a:r>
              <a:rPr lang="en-US" altLang="zh-TW" sz="2800" b="1" dirty="0"/>
              <a:t>E</a:t>
            </a:r>
            <a:r>
              <a:rPr lang="en-US" altLang="zh-HK" sz="2800" b="1" dirty="0"/>
              <a:t>xpedia</a:t>
            </a:r>
          </a:p>
          <a:p>
            <a:pPr marL="0" indent="0" algn="ctr">
              <a:buNone/>
            </a:pPr>
            <a:endParaRPr lang="en-US" altLang="zh-HK" sz="2800" b="1" dirty="0"/>
          </a:p>
          <a:p>
            <a:pPr marL="0" indent="0" algn="ctr">
              <a:buNone/>
            </a:pPr>
            <a:endParaRPr lang="en-US" altLang="zh-HK" sz="2800" b="1" dirty="0"/>
          </a:p>
          <a:p>
            <a:pPr marL="0" indent="0" algn="ctr">
              <a:buNone/>
            </a:pPr>
            <a:r>
              <a:rPr lang="en-US" altLang="zh-TW" sz="2800" dirty="0"/>
              <a:t>Forecast: </a:t>
            </a:r>
            <a:r>
              <a:rPr lang="en-US" altLang="zh-HK" sz="2800" dirty="0"/>
              <a:t>All the prediction value of CTR are </a:t>
            </a:r>
            <a:r>
              <a:rPr lang="en-US" altLang="zh-HK" sz="2800" i="1" dirty="0">
                <a:solidFill>
                  <a:srgbClr val="FF0000"/>
                </a:solidFill>
              </a:rPr>
              <a:t>zero</a:t>
            </a:r>
            <a:endParaRPr lang="en-US" altLang="zh-HK" sz="2800" b="1" dirty="0"/>
          </a:p>
          <a:p>
            <a:endParaRPr lang="en-US" altLang="zh-HK" b="1" dirty="0"/>
          </a:p>
          <a:p>
            <a:endParaRPr lang="en-US" altLang="zh-HK" b="1" dirty="0"/>
          </a:p>
          <a:p>
            <a:endParaRPr lang="zh-HK" altLang="en-US" dirty="0"/>
          </a:p>
        </p:txBody>
      </p:sp>
      <p:sp>
        <p:nvSpPr>
          <p:cNvPr id="4" name="Arrow: Down 3"/>
          <p:cNvSpPr/>
          <p:nvPr/>
        </p:nvSpPr>
        <p:spPr>
          <a:xfrm>
            <a:off x="5615352" y="3736731"/>
            <a:ext cx="509954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7417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Before analysis…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015" y="2591564"/>
            <a:ext cx="10554574" cy="3636511"/>
          </a:xfrm>
        </p:spPr>
        <p:txBody>
          <a:bodyPr/>
          <a:lstStyle/>
          <a:p>
            <a:r>
              <a:rPr lang="en-US" altLang="zh-HK" sz="2800" b="1" dirty="0"/>
              <a:t>Resampling the Dataset</a:t>
            </a:r>
          </a:p>
          <a:p>
            <a:pPr lvl="1"/>
            <a:r>
              <a:rPr lang="en-US" altLang="zh-HK" sz="2600" dirty="0"/>
              <a:t>To use </a:t>
            </a:r>
            <a:r>
              <a:rPr lang="en-US" altLang="zh-HK" sz="2600" dirty="0">
                <a:solidFill>
                  <a:srgbClr val="FF0000"/>
                </a:solidFill>
              </a:rPr>
              <a:t>all</a:t>
            </a:r>
            <a:r>
              <a:rPr lang="en-US" altLang="zh-HK" sz="2600" dirty="0"/>
              <a:t> the data of </a:t>
            </a:r>
            <a:r>
              <a:rPr lang="en-US" altLang="zh-HK" sz="2600" dirty="0">
                <a:solidFill>
                  <a:srgbClr val="FF0000"/>
                </a:solidFill>
              </a:rPr>
              <a:t>CTR=1</a:t>
            </a:r>
          </a:p>
          <a:p>
            <a:pPr lvl="1"/>
            <a:r>
              <a:rPr lang="en-US" altLang="zh-HK" sz="2600" dirty="0"/>
              <a:t>To choose the data of </a:t>
            </a:r>
            <a:r>
              <a:rPr lang="en-US" altLang="zh-HK" sz="2600" dirty="0">
                <a:solidFill>
                  <a:srgbClr val="FF0000"/>
                </a:solidFill>
              </a:rPr>
              <a:t>CTR=0</a:t>
            </a:r>
            <a:r>
              <a:rPr lang="en-US" altLang="zh-HK" sz="2600" dirty="0"/>
              <a:t> </a:t>
            </a:r>
            <a:r>
              <a:rPr lang="en-US" altLang="zh-HK" sz="2600" dirty="0">
                <a:solidFill>
                  <a:srgbClr val="FF0000"/>
                </a:solidFill>
              </a:rPr>
              <a:t>randomly</a:t>
            </a:r>
          </a:p>
          <a:p>
            <a:pPr marL="57150" indent="0">
              <a:buNone/>
            </a:pPr>
            <a:endParaRPr lang="en-US" altLang="zh-HK" sz="2800" dirty="0">
              <a:solidFill>
                <a:srgbClr val="FF0000"/>
              </a:solidFill>
            </a:endParaRPr>
          </a:p>
          <a:p>
            <a:pPr marL="57150" indent="0">
              <a:buNone/>
            </a:pPr>
            <a:r>
              <a:rPr lang="en-US" altLang="zh-HK" sz="2800" dirty="0"/>
              <a:t> The amount of data(</a:t>
            </a:r>
            <a:r>
              <a:rPr lang="en-US" altLang="zh-HK" sz="2800" dirty="0">
                <a:solidFill>
                  <a:srgbClr val="FF0000"/>
                </a:solidFill>
              </a:rPr>
              <a:t>CTR=1) = </a:t>
            </a:r>
            <a:r>
              <a:rPr lang="en-US" altLang="zh-HK" sz="2800" dirty="0"/>
              <a:t>The amount of data(</a:t>
            </a:r>
            <a:r>
              <a:rPr lang="en-US" altLang="zh-HK" sz="2800" dirty="0">
                <a:solidFill>
                  <a:srgbClr val="FF0000"/>
                </a:solidFill>
              </a:rPr>
              <a:t>CTR=0) </a:t>
            </a:r>
          </a:p>
          <a:p>
            <a:pPr lvl="1"/>
            <a:endParaRPr lang="en-US" altLang="zh-HK" sz="2600" dirty="0"/>
          </a:p>
          <a:p>
            <a:endParaRPr lang="zh-HK" altLang="en-US" dirty="0"/>
          </a:p>
        </p:txBody>
      </p:sp>
      <p:sp>
        <p:nvSpPr>
          <p:cNvPr id="4" name="Arrow: Right 3"/>
          <p:cNvSpPr/>
          <p:nvPr/>
        </p:nvSpPr>
        <p:spPr>
          <a:xfrm>
            <a:off x="511062" y="4800600"/>
            <a:ext cx="606669" cy="545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7158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Model selection</a:t>
            </a:r>
            <a:endParaRPr lang="zh-HK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990" y="2327794"/>
            <a:ext cx="10554574" cy="3636511"/>
          </a:xfrm>
        </p:spPr>
        <p:txBody>
          <a:bodyPr/>
          <a:lstStyle/>
          <a:p>
            <a:r>
              <a:rPr lang="en-US" altLang="zh-HK" dirty="0"/>
              <a:t>Logistic Regression</a:t>
            </a:r>
          </a:p>
          <a:p>
            <a:pPr lvl="1"/>
            <a:r>
              <a:rPr lang="en-US" altLang="zh-HK" dirty="0"/>
              <a:t>Popular for classification</a:t>
            </a:r>
          </a:p>
          <a:p>
            <a:endParaRPr lang="en-US" altLang="zh-HK" dirty="0"/>
          </a:p>
          <a:p>
            <a:endParaRPr lang="en-US" altLang="zh-HK" dirty="0"/>
          </a:p>
          <a:p>
            <a:pPr marL="0" indent="0">
              <a:buNone/>
            </a:pPr>
            <a:r>
              <a:rPr lang="en-US" altLang="zh-HK" dirty="0"/>
              <a:t>Y= </a:t>
            </a:r>
            <a:r>
              <a:rPr lang="en-US" altLang="zh-HK" dirty="0" err="1"/>
              <a:t>Clik_bool</a:t>
            </a:r>
            <a:r>
              <a:rPr lang="en-US" altLang="zh-HK" dirty="0"/>
              <a:t>  (CTR)</a:t>
            </a:r>
          </a:p>
          <a:p>
            <a:pPr marL="0" indent="0">
              <a:buNone/>
            </a:pPr>
            <a:r>
              <a:rPr lang="en-US" altLang="zh-HK" dirty="0"/>
              <a:t>1: the user click the hotel on the recommended list</a:t>
            </a:r>
          </a:p>
          <a:p>
            <a:pPr marL="0" indent="0">
              <a:buNone/>
            </a:pPr>
            <a:r>
              <a:rPr lang="en-US" altLang="zh-HK" dirty="0"/>
              <a:t>0: the user doesn’t click the hotel on the recommended list</a:t>
            </a:r>
          </a:p>
          <a:p>
            <a:pPr marL="0" indent="0">
              <a:buNone/>
            </a:pPr>
            <a:r>
              <a:rPr lang="en-US" altLang="zh-HK" dirty="0"/>
              <a:t>The form: </a:t>
            </a:r>
          </a:p>
          <a:p>
            <a:endParaRPr lang="en-US" altLang="zh-HK" dirty="0"/>
          </a:p>
          <a:p>
            <a:endParaRPr lang="zh-HK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126" t="31559" r="45261" b="56903"/>
          <a:stretch>
            <a:fillRect/>
          </a:stretch>
        </p:blipFill>
        <p:spPr>
          <a:xfrm>
            <a:off x="3430408" y="2910253"/>
            <a:ext cx="2513192" cy="791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3101" t="37179" r="46924" b="52180"/>
          <a:stretch>
            <a:fillRect/>
          </a:stretch>
        </p:blipFill>
        <p:spPr>
          <a:xfrm>
            <a:off x="3182816" y="5363308"/>
            <a:ext cx="2760784" cy="8704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X-variables selection</a:t>
            </a:r>
            <a:endParaRPr lang="zh-HK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203" y="2864125"/>
            <a:ext cx="10813591" cy="3993875"/>
          </a:xfrm>
        </p:spPr>
        <p:txBody>
          <a:bodyPr>
            <a:normAutofit/>
          </a:bodyPr>
          <a:lstStyle/>
          <a:p>
            <a:r>
              <a:rPr lang="en-US" altLang="zh-HK" sz="2200" b="1" dirty="0"/>
              <a:t>Backward Stepwise selection </a:t>
            </a:r>
            <a:endParaRPr lang="en-US" altLang="zh-HK" sz="2200" dirty="0"/>
          </a:p>
          <a:p>
            <a:pPr lvl="1"/>
            <a:r>
              <a:rPr lang="en-US" altLang="zh-HK" sz="1800" dirty="0"/>
              <a:t>Start with all variables (50 variables) in the model</a:t>
            </a:r>
          </a:p>
          <a:p>
            <a:pPr lvl="1"/>
            <a:r>
              <a:rPr lang="en-US" altLang="zh-HK" sz="1800" dirty="0"/>
              <a:t>Threshold: p-value &lt; 0.05</a:t>
            </a:r>
          </a:p>
          <a:p>
            <a:pPr lvl="1"/>
            <a:r>
              <a:rPr lang="en-US" altLang="zh-HK" sz="1800" dirty="0"/>
              <a:t>Remove the variable with the p-value that is larger than 0.05 (the less statistically significant)</a:t>
            </a:r>
          </a:p>
          <a:p>
            <a:pPr lvl="1"/>
            <a:r>
              <a:rPr lang="en-US" altLang="zh-HK" sz="1800" dirty="0"/>
              <a:t>Reform the new model with the remaining </a:t>
            </a:r>
            <a:r>
              <a:rPr lang="en-US" altLang="zh-HK" sz="1800" dirty="0"/>
              <a:t>x-variables</a:t>
            </a:r>
            <a:endParaRPr lang="en-US" altLang="zh-HK" sz="1800" dirty="0"/>
          </a:p>
          <a:p>
            <a:pPr lvl="1"/>
            <a:r>
              <a:rPr lang="en-US" altLang="zh-HK" sz="1800" dirty="0"/>
              <a:t>Continue until a stopping rule is reached. </a:t>
            </a:r>
          </a:p>
          <a:p>
            <a:pPr lvl="1"/>
            <a:r>
              <a:rPr lang="en-US" altLang="zh-HK" sz="1800" dirty="0"/>
              <a:t>At last, the remaining variables have a significant p-value defined by some significance threshold</a:t>
            </a:r>
          </a:p>
          <a:p>
            <a:pPr lvl="1"/>
            <a:endParaRPr lang="en-US" altLang="zh-HK" dirty="0"/>
          </a:p>
          <a:p>
            <a:pPr lvl="1"/>
            <a:endParaRPr lang="en-US" altLang="zh-HK" dirty="0"/>
          </a:p>
          <a:p>
            <a:endParaRPr lang="en-US" altLang="zh-HK" dirty="0"/>
          </a:p>
          <a:p>
            <a:endParaRPr lang="zh-HK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Before x-variables selection…</a:t>
            </a:r>
            <a:endParaRPr lang="zh-HK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581" y="2628901"/>
            <a:ext cx="9784080" cy="438912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endParaRPr lang="en-US" altLang="zh-HK" dirty="0"/>
          </a:p>
          <a:p>
            <a:pPr marL="57150" indent="0">
              <a:buNone/>
            </a:pPr>
            <a:r>
              <a:rPr lang="en-US" altLang="zh-HK" sz="2300" b="1" dirty="0"/>
              <a:t>Our dataset:</a:t>
            </a:r>
          </a:p>
          <a:p>
            <a:pPr lvl="1"/>
            <a:r>
              <a:rPr lang="en-US" altLang="zh-HK" sz="2000" dirty="0"/>
              <a:t>The no. of variables</a:t>
            </a:r>
            <a:r>
              <a:rPr lang="zh-TW" altLang="en-US" sz="2000" dirty="0"/>
              <a:t> </a:t>
            </a:r>
            <a:r>
              <a:rPr lang="en-US" altLang="zh-TW" sz="2000" dirty="0"/>
              <a:t>p : 50</a:t>
            </a:r>
          </a:p>
          <a:p>
            <a:pPr lvl="1"/>
            <a:r>
              <a:rPr lang="en-US" altLang="zh-HK" sz="2000" dirty="0"/>
              <a:t>The no. of sample n : 553,186</a:t>
            </a:r>
          </a:p>
          <a:p>
            <a:pPr marL="457200" lvl="1" indent="0">
              <a:buNone/>
            </a:pPr>
            <a:endParaRPr lang="en-US" altLang="zh-HK" sz="2300" b="1" dirty="0"/>
          </a:p>
          <a:p>
            <a:pPr marL="57150" indent="0">
              <a:buNone/>
            </a:pPr>
            <a:r>
              <a:rPr lang="en-US" altLang="zh-HK" sz="2300" b="1" dirty="0"/>
              <a:t>All of 50 x-variables are included:</a:t>
            </a:r>
          </a:p>
          <a:p>
            <a:pPr lvl="1"/>
            <a:r>
              <a:rPr lang="en-US" altLang="zh-HK" sz="2000" dirty="0"/>
              <a:t>Area under PR = 0.895035412145 </a:t>
            </a:r>
          </a:p>
          <a:p>
            <a:pPr lvl="1"/>
            <a:r>
              <a:rPr lang="en-US" altLang="zh-HK" sz="2000" dirty="0"/>
              <a:t>Area under ROC = 0.738827657991 </a:t>
            </a:r>
          </a:p>
          <a:p>
            <a:pPr lvl="1"/>
            <a:r>
              <a:rPr lang="en-US" altLang="zh-HK" sz="2000" dirty="0"/>
              <a:t>Test Error = 0.297701423686 0.3</a:t>
            </a:r>
            <a:endParaRPr lang="en-US" altLang="zh-HK" sz="2000" dirty="0"/>
          </a:p>
          <a:p>
            <a:pPr lvl="1"/>
            <a:endParaRPr lang="en-US" altLang="zh-HK" dirty="0"/>
          </a:p>
          <a:p>
            <a:pPr lvl="1"/>
            <a:endParaRPr lang="en-US" altLang="zh-HK" dirty="0"/>
          </a:p>
          <a:p>
            <a:pPr lvl="1"/>
            <a:endParaRPr lang="en-US" altLang="zh-HK" dirty="0"/>
          </a:p>
          <a:p>
            <a:endParaRPr lang="en-US" altLang="zh-HK" dirty="0"/>
          </a:p>
          <a:p>
            <a:endParaRPr lang="zh-HK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During x-variables selection…</a:t>
            </a:r>
            <a:endParaRPr lang="zh-HK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3532" y="3172264"/>
            <a:ext cx="9782453" cy="438912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zh-HK" sz="2000" dirty="0"/>
              <a:t>Stage 1: all of 50 variables included</a:t>
            </a:r>
          </a:p>
          <a:p>
            <a:pPr marL="57150" indent="0">
              <a:buNone/>
            </a:pPr>
            <a:endParaRPr lang="en-US" altLang="zh-HK" sz="500" dirty="0"/>
          </a:p>
          <a:p>
            <a:pPr marL="57150" indent="0">
              <a:buNone/>
            </a:pPr>
            <a:r>
              <a:rPr lang="en-US" altLang="zh-HK" sz="2000" dirty="0"/>
              <a:t>Stage 2: 26 variables included (p-value &lt; 0.05)</a:t>
            </a:r>
          </a:p>
          <a:p>
            <a:r>
              <a:rPr lang="en-US" altLang="zh-HK" dirty="0"/>
              <a:t>"</a:t>
            </a:r>
            <a:r>
              <a:rPr lang="en-US" altLang="zh-HK" dirty="0" err="1"/>
              <a:t>visitor_hist_starrating</a:t>
            </a:r>
            <a:r>
              <a:rPr lang="en-US" altLang="zh-HK" dirty="0"/>
              <a:t>" , "</a:t>
            </a:r>
            <a:r>
              <a:rPr lang="en-US" altLang="zh-HK" dirty="0" err="1"/>
              <a:t>prop_country_id</a:t>
            </a:r>
            <a:r>
              <a:rPr lang="en-US" altLang="zh-HK" dirty="0"/>
              <a:t>“ , "</a:t>
            </a:r>
            <a:r>
              <a:rPr lang="en-US" altLang="zh-HK" dirty="0" err="1"/>
              <a:t>prop_starrating</a:t>
            </a:r>
            <a:r>
              <a:rPr lang="en-US" altLang="zh-HK" dirty="0"/>
              <a:t>" , "</a:t>
            </a:r>
            <a:r>
              <a:rPr lang="en-US" altLang="zh-HK" dirty="0" err="1"/>
              <a:t>prop_review_score</a:t>
            </a:r>
            <a:r>
              <a:rPr lang="en-US" altLang="zh-HK" dirty="0"/>
              <a:t>" , "</a:t>
            </a:r>
            <a:r>
              <a:rPr lang="en-US" altLang="zh-HK" dirty="0" err="1"/>
              <a:t>prop_brand_bool</a:t>
            </a:r>
            <a:r>
              <a:rPr lang="en-US" altLang="zh-HK" dirty="0"/>
              <a:t>“ ,  "prop_location_score1" , "prop_location_score2" , "</a:t>
            </a:r>
            <a:r>
              <a:rPr lang="en-US" altLang="zh-HK" dirty="0" err="1"/>
              <a:t>prop_log_historical_price</a:t>
            </a:r>
            <a:r>
              <a:rPr lang="en-US" altLang="zh-HK" dirty="0"/>
              <a:t>" , "position" , "</a:t>
            </a:r>
            <a:r>
              <a:rPr lang="en-US" altLang="zh-HK" dirty="0" err="1"/>
              <a:t>promotion_flag</a:t>
            </a:r>
            <a:r>
              <a:rPr lang="en-US" altLang="zh-HK" dirty="0"/>
              <a:t>" , "</a:t>
            </a:r>
            <a:r>
              <a:rPr lang="en-US" altLang="zh-HK" dirty="0" err="1"/>
              <a:t>srch_length_of_stay</a:t>
            </a:r>
            <a:r>
              <a:rPr lang="en-US" altLang="zh-HK" dirty="0"/>
              <a:t>" , "</a:t>
            </a:r>
            <a:r>
              <a:rPr lang="en-US" altLang="zh-HK" dirty="0" err="1"/>
              <a:t>srch_booking_window</a:t>
            </a:r>
            <a:r>
              <a:rPr lang="en-US" altLang="zh-HK" dirty="0"/>
              <a:t>" , "</a:t>
            </a:r>
            <a:r>
              <a:rPr lang="en-US" altLang="zh-HK" dirty="0" err="1"/>
              <a:t>srch_adults_count</a:t>
            </a:r>
            <a:r>
              <a:rPr lang="en-US" altLang="zh-HK" dirty="0"/>
              <a:t>" , "</a:t>
            </a:r>
            <a:r>
              <a:rPr lang="en-US" altLang="zh-HK" dirty="0" err="1"/>
              <a:t>srch_children_count</a:t>
            </a:r>
            <a:r>
              <a:rPr lang="en-US" altLang="zh-HK" dirty="0"/>
              <a:t>" , "</a:t>
            </a:r>
            <a:r>
              <a:rPr lang="en-US" altLang="zh-HK" dirty="0" err="1"/>
              <a:t>srch_room_count</a:t>
            </a:r>
            <a:r>
              <a:rPr lang="en-US" altLang="zh-HK" dirty="0"/>
              <a:t>" , "</a:t>
            </a:r>
            <a:r>
              <a:rPr lang="en-US" altLang="zh-HK" dirty="0" err="1"/>
              <a:t>srch_query_affinity_score</a:t>
            </a:r>
            <a:r>
              <a:rPr lang="en-US" altLang="zh-HK" dirty="0"/>
              <a:t>" , "</a:t>
            </a:r>
            <a:r>
              <a:rPr lang="en-US" altLang="zh-HK" dirty="0" err="1"/>
              <a:t>random_bool</a:t>
            </a:r>
            <a:r>
              <a:rPr lang="en-US" altLang="zh-HK" dirty="0"/>
              <a:t>" , "comp2_rate“ , "comp3_rate" , "comp4_rate“ , "comp5_rate" , "comp5_inv" , "comp6_rate" , "comp7_rate“ , "comp7_inv" , "comp8_rate" </a:t>
            </a:r>
          </a:p>
          <a:p>
            <a:pPr marL="57150" indent="0">
              <a:buNone/>
            </a:pPr>
            <a:endParaRPr lang="en-US" altLang="zh-HK" sz="2000" dirty="0"/>
          </a:p>
          <a:p>
            <a:pPr lvl="1"/>
            <a:endParaRPr lang="en-US" altLang="zh-HK" dirty="0"/>
          </a:p>
          <a:p>
            <a:pPr lvl="1"/>
            <a:endParaRPr lang="en-US" altLang="zh-HK" dirty="0"/>
          </a:p>
          <a:p>
            <a:pPr lvl="1"/>
            <a:endParaRPr lang="en-US" altLang="zh-HK" dirty="0"/>
          </a:p>
          <a:p>
            <a:endParaRPr lang="en-US" altLang="zh-HK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334046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180</TotalTime>
  <Words>621</Words>
  <Application>Microsoft Office PowerPoint</Application>
  <PresentationFormat>Widescreen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新細明體</vt:lpstr>
      <vt:lpstr>Arial</vt:lpstr>
      <vt:lpstr>Century Gothic</vt:lpstr>
      <vt:lpstr>Wingdings 2</vt:lpstr>
      <vt:lpstr>Quotable</vt:lpstr>
      <vt:lpstr> Personalize Expedia Hotel Searches -CTR forecast &amp; interference factor</vt:lpstr>
      <vt:lpstr>OBJECTIVE </vt:lpstr>
      <vt:lpstr>Data around hotel searches</vt:lpstr>
      <vt:lpstr>The problem we met before</vt:lpstr>
      <vt:lpstr>Before analysis…</vt:lpstr>
      <vt:lpstr>Model selection</vt:lpstr>
      <vt:lpstr>X-variables selection</vt:lpstr>
      <vt:lpstr>Before x-variables selection…</vt:lpstr>
      <vt:lpstr>During x-variables selection…</vt:lpstr>
      <vt:lpstr>After x-variables selection…</vt:lpstr>
      <vt:lpstr>After x-variables selection…</vt:lpstr>
      <vt:lpstr>The result</vt:lpstr>
      <vt:lpstr>Causal Impact</vt:lpstr>
      <vt:lpstr>Causal Impact</vt:lpstr>
      <vt:lpstr>External factor</vt:lpstr>
      <vt:lpstr>External factor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 Expedia Hotel Searcheses</dc:title>
  <dc:creator>User</dc:creator>
  <cp:lastModifiedBy>User</cp:lastModifiedBy>
  <cp:revision>34</cp:revision>
  <dcterms:created xsi:type="dcterms:W3CDTF">2017-04-18T11:22:00Z</dcterms:created>
  <dcterms:modified xsi:type="dcterms:W3CDTF">2017-06-20T16:10:46Z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1033-10.2.0.5871</vt:lpwstr>
  </property>
</Properties>
</file>