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>
        <p:scale>
          <a:sx n="75" d="100"/>
          <a:sy n="75" d="100"/>
        </p:scale>
        <p:origin x="773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blogs.com/hua-dong/p/8042721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blogs.com/hua-dong/p/8044973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blogs.com/hua-dong/p/8039717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hua-dong/p/8004195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数位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和概率</a:t>
            </a:r>
            <a:r>
              <a:rPr lang="en-US" altLang="zh-CN" dirty="0" err="1" smtClean="0"/>
              <a:t>dp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570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solve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81094" y="2074671"/>
            <a:ext cx="977190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1，过每条河最坏的情况是t=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*L/v； 即去的时候船刚刚走。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2，过没条河最优的情况是t=L/v； 即去的时候船刚刚来。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3，由于船是均匀发布的，符合线性性质，所以平均下来，过每条河的时间t=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*L/v。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736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u="sng" dirty="0">
                <a:hlinkClick r:id="rId2"/>
              </a:rPr>
              <a:t>SPOJ Favorite Dice</a:t>
            </a:r>
            <a:r>
              <a:rPr lang="zh-CN" altLang="en-US" b="1" u="sng" dirty="0">
                <a:hlinkClick r:id="rId2"/>
              </a:rPr>
              <a:t>（数学期望）</a:t>
            </a:r>
            <a:endParaRPr lang="zh-CN" alt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89094" y="1622623"/>
            <a:ext cx="66428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甩一个n面的骰子，问每一面都被甩到的次数期望是多少。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458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[i+1]+n*(1/n-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Return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[0]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3560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u="sng" dirty="0">
                <a:hlinkClick r:id="rId2"/>
              </a:rPr>
              <a:t>SGU495Kids and Prizes</a:t>
            </a:r>
            <a:r>
              <a:rPr lang="zh-CN" altLang="en-US" b="1" u="sng" dirty="0">
                <a:hlinkClick r:id="rId2"/>
              </a:rPr>
              <a:t>（数学期望</a:t>
            </a:r>
            <a:r>
              <a:rPr lang="en-US" altLang="zh-CN" b="1" u="sng" dirty="0">
                <a:hlinkClick r:id="rId2"/>
              </a:rPr>
              <a:t>||</a:t>
            </a:r>
            <a:r>
              <a:rPr lang="zh-CN" altLang="en-US" b="1" u="sng" dirty="0">
                <a:hlinkClick r:id="rId2"/>
              </a:rPr>
              <a:t>概率</a:t>
            </a:r>
            <a:r>
              <a:rPr lang="en-US" altLang="zh-CN" b="1" u="sng" dirty="0">
                <a:hlinkClick r:id="rId2"/>
              </a:rPr>
              <a:t>DP||</a:t>
            </a:r>
            <a:r>
              <a:rPr lang="zh-CN" altLang="en-US" b="1" u="sng" dirty="0">
                <a:hlinkClick r:id="rId2"/>
              </a:rPr>
              <a:t>公式）</a:t>
            </a:r>
            <a:endParaRPr lang="zh-CN" alt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2359151"/>
            <a:ext cx="872033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有n个奖品，m个人排队来选礼物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对于每个人，他打开的盒子，可能有礼物，也有可能已经被之前的人取走了，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然后把盒子放回原处。为最后m个人取走礼物的期望。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633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solve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1200111"/>
            <a:ext cx="6565900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排队取，第1个人取到1个，dp[1]=1;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后面的人dp[i]=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取到礼物盒子+dp前面的取到礼物盒子=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(n-dp[i-1])/n + dp[i-1]；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813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u="sng" dirty="0">
                <a:hlinkClick r:id="rId2"/>
              </a:rPr>
              <a:t>HDU4035 </a:t>
            </a:r>
            <a:r>
              <a:rPr lang="en-US" altLang="zh-CN" b="1" u="sng" dirty="0" smtClean="0">
                <a:hlinkClick r:id="rId2"/>
              </a:rPr>
              <a:t>Maze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9389"/>
            <a:ext cx="8596668" cy="3880773"/>
          </a:xfrm>
        </p:spPr>
        <p:txBody>
          <a:bodyPr/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dirty="0" smtClean="0"/>
              <a:t>题意：</a:t>
            </a:r>
            <a:r>
              <a:rPr lang="zh-CN" altLang="zh-CN" dirty="0" smtClean="0">
                <a:solidFill>
                  <a:srgbClr val="44444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有n</a:t>
            </a:r>
            <a:r>
              <a:rPr lang="zh-CN" altLang="zh-CN" dirty="0">
                <a:solidFill>
                  <a:srgbClr val="44444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个房间 , 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由</a:t>
            </a:r>
            <a:r>
              <a:rPr lang="zh-CN" altLang="zh-CN" dirty="0" smtClean="0">
                <a:solidFill>
                  <a:srgbClr val="44444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zh-CN" altLang="zh-CN" dirty="0">
                <a:solidFill>
                  <a:srgbClr val="44444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−1条隧道连通起来 , 实际上就形成了一棵树 , 从</a:t>
            </a:r>
            <a:r>
              <a:rPr lang="zh-CN" altLang="zh-CN" dirty="0" smtClean="0">
                <a:solidFill>
                  <a:srgbClr val="44444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结点1</a:t>
            </a:r>
            <a:r>
              <a:rPr lang="zh-CN" altLang="zh-CN" dirty="0">
                <a:solidFill>
                  <a:srgbClr val="44444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出发 </a:t>
            </a:r>
            <a:r>
              <a:rPr lang="zh-CN" altLang="zh-CN" dirty="0" smtClean="0">
                <a:solidFill>
                  <a:srgbClr val="44444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endParaRPr lang="en-US" altLang="zh-CN" dirty="0" smtClean="0">
              <a:solidFill>
                <a:srgbClr val="444444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dirty="0" smtClean="0">
              <a:solidFill>
                <a:srgbClr val="444444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zh-CN" dirty="0" smtClean="0">
                <a:solidFill>
                  <a:srgbClr val="44444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zh-CN" altLang="zh-CN" dirty="0">
                <a:solidFill>
                  <a:srgbClr val="44444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开始走 , 在每个</a:t>
            </a:r>
            <a:r>
              <a:rPr lang="zh-CN" altLang="zh-CN" dirty="0" smtClean="0">
                <a:solidFill>
                  <a:srgbClr val="44444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结点i</a:t>
            </a:r>
            <a:r>
              <a:rPr lang="zh-CN" altLang="zh-CN" dirty="0">
                <a:solidFill>
                  <a:srgbClr val="44444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都</a:t>
            </a:r>
            <a:r>
              <a:rPr lang="zh-CN" altLang="zh-CN" dirty="0" smtClean="0">
                <a:solidFill>
                  <a:srgbClr val="44444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有3</a:t>
            </a:r>
            <a:r>
              <a:rPr lang="zh-CN" altLang="zh-CN" dirty="0">
                <a:solidFill>
                  <a:srgbClr val="44444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种可能 </a:t>
            </a:r>
            <a:r>
              <a:rPr lang="zh-CN" altLang="zh-CN" dirty="0" smtClean="0">
                <a:solidFill>
                  <a:srgbClr val="44444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altLang="zh-CN" dirty="0" smtClean="0">
              <a:solidFill>
                <a:srgbClr val="444444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zh-CN" sz="1400" dirty="0">
                <a:solidFill>
                  <a:schemeClr val="tx1"/>
                </a:solidFill>
              </a:rPr>
              <a:t/>
            </a:r>
            <a:br>
              <a:rPr lang="zh-CN" altLang="zh-CN" sz="1400" dirty="0">
                <a:solidFill>
                  <a:schemeClr val="tx1"/>
                </a:solidFill>
              </a:rPr>
            </a:br>
            <a:r>
              <a:rPr lang="zh-CN" altLang="zh-CN" dirty="0" smtClean="0">
                <a:solidFill>
                  <a:srgbClr val="44444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zh-CN" altLang="zh-CN" dirty="0">
                <a:solidFill>
                  <a:srgbClr val="44444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.被杀死 , 回到</a:t>
            </a:r>
            <a:r>
              <a:rPr lang="zh-CN" altLang="zh-CN" dirty="0" smtClean="0">
                <a:solidFill>
                  <a:srgbClr val="44444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结点1</a:t>
            </a:r>
            <a:r>
              <a:rPr lang="zh-CN" altLang="zh-CN" dirty="0">
                <a:solidFill>
                  <a:srgbClr val="44444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处 (概率</a:t>
            </a:r>
            <a:r>
              <a:rPr lang="zh-CN" altLang="zh-CN" dirty="0" smtClean="0">
                <a:solidFill>
                  <a:srgbClr val="44444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为ki)</a:t>
            </a:r>
            <a:endParaRPr lang="en-US" altLang="zh-CN" dirty="0" smtClean="0">
              <a:solidFill>
                <a:srgbClr val="444444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zh-CN" sz="1400" dirty="0">
                <a:solidFill>
                  <a:schemeClr val="tx1"/>
                </a:solidFill>
              </a:rPr>
              <a:t/>
            </a:r>
            <a:br>
              <a:rPr lang="zh-CN" altLang="zh-CN" sz="1400" dirty="0">
                <a:solidFill>
                  <a:schemeClr val="tx1"/>
                </a:solidFill>
              </a:rPr>
            </a:br>
            <a:r>
              <a:rPr lang="zh-CN" altLang="zh-CN" dirty="0" smtClean="0">
                <a:solidFill>
                  <a:srgbClr val="44444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zh-CN" altLang="zh-CN" dirty="0">
                <a:solidFill>
                  <a:srgbClr val="44444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.找到出口 , 走出迷宫 (概率</a:t>
            </a:r>
            <a:r>
              <a:rPr lang="zh-CN" altLang="zh-CN" dirty="0" smtClean="0">
                <a:solidFill>
                  <a:srgbClr val="44444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为ei)</a:t>
            </a:r>
            <a:endParaRPr lang="en-US" altLang="zh-CN" dirty="0" smtClean="0">
              <a:solidFill>
                <a:srgbClr val="444444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zh-CN" sz="1400" dirty="0">
                <a:solidFill>
                  <a:schemeClr val="tx1"/>
                </a:solidFill>
              </a:rPr>
              <a:t/>
            </a:r>
            <a:br>
              <a:rPr lang="zh-CN" altLang="zh-CN" sz="1400" dirty="0">
                <a:solidFill>
                  <a:schemeClr val="tx1"/>
                </a:solidFill>
              </a:rPr>
            </a:br>
            <a:r>
              <a:rPr lang="zh-CN" altLang="zh-CN" dirty="0" smtClean="0">
                <a:solidFill>
                  <a:srgbClr val="44444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zh-CN" altLang="zh-CN" dirty="0">
                <a:solidFill>
                  <a:srgbClr val="44444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.和该点相连</a:t>
            </a:r>
            <a:r>
              <a:rPr lang="zh-CN" altLang="zh-CN" dirty="0" smtClean="0">
                <a:solidFill>
                  <a:srgbClr val="44444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有m</a:t>
            </a:r>
            <a:r>
              <a:rPr lang="zh-CN" altLang="zh-CN" dirty="0">
                <a:solidFill>
                  <a:srgbClr val="44444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条边 , 随机走一</a:t>
            </a:r>
            <a:r>
              <a:rPr lang="zh-CN" altLang="zh-CN" dirty="0" smtClean="0">
                <a:solidFill>
                  <a:srgbClr val="44444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条</a:t>
            </a:r>
            <a:endParaRPr lang="en-US" altLang="zh-CN" dirty="0" smtClean="0">
              <a:solidFill>
                <a:srgbClr val="444444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zh-CN" sz="1400" dirty="0">
                <a:solidFill>
                  <a:schemeClr val="tx1"/>
                </a:solidFill>
              </a:rPr>
              <a:t/>
            </a:r>
            <a:br>
              <a:rPr lang="zh-CN" altLang="zh-CN" sz="1400" dirty="0">
                <a:solidFill>
                  <a:schemeClr val="tx1"/>
                </a:solidFill>
              </a:rPr>
            </a:br>
            <a:r>
              <a:rPr lang="zh-CN" altLang="zh-CN" dirty="0">
                <a:solidFill>
                  <a:srgbClr val="44444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求走出迷宫所要走的边数的期望值</a:t>
            </a:r>
            <a:r>
              <a:rPr lang="zh-CN" altLang="zh-CN" sz="1400" dirty="0">
                <a:solidFill>
                  <a:schemeClr val="tx1"/>
                </a:solidFill>
              </a:rPr>
              <a:t> </a:t>
            </a:r>
            <a:endParaRPr lang="zh-CN" altLang="zh-CN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88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solve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84294" y="1685615"/>
            <a:ext cx="10259219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这个题存在后续性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，举个例子。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如果求从s号节点逃出去的期望dp[s]，那么dp[s]和s的子节点和s的父节点有关，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而欲求s的子节点时，子节点又和父节点s有关。。。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这个时候就需要我们找一个办法来排除后续性。大概就是找一个公式本来是和后续性有关，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但是公式之间抵消</a:t>
            </a:r>
            <a:r>
              <a:rPr lang="zh-CN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了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后续性。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144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 </a:t>
            </a:r>
            <a:r>
              <a:rPr lang="en-US" altLang="zh-CN" dirty="0"/>
              <a:t>E[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表示在结点</a:t>
            </a:r>
            <a:r>
              <a:rPr lang="en-US" altLang="zh-CN" dirty="0" err="1"/>
              <a:t>i</a:t>
            </a:r>
            <a:r>
              <a:rPr lang="zh-CN" altLang="en-US" dirty="0"/>
              <a:t>处，要走出迷宫所要走的边数的期望。</a:t>
            </a:r>
            <a:r>
              <a:rPr lang="en-US" altLang="zh-CN" dirty="0"/>
              <a:t>E[1]</a:t>
            </a:r>
            <a:r>
              <a:rPr lang="zh-CN" altLang="en-US" dirty="0"/>
              <a:t>即为所求。</a:t>
            </a:r>
          </a:p>
          <a:p>
            <a:endParaRPr lang="zh-CN" altLang="en-US" dirty="0"/>
          </a:p>
          <a:p>
            <a:r>
              <a:rPr lang="zh-CN" altLang="en-US" dirty="0"/>
              <a:t>    叶子结点：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E[</a:t>
            </a:r>
            <a:r>
              <a:rPr lang="en-US" altLang="zh-CN" dirty="0" err="1"/>
              <a:t>i</a:t>
            </a:r>
            <a:r>
              <a:rPr lang="en-US" altLang="zh-CN" dirty="0"/>
              <a:t>] = </a:t>
            </a:r>
            <a:r>
              <a:rPr lang="en-US" altLang="zh-CN" dirty="0" err="1"/>
              <a:t>ki</a:t>
            </a:r>
            <a:r>
              <a:rPr lang="en-US" altLang="zh-CN" dirty="0"/>
              <a:t>*E[1] + </a:t>
            </a:r>
            <a:r>
              <a:rPr lang="en-US" altLang="zh-CN" dirty="0" err="1"/>
              <a:t>ei</a:t>
            </a:r>
            <a:r>
              <a:rPr lang="en-US" altLang="zh-CN" dirty="0"/>
              <a:t>*0 + (1-ki-ei)*(E[father[</a:t>
            </a:r>
            <a:r>
              <a:rPr lang="en-US" altLang="zh-CN" dirty="0" err="1"/>
              <a:t>i</a:t>
            </a:r>
            <a:r>
              <a:rPr lang="en-US" altLang="zh-CN" dirty="0"/>
              <a:t>]] + 1);</a:t>
            </a:r>
          </a:p>
          <a:p>
            <a:r>
              <a:rPr lang="en-US" altLang="zh-CN" dirty="0"/>
              <a:t>         = </a:t>
            </a:r>
            <a:r>
              <a:rPr lang="en-US" altLang="zh-CN" dirty="0" err="1"/>
              <a:t>ki</a:t>
            </a:r>
            <a:r>
              <a:rPr lang="en-US" altLang="zh-CN" dirty="0"/>
              <a:t>*E[1] + (1-ki-ei)*E[father[</a:t>
            </a:r>
            <a:r>
              <a:rPr lang="en-US" altLang="zh-CN" dirty="0" err="1"/>
              <a:t>i</a:t>
            </a:r>
            <a:r>
              <a:rPr lang="en-US" altLang="zh-CN" dirty="0"/>
              <a:t>]] + (1-ki-ei);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非叶子结点：（</a:t>
            </a:r>
            <a:r>
              <a:rPr lang="en-US" altLang="zh-CN" dirty="0"/>
              <a:t>m</a:t>
            </a:r>
            <a:r>
              <a:rPr lang="zh-CN" altLang="en-US" dirty="0"/>
              <a:t>为与结点相连的边数）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E[</a:t>
            </a:r>
            <a:r>
              <a:rPr lang="en-US" altLang="zh-CN" dirty="0" err="1"/>
              <a:t>i</a:t>
            </a:r>
            <a:r>
              <a:rPr lang="en-US" altLang="zh-CN" dirty="0"/>
              <a:t>] = </a:t>
            </a:r>
            <a:r>
              <a:rPr lang="en-US" altLang="zh-CN" dirty="0" err="1"/>
              <a:t>ki</a:t>
            </a:r>
            <a:r>
              <a:rPr lang="en-US" altLang="zh-CN" dirty="0"/>
              <a:t>*E[1] + </a:t>
            </a:r>
            <a:r>
              <a:rPr lang="en-US" altLang="zh-CN" dirty="0" err="1"/>
              <a:t>ei</a:t>
            </a:r>
            <a:r>
              <a:rPr lang="en-US" altLang="zh-CN" dirty="0"/>
              <a:t>*0 + (1-ki-ei)/m*( E[father[</a:t>
            </a:r>
            <a:r>
              <a:rPr lang="en-US" altLang="zh-CN" dirty="0" err="1"/>
              <a:t>i</a:t>
            </a:r>
            <a:r>
              <a:rPr lang="en-US" altLang="zh-CN" dirty="0"/>
              <a:t>]]+1 + ∑( E[child[</a:t>
            </a:r>
            <a:r>
              <a:rPr lang="en-US" altLang="zh-CN" dirty="0" err="1"/>
              <a:t>i</a:t>
            </a:r>
            <a:r>
              <a:rPr lang="en-US" altLang="zh-CN" dirty="0"/>
              <a:t>]]+1 ) );</a:t>
            </a:r>
          </a:p>
          <a:p>
            <a:r>
              <a:rPr lang="en-US" altLang="zh-CN" dirty="0"/>
              <a:t>         = </a:t>
            </a:r>
            <a:r>
              <a:rPr lang="en-US" altLang="zh-CN" dirty="0" err="1"/>
              <a:t>ki</a:t>
            </a:r>
            <a:r>
              <a:rPr lang="en-US" altLang="zh-CN" dirty="0"/>
              <a:t>*E[1] + (1-ki-ei)/m*E[father[</a:t>
            </a:r>
            <a:r>
              <a:rPr lang="en-US" altLang="zh-CN" dirty="0" err="1"/>
              <a:t>i</a:t>
            </a:r>
            <a:r>
              <a:rPr lang="en-US" altLang="zh-CN" dirty="0"/>
              <a:t>]] + (1-ki-ei)/m*∑(E[child[</a:t>
            </a:r>
            <a:r>
              <a:rPr lang="en-US" altLang="zh-CN" dirty="0" err="1"/>
              <a:t>i</a:t>
            </a:r>
            <a:r>
              <a:rPr lang="en-US" altLang="zh-CN" dirty="0"/>
              <a:t>]]) + (1-ki-ei);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5744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solve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1409056"/>
            <a:ext cx="10709663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设对每个结点：E[i] = Ai*E[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+ Bi*E[father[i]] + Ci;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对于非叶子结点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，设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j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为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的孩子结点，则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∑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(E[child[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]]) = ∑E[j]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 = ∑(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</a:rPr>
              <a:t>Aj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*E[1] +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</a:rPr>
              <a:t>Bj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*E[father[j]] +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</a:rPr>
              <a:t>Cj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 = ∑(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</a:rPr>
              <a:t>Aj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*E[1] +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</a:rPr>
              <a:t>Bj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*E[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] +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</a:rPr>
              <a:t>Cj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带入上面的式子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得</a:t>
            </a: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(1 - (1-ki-ei)/m*∑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</a:rPr>
              <a:t>Bj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)*E[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] = (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</a:rPr>
              <a:t>ki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+(1-ki-ei)/m*∑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</a:rPr>
              <a:t>Aj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)*E[1] + (1-ki-ei)/m*E[father[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]] + (1-ki-ei) + (1-ki-ei)/m*∑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</a:rPr>
              <a:t>Cj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由此可得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Ai =        (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</a:rPr>
              <a:t>ki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+(1-ki-ei)/m*∑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</a:rPr>
              <a:t>Aj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)   / (1 - (1-ki-ei)/m*∑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</a:rPr>
              <a:t>Bj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    Bi =        (1-ki-ei)/m            / (1 - (1-ki-ei)/m*∑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</a:rPr>
              <a:t>Bj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    Ci = ( (1-ki-ei)+(1-ki-ei)/m*∑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</a:rPr>
              <a:t>Cj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 ) / (1 - (1-ki-ei)/m*∑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</a:rPr>
              <a:t>Bj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882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对于叶子结点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Ai =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</a:rPr>
              <a:t>ki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    Bi = 1 -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</a:rPr>
              <a:t>ki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 -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</a:rPr>
              <a:t>ei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    Ci = 1 -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</a:rPr>
              <a:t>ki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 -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</a:rPr>
              <a:t>ei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从叶子结点开始，直到算出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A1,B1,C1;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    E[1] = A1*E[1] + B1*0 + C1;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所以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E[1] = C1 / (1 - A1);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若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A1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趋近于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则无解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672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数位</a:t>
            </a:r>
            <a:r>
              <a:rPr lang="en-US" altLang="zh-CN" dirty="0" err="1" smtClean="0"/>
              <a:t>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对整数的每一位的</a:t>
            </a:r>
            <a:r>
              <a:rPr lang="en-US" altLang="zh-CN" dirty="0" err="1" smtClean="0"/>
              <a:t>dp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356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数位</a:t>
            </a:r>
            <a:r>
              <a:rPr lang="en-US" altLang="zh-CN" dirty="0" err="1" smtClean="0"/>
              <a:t>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位</a:t>
            </a:r>
            <a:r>
              <a:rPr lang="zh-CN" altLang="en-US" dirty="0" smtClean="0"/>
              <a:t>操作类型的</a:t>
            </a:r>
            <a:r>
              <a:rPr lang="en-US" altLang="zh-CN" dirty="0" err="1" smtClean="0"/>
              <a:t>dp</a:t>
            </a:r>
            <a:endParaRPr lang="en-US" altLang="zh-CN" dirty="0" smtClean="0"/>
          </a:p>
          <a:p>
            <a:r>
              <a:rPr lang="zh-CN" altLang="en-US" dirty="0" smtClean="0"/>
              <a:t>首先看一道例题</a:t>
            </a:r>
            <a:endParaRPr lang="en-US" altLang="zh-CN" dirty="0" smtClean="0"/>
          </a:p>
          <a:p>
            <a:r>
              <a:rPr lang="zh-CN" altLang="en-US" dirty="0" smtClean="0"/>
              <a:t>给定数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，要求求出</a:t>
            </a:r>
            <a:r>
              <a:rPr lang="en-US" altLang="zh-CN" dirty="0" smtClean="0"/>
              <a:t>1…N</a:t>
            </a:r>
            <a:r>
              <a:rPr lang="zh-CN" altLang="en-US" dirty="0" smtClean="0"/>
              <a:t>每个数的二进制表示里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的个数</a:t>
            </a:r>
            <a:endParaRPr lang="en-US" altLang="zh-CN" dirty="0" smtClean="0"/>
          </a:p>
          <a:p>
            <a:r>
              <a:rPr lang="zh-CN" altLang="en-US" dirty="0" smtClean="0"/>
              <a:t>例：输入：</a:t>
            </a:r>
            <a:r>
              <a:rPr lang="en-US" altLang="zh-CN" dirty="0" smtClean="0"/>
              <a:t>5</a:t>
            </a:r>
          </a:p>
          <a:p>
            <a:r>
              <a:rPr lang="zh-CN" altLang="en-US" dirty="0" smtClean="0"/>
              <a:t>输出：</a:t>
            </a:r>
            <a:r>
              <a:rPr lang="en-US" altLang="zh-CN" dirty="0" smtClean="0"/>
              <a:t>0 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0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608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转移方程：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&gt;&gt;1]+(I mod 2)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1868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BZOJ1026 [SCOI2009]windy数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不含前导零且相邻两个数字之差至少为2的正整数被称为windy数</a:t>
            </a:r>
          </a:p>
          <a:p>
            <a:r>
              <a:rPr lang="zh-CN" altLang="en-US" dirty="0"/>
              <a:t>在A和B之间，包括A和B，总共有多少个windy数</a:t>
            </a:r>
          </a:p>
          <a:p>
            <a:r>
              <a:rPr lang="zh-CN" altLang="en-US" dirty="0"/>
              <a:t>1 &lt;= A &lt;= B &lt;= 2</a:t>
            </a:r>
            <a:r>
              <a:rPr lang="en-US" altLang="zh-CN" dirty="0"/>
              <a:t>*10^9</a:t>
            </a:r>
            <a:r>
              <a:rPr lang="zh-CN" altLang="en-US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0141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solve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46706" y="1701799"/>
            <a:ext cx="8596668" cy="3880773"/>
          </a:xfrm>
        </p:spPr>
        <p:txBody>
          <a:bodyPr/>
          <a:lstStyle/>
          <a:p>
            <a:r>
              <a:rPr lang="zh-CN" altLang="en-US" dirty="0" smtClean="0"/>
              <a:t>预处理：</a:t>
            </a:r>
            <a:endParaRPr lang="en-US" altLang="zh-CN" dirty="0" smtClean="0"/>
          </a:p>
          <a:p>
            <a:pPr lvl="0"/>
            <a:r>
              <a:rPr lang="zh-C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zh-C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= </a:t>
            </a:r>
            <a:r>
              <a:rPr lang="zh-CN" altLang="zh-CN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 &lt;= </a:t>
            </a:r>
            <a:r>
              <a:rPr lang="zh-CN" altLang="zh-CN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zh-C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i++) f[</a:t>
            </a:r>
            <a:r>
              <a:rPr lang="zh-CN" altLang="zh-CN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][i] = </a:t>
            </a:r>
            <a:r>
              <a:rPr lang="zh-CN" altLang="zh-CN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zh-CN" altLang="zh-CN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zh-CN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= </a:t>
            </a:r>
            <a:r>
              <a:rPr lang="zh-CN" altLang="zh-CN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 &lt;= </a:t>
            </a:r>
            <a:r>
              <a:rPr lang="zh-CN" altLang="zh-CN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zh-C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i++) 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zh-CN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zh-CN" altLang="zh-CN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j &lt;= </a:t>
            </a:r>
            <a:r>
              <a:rPr lang="zh-CN" altLang="zh-CN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zh-C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j++) 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CN" altLang="zh-CN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zh-CN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</a:t>
            </a:r>
            <a:r>
              <a:rPr lang="zh-CN" altLang="zh-CN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k &lt;= </a:t>
            </a:r>
            <a:r>
              <a:rPr lang="zh-CN" altLang="zh-CN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zh-C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k++) 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zh-CN" altLang="zh-CN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zh-CN" altLang="zh-CN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(abs(j - k) &gt;= </a:t>
            </a:r>
            <a:r>
              <a:rPr lang="zh-CN" altLang="zh-CN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zh-CN" altLang="zh-CN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zh-C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[i][j] += f[i - </a:t>
            </a:r>
            <a:r>
              <a:rPr lang="zh-CN" altLang="zh-CN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][k];</a:t>
            </a:r>
            <a:r>
              <a:rPr lang="zh-CN" altLang="zh-CN" sz="1600" dirty="0">
                <a:solidFill>
                  <a:schemeClr val="tx1"/>
                </a:solidFill>
              </a:rPr>
              <a:t> </a:t>
            </a:r>
            <a:endParaRPr lang="zh-CN" altLang="zh-CN" sz="4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9098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88301"/>
            <a:ext cx="8596668" cy="1320800"/>
          </a:xfrm>
        </p:spPr>
        <p:txBody>
          <a:bodyPr/>
          <a:lstStyle/>
          <a:p>
            <a:r>
              <a:rPr lang="en-US" altLang="zh-CN" dirty="0" smtClean="0"/>
              <a:t>solve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1392285"/>
            <a:ext cx="1074012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(x) { shu[++k] = x %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x /=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 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=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&lt;= k -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i++) 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j &lt;=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j++) 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ans += f[i][j];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=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&lt; shu[k]; i++) 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ans += f[k][i]; 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= k -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&gt;=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i--) { 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j &lt;= shu[i] -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j++) 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(abs(j - shu[i +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&gt;=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ans += f[i][j]; 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(abs(shu[i +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- shu[i]) &lt;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(i ==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ans +=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859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</a:t>
            </a:r>
            <a:r>
              <a:rPr lang="en-US" altLang="zh-CN" dirty="0" err="1" smtClean="0"/>
              <a:t>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数学期望 （有点类似平均数） </a:t>
            </a:r>
            <a:r>
              <a:rPr lang="en-US" altLang="zh-CN" dirty="0" smtClean="0"/>
              <a:t>= </a:t>
            </a:r>
            <a:r>
              <a:rPr lang="en-US" altLang="zh-CN" dirty="0"/>
              <a:t>Σ</a:t>
            </a:r>
            <a:r>
              <a:rPr lang="zh-CN" altLang="en-US" dirty="0"/>
              <a:t>每</a:t>
            </a:r>
            <a:r>
              <a:rPr lang="zh-CN" altLang="en-US" dirty="0" smtClean="0"/>
              <a:t>一种</a:t>
            </a:r>
            <a:r>
              <a:rPr lang="zh-CN" altLang="en-US" dirty="0"/>
              <a:t>状态*对应的概率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 smtClean="0"/>
              <a:t>几个常用的数学期望公式</a:t>
            </a:r>
            <a:endParaRPr lang="en-US" altLang="zh-CN" dirty="0" smtClean="0"/>
          </a:p>
          <a:p>
            <a:r>
              <a:rPr lang="en-US" altLang="zh-CN" dirty="0" smtClean="0"/>
              <a:t>X1,x2</a:t>
            </a:r>
            <a:r>
              <a:rPr lang="zh-CN" altLang="en-US" dirty="0" smtClean="0"/>
              <a:t>不要求独立（线性性质）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X1,x2</a:t>
            </a:r>
            <a:r>
              <a:rPr lang="zh-CN" altLang="en-US" dirty="0" smtClean="0"/>
              <a:t>要求独立（乘法性质）</a:t>
            </a:r>
            <a:endParaRPr lang="en-US" altLang="zh-CN" dirty="0" smtClean="0"/>
          </a:p>
          <a:p>
            <a:endParaRPr lang="en-US" altLang="zh-CN" dirty="0"/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48385" y="3401060"/>
          <a:ext cx="728599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r:id="rId3" imgW="2298700" imgH="241300" progId="Equation.KSEE3">
                  <p:embed/>
                </p:oleObj>
              </mc:Choice>
              <mc:Fallback>
                <p:oleObj r:id="rId3" imgW="2298700" imgH="241300" progId="Equation.KSEE3">
                  <p:embed/>
                  <p:pic>
                    <p:nvPicPr>
                      <p:cNvPr id="8" name="对象 7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8385" y="3401060"/>
                        <a:ext cx="7285990" cy="765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398301"/>
              </p:ext>
            </p:extLst>
          </p:nvPr>
        </p:nvGraphicFramePr>
        <p:xfrm>
          <a:off x="1048385" y="4641531"/>
          <a:ext cx="5394325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r:id="rId5" imgW="1701800" imgH="482600" progId="Equation.KSEE3">
                  <p:embed/>
                </p:oleObj>
              </mc:Choice>
              <mc:Fallback>
                <p:oleObj r:id="rId5" imgW="1701800" imgH="482600" progId="Equation.KSEE3">
                  <p:embed/>
                  <p:pic>
                    <p:nvPicPr>
                      <p:cNvPr id="9" name="对象 8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8385" y="4641531"/>
                        <a:ext cx="5394325" cy="153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7517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hlinkClick r:id="rId2"/>
              </a:rPr>
              <a:t>Uva12230Crossing Rivers (</a:t>
            </a:r>
            <a:r>
              <a:rPr lang="zh-CN" altLang="en-US" b="1" dirty="0">
                <a:hlinkClick r:id="rId2"/>
              </a:rPr>
              <a:t>数学期望</a:t>
            </a:r>
            <a:r>
              <a:rPr lang="en-US" altLang="zh-CN" b="1" dirty="0">
                <a:hlinkClick r:id="rId2"/>
              </a:rPr>
              <a:t>)</a:t>
            </a:r>
            <a:endParaRPr lang="zh-CN" alt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24934" y="1556687"/>
            <a:ext cx="9746258" cy="584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题目大意：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有个人每天要去公司上班，每次会经过N条河，家和公司的距离为D，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默认在陆地的速度为1，给出N条河的信息，包括起始坐标p，宽度L，以及船的速度v。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船会往返在河的两岸，人到达河岸时，船的位置是随机的（往返中）。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问说人达到公司所需要的期望时间。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409053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712</TotalTime>
  <Words>1331</Words>
  <Application>Microsoft Office PowerPoint</Application>
  <PresentationFormat>宽屏</PresentationFormat>
  <Paragraphs>137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方正姚体</vt:lpstr>
      <vt:lpstr>华文新魏</vt:lpstr>
      <vt:lpstr>Arial</vt:lpstr>
      <vt:lpstr>Courier New</vt:lpstr>
      <vt:lpstr>Tahoma</vt:lpstr>
      <vt:lpstr>Trebuchet MS</vt:lpstr>
      <vt:lpstr>Wingdings 3</vt:lpstr>
      <vt:lpstr>平面</vt:lpstr>
      <vt:lpstr>Equation.KSEE3</vt:lpstr>
      <vt:lpstr>数位dp和概率dp</vt:lpstr>
      <vt:lpstr>数位dp</vt:lpstr>
      <vt:lpstr>数位dp</vt:lpstr>
      <vt:lpstr>solve</vt:lpstr>
      <vt:lpstr>BZOJ1026 [SCOI2009]windy数</vt:lpstr>
      <vt:lpstr>solve</vt:lpstr>
      <vt:lpstr>solve</vt:lpstr>
      <vt:lpstr>概率dp</vt:lpstr>
      <vt:lpstr>Uva12230Crossing Rivers (数学期望)</vt:lpstr>
      <vt:lpstr>solve</vt:lpstr>
      <vt:lpstr>SPOJ Favorite Dice（数学期望）</vt:lpstr>
      <vt:lpstr>solve</vt:lpstr>
      <vt:lpstr>SGU495Kids and Prizes（数学期望||概率DP||公式）</vt:lpstr>
      <vt:lpstr>solve</vt:lpstr>
      <vt:lpstr>HDU4035 Maze</vt:lpstr>
      <vt:lpstr>solve</vt:lpstr>
      <vt:lpstr>solve</vt:lpstr>
      <vt:lpstr>solve</vt:lpstr>
      <vt:lpstr>solve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数位dp和概率dp</dc:title>
  <dc:creator>zhuang shuman</dc:creator>
  <cp:lastModifiedBy>zhuang shuman</cp:lastModifiedBy>
  <cp:revision>2</cp:revision>
  <dcterms:created xsi:type="dcterms:W3CDTF">2020-08-19T15:48:18Z</dcterms:created>
  <dcterms:modified xsi:type="dcterms:W3CDTF">2020-08-20T15:15:55Z</dcterms:modified>
</cp:coreProperties>
</file>