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2" r:id="rId4"/>
    <p:sldId id="279" r:id="rId5"/>
    <p:sldId id="271" r:id="rId6"/>
    <p:sldId id="280" r:id="rId7"/>
    <p:sldId id="262" r:id="rId8"/>
    <p:sldId id="285" r:id="rId9"/>
    <p:sldId id="258" r:id="rId10"/>
    <p:sldId id="259" r:id="rId11"/>
    <p:sldId id="263" r:id="rId12"/>
    <p:sldId id="264" r:id="rId13"/>
    <p:sldId id="266" r:id="rId14"/>
    <p:sldId id="260" r:id="rId15"/>
    <p:sldId id="267" r:id="rId16"/>
    <p:sldId id="268" r:id="rId17"/>
    <p:sldId id="261" r:id="rId18"/>
    <p:sldId id="278" r:id="rId19"/>
    <p:sldId id="273" r:id="rId20"/>
    <p:sldId id="284" r:id="rId21"/>
    <p:sldId id="286" r:id="rId22"/>
    <p:sldId id="277" r:id="rId23"/>
    <p:sldId id="281" r:id="rId24"/>
    <p:sldId id="282" r:id="rId25"/>
    <p:sldId id="287" r:id="rId26"/>
    <p:sldId id="28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D3C5972-2D4B-4267-B62F-73B1771E4111}">
          <p14:sldIdLst>
            <p14:sldId id="256"/>
            <p14:sldId id="257"/>
            <p14:sldId id="272"/>
            <p14:sldId id="279"/>
            <p14:sldId id="271"/>
            <p14:sldId id="280"/>
            <p14:sldId id="262"/>
            <p14:sldId id="285"/>
            <p14:sldId id="258"/>
            <p14:sldId id="259"/>
            <p14:sldId id="263"/>
            <p14:sldId id="264"/>
            <p14:sldId id="266"/>
            <p14:sldId id="260"/>
            <p14:sldId id="267"/>
            <p14:sldId id="268"/>
            <p14:sldId id="261"/>
            <p14:sldId id="278"/>
            <p14:sldId id="273"/>
            <p14:sldId id="284"/>
            <p14:sldId id="286"/>
          </p14:sldIdLst>
        </p14:section>
        <p14:section name="无标题节" id="{11FD3FAD-CF06-4F3C-9F98-FF79878E3DB1}">
          <p14:sldIdLst>
            <p14:sldId id="277"/>
            <p14:sldId id="281"/>
            <p14:sldId id="282"/>
            <p14:sldId id="287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8b6c4c6e8c8407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08:48:00.624" idx="1">
    <p:pos x="10" y="10"/>
    <p:text>不能按照键值对的顺序进行遍历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D88FF-ED63-4B50-B607-9ECDDE765EC8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B6B59-A408-45E4-A7C6-1E02B86C7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41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A411C-3F1C-41AC-B94E-5AA5646B9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ECD073-F519-4619-9DD5-8DC1D15EE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8B739-6CC9-4A1C-82BC-56F2B7F3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9B3E-FCD6-41CC-893E-CC2D3C34ACA4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62B267-44A5-41FC-AE9F-0B5ED781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78995-5DA3-4729-AE7C-74E01F97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2A7-57FC-4FA4-A994-E78F4812E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79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0A1CB-0EFC-43F8-9C7D-BF89A40F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A96F8F-CF7D-42CC-A208-57BDE5DD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702D7-C5C5-482F-8BFB-A6EE5F1A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9B3E-FCD6-41CC-893E-CC2D3C34ACA4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05723-D2D8-407C-91E3-CB72670C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D75F4-1390-4011-9F83-A514019F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2A7-57FC-4FA4-A994-E78F4812E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3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BF18BA-9DF7-4AB4-9D8B-70F58DB04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78143B-5A86-4013-ADCB-C96B6BB02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47FF6-9902-4942-BAB0-33AB11C0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9B3E-FCD6-41CC-893E-CC2D3C34ACA4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1D81F-0FA6-4C18-B2D4-A1D3F540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BB1F2-3B18-49B2-A336-09C644B8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2A7-57FC-4FA4-A994-E78F4812E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8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956DC-3E66-4341-B389-DE88B78B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98627-5A10-44B5-B8C2-BB6A9784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5C90F-89BC-45E6-8C7A-7DB1931A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9B3E-FCD6-41CC-893E-CC2D3C34ACA4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C1121-853E-4EA4-98DF-03B05AEC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FD7D5-43E3-4317-9BF6-C59639E4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2A7-57FC-4FA4-A994-E78F4812E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8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02D9D-036F-44C2-A99D-17301ABE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F8D687-C361-4CDE-BF97-C34A4297C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FEEB1-9889-4358-AFEB-28308712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9B3E-FCD6-41CC-893E-CC2D3C34ACA4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0AA81-6D26-4217-ABC2-DC81145C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679967-7D50-49A6-AF47-535CCB2B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2A7-57FC-4FA4-A994-E78F4812E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0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9B078-B553-47A0-8F15-D2141BCC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5A12F-3B24-4F91-87E8-8EED003C1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8A522C-512D-440B-A3A2-5D2AA02A5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FA983B-691F-4151-A063-6A90E267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9B3E-FCD6-41CC-893E-CC2D3C34ACA4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5F175E-F821-4838-A8B7-E94180B5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9E26CA-965B-4E40-8AFA-5D6AB5F6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2A7-57FC-4FA4-A994-E78F4812E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8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E0945-E8F6-4795-A395-C6D0D763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B4ECE8-4BB8-44E6-8F5B-6A052A461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5F8955-610A-4338-AF86-ECB80D6E9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542E3B-14A0-46AC-8F5E-FE29F08B0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CF7CC0-EC94-46B2-A968-6F8EE6A6D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847EEA-48E3-499B-95CA-CC6BC1C2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9B3E-FCD6-41CC-893E-CC2D3C34ACA4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8BCA9E-09D3-4DF2-AA91-59144E70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1C8667-96A2-401F-B850-A25B4547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2A7-57FC-4FA4-A994-E78F4812E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8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63D69-19E8-4C1D-AB81-6EF92068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98F9C4-5D09-4B1C-A4A8-3C1CF8DB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9B3E-FCD6-41CC-893E-CC2D3C34ACA4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AAC7FF-EE4F-4CF5-A223-C39115D5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3954A3-D76B-457D-8D68-952F3933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2A7-57FC-4FA4-A994-E78F4812E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3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77290D-68BD-4214-8E28-C283D39A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9B3E-FCD6-41CC-893E-CC2D3C34ACA4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C2919D-3003-4473-9520-3F7349D2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D8F3F4-A8E1-459A-B160-8F0CB82E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2A7-57FC-4FA4-A994-E78F4812E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13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F99A9-0507-4696-9FDF-25800907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286D1-B898-4B39-A841-F946421A3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E9E1A1-08D8-4CE8-8498-1E92D91D2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4C959-3CF9-4C34-BB68-CE62C2AB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9B3E-FCD6-41CC-893E-CC2D3C34ACA4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BD38B7-42B2-4BC9-B516-74691C7F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035F8B-3F96-4F74-BA76-3C92EAEF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2A7-57FC-4FA4-A994-E78F4812E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2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0C2FB-06A7-45D9-ABE2-9C0E3386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A1175F-0031-4CFE-A32B-737A7CE9A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ED3EFF-F093-46B7-B491-9478FACC4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BEDFC8-E2DA-4918-B957-8DB56A0FE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9B3E-FCD6-41CC-893E-CC2D3C34ACA4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2A2908-8E15-4268-830D-766E1569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085568-522F-4C94-9C65-64C2DE38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2A7-57FC-4FA4-A994-E78F4812E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31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DA00D5-2910-4568-B409-516F4650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431005-FEDA-4815-BA89-D47F6EFE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6DEBE9-1A85-49EB-9DD0-7B55D5374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F9B3E-FCD6-41CC-893E-CC2D3C34ACA4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BB6235-D623-4435-BEB7-FD7FE131A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714A3-446F-4A0D-A629-6DB975595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5D2A7-57FC-4FA4-A994-E78F4812E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5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B9F0F-DC1B-4C66-9A0C-E9AE66BDA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栈、队列、</a:t>
            </a:r>
            <a:r>
              <a:rPr lang="en-US" altLang="zh-CN" dirty="0"/>
              <a:t>STL</a:t>
            </a:r>
            <a:r>
              <a:rPr lang="zh-CN" altLang="en-US" dirty="0"/>
              <a:t>、并查集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4E1A55-6712-40CF-9D20-9FA42AE66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210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7596E-8875-491A-BC6C-D01C23AA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 stack      </a:t>
            </a:r>
            <a:r>
              <a:rPr lang="zh-CN" altLang="en-US" dirty="0"/>
              <a:t>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36CD0-3B2A-425E-9446-65282D6D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栈的性质：后进先出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0B76F41-A957-4521-80A6-BAC35C59F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70986"/>
              </p:ext>
            </p:extLst>
          </p:nvPr>
        </p:nvGraphicFramePr>
        <p:xfrm>
          <a:off x="1189702" y="2443560"/>
          <a:ext cx="147811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23">
                  <a:extLst>
                    <a:ext uri="{9D8B030D-6E8A-4147-A177-3AD203B41FA5}">
                      <a16:colId xmlns:a16="http://schemas.microsoft.com/office/drawing/2014/main" val="2543304658"/>
                    </a:ext>
                  </a:extLst>
                </a:gridCol>
                <a:gridCol w="295623">
                  <a:extLst>
                    <a:ext uri="{9D8B030D-6E8A-4147-A177-3AD203B41FA5}">
                      <a16:colId xmlns:a16="http://schemas.microsoft.com/office/drawing/2014/main" val="150337344"/>
                    </a:ext>
                  </a:extLst>
                </a:gridCol>
                <a:gridCol w="295623">
                  <a:extLst>
                    <a:ext uri="{9D8B030D-6E8A-4147-A177-3AD203B41FA5}">
                      <a16:colId xmlns:a16="http://schemas.microsoft.com/office/drawing/2014/main" val="2827922409"/>
                    </a:ext>
                  </a:extLst>
                </a:gridCol>
                <a:gridCol w="295623">
                  <a:extLst>
                    <a:ext uri="{9D8B030D-6E8A-4147-A177-3AD203B41FA5}">
                      <a16:colId xmlns:a16="http://schemas.microsoft.com/office/drawing/2014/main" val="4218721298"/>
                    </a:ext>
                  </a:extLst>
                </a:gridCol>
                <a:gridCol w="295623">
                  <a:extLst>
                    <a:ext uri="{9D8B030D-6E8A-4147-A177-3AD203B41FA5}">
                      <a16:colId xmlns:a16="http://schemas.microsoft.com/office/drawing/2014/main" val="3234813009"/>
                    </a:ext>
                  </a:extLst>
                </a:gridCol>
              </a:tblGrid>
              <a:tr h="16523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22124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AEB7AD2-4D3F-4DED-8292-89CD5C7B5C46}"/>
              </a:ext>
            </a:extLst>
          </p:cNvPr>
          <p:cNvSpPr txBox="1"/>
          <p:nvPr/>
        </p:nvSpPr>
        <p:spPr>
          <a:xfrm>
            <a:off x="1093353" y="363196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插入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D0F420-36F9-4733-A161-F1031157945D}"/>
              </a:ext>
            </a:extLst>
          </p:cNvPr>
          <p:cNvSpPr txBox="1"/>
          <p:nvPr/>
        </p:nvSpPr>
        <p:spPr>
          <a:xfrm>
            <a:off x="1063520" y="28205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弹出</a:t>
            </a:r>
            <a:endParaRPr lang="zh-CN" altLang="en-US" dirty="0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546B74A5-BFDD-448D-B244-66EE4C56B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55516"/>
              </p:ext>
            </p:extLst>
          </p:nvPr>
        </p:nvGraphicFramePr>
        <p:xfrm>
          <a:off x="1171748" y="3198734"/>
          <a:ext cx="12567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89">
                  <a:extLst>
                    <a:ext uri="{9D8B030D-6E8A-4147-A177-3AD203B41FA5}">
                      <a16:colId xmlns:a16="http://schemas.microsoft.com/office/drawing/2014/main" val="2543304658"/>
                    </a:ext>
                  </a:extLst>
                </a:gridCol>
                <a:gridCol w="314189">
                  <a:extLst>
                    <a:ext uri="{9D8B030D-6E8A-4147-A177-3AD203B41FA5}">
                      <a16:colId xmlns:a16="http://schemas.microsoft.com/office/drawing/2014/main" val="150337344"/>
                    </a:ext>
                  </a:extLst>
                </a:gridCol>
                <a:gridCol w="314189">
                  <a:extLst>
                    <a:ext uri="{9D8B030D-6E8A-4147-A177-3AD203B41FA5}">
                      <a16:colId xmlns:a16="http://schemas.microsoft.com/office/drawing/2014/main" val="2827922409"/>
                    </a:ext>
                  </a:extLst>
                </a:gridCol>
                <a:gridCol w="314189">
                  <a:extLst>
                    <a:ext uri="{9D8B030D-6E8A-4147-A177-3AD203B41FA5}">
                      <a16:colId xmlns:a16="http://schemas.microsoft.com/office/drawing/2014/main" val="4218721298"/>
                    </a:ext>
                  </a:extLst>
                </a:gridCol>
              </a:tblGrid>
              <a:tr h="16523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221244"/>
                  </a:ext>
                </a:extLst>
              </a:tr>
            </a:tbl>
          </a:graphicData>
        </a:graphic>
      </p:graphicFrame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EDC52DB6-888D-43C7-B0C0-F8FDC5726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051515"/>
              </p:ext>
            </p:extLst>
          </p:nvPr>
        </p:nvGraphicFramePr>
        <p:xfrm>
          <a:off x="1189638" y="4001220"/>
          <a:ext cx="147811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23">
                  <a:extLst>
                    <a:ext uri="{9D8B030D-6E8A-4147-A177-3AD203B41FA5}">
                      <a16:colId xmlns:a16="http://schemas.microsoft.com/office/drawing/2014/main" val="2543304658"/>
                    </a:ext>
                  </a:extLst>
                </a:gridCol>
                <a:gridCol w="295623">
                  <a:extLst>
                    <a:ext uri="{9D8B030D-6E8A-4147-A177-3AD203B41FA5}">
                      <a16:colId xmlns:a16="http://schemas.microsoft.com/office/drawing/2014/main" val="150337344"/>
                    </a:ext>
                  </a:extLst>
                </a:gridCol>
                <a:gridCol w="295623">
                  <a:extLst>
                    <a:ext uri="{9D8B030D-6E8A-4147-A177-3AD203B41FA5}">
                      <a16:colId xmlns:a16="http://schemas.microsoft.com/office/drawing/2014/main" val="2827922409"/>
                    </a:ext>
                  </a:extLst>
                </a:gridCol>
                <a:gridCol w="295623">
                  <a:extLst>
                    <a:ext uri="{9D8B030D-6E8A-4147-A177-3AD203B41FA5}">
                      <a16:colId xmlns:a16="http://schemas.microsoft.com/office/drawing/2014/main" val="4218721298"/>
                    </a:ext>
                  </a:extLst>
                </a:gridCol>
                <a:gridCol w="295623">
                  <a:extLst>
                    <a:ext uri="{9D8B030D-6E8A-4147-A177-3AD203B41FA5}">
                      <a16:colId xmlns:a16="http://schemas.microsoft.com/office/drawing/2014/main" val="3234813009"/>
                    </a:ext>
                  </a:extLst>
                </a:gridCol>
              </a:tblGrid>
              <a:tr h="16523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221244"/>
                  </a:ext>
                </a:extLst>
              </a:tr>
            </a:tbl>
          </a:graphicData>
        </a:graphic>
      </p:graphicFrame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08C0FE4-2B18-47D8-8958-29052908F476}"/>
              </a:ext>
            </a:extLst>
          </p:cNvPr>
          <p:cNvSpPr txBox="1">
            <a:spLocks/>
          </p:cNvSpPr>
          <p:nvPr/>
        </p:nvSpPr>
        <p:spPr>
          <a:xfrm>
            <a:off x="5095811" y="1782256"/>
            <a:ext cx="5677320" cy="3564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#include &lt;stack&gt;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stack &lt;int&gt;S;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s.push</a:t>
            </a:r>
            <a:r>
              <a:rPr lang="en-US" altLang="zh-CN" dirty="0"/>
              <a:t>(x)//</a:t>
            </a:r>
            <a:r>
              <a:rPr lang="zh-CN" altLang="en-US" dirty="0"/>
              <a:t>入栈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s.pop</a:t>
            </a:r>
            <a:r>
              <a:rPr lang="en-US" altLang="zh-CN" dirty="0"/>
              <a:t>()//</a:t>
            </a:r>
            <a:r>
              <a:rPr lang="zh-CN" altLang="en-US" dirty="0"/>
              <a:t>出栈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s.top</a:t>
            </a:r>
            <a:r>
              <a:rPr lang="en-US" altLang="zh-CN" dirty="0"/>
              <a:t>()//</a:t>
            </a:r>
            <a:r>
              <a:rPr lang="zh-CN" altLang="en-US" dirty="0"/>
              <a:t>访问栈顶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s.empty</a:t>
            </a:r>
            <a:r>
              <a:rPr lang="en-US" altLang="zh-CN" dirty="0"/>
              <a:t>()//</a:t>
            </a:r>
            <a:r>
              <a:rPr lang="zh-CN" altLang="en-US" dirty="0"/>
              <a:t>栈空返回</a:t>
            </a:r>
            <a:r>
              <a:rPr lang="en-US" altLang="zh-CN" dirty="0"/>
              <a:t>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s.size</a:t>
            </a:r>
            <a:r>
              <a:rPr lang="en-US" altLang="zh-CN" dirty="0"/>
              <a:t>()//</a:t>
            </a:r>
            <a:r>
              <a:rPr lang="zh-CN" altLang="en-US" dirty="0"/>
              <a:t>返回栈元素个数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245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E9503-A359-4E34-BF8F-CFDA1C7B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数组模拟栈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0E17DF-54EA-4F12-A7EC-8D628BC08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330" y="365125"/>
            <a:ext cx="4458256" cy="564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9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DB554-F1C6-49F8-82D4-DD0216B5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hdu</a:t>
            </a:r>
            <a:r>
              <a:rPr lang="en-US" altLang="zh-CN" dirty="0"/>
              <a:t> 1870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A12C1-EC11-4FDE-8801-FA27CA1A4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(  )</a:t>
            </a:r>
            <a:r>
              <a:rPr lang="zh-CN" altLang="en-US" dirty="0"/>
              <a:t>代表包裹 </a:t>
            </a:r>
            <a:r>
              <a:rPr lang="en-US" altLang="zh-CN" dirty="0"/>
              <a:t>B</a:t>
            </a:r>
            <a:r>
              <a:rPr lang="zh-CN" altLang="en-US" dirty="0"/>
              <a:t>代表礼物，给定一个序列，至少要拆多少个包裹才能得到礼物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((((B)()))())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</a:p>
          <a:p>
            <a:pPr marL="0" indent="0">
              <a:buNone/>
            </a:pPr>
            <a:r>
              <a:rPr lang="en-US" altLang="zh-CN" dirty="0"/>
              <a:t>(B)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zh-CN" altLang="en-US" b="1" dirty="0"/>
              <a:t>理解括号序列</a:t>
            </a:r>
            <a:r>
              <a:rPr lang="zh-CN" altLang="en-US" b="1" dirty="0">
                <a:sym typeface="Wingdings" panose="05000000000000000000" pitchFamily="2" charset="2"/>
              </a:rPr>
              <a:t>，将序列中删去紧密相连的（），其余部分仍为合法的括号序列，这就是用栈去检测括号序列合法性的原理。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3127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A52E-BF35-47FE-A439-41443E5E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1363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497B7-C006-46CE-956B-07373D138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Autofit/>
          </a:bodyPr>
          <a:lstStyle/>
          <a:p>
            <a:r>
              <a:rPr lang="zh-CN" altLang="en-US" dirty="0"/>
              <a:t>现有一个火车站，中间有一段铁轨同时通往入口和出口。火车按照</a:t>
            </a:r>
            <a:r>
              <a:rPr lang="en-US" altLang="zh-CN" dirty="0"/>
              <a:t>1~n</a:t>
            </a:r>
            <a:r>
              <a:rPr lang="zh-CN" altLang="en-US" dirty="0"/>
              <a:t>的顺序入站，问是否有可能形成给定的出站序列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1 2 3 4 5  </a:t>
            </a:r>
            <a:r>
              <a:rPr lang="zh-CN" altLang="en-US" dirty="0"/>
              <a:t>可以</a:t>
            </a:r>
            <a:endParaRPr lang="en-US" altLang="zh-CN" dirty="0"/>
          </a:p>
          <a:p>
            <a:r>
              <a:rPr lang="en-US" altLang="zh-CN" dirty="0"/>
              <a:t>5 4 1 2 3  </a:t>
            </a:r>
            <a:r>
              <a:rPr lang="zh-CN" altLang="en-US" dirty="0"/>
              <a:t>不可以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压栈</a:t>
            </a:r>
            <a:r>
              <a:rPr lang="en-US" altLang="zh-CN" b="1" dirty="0"/>
              <a:t>-</a:t>
            </a:r>
            <a:r>
              <a:rPr lang="zh-CN" altLang="en-US" b="1" dirty="0"/>
              <a:t>判断（弹出）</a:t>
            </a:r>
            <a:r>
              <a:rPr lang="en-US" altLang="zh-CN" b="1" dirty="0"/>
              <a:t>-</a:t>
            </a:r>
            <a:r>
              <a:rPr lang="zh-CN" altLang="en-US" b="1" dirty="0"/>
              <a:t>压栈</a:t>
            </a:r>
            <a:r>
              <a:rPr lang="en-US" altLang="zh-CN" b="1" dirty="0"/>
              <a:t>-</a:t>
            </a:r>
            <a:r>
              <a:rPr lang="zh-CN" altLang="en-US" b="1" dirty="0"/>
              <a:t>判断</a:t>
            </a:r>
            <a:r>
              <a:rPr lang="en-US" altLang="zh-CN" b="1" dirty="0"/>
              <a:t>-</a:t>
            </a:r>
            <a:r>
              <a:rPr lang="zh-CN" altLang="en-US" b="1" dirty="0"/>
              <a:t>弹出</a:t>
            </a:r>
            <a:r>
              <a:rPr lang="en-US" altLang="zh-CN" b="1" dirty="0"/>
              <a:t>-</a:t>
            </a:r>
            <a:r>
              <a:rPr lang="zh-CN" altLang="en-US" b="1" dirty="0"/>
              <a:t>（压栈）</a:t>
            </a:r>
            <a:r>
              <a:rPr lang="en-US" altLang="zh-CN" b="1" dirty="0"/>
              <a:t>-</a:t>
            </a:r>
            <a:r>
              <a:rPr lang="zh-CN" altLang="en-US" b="1" dirty="0"/>
              <a:t>判断</a:t>
            </a:r>
            <a:r>
              <a:rPr lang="en-US" altLang="zh-CN" b="1" dirty="0"/>
              <a:t>-……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F159F2-34E7-4364-9963-67DB0F02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601" y="1915472"/>
            <a:ext cx="4435224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55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03BEB-BB02-4789-A48D-5A53C3DC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 queue     </a:t>
            </a:r>
            <a:r>
              <a:rPr lang="zh-CN" altLang="en-US" dirty="0"/>
              <a:t>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2E045-0AA6-4854-A4B4-2177A1E1F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403" y="1690688"/>
            <a:ext cx="5328262" cy="40040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#include &lt;queue&gt;</a:t>
            </a:r>
          </a:p>
          <a:p>
            <a:pPr marL="0" indent="0">
              <a:buNone/>
            </a:pPr>
            <a:r>
              <a:rPr lang="en-US" altLang="zh-CN" dirty="0"/>
              <a:t>queue &lt;int&gt;S;</a:t>
            </a:r>
          </a:p>
          <a:p>
            <a:pPr marL="0" indent="0">
              <a:buNone/>
            </a:pPr>
            <a:r>
              <a:rPr lang="en-US" altLang="zh-CN" dirty="0" err="1"/>
              <a:t>s.push</a:t>
            </a:r>
            <a:r>
              <a:rPr lang="en-US" altLang="zh-CN" dirty="0"/>
              <a:t>(x)//</a:t>
            </a:r>
            <a:r>
              <a:rPr lang="zh-CN" altLang="en-US" dirty="0"/>
              <a:t>入队列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s.pop</a:t>
            </a:r>
            <a:r>
              <a:rPr lang="en-US" altLang="zh-CN" dirty="0"/>
              <a:t>()//</a:t>
            </a:r>
            <a:r>
              <a:rPr lang="zh-CN" altLang="en-US" dirty="0"/>
              <a:t>出队列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s.front</a:t>
            </a:r>
            <a:r>
              <a:rPr lang="en-US" altLang="zh-CN" dirty="0"/>
              <a:t>()//</a:t>
            </a:r>
            <a:r>
              <a:rPr lang="zh-CN" altLang="en-US" dirty="0"/>
              <a:t>访问队首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 err="1"/>
              <a:t>s.back</a:t>
            </a:r>
            <a:r>
              <a:rPr lang="en-US" altLang="zh-CN" b="1" dirty="0"/>
              <a:t>()//</a:t>
            </a:r>
            <a:r>
              <a:rPr lang="zh-CN" altLang="en-US" b="1" dirty="0"/>
              <a:t>访问队尾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 err="1"/>
              <a:t>s.empty</a:t>
            </a:r>
            <a:r>
              <a:rPr lang="en-US" altLang="zh-CN" dirty="0"/>
              <a:t>()//</a:t>
            </a:r>
            <a:r>
              <a:rPr lang="zh-CN" altLang="en-US" dirty="0"/>
              <a:t>队列空返回</a:t>
            </a:r>
            <a:r>
              <a:rPr lang="en-US" altLang="zh-CN" dirty="0"/>
              <a:t>true</a:t>
            </a:r>
          </a:p>
          <a:p>
            <a:pPr marL="0" indent="0">
              <a:buNone/>
            </a:pPr>
            <a:r>
              <a:rPr lang="en-US" altLang="zh-CN" dirty="0" err="1"/>
              <a:t>s.size</a:t>
            </a:r>
            <a:r>
              <a:rPr lang="en-US" altLang="zh-CN" dirty="0"/>
              <a:t>()//</a:t>
            </a:r>
            <a:r>
              <a:rPr lang="zh-CN" altLang="en-US" dirty="0"/>
              <a:t>返回队列元素个数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40078CF-7AF5-407D-AF14-299A39CE3CB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队列的性质：先进先出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AC00AEA-4BDC-4923-BBDE-E217FF38C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81797"/>
              </p:ext>
            </p:extLst>
          </p:nvPr>
        </p:nvGraphicFramePr>
        <p:xfrm>
          <a:off x="1189702" y="2443560"/>
          <a:ext cx="147811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23">
                  <a:extLst>
                    <a:ext uri="{9D8B030D-6E8A-4147-A177-3AD203B41FA5}">
                      <a16:colId xmlns:a16="http://schemas.microsoft.com/office/drawing/2014/main" val="2543304658"/>
                    </a:ext>
                  </a:extLst>
                </a:gridCol>
                <a:gridCol w="295623">
                  <a:extLst>
                    <a:ext uri="{9D8B030D-6E8A-4147-A177-3AD203B41FA5}">
                      <a16:colId xmlns:a16="http://schemas.microsoft.com/office/drawing/2014/main" val="150337344"/>
                    </a:ext>
                  </a:extLst>
                </a:gridCol>
                <a:gridCol w="295623">
                  <a:extLst>
                    <a:ext uri="{9D8B030D-6E8A-4147-A177-3AD203B41FA5}">
                      <a16:colId xmlns:a16="http://schemas.microsoft.com/office/drawing/2014/main" val="2827922409"/>
                    </a:ext>
                  </a:extLst>
                </a:gridCol>
                <a:gridCol w="295623">
                  <a:extLst>
                    <a:ext uri="{9D8B030D-6E8A-4147-A177-3AD203B41FA5}">
                      <a16:colId xmlns:a16="http://schemas.microsoft.com/office/drawing/2014/main" val="4218721298"/>
                    </a:ext>
                  </a:extLst>
                </a:gridCol>
                <a:gridCol w="295623">
                  <a:extLst>
                    <a:ext uri="{9D8B030D-6E8A-4147-A177-3AD203B41FA5}">
                      <a16:colId xmlns:a16="http://schemas.microsoft.com/office/drawing/2014/main" val="3234813009"/>
                    </a:ext>
                  </a:extLst>
                </a:gridCol>
              </a:tblGrid>
              <a:tr h="16523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22124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E7066D4-4EF9-4DBF-B8D8-7D4B54CAAC9E}"/>
              </a:ext>
            </a:extLst>
          </p:cNvPr>
          <p:cNvSpPr txBox="1"/>
          <p:nvPr/>
        </p:nvSpPr>
        <p:spPr>
          <a:xfrm>
            <a:off x="1093353" y="363196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插入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99DA86-8001-4077-93A2-B02D7E16E56F}"/>
              </a:ext>
            </a:extLst>
          </p:cNvPr>
          <p:cNvSpPr txBox="1"/>
          <p:nvPr/>
        </p:nvSpPr>
        <p:spPr>
          <a:xfrm>
            <a:off x="1063520" y="28205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弹出</a:t>
            </a:r>
            <a:endParaRPr lang="zh-CN" altLang="en-US" dirty="0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5B456F17-660E-45CE-9D8D-E31C788C0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450694"/>
              </p:ext>
            </p:extLst>
          </p:nvPr>
        </p:nvGraphicFramePr>
        <p:xfrm>
          <a:off x="1171748" y="3198734"/>
          <a:ext cx="12567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89">
                  <a:extLst>
                    <a:ext uri="{9D8B030D-6E8A-4147-A177-3AD203B41FA5}">
                      <a16:colId xmlns:a16="http://schemas.microsoft.com/office/drawing/2014/main" val="2543304658"/>
                    </a:ext>
                  </a:extLst>
                </a:gridCol>
                <a:gridCol w="314189">
                  <a:extLst>
                    <a:ext uri="{9D8B030D-6E8A-4147-A177-3AD203B41FA5}">
                      <a16:colId xmlns:a16="http://schemas.microsoft.com/office/drawing/2014/main" val="150337344"/>
                    </a:ext>
                  </a:extLst>
                </a:gridCol>
                <a:gridCol w="314189">
                  <a:extLst>
                    <a:ext uri="{9D8B030D-6E8A-4147-A177-3AD203B41FA5}">
                      <a16:colId xmlns:a16="http://schemas.microsoft.com/office/drawing/2014/main" val="2827922409"/>
                    </a:ext>
                  </a:extLst>
                </a:gridCol>
                <a:gridCol w="314189">
                  <a:extLst>
                    <a:ext uri="{9D8B030D-6E8A-4147-A177-3AD203B41FA5}">
                      <a16:colId xmlns:a16="http://schemas.microsoft.com/office/drawing/2014/main" val="4218721298"/>
                    </a:ext>
                  </a:extLst>
                </a:gridCol>
              </a:tblGrid>
              <a:tr h="16523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221244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299DDF76-EC11-44F9-92D5-7E3989A90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8644"/>
              </p:ext>
            </p:extLst>
          </p:nvPr>
        </p:nvGraphicFramePr>
        <p:xfrm>
          <a:off x="1189638" y="4001220"/>
          <a:ext cx="147811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23">
                  <a:extLst>
                    <a:ext uri="{9D8B030D-6E8A-4147-A177-3AD203B41FA5}">
                      <a16:colId xmlns:a16="http://schemas.microsoft.com/office/drawing/2014/main" val="2543304658"/>
                    </a:ext>
                  </a:extLst>
                </a:gridCol>
                <a:gridCol w="295623">
                  <a:extLst>
                    <a:ext uri="{9D8B030D-6E8A-4147-A177-3AD203B41FA5}">
                      <a16:colId xmlns:a16="http://schemas.microsoft.com/office/drawing/2014/main" val="150337344"/>
                    </a:ext>
                  </a:extLst>
                </a:gridCol>
                <a:gridCol w="295623">
                  <a:extLst>
                    <a:ext uri="{9D8B030D-6E8A-4147-A177-3AD203B41FA5}">
                      <a16:colId xmlns:a16="http://schemas.microsoft.com/office/drawing/2014/main" val="2827922409"/>
                    </a:ext>
                  </a:extLst>
                </a:gridCol>
                <a:gridCol w="295623">
                  <a:extLst>
                    <a:ext uri="{9D8B030D-6E8A-4147-A177-3AD203B41FA5}">
                      <a16:colId xmlns:a16="http://schemas.microsoft.com/office/drawing/2014/main" val="4218721298"/>
                    </a:ext>
                  </a:extLst>
                </a:gridCol>
                <a:gridCol w="295623">
                  <a:extLst>
                    <a:ext uri="{9D8B030D-6E8A-4147-A177-3AD203B41FA5}">
                      <a16:colId xmlns:a16="http://schemas.microsoft.com/office/drawing/2014/main" val="3234813009"/>
                    </a:ext>
                  </a:extLst>
                </a:gridCol>
              </a:tblGrid>
              <a:tr h="16523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221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544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682F8-16BC-479D-AAE1-FFF87807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队列的数组实现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5E596B-0268-4C67-8073-F98C3CA6C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62" y="911161"/>
            <a:ext cx="4634871" cy="531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10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CD6A9-A7D5-4ABC-A1B2-3AD98E7F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 1276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E47A6-0485-4649-B949-9E8AE4F3B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某部队进行新兵队列训练，将新兵从一开始按顺序依次编号，并排成一行横队，训练的规则如下：从头开始一至二报数，凡报到二的出列，剩下的向小序号方向靠拢，再从头开始进行一至三报数，凡报到三的出列，剩下的向小序号方向靠拢，继续从头开始进行一至二报数。。。，以后从头开始轮流进行一至二报数、一至三报数直到剩下的人数不超过三人为止。</a:t>
            </a:r>
            <a:endParaRPr lang="en-US" altLang="zh-CN" sz="2400" dirty="0"/>
          </a:p>
          <a:p>
            <a:r>
              <a:rPr lang="zh-CN" altLang="en-US" sz="2400" dirty="0"/>
              <a:t>给定新兵人数，输入最后剩下的新兵的编号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20</a:t>
            </a:r>
          </a:p>
          <a:p>
            <a:pPr marL="0" indent="0">
              <a:buNone/>
            </a:pPr>
            <a:r>
              <a:rPr lang="en-US" altLang="zh-CN" sz="2400" dirty="0"/>
              <a:t>   1 7 19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845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6E2BE-1D2E-45D6-8622-64B6F224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 </a:t>
            </a:r>
            <a:r>
              <a:rPr lang="en-US" altLang="zh-CN" dirty="0" err="1"/>
              <a:t>priority_queue</a:t>
            </a:r>
            <a:r>
              <a:rPr lang="en-US" altLang="zh-CN" dirty="0"/>
              <a:t>  </a:t>
            </a:r>
            <a:r>
              <a:rPr lang="zh-CN" altLang="en-US" dirty="0"/>
              <a:t>优先队列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9E6EA-61F2-4578-BDA8-85EFA99F4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7323" cy="4351338"/>
          </a:xfrm>
        </p:spPr>
        <p:txBody>
          <a:bodyPr/>
          <a:lstStyle/>
          <a:p>
            <a:r>
              <a:rPr lang="zh-CN" altLang="en-US" dirty="0"/>
              <a:t>优先队列的性质：</a:t>
            </a:r>
            <a:endParaRPr lang="en-US" altLang="zh-CN" dirty="0"/>
          </a:p>
          <a:p>
            <a:r>
              <a:rPr lang="zh-CN" altLang="en-US" dirty="0"/>
              <a:t>无论在任何时刻，队首元素都是队列元素中最大的那个（大根堆）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想选用小根堆可以将元素取反</a:t>
            </a: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E345F52-5A60-496F-9EE7-35237C378613}"/>
              </a:ext>
            </a:extLst>
          </p:cNvPr>
          <p:cNvSpPr txBox="1">
            <a:spLocks/>
          </p:cNvSpPr>
          <p:nvPr/>
        </p:nvSpPr>
        <p:spPr>
          <a:xfrm>
            <a:off x="5501403" y="1690688"/>
            <a:ext cx="5328262" cy="4004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#include &lt;queue&gt;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priority_queue</a:t>
            </a:r>
            <a:r>
              <a:rPr lang="en-US" altLang="zh-CN" dirty="0"/>
              <a:t> &lt;int&gt;S;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s.push</a:t>
            </a:r>
            <a:r>
              <a:rPr lang="en-US" altLang="zh-CN" dirty="0"/>
              <a:t>(x)//</a:t>
            </a:r>
            <a:r>
              <a:rPr lang="zh-CN" altLang="en-US" dirty="0"/>
              <a:t>入堆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s.pop</a:t>
            </a:r>
            <a:r>
              <a:rPr lang="en-US" altLang="zh-CN" dirty="0"/>
              <a:t>()//</a:t>
            </a:r>
            <a:r>
              <a:rPr lang="zh-CN" altLang="en-US" dirty="0"/>
              <a:t>出队列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s.top</a:t>
            </a:r>
            <a:r>
              <a:rPr lang="en-US" altLang="zh-CN" dirty="0"/>
              <a:t>()//</a:t>
            </a:r>
            <a:r>
              <a:rPr lang="zh-CN" altLang="en-US" dirty="0"/>
              <a:t>堆顶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s.empty</a:t>
            </a:r>
            <a:r>
              <a:rPr lang="en-US" altLang="zh-CN" dirty="0"/>
              <a:t>()//</a:t>
            </a:r>
            <a:r>
              <a:rPr lang="zh-CN" altLang="en-US" dirty="0"/>
              <a:t>堆空返回</a:t>
            </a:r>
            <a:r>
              <a:rPr lang="en-US" altLang="zh-CN" dirty="0"/>
              <a:t>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s.size</a:t>
            </a:r>
            <a:r>
              <a:rPr lang="en-US" altLang="zh-CN" dirty="0"/>
              <a:t>()//</a:t>
            </a:r>
            <a:r>
              <a:rPr lang="zh-CN" altLang="en-US" dirty="0"/>
              <a:t>返回队列元素个数</a:t>
            </a:r>
          </a:p>
        </p:txBody>
      </p:sp>
    </p:spTree>
    <p:extLst>
      <p:ext uri="{BB962C8B-B14F-4D97-AF65-F5344CB8AC3E}">
        <p14:creationId xmlns:p14="http://schemas.microsoft.com/office/powerpoint/2010/main" val="3396530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4C870-A6E4-42C2-A337-2D4ED694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HDU 4393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DAE9B-972C-4525-A0F2-17278F4B8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个人同时出发赛跑，每个人第</a:t>
            </a:r>
            <a:r>
              <a:rPr lang="en-US" altLang="zh-CN" dirty="0"/>
              <a:t>1</a:t>
            </a:r>
            <a:r>
              <a:rPr lang="zh-CN" altLang="en-US" dirty="0"/>
              <a:t>秒速度为</a:t>
            </a:r>
            <a:r>
              <a:rPr lang="en-US" altLang="zh-CN" dirty="0"/>
              <a:t>ai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秒后速度为</a:t>
            </a:r>
            <a:r>
              <a:rPr lang="en-US" altLang="zh-CN" dirty="0"/>
              <a:t>bi</a:t>
            </a:r>
            <a:r>
              <a:rPr lang="zh-CN" altLang="en-US" dirty="0"/>
              <a:t>。每一秒干掉跑在最前面的人。问干掉人的顺序</a:t>
            </a:r>
            <a:endParaRPr lang="en-US" altLang="zh-CN" dirty="0"/>
          </a:p>
          <a:p>
            <a:r>
              <a:rPr lang="zh-CN" altLang="en-US" dirty="0"/>
              <a:t>人数</a:t>
            </a:r>
            <a:r>
              <a:rPr lang="en-US" altLang="zh-CN" dirty="0"/>
              <a:t>50000     ai&lt;=500 bi&lt;=100</a:t>
            </a:r>
          </a:p>
          <a:p>
            <a:endParaRPr lang="en-US" altLang="zh-CN" dirty="0"/>
          </a:p>
          <a:p>
            <a:r>
              <a:rPr lang="zh-CN" altLang="en-US" b="1" dirty="0"/>
              <a:t>注意</a:t>
            </a:r>
            <a:r>
              <a:rPr lang="en-US" altLang="zh-CN" b="1" dirty="0"/>
              <a:t>bi</a:t>
            </a:r>
            <a:r>
              <a:rPr lang="zh-CN" altLang="en-US" b="1" dirty="0"/>
              <a:t>的取值范围是很小的，可以按</a:t>
            </a:r>
            <a:r>
              <a:rPr lang="en-US" altLang="zh-CN" b="1" dirty="0"/>
              <a:t>bi</a:t>
            </a:r>
            <a:r>
              <a:rPr lang="zh-CN" altLang="en-US" b="1" dirty="0"/>
              <a:t>维护</a:t>
            </a:r>
            <a:r>
              <a:rPr lang="en-US" altLang="zh-CN" b="1" dirty="0"/>
              <a:t>100</a:t>
            </a:r>
            <a:r>
              <a:rPr lang="zh-CN" altLang="en-US" b="1" dirty="0"/>
              <a:t>个优先队列（按</a:t>
            </a:r>
            <a:r>
              <a:rPr lang="en-US" altLang="zh-CN" b="1" dirty="0"/>
              <a:t>ai</a:t>
            </a:r>
            <a:r>
              <a:rPr lang="zh-CN" altLang="en-US" b="1" dirty="0"/>
              <a:t>大小），然后归并</a:t>
            </a:r>
          </a:p>
        </p:txBody>
      </p:sp>
    </p:spTree>
    <p:extLst>
      <p:ext uri="{BB962C8B-B14F-4D97-AF65-F5344CB8AC3E}">
        <p14:creationId xmlns:p14="http://schemas.microsoft.com/office/powerpoint/2010/main" val="883520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8BC2C-9E03-42AF-B03E-B5F40545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6972D-BD47-4449-ADD8-06801419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性质：队列元素单调递增（或递减）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实现（递增）：插入</a:t>
            </a:r>
            <a:r>
              <a:rPr lang="en-US" altLang="zh-CN" dirty="0"/>
              <a:t>x</a:t>
            </a:r>
            <a:r>
              <a:rPr lang="zh-CN" altLang="en-US" dirty="0"/>
              <a:t>时若队尾元素比</a:t>
            </a:r>
            <a:r>
              <a:rPr lang="en-US" altLang="zh-CN" dirty="0"/>
              <a:t>x</a:t>
            </a:r>
            <a:r>
              <a:rPr lang="zh-CN" altLang="en-US" dirty="0"/>
              <a:t>大，则不断将</a:t>
            </a:r>
            <a:r>
              <a:rPr lang="en-US" altLang="zh-CN" dirty="0"/>
              <a:t>x</a:t>
            </a:r>
            <a:r>
              <a:rPr lang="zh-CN" altLang="en-US" dirty="0"/>
              <a:t>弹出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插入</a:t>
            </a:r>
            <a:r>
              <a:rPr lang="en-US" altLang="zh-CN" sz="2000" dirty="0"/>
              <a:t>3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0C3FAA5-4113-46CC-9546-BE0C6AEBB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30492"/>
              </p:ext>
            </p:extLst>
          </p:nvPr>
        </p:nvGraphicFramePr>
        <p:xfrm>
          <a:off x="1494501" y="3818414"/>
          <a:ext cx="2271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251">
                  <a:extLst>
                    <a:ext uri="{9D8B030D-6E8A-4147-A177-3AD203B41FA5}">
                      <a16:colId xmlns:a16="http://schemas.microsoft.com/office/drawing/2014/main" val="2543304658"/>
                    </a:ext>
                  </a:extLst>
                </a:gridCol>
                <a:gridCol w="454251">
                  <a:extLst>
                    <a:ext uri="{9D8B030D-6E8A-4147-A177-3AD203B41FA5}">
                      <a16:colId xmlns:a16="http://schemas.microsoft.com/office/drawing/2014/main" val="150337344"/>
                    </a:ext>
                  </a:extLst>
                </a:gridCol>
                <a:gridCol w="454251">
                  <a:extLst>
                    <a:ext uri="{9D8B030D-6E8A-4147-A177-3AD203B41FA5}">
                      <a16:colId xmlns:a16="http://schemas.microsoft.com/office/drawing/2014/main" val="2827922409"/>
                    </a:ext>
                  </a:extLst>
                </a:gridCol>
                <a:gridCol w="454251">
                  <a:extLst>
                    <a:ext uri="{9D8B030D-6E8A-4147-A177-3AD203B41FA5}">
                      <a16:colId xmlns:a16="http://schemas.microsoft.com/office/drawing/2014/main" val="4218721298"/>
                    </a:ext>
                  </a:extLst>
                </a:gridCol>
                <a:gridCol w="454251">
                  <a:extLst>
                    <a:ext uri="{9D8B030D-6E8A-4147-A177-3AD203B41FA5}">
                      <a16:colId xmlns:a16="http://schemas.microsoft.com/office/drawing/2014/main" val="3234813009"/>
                    </a:ext>
                  </a:extLst>
                </a:gridCol>
              </a:tblGrid>
              <a:tr h="16523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22124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DEC84B4-9BC5-4B77-887D-838EA66A2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834683"/>
              </p:ext>
            </p:extLst>
          </p:nvPr>
        </p:nvGraphicFramePr>
        <p:xfrm>
          <a:off x="1494501" y="4814808"/>
          <a:ext cx="148467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891">
                  <a:extLst>
                    <a:ext uri="{9D8B030D-6E8A-4147-A177-3AD203B41FA5}">
                      <a16:colId xmlns:a16="http://schemas.microsoft.com/office/drawing/2014/main" val="2543304658"/>
                    </a:ext>
                  </a:extLst>
                </a:gridCol>
                <a:gridCol w="494891">
                  <a:extLst>
                    <a:ext uri="{9D8B030D-6E8A-4147-A177-3AD203B41FA5}">
                      <a16:colId xmlns:a16="http://schemas.microsoft.com/office/drawing/2014/main" val="150337344"/>
                    </a:ext>
                  </a:extLst>
                </a:gridCol>
                <a:gridCol w="494891">
                  <a:extLst>
                    <a:ext uri="{9D8B030D-6E8A-4147-A177-3AD203B41FA5}">
                      <a16:colId xmlns:a16="http://schemas.microsoft.com/office/drawing/2014/main" val="2827922409"/>
                    </a:ext>
                  </a:extLst>
                </a:gridCol>
              </a:tblGrid>
              <a:tr h="16523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221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2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3CFD1-39DD-4646-BD4F-EC521799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 vector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9D8E6-9F15-48D2-BDC4-3F3F811F2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可动态变长的数组，节约空间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#include &lt;vector&gt;</a:t>
            </a:r>
          </a:p>
          <a:p>
            <a:pPr marL="0" indent="0">
              <a:buNone/>
            </a:pPr>
            <a:r>
              <a:rPr lang="en-US" altLang="zh-CN" dirty="0"/>
              <a:t>vector &lt;int&gt; S;        </a:t>
            </a:r>
            <a:r>
              <a:rPr lang="zh-CN" altLang="en-US" dirty="0"/>
              <a:t>访问元素时和数组一样：</a:t>
            </a:r>
            <a:r>
              <a:rPr lang="en-US" altLang="zh-CN" dirty="0"/>
              <a:t>S[0]……S[n-1]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S.push_back</a:t>
            </a:r>
            <a:r>
              <a:rPr lang="en-US" altLang="zh-CN" dirty="0"/>
              <a:t>(x)  //</a:t>
            </a:r>
            <a:r>
              <a:rPr lang="zh-CN" altLang="en-US" dirty="0"/>
              <a:t>向表尾插入</a:t>
            </a:r>
            <a:r>
              <a:rPr lang="en-US" altLang="zh-CN" dirty="0"/>
              <a:t>x</a:t>
            </a:r>
          </a:p>
          <a:p>
            <a:pPr marL="0" indent="0">
              <a:buNone/>
            </a:pPr>
            <a:r>
              <a:rPr lang="en-US" altLang="zh-CN" dirty="0" err="1"/>
              <a:t>S.size</a:t>
            </a:r>
            <a:r>
              <a:rPr lang="en-US" altLang="zh-CN" dirty="0"/>
              <a:t>()  //</a:t>
            </a:r>
            <a:r>
              <a:rPr lang="zh-CN" altLang="en-US" dirty="0"/>
              <a:t>表长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9484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696F0-E18E-4E19-9196-D9657918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算法设计与分析 期末考试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17475-7E1C-4376-92F9-24878E39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小明</a:t>
            </a:r>
            <a:r>
              <a:rPr lang="en-US" altLang="zh-CN" dirty="0"/>
              <a:t>N</a:t>
            </a:r>
            <a:r>
              <a:rPr lang="zh-CN" altLang="en-US" dirty="0"/>
              <a:t>天每天想吃一个苹果。小明每天也可以买任意多苹果，但是苹果的价格每天都在变化。买到的苹果最多可以保存</a:t>
            </a:r>
            <a:r>
              <a:rPr lang="en-US" altLang="zh-CN" dirty="0"/>
              <a:t>k</a:t>
            </a:r>
            <a:r>
              <a:rPr lang="zh-CN" altLang="en-US" dirty="0"/>
              <a:t>天。小明想知道最便宜需要花多少钱？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目的：</a:t>
            </a:r>
            <a:r>
              <a:rPr lang="zh-CN" altLang="en-US" dirty="0">
                <a:solidFill>
                  <a:schemeClr val="accent6"/>
                </a:solidFill>
              </a:rPr>
              <a:t>给出</a:t>
            </a:r>
            <a:r>
              <a:rPr lang="en-US" altLang="zh-CN" dirty="0">
                <a:solidFill>
                  <a:schemeClr val="accent6"/>
                </a:solidFill>
              </a:rPr>
              <a:t>a[N] </a:t>
            </a:r>
            <a:r>
              <a:rPr lang="zh-CN" altLang="en-US" dirty="0">
                <a:solidFill>
                  <a:schemeClr val="accent6"/>
                </a:solidFill>
              </a:rPr>
              <a:t>求在每个</a:t>
            </a:r>
            <a:r>
              <a:rPr lang="en-US" altLang="zh-CN" dirty="0">
                <a:solidFill>
                  <a:schemeClr val="accent6"/>
                </a:solidFill>
              </a:rPr>
              <a:t>k</a:t>
            </a:r>
            <a:r>
              <a:rPr lang="zh-CN" altLang="en-US" dirty="0">
                <a:solidFill>
                  <a:schemeClr val="accent6"/>
                </a:solidFill>
              </a:rPr>
              <a:t>长子序列中的最大值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zh-CN" altLang="en-US" dirty="0"/>
              <a:t>目的：在每一天要知道未来</a:t>
            </a:r>
            <a:r>
              <a:rPr lang="en-US" altLang="zh-CN" dirty="0"/>
              <a:t>k</a:t>
            </a:r>
            <a:r>
              <a:rPr lang="zh-CN" altLang="en-US" dirty="0"/>
              <a:t>天</a:t>
            </a:r>
          </a:p>
        </p:txBody>
      </p:sp>
    </p:spTree>
    <p:extLst>
      <p:ext uri="{BB962C8B-B14F-4D97-AF65-F5344CB8AC3E}">
        <p14:creationId xmlns:p14="http://schemas.microsoft.com/office/powerpoint/2010/main" val="4166732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B3C1D-0E20-42DD-A39A-6AAF0CF8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80A6E-8B29-4629-A21D-E0B39293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</a:t>
            </a:r>
            <a:r>
              <a:rPr lang="en-US" altLang="zh-CN" dirty="0"/>
              <a:t>M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  <a:r>
              <a:rPr lang="zh-CN" altLang="en-US" dirty="0"/>
              <a:t>的二维数组，求其所有</a:t>
            </a:r>
            <a:r>
              <a:rPr lang="en-US" altLang="zh-CN" dirty="0"/>
              <a:t>K</a:t>
            </a:r>
            <a:r>
              <a:rPr lang="zh-CN" altLang="en-US" dirty="0"/>
              <a:t>*</a:t>
            </a:r>
            <a:r>
              <a:rPr lang="en-US" altLang="zh-CN" dirty="0"/>
              <a:t>K</a:t>
            </a:r>
            <a:r>
              <a:rPr lang="zh-CN" altLang="en-US" dirty="0"/>
              <a:t>子数组的最大值</a:t>
            </a:r>
          </a:p>
        </p:txBody>
      </p:sp>
    </p:spTree>
    <p:extLst>
      <p:ext uri="{BB962C8B-B14F-4D97-AF65-F5344CB8AC3E}">
        <p14:creationId xmlns:p14="http://schemas.microsoft.com/office/powerpoint/2010/main" val="213747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7325A-7026-49C6-B66E-A8F85984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POJ 3250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BDE7F-0B61-47DD-A724-A1EE4965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一群高度不完全相同的牛从左到右站成一排，每头牛只能看见它右边的比它矮的牛，若遇到一头高度大于或等于它的牛，则无法继续看到这头牛后面的其他牛。</a:t>
            </a:r>
          </a:p>
          <a:p>
            <a:r>
              <a:rPr lang="zh-CN" altLang="en-US" dirty="0"/>
              <a:t>给出这些牛的高度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</a:t>
            </a:r>
            <a:r>
              <a:rPr lang="en-US" altLang="zh-CN" b="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 </a:t>
            </a:r>
            <a:r>
              <a:rPr lang="zh-CN" altLang="en-US" dirty="0"/>
              <a:t>，求每头牛可以看到的牛的数量的和。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 ≤ 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≤ 80,000   1 ≤ 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</a:t>
            </a:r>
            <a:r>
              <a:rPr lang="en-US" altLang="zh-CN" b="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≤ 1,000,000,000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530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CFC4F-08FD-4EC6-8BAD-AD5A490F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0FBF6-9025-43CA-BC50-987431775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需要对一堆集合进行两个操作：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查询两个元素是否在同一个集合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合并两个集合</a:t>
            </a:r>
          </a:p>
        </p:txBody>
      </p:sp>
    </p:spTree>
    <p:extLst>
      <p:ext uri="{BB962C8B-B14F-4D97-AF65-F5344CB8AC3E}">
        <p14:creationId xmlns:p14="http://schemas.microsoft.com/office/powerpoint/2010/main" val="350910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9884F-443F-41A6-92EE-4AF9DE57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8FCA8C-762A-4ADB-B493-DD74CC5CB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285" y="365125"/>
            <a:ext cx="5239951" cy="560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81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ACF17-D834-4295-8593-14A14DD4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29938-5913-4F72-8E30-B98F86E1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个人，初始互相都不是朋友，给</a:t>
            </a:r>
            <a:r>
              <a:rPr lang="en-US" altLang="zh-CN" dirty="0"/>
              <a:t>M</a:t>
            </a:r>
            <a:r>
              <a:rPr lang="zh-CN" altLang="en-US" dirty="0"/>
              <a:t>次操作，使得两人成为朋友（朋友的朋友也是朋友）。</a:t>
            </a:r>
            <a:endParaRPr lang="en-US" altLang="zh-CN" dirty="0"/>
          </a:p>
          <a:p>
            <a:r>
              <a:rPr lang="en-US" altLang="zh-CN" dirty="0"/>
              <a:t>M</a:t>
            </a:r>
            <a:r>
              <a:rPr lang="zh-CN" altLang="en-US" dirty="0"/>
              <a:t>次操作后，问是否所有人都是朋友？</a:t>
            </a:r>
          </a:p>
        </p:txBody>
      </p:sp>
    </p:spTree>
    <p:extLst>
      <p:ext uri="{BB962C8B-B14F-4D97-AF65-F5344CB8AC3E}">
        <p14:creationId xmlns:p14="http://schemas.microsoft.com/office/powerpoint/2010/main" val="1202162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B23EB-258D-4B03-85D0-D0137E10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HDU 6795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8040C6-A2DD-4051-862E-321B76081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</a:t>
            </a:r>
            <a:r>
              <a:rPr lang="en-US" altLang="zh-CN" dirty="0"/>
              <a:t>N</a:t>
            </a:r>
            <a:r>
              <a:rPr lang="zh-CN" altLang="en-US" dirty="0"/>
              <a:t>个人，每个人拥有</a:t>
            </a:r>
            <a:r>
              <a:rPr lang="en-US" altLang="zh-CN" dirty="0"/>
              <a:t>2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的能力值。要求组成三人小队，保证小队能力值大于等于</a:t>
            </a:r>
            <a:r>
              <a:rPr lang="en-US" altLang="zh-CN" dirty="0"/>
              <a:t>5</a:t>
            </a:r>
            <a:r>
              <a:rPr lang="zh-CN" altLang="en-US" dirty="0"/>
              <a:t>，且三人互相不是朋友。</a:t>
            </a:r>
            <a:endParaRPr lang="en-US" altLang="zh-CN" dirty="0"/>
          </a:p>
          <a:p>
            <a:r>
              <a:rPr lang="zh-CN" altLang="en-US" dirty="0"/>
              <a:t>初始</a:t>
            </a:r>
            <a:r>
              <a:rPr lang="en-US" altLang="zh-CN" dirty="0"/>
              <a:t>N</a:t>
            </a:r>
            <a:r>
              <a:rPr lang="zh-CN" altLang="en-US" dirty="0"/>
              <a:t>个人都不是朋友，给定</a:t>
            </a:r>
            <a:r>
              <a:rPr lang="en-US" altLang="zh-CN" dirty="0"/>
              <a:t>N-1</a:t>
            </a:r>
            <a:r>
              <a:rPr lang="zh-CN" altLang="en-US" dirty="0"/>
              <a:t>次操作，介绍两个人成为朋友。（朋友的朋友也是朋友）</a:t>
            </a:r>
            <a:endParaRPr lang="en-US" altLang="zh-CN" dirty="0"/>
          </a:p>
          <a:p>
            <a:r>
              <a:rPr lang="zh-CN" altLang="en-US" dirty="0"/>
              <a:t>每次操作后，询问还能组合出多少个合法小队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272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924D4-2E0B-49C0-BDC6-E91FE3EA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 iterator </a:t>
            </a:r>
            <a:r>
              <a:rPr lang="zh-CN" altLang="en-US" dirty="0"/>
              <a:t>迭代器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EBC50-3DD2-43AC-A01B-D856DCB7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遍历</a:t>
            </a:r>
            <a:r>
              <a:rPr lang="en-US" altLang="zh-CN" dirty="0"/>
              <a:t>vector</a:t>
            </a:r>
            <a:r>
              <a:rPr lang="zh-CN" altLang="en-US" dirty="0"/>
              <a:t>的两种方式：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vector &lt;int &gt;s;</a:t>
            </a:r>
          </a:p>
          <a:p>
            <a:pPr marL="0" indent="0">
              <a:buNone/>
            </a:pPr>
            <a:r>
              <a:rPr lang="en-US" altLang="zh-CN" dirty="0"/>
              <a:t>1.for(int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s.size</a:t>
            </a:r>
            <a:r>
              <a:rPr lang="en-US" altLang="zh-CN" dirty="0"/>
              <a:t>();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	s[</a:t>
            </a:r>
            <a:r>
              <a:rPr lang="en-US" altLang="zh-CN" dirty="0" err="1"/>
              <a:t>i</a:t>
            </a:r>
            <a:r>
              <a:rPr lang="en-US" altLang="zh-CN" dirty="0"/>
              <a:t>]……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2.for(vector&lt;int&gt;::iterator it=</a:t>
            </a:r>
            <a:r>
              <a:rPr lang="en-US" altLang="zh-CN" dirty="0" err="1"/>
              <a:t>s.begin</a:t>
            </a:r>
            <a:r>
              <a:rPr lang="en-US" altLang="zh-CN" dirty="0"/>
              <a:t>();it!=</a:t>
            </a:r>
            <a:r>
              <a:rPr lang="en-US" altLang="zh-CN" dirty="0" err="1"/>
              <a:t>s.end</a:t>
            </a:r>
            <a:r>
              <a:rPr lang="en-US" altLang="zh-CN" dirty="0"/>
              <a:t>();it++)</a:t>
            </a:r>
          </a:p>
          <a:p>
            <a:pPr marL="0" indent="0">
              <a:buNone/>
            </a:pPr>
            <a:r>
              <a:rPr lang="en-US" altLang="zh-CN" dirty="0"/>
              <a:t>	*it……</a:t>
            </a:r>
          </a:p>
          <a:p>
            <a:pPr marL="0" indent="0">
              <a:buNone/>
            </a:pPr>
            <a:r>
              <a:rPr lang="zh-CN" altLang="en-US" dirty="0"/>
              <a:t>操作迭代器时用 </a:t>
            </a:r>
            <a:r>
              <a:rPr lang="en-US" altLang="zh-CN" dirty="0"/>
              <a:t>it++</a:t>
            </a:r>
            <a:r>
              <a:rPr lang="zh-CN" altLang="en-US" dirty="0"/>
              <a:t>和</a:t>
            </a:r>
            <a:r>
              <a:rPr lang="en-US" altLang="zh-CN" dirty="0"/>
              <a:t>it--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F0CB273-B601-4B8D-8D1E-2270988C1C37}"/>
              </a:ext>
            </a:extLst>
          </p:cNvPr>
          <p:cNvSpPr txBox="1">
            <a:spLocks/>
          </p:cNvSpPr>
          <p:nvPr/>
        </p:nvSpPr>
        <p:spPr>
          <a:xfrm>
            <a:off x="7588048" y="2485103"/>
            <a:ext cx="4702276" cy="236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迭代器是遍历</a:t>
            </a:r>
            <a:r>
              <a:rPr lang="en-US" altLang="zh-CN" dirty="0"/>
              <a:t>STL</a:t>
            </a:r>
            <a:r>
              <a:rPr lang="zh-CN" altLang="en-US" dirty="0"/>
              <a:t>容器的通用工具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803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3CFD1-39DD-4646-BD4F-EC521799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 vector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9D8E6-9F15-48D2-BDC4-3F3F811F2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可动态变长的数组，节约空间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#include &lt;vector&gt;</a:t>
            </a:r>
          </a:p>
          <a:p>
            <a:pPr marL="0" indent="0">
              <a:buNone/>
            </a:pPr>
            <a:r>
              <a:rPr lang="en-US" altLang="zh-CN" dirty="0"/>
              <a:t>vector &lt;int&gt; S;        </a:t>
            </a:r>
            <a:r>
              <a:rPr lang="zh-CN" altLang="en-US" dirty="0"/>
              <a:t>访问元素时和数组一样：</a:t>
            </a:r>
            <a:r>
              <a:rPr lang="en-US" altLang="zh-CN" dirty="0"/>
              <a:t>S[0]……S[n-1]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S.push_back</a:t>
            </a:r>
            <a:r>
              <a:rPr lang="en-US" altLang="zh-CN" dirty="0"/>
              <a:t>(x)  //</a:t>
            </a:r>
            <a:r>
              <a:rPr lang="zh-CN" altLang="en-US" dirty="0"/>
              <a:t>向表尾插入</a:t>
            </a:r>
            <a:r>
              <a:rPr lang="en-US" altLang="zh-CN" dirty="0"/>
              <a:t>x</a:t>
            </a:r>
          </a:p>
          <a:p>
            <a:pPr marL="0" indent="0">
              <a:buNone/>
            </a:pPr>
            <a:r>
              <a:rPr lang="en-US" altLang="zh-CN" dirty="0" err="1"/>
              <a:t>S.size</a:t>
            </a:r>
            <a:r>
              <a:rPr lang="en-US" altLang="zh-CN" dirty="0"/>
              <a:t>()  //</a:t>
            </a:r>
            <a:r>
              <a:rPr lang="zh-CN" altLang="en-US" dirty="0"/>
              <a:t>表长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C27C11-5962-44A4-A172-F428F32F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62" y="1653009"/>
            <a:ext cx="10464058" cy="483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3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3227B-0E3B-4250-850A-799411F0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 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1BF88-BB76-4BF9-A984-3DE28CA80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描述一个集合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set &lt;int&gt; s;</a:t>
            </a:r>
          </a:p>
          <a:p>
            <a:pPr marL="0" indent="0">
              <a:buNone/>
            </a:pPr>
            <a:r>
              <a:rPr lang="en-US" altLang="zh-CN" dirty="0" err="1"/>
              <a:t>s.insert</a:t>
            </a:r>
            <a:r>
              <a:rPr lang="en-US" altLang="zh-CN" dirty="0"/>
              <a:t>(int x)//</a:t>
            </a:r>
            <a:r>
              <a:rPr lang="zh-CN" altLang="en-US" dirty="0"/>
              <a:t>插入元素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s.erase</a:t>
            </a:r>
            <a:r>
              <a:rPr lang="en-US" altLang="zh-CN" dirty="0"/>
              <a:t>(int x)//</a:t>
            </a:r>
            <a:r>
              <a:rPr lang="zh-CN" altLang="en-US" dirty="0"/>
              <a:t>删除元素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s.find</a:t>
            </a:r>
            <a:r>
              <a:rPr lang="en-US" altLang="zh-CN" dirty="0"/>
              <a:t>(int x)//</a:t>
            </a:r>
            <a:r>
              <a:rPr lang="zh-CN" altLang="en-US" dirty="0"/>
              <a:t>查找元素， 获取迭代器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可以通过</a:t>
            </a:r>
            <a:r>
              <a:rPr lang="en-US" altLang="zh-CN" dirty="0" err="1">
                <a:solidFill>
                  <a:srgbClr val="FF0000"/>
                </a:solidFill>
              </a:rPr>
              <a:t>s.lower_bound</a:t>
            </a:r>
            <a:r>
              <a:rPr lang="en-US" altLang="zh-CN" dirty="0">
                <a:solidFill>
                  <a:srgbClr val="FF0000"/>
                </a:solidFill>
              </a:rPr>
              <a:t>(x)</a:t>
            </a:r>
            <a:r>
              <a:rPr lang="zh-CN" altLang="en-US" dirty="0">
                <a:solidFill>
                  <a:srgbClr val="FF0000"/>
                </a:solidFill>
              </a:rPr>
              <a:t>查询比大于等于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的最小元素的迭代器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可以通过</a:t>
            </a:r>
            <a:r>
              <a:rPr lang="en-US" altLang="zh-CN" dirty="0" err="1">
                <a:solidFill>
                  <a:srgbClr val="FF0000"/>
                </a:solidFill>
              </a:rPr>
              <a:t>s.upper_bound</a:t>
            </a:r>
            <a:r>
              <a:rPr lang="en-US" altLang="zh-CN" dirty="0">
                <a:solidFill>
                  <a:srgbClr val="FF0000"/>
                </a:solidFill>
              </a:rPr>
              <a:t>(x)</a:t>
            </a:r>
            <a:r>
              <a:rPr lang="zh-CN" altLang="en-US" dirty="0">
                <a:solidFill>
                  <a:srgbClr val="FF0000"/>
                </a:solidFill>
              </a:rPr>
              <a:t>查询比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大的最小元素的迭代器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可以通过迭代器从小到大遍历集合所有元素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for(set&lt;int&gt;::iterator it=</a:t>
            </a:r>
            <a:r>
              <a:rPr lang="en-US" altLang="zh-CN" dirty="0" err="1"/>
              <a:t>s.begin</a:t>
            </a:r>
            <a:r>
              <a:rPr lang="en-US" altLang="zh-CN" dirty="0"/>
              <a:t>();it!=</a:t>
            </a:r>
            <a:r>
              <a:rPr lang="en-US" altLang="zh-CN" dirty="0" err="1"/>
              <a:t>s.end</a:t>
            </a:r>
            <a:r>
              <a:rPr lang="en-US" altLang="zh-CN" dirty="0"/>
              <a:t>();it++)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70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3227B-0E3B-4250-850A-799411F0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 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1BF88-BB76-4BF9-A984-3DE28CA80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描述一个集合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set &lt;int&gt; s;</a:t>
            </a:r>
          </a:p>
          <a:p>
            <a:pPr marL="0" indent="0">
              <a:buNone/>
            </a:pPr>
            <a:r>
              <a:rPr lang="en-US" altLang="zh-CN" dirty="0" err="1"/>
              <a:t>s.insert</a:t>
            </a:r>
            <a:r>
              <a:rPr lang="en-US" altLang="zh-CN" dirty="0"/>
              <a:t>(int x)//</a:t>
            </a:r>
            <a:r>
              <a:rPr lang="zh-CN" altLang="en-US" dirty="0"/>
              <a:t>插入元素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s.erase</a:t>
            </a:r>
            <a:r>
              <a:rPr lang="en-US" altLang="zh-CN" dirty="0"/>
              <a:t>(int x)//</a:t>
            </a:r>
            <a:r>
              <a:rPr lang="zh-CN" altLang="en-US" dirty="0"/>
              <a:t>删除元素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s.find</a:t>
            </a:r>
            <a:r>
              <a:rPr lang="en-US" altLang="zh-CN" dirty="0"/>
              <a:t>(int x)//</a:t>
            </a:r>
            <a:r>
              <a:rPr lang="zh-CN" altLang="en-US" dirty="0"/>
              <a:t>查找元素， 获取迭代器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可以通过</a:t>
            </a:r>
            <a:r>
              <a:rPr lang="en-US" altLang="zh-CN" dirty="0" err="1"/>
              <a:t>s.lower_bound</a:t>
            </a:r>
            <a:r>
              <a:rPr lang="en-US" altLang="zh-CN" dirty="0"/>
              <a:t>(x)</a:t>
            </a:r>
            <a:r>
              <a:rPr lang="zh-CN" altLang="en-US" dirty="0"/>
              <a:t>查询比大于等于</a:t>
            </a:r>
            <a:r>
              <a:rPr lang="en-US" altLang="zh-CN" dirty="0"/>
              <a:t>x</a:t>
            </a:r>
            <a:r>
              <a:rPr lang="zh-CN" altLang="en-US" dirty="0"/>
              <a:t>的最小元素的迭代器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可以通过</a:t>
            </a:r>
            <a:r>
              <a:rPr lang="en-US" altLang="zh-CN" dirty="0" err="1"/>
              <a:t>s.upper_bound</a:t>
            </a:r>
            <a:r>
              <a:rPr lang="en-US" altLang="zh-CN" dirty="0"/>
              <a:t>(x)</a:t>
            </a:r>
            <a:r>
              <a:rPr lang="zh-CN" altLang="en-US" dirty="0"/>
              <a:t>查询比</a:t>
            </a:r>
            <a:r>
              <a:rPr lang="en-US" altLang="zh-CN" dirty="0"/>
              <a:t>x</a:t>
            </a:r>
            <a:r>
              <a:rPr lang="zh-CN" altLang="en-US" dirty="0"/>
              <a:t>大的最小元素的迭代器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可以通过迭代器从小到大遍历集合所有元素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for(set&lt;int&gt;::iterator it=</a:t>
            </a:r>
            <a:r>
              <a:rPr lang="en-US" altLang="zh-CN" dirty="0" err="1"/>
              <a:t>s.begin</a:t>
            </a:r>
            <a:r>
              <a:rPr lang="en-US" altLang="zh-CN" dirty="0"/>
              <a:t>();it!=</a:t>
            </a:r>
            <a:r>
              <a:rPr lang="en-US" altLang="zh-CN" dirty="0" err="1"/>
              <a:t>s.end</a:t>
            </a:r>
            <a:r>
              <a:rPr lang="en-US" altLang="zh-CN" dirty="0"/>
              <a:t>();it++)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EEDE33-E5F4-42ED-8848-B3A4D010E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12" y="1546456"/>
            <a:ext cx="9014785" cy="490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0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D3601-62DA-4469-A23E-BDE3BAA0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 map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58816-CB2C-40D2-ACBD-3106F816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 &lt;const </a:t>
            </a:r>
            <a:r>
              <a:rPr lang="en-US" altLang="zh-CN" dirty="0" err="1"/>
              <a:t>Key,T</a:t>
            </a:r>
            <a:r>
              <a:rPr lang="en-US" altLang="zh-CN" dirty="0"/>
              <a:t>&gt;</a:t>
            </a:r>
            <a:r>
              <a:rPr lang="zh-CN" altLang="en-US" dirty="0"/>
              <a:t>描述的是</a:t>
            </a:r>
            <a:r>
              <a:rPr lang="en-US" altLang="zh-CN" dirty="0"/>
              <a:t>Key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的映射</a:t>
            </a:r>
            <a:r>
              <a:rPr lang="en-US" altLang="zh-CN" dirty="0"/>
              <a:t> </a:t>
            </a:r>
            <a:r>
              <a:rPr lang="zh-CN" altLang="en-US" dirty="0"/>
              <a:t>例如：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en-US" altLang="zh-CN" dirty="0" err="1"/>
              <a:t>string,int</a:t>
            </a:r>
            <a:r>
              <a:rPr lang="en-US" altLang="zh-CN" dirty="0"/>
              <a:t>&gt;m;</a:t>
            </a:r>
          </a:p>
          <a:p>
            <a:pPr marL="0" indent="0">
              <a:buNone/>
            </a:pPr>
            <a:r>
              <a:rPr lang="en-US" altLang="zh-CN" dirty="0"/>
              <a:t>m[“hello”]=1;//</a:t>
            </a:r>
            <a:r>
              <a:rPr lang="zh-CN" altLang="en-US" dirty="0"/>
              <a:t>插入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m.erase</a:t>
            </a:r>
            <a:r>
              <a:rPr lang="en-US" altLang="zh-CN" dirty="0"/>
              <a:t>(“hello”)//</a:t>
            </a:r>
            <a:r>
              <a:rPr lang="zh-CN" altLang="en-US" dirty="0"/>
              <a:t>删除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按照</a:t>
            </a:r>
            <a:r>
              <a:rPr lang="en-US" altLang="zh-CN" b="1" dirty="0">
                <a:solidFill>
                  <a:srgbClr val="FF0000"/>
                </a:solidFill>
              </a:rPr>
              <a:t>key</a:t>
            </a:r>
            <a:r>
              <a:rPr lang="zh-CN" altLang="en-US" b="1" dirty="0">
                <a:solidFill>
                  <a:srgbClr val="FF0000"/>
                </a:solidFill>
              </a:rPr>
              <a:t>的顺序</a:t>
            </a:r>
            <a:r>
              <a:rPr lang="zh-CN" altLang="en-US" dirty="0">
                <a:solidFill>
                  <a:srgbClr val="FF0000"/>
                </a:solidFill>
              </a:rPr>
              <a:t>进行存储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遍历和查找同</a:t>
            </a:r>
            <a:r>
              <a:rPr lang="en-US" altLang="zh-CN" dirty="0">
                <a:solidFill>
                  <a:srgbClr val="FF0000"/>
                </a:solidFill>
              </a:rPr>
              <a:t>set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315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7A850-E87B-47A4-8EF5-279FCCEF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unordered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F32BC6A-8B8D-49F3-8787-E8F4F1D0F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480" y="2040584"/>
            <a:ext cx="6568139" cy="260024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1FBE6E9-4725-4A49-A82E-48094C2DD519}"/>
              </a:ext>
            </a:extLst>
          </p:cNvPr>
          <p:cNvSpPr txBox="1"/>
          <p:nvPr/>
        </p:nvSpPr>
        <p:spPr>
          <a:xfrm>
            <a:off x="749508" y="5096656"/>
            <a:ext cx="11667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不能按照键值对的顺序进行遍历</a:t>
            </a:r>
          </a:p>
        </p:txBody>
      </p:sp>
    </p:spTree>
    <p:extLst>
      <p:ext uri="{BB962C8B-B14F-4D97-AF65-F5344CB8AC3E}">
        <p14:creationId xmlns:p14="http://schemas.microsoft.com/office/powerpoint/2010/main" val="205729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02CC4-CEF1-42D7-9DD1-05957538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 string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3FF25-108B-48B5-BEFD-387B3EAA0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string</a:t>
            </a:r>
            <a:r>
              <a:rPr lang="zh-CN" altLang="en-US" dirty="0"/>
              <a:t>可以看成是字符的</a:t>
            </a:r>
            <a:r>
              <a:rPr lang="en-US" altLang="zh-CN" dirty="0"/>
              <a:t>vector</a:t>
            </a:r>
            <a:r>
              <a:rPr lang="zh-CN" altLang="en-US" dirty="0"/>
              <a:t>，支持</a:t>
            </a:r>
            <a:r>
              <a:rPr lang="en-US" altLang="zh-CN" dirty="0"/>
              <a:t>vector</a:t>
            </a:r>
            <a:r>
              <a:rPr lang="zh-CN" altLang="en-US" dirty="0"/>
              <a:t>上的各种操作。与数组相比，</a:t>
            </a:r>
            <a:r>
              <a:rPr lang="en-US" altLang="zh-CN" dirty="0"/>
              <a:t>string</a:t>
            </a:r>
            <a:r>
              <a:rPr lang="zh-CN" altLang="en-US" dirty="0"/>
              <a:t>支持字符串的拼接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#include &lt;string&gt;</a:t>
            </a:r>
          </a:p>
          <a:p>
            <a:pPr marL="0" indent="0">
              <a:buNone/>
            </a:pPr>
            <a:r>
              <a:rPr lang="en-US" altLang="zh-CN" dirty="0"/>
              <a:t>string s1,s2;</a:t>
            </a:r>
          </a:p>
          <a:p>
            <a:pPr marL="0" indent="0">
              <a:buNone/>
            </a:pPr>
            <a:r>
              <a:rPr lang="en-US" altLang="zh-CN" dirty="0"/>
              <a:t>s2=“a”;</a:t>
            </a:r>
          </a:p>
          <a:p>
            <a:pPr marL="0" indent="0">
              <a:buNone/>
            </a:pPr>
            <a:r>
              <a:rPr lang="en-US" altLang="zh-CN" dirty="0" err="1"/>
              <a:t>cin</a:t>
            </a:r>
            <a:r>
              <a:rPr lang="en-US" altLang="zh-CN" dirty="0"/>
              <a:t>&gt;&gt;s1;//</a:t>
            </a:r>
            <a:r>
              <a:rPr lang="zh-CN" altLang="en-US" dirty="0"/>
              <a:t>读入方式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s1+=s2;//</a:t>
            </a:r>
            <a:r>
              <a:rPr lang="zh-CN" altLang="en-US" dirty="0"/>
              <a:t>拼接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cout</a:t>
            </a:r>
            <a:r>
              <a:rPr lang="en-US" altLang="zh-CN" dirty="0"/>
              <a:t>&lt;&lt;s1;//</a:t>
            </a:r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352887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1457</Words>
  <Application>Microsoft Office PowerPoint</Application>
  <PresentationFormat>宽屏</PresentationFormat>
  <Paragraphs>197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Arial</vt:lpstr>
      <vt:lpstr>Times New Roman</vt:lpstr>
      <vt:lpstr>Wingdings</vt:lpstr>
      <vt:lpstr>Office 主题​​</vt:lpstr>
      <vt:lpstr>栈、队列、STL、并查集</vt:lpstr>
      <vt:lpstr>STL vector</vt:lpstr>
      <vt:lpstr>STL iterator 迭代器</vt:lpstr>
      <vt:lpstr>STL vector</vt:lpstr>
      <vt:lpstr>STL set</vt:lpstr>
      <vt:lpstr>STL set</vt:lpstr>
      <vt:lpstr>STL map</vt:lpstr>
      <vt:lpstr>unordered</vt:lpstr>
      <vt:lpstr>STL string</vt:lpstr>
      <vt:lpstr>STL stack      栈</vt:lpstr>
      <vt:lpstr>数组模拟栈</vt:lpstr>
      <vt:lpstr>hdu 1870</vt:lpstr>
      <vt:lpstr>POJ 1363</vt:lpstr>
      <vt:lpstr>STL queue     队列</vt:lpstr>
      <vt:lpstr>队列的数组实现</vt:lpstr>
      <vt:lpstr>HDU 1276</vt:lpstr>
      <vt:lpstr>STL priority_queue  优先队列</vt:lpstr>
      <vt:lpstr>HDU 4393</vt:lpstr>
      <vt:lpstr>单调队列</vt:lpstr>
      <vt:lpstr>算法设计与分析 期末考试</vt:lpstr>
      <vt:lpstr>PowerPoint 演示文稿</vt:lpstr>
      <vt:lpstr>POJ 3250</vt:lpstr>
      <vt:lpstr>并查集</vt:lpstr>
      <vt:lpstr>PowerPoint 演示文稿</vt:lpstr>
      <vt:lpstr>PowerPoint 演示文稿</vt:lpstr>
      <vt:lpstr>HDU 6795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队列和栈</dc:title>
  <dc:creator>福煊 魏</dc:creator>
  <cp:lastModifiedBy>pc</cp:lastModifiedBy>
  <cp:revision>60</cp:revision>
  <dcterms:created xsi:type="dcterms:W3CDTF">2020-01-13T07:18:08Z</dcterms:created>
  <dcterms:modified xsi:type="dcterms:W3CDTF">2020-07-30T03:46:41Z</dcterms:modified>
</cp:coreProperties>
</file>