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2" r:id="rId3"/>
    <p:sldId id="277" r:id="rId4"/>
    <p:sldId id="278" r:id="rId5"/>
    <p:sldId id="279" r:id="rId6"/>
    <p:sldId id="280" r:id="rId7"/>
    <p:sldId id="281" r:id="rId8"/>
    <p:sldId id="283" r:id="rId9"/>
    <p:sldId id="284" r:id="rId10"/>
    <p:sldId id="285" r:id="rId11"/>
    <p:sldId id="282" r:id="rId12"/>
    <p:sldId id="259" r:id="rId13"/>
    <p:sldId id="258" r:id="rId14"/>
    <p:sldId id="260" r:id="rId15"/>
    <p:sldId id="261" r:id="rId16"/>
    <p:sldId id="262" r:id="rId17"/>
    <p:sldId id="263" r:id="rId18"/>
    <p:sldId id="264" r:id="rId19"/>
    <p:sldId id="287" r:id="rId20"/>
    <p:sldId id="288" r:id="rId21"/>
    <p:sldId id="289" r:id="rId22"/>
    <p:sldId id="290" r:id="rId23"/>
    <p:sldId id="286" r:id="rId24"/>
    <p:sldId id="267" r:id="rId25"/>
    <p:sldId id="268" r:id="rId26"/>
    <p:sldId id="293" r:id="rId27"/>
    <p:sldId id="292" r:id="rId28"/>
    <p:sldId id="294" r:id="rId29"/>
    <p:sldId id="295" r:id="rId30"/>
    <p:sldId id="296" r:id="rId31"/>
    <p:sldId id="297" r:id="rId32"/>
    <p:sldId id="298" r:id="rId33"/>
    <p:sldId id="300" r:id="rId34"/>
    <p:sldId id="299" r:id="rId35"/>
    <p:sldId id="301" r:id="rId36"/>
    <p:sldId id="26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E8872-9673-44BE-9DAD-8BBD9BC03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407834-3965-461B-A38F-C0704FC56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38B12-3561-4C5D-B0BA-05C2F59E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D3-A270-49BE-9ED1-BB5D1DC689F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5E97C-5DB5-4BCD-A0AB-3FD42F09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34782-8BCB-4204-AB1A-7FC1D30D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3583-415F-4988-90B9-C38003C8C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AC311-B44C-45F2-AD2F-AF4CDD0F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34DCA0-2099-491A-90F4-072261B46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798D6-9EDD-40A6-BD15-18E3DED9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D3-A270-49BE-9ED1-BB5D1DC689F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7AF03-DEB7-4336-9C24-90B70E6B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70563-6439-40E8-A2AE-9DC9ED0E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3583-415F-4988-90B9-C38003C8C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7620CC-C0C6-426E-BF9C-52F6A865F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263F6F-2C81-444D-9A67-61103DC1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6659A-0D3C-4C9E-B646-FA62EABC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D3-A270-49BE-9ED1-BB5D1DC689F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A70F7-D463-488E-AD46-9B1A19AD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BE14E-97E4-4B4C-8A9E-194790D7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3583-415F-4988-90B9-C38003C8C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97D49-6F1E-4D34-A88E-1D8B72A4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58144-A50F-4AB4-9378-1C6E70D8C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59F76-EE36-4CB5-B2DF-B96AD09F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D3-A270-49BE-9ED1-BB5D1DC689F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B0FFB-F862-4AA5-9356-9C940CE1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C5AEB-19DE-4014-94CB-188A5473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3583-415F-4988-90B9-C38003C8C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0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B64F9-0AA4-42FA-ACA1-CCCFE66C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CF30E-5BF8-4C1F-AE69-CFEE32F9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88E6F-6808-4BE9-93E9-63B41BBE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D3-A270-49BE-9ED1-BB5D1DC689F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F7C10-771B-4757-BF83-8E2F6803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6B037-A4D8-489F-B521-2221DF3C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3583-415F-4988-90B9-C38003C8C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2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5A9-CAC4-4C3A-9FE0-A2FA4342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DFC3F-B2EB-45EB-96D1-41516C5C3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B71FE6-1891-4F19-B656-213E68BB0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B04EB-874F-48F4-B816-D708414D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D3-A270-49BE-9ED1-BB5D1DC689F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99DD2-4778-4211-B830-FF28597A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95A12-43CD-40DE-AF00-2108A378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3583-415F-4988-90B9-C38003C8C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7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91B20-138F-4A22-B0D7-FE3599F5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CE893-CE84-4ED3-93D9-B000A3334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849E8-4402-4D29-A440-6E95FA44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E837BD-AB5C-4032-BBC6-4B1278A14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D78ECF-51A2-474F-8DDA-BD0B47631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AFA3D1-C456-46D6-89E2-4F97D64F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D3-A270-49BE-9ED1-BB5D1DC689F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387FEF-DD41-47DB-A731-1C0F7708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79727E-C32E-4BB2-B4E1-C5CB4379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3583-415F-4988-90B9-C38003C8C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9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A3A6B-03DF-4606-A982-02910149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27EBA6-2F44-4F30-827F-95FA9B80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D3-A270-49BE-9ED1-BB5D1DC689F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2C5688-A111-4418-8730-194AC968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460EA6-C497-4C40-BEAE-C59986FF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3583-415F-4988-90B9-C38003C8C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6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01A2C4-896F-4D1A-839A-DE915B45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D3-A270-49BE-9ED1-BB5D1DC689F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39FCD5-E8E8-4617-A965-D6C0B35F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32FDD-E679-4223-886A-FD66EE2E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3583-415F-4988-90B9-C38003C8C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77535-CCE9-4683-BF02-E242F0B8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26973-7E3D-47AD-9464-7587F548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492179-1D62-4FBF-A434-5D540F7EE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A6563-39C0-4A84-AC9D-1515B2CE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D3-A270-49BE-9ED1-BB5D1DC689F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AEB40-A674-414F-835E-3473B6EF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E67E2-68F3-43EE-B5D3-738B7B8B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3583-415F-4988-90B9-C38003C8C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B41D5-AE83-40CF-BD40-494768B1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73E8B-7937-4D71-87CD-60AB07E4A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12DF92-01F6-4AA0-8C4D-49305A9B2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E76E6-DEF4-4608-9F46-1A639DDE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D3-A270-49BE-9ED1-BB5D1DC689F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04888-A9FA-4E0E-AF83-A4B3994B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91233-9320-48ED-BDF9-CB0A0530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3583-415F-4988-90B9-C38003C8C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235D7D-7CCF-4EC9-BA04-CB7D1358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49946-02F9-49A2-B6A9-966528EC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B1D5E-3075-4110-A3A9-3E5CA4435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FBD3-A270-49BE-9ED1-BB5D1DC689F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8BC96-C210-4254-8F12-94E91337A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FB855-8A90-4F53-928F-225DD260E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C3583-415F-4988-90B9-C38003C8C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forces.com/problemset/problem/622/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0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oi-wiki.org/math/mobiu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28035C5-6E95-4243-B165-DABA9EBE27E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art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28035C5-6E95-4243-B165-DABA9EBE2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178F4F8E-D071-4F35-9384-50B5F203D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403433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2F47A-3877-4939-8B49-00009142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无法求逆元的特殊情况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131C22-3852-4C5F-BAEC-C3C250394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现在你要算一个分式，取模，它的分母可以整除分子，但分母没有逆元，分子又太大了，超过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long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long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范围。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如果你先把分子取模，再直接除掉分母，显然是不行的。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一些解决方案：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当整个</m:t>
                    </m:r>
                  </m:oMath>
                </a14:m>
                <a:r>
                  <a:rPr lang="zh-CN" altLang="en-US" dirty="0"/>
                  <a:t>分式就很简单（比如</a:t>
                </a:r>
                <a:r>
                  <a:rPr lang="en-US" altLang="zh-CN" dirty="0"/>
                  <a:t>n(n+1)/2</a:t>
                </a:r>
                <a:r>
                  <a:rPr lang="zh-CN" altLang="en-US" dirty="0"/>
                  <a:t>），直接分类讨论，这里对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讨论奇偶性即可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比较小，比如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/6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可采用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 %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%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 /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/>
              </a:p>
              <a:p>
                <a:pPr marL="2286000" lvl="5" indent="0">
                  <a:buNone/>
                </a:pPr>
                <a:r>
                  <a:rPr lang="en-US" altLang="zh-CN" dirty="0"/>
                  <a:t>						</a:t>
                </a:r>
                <a:r>
                  <a:rPr lang="zh-CN" altLang="en-US" strike="sngStrike" dirty="0"/>
                  <a:t>（证明很简单）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131C22-3852-4C5F-BAEC-C3C250394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40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CA4A1-A709-4599-B3B8-5E61C408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有理数取模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DBAA35-1EC9-4A9F-9F5B-9A9735081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推广来说，即便</a:t>
                </a:r>
                <a:r>
                  <a:rPr lang="en-US" altLang="zh-CN" dirty="0"/>
                  <a:t>a/b</a:t>
                </a:r>
                <a:r>
                  <a:rPr lang="zh-CN" altLang="en-US" dirty="0"/>
                  <a:t>不为整数，我们也可以对它取模，也就是有理数取模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合理性：先加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乘再取模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先取模再加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乘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bd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𝑏𝑐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有些题目答案就是有理数，一般会要求以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形式</m:t>
                    </m:r>
                  </m:oMath>
                </a14:m>
                <a:r>
                  <a:rPr lang="zh-CN" altLang="en-US" dirty="0"/>
                  <a:t>输出</a:t>
                </a:r>
                <a:br>
                  <a:rPr lang="en-US" altLang="zh-CN" dirty="0"/>
                </a:br>
                <a:r>
                  <a:rPr lang="zh-CN" altLang="en-US" dirty="0"/>
                  <a:t>这时你只需要把所有“除号”换成“乘逆元”就行了。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DBAA35-1EC9-4A9F-9F5B-9A9735081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C76FEB1-6A9B-4E15-A59C-C83FF926CB21}"/>
                  </a:ext>
                </a:extLst>
              </p:cNvPr>
              <p:cNvSpPr txBox="1"/>
              <p:nvPr/>
            </p:nvSpPr>
            <p:spPr>
              <a:xfrm>
                <a:off x="8574198" y="3378037"/>
                <a:ext cx="3721980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C76FEB1-6A9B-4E15-A59C-C83FF926C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198" y="3378037"/>
                <a:ext cx="3721980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EF9EA5-7AD4-445D-A0AF-26197E3F277D}"/>
                  </a:ext>
                </a:extLst>
              </p:cNvPr>
              <p:cNvSpPr txBox="1"/>
              <p:nvPr/>
            </p:nvSpPr>
            <p:spPr>
              <a:xfrm>
                <a:off x="8574198" y="4137111"/>
                <a:ext cx="3782895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EF9EA5-7AD4-445D-A0AF-26197E3F2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198" y="4137111"/>
                <a:ext cx="3782895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23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8EB6106-0E41-4A56-B061-BCD4B517FE3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art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8EB6106-0E41-4A56-B061-BCD4B517FE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9DD52CCB-68EB-4821-A7A3-12B20E20D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常用算法</a:t>
            </a:r>
            <a:r>
              <a:rPr lang="en-US" altLang="zh-CN" sz="4000" dirty="0"/>
              <a:t>/</a:t>
            </a:r>
            <a:r>
              <a:rPr lang="zh-CN" altLang="en-US" sz="4000" dirty="0"/>
              <a:t>技巧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25160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A5B38-F553-453A-8614-C72545EC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0797D-8FA8-4675-9DE0-F7B8E43AB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293"/>
                <a:ext cx="10515600" cy="466267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1+2+…+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拉格朗日</m:t>
                    </m:r>
                  </m:oMath>
                </a14:m>
                <a:r>
                  <a:rPr lang="zh-CN" altLang="en-US" sz="2600" b="0" dirty="0"/>
                  <a:t>插值</a:t>
                </a:r>
                <a:r>
                  <a:rPr lang="zh-CN" altLang="en-US" sz="2600" dirty="0"/>
                  <a:t>：对单组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600" i="1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600" dirty="0"/>
                  <a:t>求解答案</a:t>
                </a:r>
                <a:endParaRPr lang="en-US" altLang="zh-CN" sz="2600" dirty="0"/>
              </a:p>
              <a:p>
                <a:r>
                  <a:rPr lang="en-US" altLang="zh-CN" sz="2600" dirty="0"/>
                  <a:t>http://aequa.me/index.php/2018/02/01/powersum-linear/</a:t>
                </a:r>
                <a:endParaRPr lang="en-US" altLang="zh-CN" sz="2600" b="0" dirty="0"/>
              </a:p>
              <a:p>
                <a:r>
                  <a:rPr lang="en-US" altLang="zh-CN" sz="2600" dirty="0">
                    <a:hlinkClick r:id="rId2"/>
                  </a:rPr>
                  <a:t>https://codeforces.com/problemset/problem/622/F</a:t>
                </a:r>
                <a:endParaRPr lang="en-US" altLang="zh-CN" sz="2600" dirty="0"/>
              </a:p>
              <a:p>
                <a:r>
                  <a:rPr lang="zh-CN" altLang="en-US" sz="2600" b="0" dirty="0"/>
                  <a:t>（</a:t>
                </a:r>
                <a:r>
                  <a:rPr lang="en-US" altLang="zh-CN" sz="2600" b="0" dirty="0"/>
                  <a:t>Lagrange</a:t>
                </a:r>
                <a:r>
                  <a:rPr lang="zh-CN" altLang="en-US" sz="2600" b="0" dirty="0"/>
                  <a:t>插值属于比较进阶的内容，有兴趣可作了解）</a:t>
                </a:r>
                <a:endParaRPr lang="en-US" altLang="zh-CN" sz="2600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0797D-8FA8-4675-9DE0-F7B8E43AB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293"/>
                <a:ext cx="10515600" cy="4662670"/>
              </a:xfrm>
              <a:blipFill>
                <a:blip r:embed="rId3"/>
                <a:stretch>
                  <a:fillRect l="-928" b="-1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77939-3788-497D-B9F6-70E9AA97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 </a:t>
            </a:r>
            <a:r>
              <a:rPr lang="zh-CN" altLang="en-US" sz="2800" dirty="0"/>
              <a:t>虽然它无处不在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29F162-345F-4850-8C0A-69E4E984F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拉格朗日插值里有个比较简单的子问题：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给定</m:t>
                    </m:r>
                  </m:oMath>
                </a14:m>
                <a:r>
                  <a:rPr lang="zh-CN" altLang="en-US" dirty="0"/>
                  <a:t>，要求对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zh-CN" altLang="en-US" dirty="0"/>
                  <a:t>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∗…∗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∗…∗(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先求出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n – m</a:t>
                </a:r>
                <a:r>
                  <a:rPr lang="zh-CN" altLang="en-US" dirty="0"/>
                  <a:t>的累乘，然后对每个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除掉</a:t>
                </a:r>
                <a:r>
                  <a:rPr lang="en-US" altLang="zh-CN" dirty="0"/>
                  <a:t>n – 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 ？</a:t>
                </a:r>
                <a:endParaRPr lang="en-US" altLang="zh-CN" dirty="0"/>
              </a:p>
              <a:p>
                <a:r>
                  <a:rPr lang="zh-CN" altLang="en-US" dirty="0"/>
                  <a:t>不妨将它分成前后两部分，先预处理出所有前缀后缀积，然后两两乘在一起即可。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29F162-345F-4850-8C0A-69E4E984F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86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B9E74-FD6E-4D9C-B979-8293B737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3732EF-37BC-4717-8F24-C94442B0B9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如何快速地求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altLang="zh-CN" b="0" dirty="0"/>
                  <a:t> </a:t>
                </a:r>
                <a:endParaRPr lang="en-US" altLang="zh-CN" dirty="0"/>
              </a:p>
              <a:p>
                <a:r>
                  <a:rPr lang="zh-CN" altLang="en-US" b="0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b="0" dirty="0"/>
                  <a:t>2</a:t>
                </a:r>
                <a:r>
                  <a:rPr lang="zh-CN" altLang="en-US" dirty="0"/>
                  <a:t>的幂，那把就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平方，再平方</a:t>
                </a:r>
                <a:r>
                  <a:rPr lang="en-US" altLang="zh-CN" dirty="0"/>
                  <a:t>……</a:t>
                </a:r>
              </a:p>
              <a:p>
                <a:r>
                  <a:rPr lang="zh-CN" altLang="en-US" b="0" dirty="0"/>
                  <a:t>对一般情况，相当于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0" dirty="0"/>
                  <a:t>在</a:t>
                </a:r>
                <a:r>
                  <a:rPr lang="en-US" altLang="zh-CN" b="0" dirty="0"/>
                  <a:t>k</a:t>
                </a:r>
                <a:r>
                  <a:rPr lang="zh-CN" altLang="en-US" b="0" dirty="0"/>
                  <a:t>的二进制位上递推：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3732EF-37BC-4717-8F24-C94442B0B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1BC8863-EE72-4A6C-ADCD-AF183C4A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13" y="2892768"/>
            <a:ext cx="6226287" cy="32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8482F-3045-4A64-8FEF-EFE8A92A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再谈快速幂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D6D40B-E8C2-49DE-B06F-9BAE8FC63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幂本质上是一个元素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是整数，矩阵，多项式，序列 </a:t>
                </a:r>
                <a:r>
                  <a:rPr lang="en-US" altLang="zh-CN" dirty="0"/>
                  <a:t>/ </a:t>
                </a:r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r>
                  <a:rPr lang="zh-CN" altLang="en-US" dirty="0"/>
                  <a:t>“乘”也可以是加法，矩阵乘，多项式乘积，狄利克雷卷积</a:t>
                </a:r>
                <a:r>
                  <a:rPr lang="en-US" altLang="zh-CN" dirty="0"/>
                  <a:t>……</a:t>
                </a:r>
              </a:p>
              <a:p>
                <a:r>
                  <a:rPr lang="zh-CN" altLang="en-US" dirty="0"/>
                  <a:t>比如当题目中模数超过</a:t>
                </a:r>
                <a:r>
                  <a:rPr lang="en-US" altLang="zh-CN" dirty="0"/>
                  <a:t>int</a:t>
                </a:r>
                <a:r>
                  <a:rPr lang="zh-CN" altLang="en-US" dirty="0"/>
                  <a:t>表示范围（如</a:t>
                </a:r>
                <a:r>
                  <a:rPr lang="en-US" altLang="zh-CN" dirty="0"/>
                  <a:t>1e18</a:t>
                </a:r>
                <a:r>
                  <a:rPr lang="zh-CN" altLang="en-US" dirty="0"/>
                  <a:t>）（一般不会）</a:t>
                </a:r>
                <a:br>
                  <a:rPr lang="en-US" altLang="zh-CN" dirty="0"/>
                </a:br>
                <a:r>
                  <a:rPr lang="zh-CN" altLang="en-US" dirty="0"/>
                  <a:t>即便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已经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取模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仍</m:t>
                    </m:r>
                  </m:oMath>
                </a14:m>
                <a:r>
                  <a:rPr lang="zh-CN" altLang="en-US" dirty="0"/>
                  <a:t>会直接爆</a:t>
                </a:r>
                <a:r>
                  <a:rPr lang="en-US" altLang="zh-CN" dirty="0"/>
                  <a:t>long </a:t>
                </a:r>
                <a:r>
                  <a:rPr lang="en-US" altLang="zh-CN" dirty="0" err="1"/>
                  <a:t>long</a:t>
                </a:r>
                <a:r>
                  <a:rPr lang="zh-CN" altLang="en-US" dirty="0"/>
                  <a:t>，</a:t>
                </a:r>
                <a:br>
                  <a:rPr lang="en-US" altLang="zh-CN" dirty="0"/>
                </a:br>
                <a:r>
                  <a:rPr lang="zh-CN" altLang="en-US" dirty="0"/>
                  <a:t>考虑乘法就是把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这里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两数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相加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不会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溢出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把</m:t>
                    </m:r>
                  </m:oMath>
                </a14:m>
                <a:r>
                  <a:rPr lang="zh-CN" altLang="en-US" dirty="0"/>
                  <a:t>快速幂中的乘法换成加法即可</a:t>
                </a:r>
                <a:endParaRPr lang="en-US" altLang="zh-CN" dirty="0"/>
              </a:p>
              <a:p>
                <a:r>
                  <a:rPr lang="zh-CN" altLang="en-US" dirty="0"/>
                  <a:t>俗称“慢速乘”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D6D40B-E8C2-49DE-B06F-9BAE8FC63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52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4C9DA-BE22-44D0-97A1-853FE57E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矩阵快速幂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5A8AC0-69DA-414C-9E3A-1444A5D279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经典问题：求</a:t>
                </a:r>
                <a:r>
                  <a:rPr lang="en-US" altLang="zh-CN" dirty="0"/>
                  <a:t>Fibonacci</a:t>
                </a:r>
                <a:r>
                  <a:rPr lang="zh-CN" altLang="en-US" dirty="0"/>
                  <a:t>数列第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亿项 </a:t>
                </a:r>
                <a:r>
                  <a:rPr lang="en-US" altLang="zh-CN" dirty="0"/>
                  <a:t>mod 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一个</m:t>
                    </m:r>
                  </m:oMath>
                </a14:m>
                <a:r>
                  <a:rPr lang="zh-CN" altLang="en-US" b="0" dirty="0"/>
                  <a:t>递推法则 重复 </a:t>
                </a:r>
                <a:r>
                  <a:rPr lang="en-US" altLang="zh-CN" b="0" dirty="0"/>
                  <a:t>k </a:t>
                </a:r>
                <a:r>
                  <a:rPr lang="zh-CN" altLang="en-US" b="0" dirty="0"/>
                  <a:t>次</a:t>
                </a:r>
                <a:endParaRPr lang="en-US" altLang="zh-CN" b="0" dirty="0"/>
              </a:p>
              <a:p>
                <a:r>
                  <a:rPr lang="zh-CN" altLang="en-US" b="0" dirty="0"/>
                  <a:t>用状态的转移来理解。</a:t>
                </a:r>
                <a:endParaRPr lang="en-US" altLang="zh-CN" b="0" dirty="0"/>
              </a:p>
              <a:p>
                <a:r>
                  <a:rPr lang="zh-CN" altLang="en-US" b="0" dirty="0"/>
                  <a:t>矩阵：</a:t>
                </a:r>
                <a:r>
                  <a:rPr lang="zh-CN" altLang="en-US" dirty="0"/>
                  <a:t>刻画 </a:t>
                </a:r>
                <a:r>
                  <a:rPr lang="zh-CN" altLang="en-US" b="0" dirty="0"/>
                  <a:t>向量的变换，状态的转移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/>
                  <a:t>，作</a:t>
                </a:r>
                <a:r>
                  <a:rPr lang="en-US" altLang="zh-CN" b="0" dirty="0"/>
                  <a:t>k</a:t>
                </a:r>
                <a:r>
                  <a:rPr lang="zh-CN" altLang="en-US" b="0" dirty="0"/>
                  <a:t>次递推 </a:t>
                </a:r>
                <a:r>
                  <a:rPr lang="en-US" altLang="zh-CN" b="0" dirty="0"/>
                  <a:t>= </a:t>
                </a:r>
                <a:r>
                  <a:rPr lang="zh-CN" altLang="en-US" b="0" dirty="0"/>
                  <a:t>左乘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altLang="zh-CN" b="0" dirty="0"/>
                  <a:t> </a:t>
                </a:r>
                <a:r>
                  <a:rPr lang="en-US" altLang="zh-CN" b="0" dirty="0">
                    <a:sym typeface="Wingdings" panose="05000000000000000000" pitchFamily="2" charset="2"/>
                  </a:rPr>
                  <a:t> </a:t>
                </a:r>
                <a:r>
                  <a:rPr lang="zh-CN" altLang="en-US" b="0" dirty="0">
                    <a:sym typeface="Wingdings" panose="05000000000000000000" pitchFamily="2" charset="2"/>
                  </a:rPr>
                  <a:t>快速幂</a:t>
                </a:r>
                <a:endParaRPr lang="en-US" altLang="zh-CN" b="0" dirty="0">
                  <a:sym typeface="Wingdings" panose="05000000000000000000" pitchFamily="2" charset="2"/>
                </a:endParaRPr>
              </a:p>
              <a:p>
                <a:r>
                  <a:rPr lang="zh-CN" altLang="en-US" b="0" dirty="0"/>
                  <a:t>矩阵乘法按照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写</m:t>
                    </m:r>
                  </m:oMath>
                </a14:m>
                <a:r>
                  <a:rPr lang="zh-CN" altLang="en-US" b="0" dirty="0"/>
                  <a:t>即可</a:t>
                </a:r>
                <a:endParaRPr lang="en-US" altLang="zh-CN" b="0" dirty="0"/>
              </a:p>
              <a:p>
                <a:r>
                  <a:rPr lang="zh-CN" altLang="en-US" b="0" dirty="0"/>
                  <a:t>对于更复杂的递推式（如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构建状态：在递推的过程中，新状态各项应为原状态的线性组合</a:t>
                </a:r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5A8AC0-69DA-414C-9E3A-1444A5D27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3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21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8ABD5-2AFB-4EBE-8B6C-4219A76E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矩阵快速幂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FA58F6-D2A9-46B1-A104-46090CD84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添加更多的状态，使转移变得简单</a:t>
                </a:r>
                <a:endParaRPr lang="en-US" altLang="zh-CN" dirty="0"/>
              </a:p>
              <a:p>
                <a:r>
                  <a:rPr lang="zh-CN" altLang="en-US" dirty="0"/>
                  <a:t>进阶：矩阵快速幂优化动态规划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r>
                  <a:rPr lang="zh-CN" altLang="en-US" dirty="0"/>
                  <a:t>例题：</a:t>
                </a:r>
                <a:r>
                  <a:rPr lang="en-US" altLang="zh-CN" dirty="0"/>
                  <a:t>……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FA58F6-D2A9-46B1-A104-46090CD84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B31A3A-2048-4500-8C80-6B1552633D0F}"/>
                  </a:ext>
                </a:extLst>
              </p:cNvPr>
              <p:cNvSpPr txBox="1"/>
              <p:nvPr/>
            </p:nvSpPr>
            <p:spPr>
              <a:xfrm>
                <a:off x="1094950" y="2524532"/>
                <a:ext cx="7967510" cy="1622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/>
                  <a:t>  似乎不太好转移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B31A3A-2048-4500-8C80-6B1552633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50" y="2524532"/>
                <a:ext cx="7967510" cy="1622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0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9AE71-E932-4C16-AE61-E1AE8307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507AAB-76EF-4F88-B7BE-F145F0FDD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中元素有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种不同的属性，而第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种属性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称为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，拥有属性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元素构成集合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，那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么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3200" b="0" i="1" dirty="0">
                  <a:latin typeface="Cambria Math" panose="02040503050406030204" pitchFamily="18" charset="0"/>
                </a:endParaRP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507AAB-76EF-4F88-B7BE-F145F0FDD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58BF138-5968-4413-9756-F27A03D1A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58" y="2797962"/>
            <a:ext cx="10174884" cy="27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74E3C-3145-4998-A2CA-E99A5C7B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ACM</a:t>
            </a:r>
            <a:r>
              <a:rPr lang="zh-CN" altLang="en-US" dirty="0"/>
              <a:t>中的数学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472BF-CB1E-453D-93E2-00B89B17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数论</a:t>
            </a:r>
            <a:endParaRPr lang="en-US" altLang="zh-CN" dirty="0"/>
          </a:p>
          <a:p>
            <a:r>
              <a:rPr lang="zh-CN" altLang="en-US" dirty="0"/>
              <a:t>组合数学</a:t>
            </a:r>
            <a:endParaRPr lang="en-US" altLang="zh-CN" dirty="0"/>
          </a:p>
          <a:p>
            <a:r>
              <a:rPr lang="zh-CN" altLang="en-US" dirty="0"/>
              <a:t>概率期望</a:t>
            </a:r>
            <a:endParaRPr lang="en-US" altLang="zh-CN" dirty="0"/>
          </a:p>
          <a:p>
            <a:r>
              <a:rPr lang="zh-CN" altLang="en-US" dirty="0"/>
              <a:t>计算几何</a:t>
            </a:r>
            <a:endParaRPr lang="en-US" altLang="zh-CN" dirty="0"/>
          </a:p>
          <a:p>
            <a:r>
              <a:rPr lang="zh-CN" altLang="en-US" dirty="0"/>
              <a:t>线性代数</a:t>
            </a:r>
            <a:endParaRPr lang="en-US" altLang="zh-CN" dirty="0"/>
          </a:p>
          <a:p>
            <a:r>
              <a:rPr lang="zh-CN" altLang="en-US" dirty="0"/>
              <a:t>多项式</a:t>
            </a:r>
            <a:endParaRPr lang="en-US" altLang="zh-CN" dirty="0"/>
          </a:p>
          <a:p>
            <a:r>
              <a:rPr lang="zh-CN" altLang="en-US" dirty="0"/>
              <a:t>博弈论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440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FD45EC1-7A6F-49D8-B40B-9C62A2A9EC72}"/>
              </a:ext>
            </a:extLst>
          </p:cNvPr>
          <p:cNvSpPr/>
          <p:nvPr/>
        </p:nvSpPr>
        <p:spPr>
          <a:xfrm>
            <a:off x="3510066" y="3537885"/>
            <a:ext cx="4458429" cy="2841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7A570C-F990-49FB-BEF7-BFB2D033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02387-7CE5-473D-A562-3EC6A938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简单的容斥：</a:t>
            </a:r>
            <a:endParaRPr lang="en-US" altLang="zh-CN" dirty="0"/>
          </a:p>
          <a:p>
            <a:r>
              <a:rPr lang="zh-CN" altLang="en-US" dirty="0"/>
              <a:t>静态查询序列上一段区间的和：预处理前缀和作差</a:t>
            </a:r>
            <a:endParaRPr lang="en-US" altLang="zh-CN" dirty="0"/>
          </a:p>
          <a:p>
            <a:r>
              <a:rPr lang="zh-CN" altLang="en-US" dirty="0"/>
              <a:t>静态查询二维数组上一段方区的和：预处理、二维容斥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D2BC41F-FCF8-491D-8BAE-EFB74A80A1D0}"/>
              </a:ext>
            </a:extLst>
          </p:cNvPr>
          <p:cNvCxnSpPr>
            <a:cxnSpLocks/>
          </p:cNvCxnSpPr>
          <p:nvPr/>
        </p:nvCxnSpPr>
        <p:spPr>
          <a:xfrm>
            <a:off x="3488699" y="3513086"/>
            <a:ext cx="53582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0959EC3-1DFD-4E8D-80B0-F2CD50A3752A}"/>
              </a:ext>
            </a:extLst>
          </p:cNvPr>
          <p:cNvCxnSpPr>
            <a:cxnSpLocks/>
          </p:cNvCxnSpPr>
          <p:nvPr/>
        </p:nvCxnSpPr>
        <p:spPr>
          <a:xfrm>
            <a:off x="3488699" y="3513086"/>
            <a:ext cx="0" cy="30682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067802E-54F0-4097-821A-E39402B1BC13}"/>
              </a:ext>
            </a:extLst>
          </p:cNvPr>
          <p:cNvCxnSpPr>
            <a:cxnSpLocks/>
          </p:cNvCxnSpPr>
          <p:nvPr/>
        </p:nvCxnSpPr>
        <p:spPr>
          <a:xfrm>
            <a:off x="3488698" y="4504172"/>
            <a:ext cx="53582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097478-8686-497C-83D7-98538CEAEA6D}"/>
              </a:ext>
            </a:extLst>
          </p:cNvPr>
          <p:cNvCxnSpPr>
            <a:cxnSpLocks/>
          </p:cNvCxnSpPr>
          <p:nvPr/>
        </p:nvCxnSpPr>
        <p:spPr>
          <a:xfrm>
            <a:off x="5318471" y="3513086"/>
            <a:ext cx="0" cy="30682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4CE738-72E6-4AE5-B546-3BED995C0268}"/>
              </a:ext>
            </a:extLst>
          </p:cNvPr>
          <p:cNvCxnSpPr>
            <a:cxnSpLocks/>
          </p:cNvCxnSpPr>
          <p:nvPr/>
        </p:nvCxnSpPr>
        <p:spPr>
          <a:xfrm>
            <a:off x="3488697" y="6392186"/>
            <a:ext cx="53582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AE496A0-4B15-4582-8B46-DBFE564F4764}"/>
              </a:ext>
            </a:extLst>
          </p:cNvPr>
          <p:cNvCxnSpPr>
            <a:cxnSpLocks/>
          </p:cNvCxnSpPr>
          <p:nvPr/>
        </p:nvCxnSpPr>
        <p:spPr>
          <a:xfrm>
            <a:off x="8010225" y="3513086"/>
            <a:ext cx="0" cy="30682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716787-54C9-4591-BC02-6D99A4C0C1CE}"/>
              </a:ext>
            </a:extLst>
          </p:cNvPr>
          <p:cNvSpPr/>
          <p:nvPr/>
        </p:nvSpPr>
        <p:spPr>
          <a:xfrm>
            <a:off x="3509076" y="3546617"/>
            <a:ext cx="4469019" cy="924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FC6657-8650-48DE-9ED8-6F8B3330D68A}"/>
              </a:ext>
            </a:extLst>
          </p:cNvPr>
          <p:cNvSpPr/>
          <p:nvPr/>
        </p:nvSpPr>
        <p:spPr>
          <a:xfrm>
            <a:off x="3524719" y="3526116"/>
            <a:ext cx="1772392" cy="2835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1447F3-CABD-499C-928A-E2082A469C4E}"/>
              </a:ext>
            </a:extLst>
          </p:cNvPr>
          <p:cNvSpPr/>
          <p:nvPr/>
        </p:nvSpPr>
        <p:spPr>
          <a:xfrm>
            <a:off x="3519756" y="3534501"/>
            <a:ext cx="1819085" cy="981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9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5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ACBC76F-1AC9-4D92-878E-4CF3CD63A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37" y="4400344"/>
            <a:ext cx="10295363" cy="18506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B341CD-899D-44FD-BF91-73D37B885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26" y="3153842"/>
            <a:ext cx="5488826" cy="17922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CF7EA6-B38C-4BEA-A449-B56E81D4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5B08E7-8854-4101-9D80-6A49581C26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99995"/>
              </a:xfrm>
            </p:spPr>
            <p:txBody>
              <a:bodyPr/>
              <a:lstStyle/>
              <a:p>
                <a:r>
                  <a:rPr lang="zh-CN" altLang="en-US" dirty="0"/>
                  <a:t>推导欧拉函数公式：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计数：所有与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互素的数，与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互素：不被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的任意素因子整除</a:t>
                </a:r>
                <a:endParaRPr lang="en-US" altLang="zh-CN" dirty="0"/>
              </a:p>
              <a:p>
                <a:r>
                  <a:rPr lang="zh-CN" altLang="en-US" dirty="0"/>
                  <a:t>容斥模型：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被</m:t>
                    </m:r>
                  </m:oMath>
                </a14:m>
                <a:r>
                  <a:rPr lang="zh-CN" altLang="en-US" dirty="0"/>
                  <a:t>素因子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整除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取补集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5B08E7-8854-4101-9D80-6A49581C2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99995"/>
              </a:xfrm>
              <a:blipFill>
                <a:blip r:embed="rId4"/>
                <a:stretch>
                  <a:fillRect l="-1043" t="-6883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03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3C673-5340-4D27-8F39-F37C949B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D7776-215F-46B3-A4EC-EE836200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怎样代码实现？</a:t>
            </a:r>
            <a:endParaRPr lang="en-US" altLang="zh-CN" dirty="0"/>
          </a:p>
          <a:p>
            <a:r>
              <a:rPr lang="zh-CN" altLang="en-US" dirty="0"/>
              <a:t>容斥其实是在“枚举子集”：按子集元素个数决定系数为</a:t>
            </a:r>
            <a:r>
              <a:rPr lang="en-US" altLang="zh-CN" dirty="0"/>
              <a:t>1</a:t>
            </a:r>
            <a:r>
              <a:rPr lang="zh-CN" altLang="en-US" dirty="0"/>
              <a:t>还是</a:t>
            </a:r>
            <a:r>
              <a:rPr lang="en-US" altLang="zh-CN" dirty="0"/>
              <a:t>-1</a:t>
            </a:r>
            <a:r>
              <a:rPr lang="zh-CN" altLang="en-US" dirty="0"/>
              <a:t>，一个子集的贡献值由题目而定</a:t>
            </a:r>
            <a:endParaRPr lang="en-US" altLang="zh-CN" dirty="0"/>
          </a:p>
          <a:p>
            <a:r>
              <a:rPr lang="zh-CN" altLang="en-US" dirty="0"/>
              <a:t>枚举子集的方法：二进制啊！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10</a:t>
            </a:r>
            <a:r>
              <a:rPr lang="zh-CN" altLang="en-US" dirty="0"/>
              <a:t>个元素的集合，它有</a:t>
            </a:r>
            <a:r>
              <a:rPr lang="en-US" altLang="zh-CN" dirty="0"/>
              <a:t>1024</a:t>
            </a:r>
            <a:r>
              <a:rPr lang="zh-CN" altLang="en-US" dirty="0"/>
              <a:t>个子集，每个子集都与一个十位二进制数对应，所以你只要令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循环到</a:t>
            </a:r>
            <a:r>
              <a:rPr lang="en-US" altLang="zh-CN" dirty="0"/>
              <a:t>1023</a:t>
            </a:r>
            <a:r>
              <a:rPr lang="zh-CN" altLang="en-US" dirty="0"/>
              <a:t>，对每个</a:t>
            </a:r>
            <a:r>
              <a:rPr lang="en-US" altLang="zh-CN" dirty="0" err="1"/>
              <a:t>i</a:t>
            </a:r>
            <a:r>
              <a:rPr lang="zh-CN" altLang="en-US" dirty="0"/>
              <a:t>利用</a:t>
            </a:r>
            <a:r>
              <a:rPr lang="en-US" altLang="zh-CN" dirty="0"/>
              <a:t>C++</a:t>
            </a:r>
            <a:r>
              <a:rPr lang="zh-CN" altLang="en-US" dirty="0"/>
              <a:t>位运算获取出子集包含哪些元素，然后计算贡献即可。</a:t>
            </a:r>
            <a:endParaRPr lang="en-US" altLang="zh-CN" dirty="0"/>
          </a:p>
          <a:p>
            <a:r>
              <a:rPr lang="zh-CN" altLang="en-US" dirty="0"/>
              <a:t>一般来说，需要你枚举子集的集合大小（也就是“属性”的数量）顶多</a:t>
            </a:r>
            <a:r>
              <a:rPr lang="en-US" altLang="zh-CN" dirty="0"/>
              <a:t>20</a:t>
            </a:r>
            <a:r>
              <a:rPr lang="zh-CN" altLang="en-US" dirty="0"/>
              <a:t>左右，因为</a:t>
            </a:r>
            <a:r>
              <a:rPr lang="en-US" altLang="zh-CN" dirty="0"/>
              <a:t>2^20 </a:t>
            </a:r>
            <a:r>
              <a:rPr lang="zh-CN" altLang="en-US" dirty="0"/>
              <a:t>≈ </a:t>
            </a:r>
            <a:r>
              <a:rPr lang="en-US" altLang="zh-CN" dirty="0"/>
              <a:t>1e6</a:t>
            </a:r>
            <a:r>
              <a:rPr lang="zh-CN" altLang="en-US" dirty="0"/>
              <a:t>（这种数据范围也在暗示你容斥）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71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74DE6-BE6B-4046-89DD-5B96AAA5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抽屉原理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5F809-A74E-4A7F-8C03-60EC1C94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</a:t>
            </a:r>
            <a:r>
              <a:rPr lang="en-US" altLang="zh-CN" dirty="0"/>
              <a:t>n+1</a:t>
            </a:r>
            <a:r>
              <a:rPr lang="zh-CN" altLang="en-US" dirty="0"/>
              <a:t>个苹果，想要放到</a:t>
            </a:r>
            <a:r>
              <a:rPr lang="en-US" altLang="zh-CN" dirty="0"/>
              <a:t>n</a:t>
            </a:r>
            <a:r>
              <a:rPr lang="zh-CN" altLang="en-US" dirty="0"/>
              <a:t>个抽屉里，那么必然会有至少一个抽屉里有两个（或以上）的苹果。</a:t>
            </a:r>
            <a:endParaRPr lang="en-US" altLang="zh-CN" dirty="0"/>
          </a:p>
          <a:p>
            <a:r>
              <a:rPr lang="zh-CN" altLang="en-US" dirty="0"/>
              <a:t>它是一个存在性定理，看起来和算法没什么关系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ACM</a:t>
            </a:r>
            <a:r>
              <a:rPr lang="zh-CN" altLang="en-US" dirty="0"/>
              <a:t>里并不乏一些通过 大胆猜想</a:t>
            </a:r>
            <a:r>
              <a:rPr lang="en-US" altLang="zh-CN" dirty="0"/>
              <a:t>/</a:t>
            </a:r>
            <a:r>
              <a:rPr lang="zh-CN" altLang="en-US" dirty="0"/>
              <a:t>证明</a:t>
            </a:r>
            <a:r>
              <a:rPr lang="en-US" altLang="zh-CN" dirty="0"/>
              <a:t>/</a:t>
            </a:r>
            <a:r>
              <a:rPr lang="zh-CN" altLang="en-US" dirty="0"/>
              <a:t>构造法 可以直接得到答案的题目，抽屉原理有时确实会用上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382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3249E-E32C-4175-80BC-23564B63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65169F-DD6C-40F9-A719-DBF2DDE3D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素数筛法：筛出</a:t>
                </a:r>
                <a:r>
                  <a:rPr lang="en-US" altLang="zh-CN" dirty="0"/>
                  <a:t>1~n</a:t>
                </a:r>
                <a:r>
                  <a:rPr lang="zh-CN" altLang="en-US" dirty="0"/>
                  <a:t>中的所有素数（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不是素数）</a:t>
                </a:r>
                <a:endParaRPr lang="en-US" altLang="zh-CN" dirty="0"/>
              </a:p>
              <a:p>
                <a:r>
                  <a:rPr lang="zh-CN" altLang="en-US" dirty="0"/>
                  <a:t>思路：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从小到大遍历，筛去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的倍数，用这种方法筛掉所有的合数，剩下的就是素数。</a:t>
                </a:r>
                <a:endParaRPr lang="en-US" altLang="zh-CN" dirty="0"/>
              </a:p>
              <a:p>
                <a:r>
                  <a:rPr lang="zh-CN" altLang="en-US" dirty="0"/>
                  <a:t>埃氏筛：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/>
                  <a:t>，从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已获得的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素数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表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中从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小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大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枚举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筛去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这个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数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超过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自然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要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break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至多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𝑛𝑙𝑔𝑛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其实是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𝑛𝑙𝑔𝑙𝑔𝑛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不会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这种方法的优化空间：一个合数被重复筛去多次，如果一个合数只被筛去一次，就可以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地</m:t>
                    </m:r>
                  </m:oMath>
                </a14:m>
                <a:r>
                  <a:rPr lang="zh-CN" altLang="en-US" dirty="0"/>
                  <a:t>筛素数了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线性筛</m:t>
                    </m:r>
                  </m:oMath>
                </a14:m>
                <a:endParaRPr lang="en-US" altLang="zh-CN" dirty="0"/>
              </a:p>
              <a:p>
                <a:endParaRPr lang="en-US" altLang="zh-CN" i="1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65169F-DD6C-40F9-A719-DBF2DDE3D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4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D6DC1-9BF7-4DFA-AD50-70647F67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 </a:t>
            </a:r>
            <a:r>
              <a:rPr lang="en-US" altLang="zh-CN" dirty="0"/>
              <a:t>/ </a:t>
            </a:r>
            <a:r>
              <a:rPr lang="zh-CN" altLang="en-US" dirty="0"/>
              <a:t>欧拉筛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C43B2AC5-4463-4535-B6E7-894656E80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5954"/>
                <a:ext cx="52578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为合数，它可能有多个素因子。设它是被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筛掉的，</a:t>
                </a:r>
                <a:br>
                  <a:rPr lang="en-US" altLang="zh-CN" dirty="0"/>
                </a:br>
                <a:r>
                  <a:rPr lang="zh-CN" altLang="en-US" dirty="0"/>
                  <a:t>那么满足条件的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𝑝𝑟𝑖𝑚𝑒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就不止一个。</a:t>
                </a:r>
                <a:endParaRPr lang="en-US" altLang="zh-CN" dirty="0"/>
              </a:p>
              <a:p>
                <a:r>
                  <a:rPr lang="zh-CN" altLang="en-US" dirty="0"/>
                  <a:t>只要在筛的过程中保证</a:t>
                </a:r>
                <a:r>
                  <a:rPr lang="en-US" altLang="zh-CN" dirty="0"/>
                  <a:t>: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被筛数的</a:t>
                </a:r>
                <a:br>
                  <a:rPr lang="en-US" altLang="zh-CN" dirty="0"/>
                </a:br>
                <a:r>
                  <a:rPr lang="zh-CN" altLang="en-US" b="1" dirty="0"/>
                  <a:t>最小素因子</a:t>
                </a:r>
                <a:endParaRPr lang="en-US" altLang="zh-CN" b="1" dirty="0"/>
              </a:p>
              <a:p>
                <a:r>
                  <a:rPr lang="zh-CN" altLang="en-US" dirty="0"/>
                  <a:t>一旦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𝑝𝑟𝑖𝑚𝑒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再</m:t>
                    </m:r>
                  </m:oMath>
                </a14:m>
                <a:r>
                  <a:rPr lang="zh-CN" altLang="en-US" dirty="0"/>
                  <a:t>往后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就不再作为最小素因子，</a:t>
                </a:r>
                <a:br>
                  <a:rPr lang="en-US" altLang="zh-CN" dirty="0"/>
                </a:br>
                <a:r>
                  <a:rPr lang="zh-CN" altLang="en-US" dirty="0"/>
                  <a:t>剩下的合数就不归它筛了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C43B2AC5-4463-4535-B6E7-894656E80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5954"/>
                <a:ext cx="5257800" cy="4351338"/>
              </a:xfrm>
              <a:blipFill>
                <a:blip r:embed="rId2"/>
                <a:stretch>
                  <a:fillRect l="-2088" t="-2381" r="-9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1B0F784-B9A4-420A-87E2-C668539F8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54" y="2431374"/>
            <a:ext cx="6447332" cy="40673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356B9FC-AE50-4564-9D7D-1688140AB14B}"/>
              </a:ext>
            </a:extLst>
          </p:cNvPr>
          <p:cNvSpPr/>
          <p:nvPr/>
        </p:nvSpPr>
        <p:spPr>
          <a:xfrm>
            <a:off x="6983220" y="5096178"/>
            <a:ext cx="4370580" cy="4076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8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AFA80-CDA7-431C-943D-C680ADB0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5DC53D-4E1F-49B4-AE9C-E6E5070AD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一类</m:t>
                    </m:r>
                  </m:oMath>
                </a14:m>
                <a:r>
                  <a:rPr lang="zh-CN" altLang="en-US" sz="240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𝑔𝑐𝑑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zh-CN" altLang="en-US" sz="2400" i="0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函数</a:t>
                </a:r>
                <a:endParaRPr lang="en-US" altLang="zh-CN" sz="2400" dirty="0"/>
              </a:p>
              <a:p>
                <a:r>
                  <a:rPr lang="zh-CN" altLang="en-US" sz="2400" dirty="0"/>
                  <a:t>若去掉互素的限制条件，则为完全积性函数</a:t>
                </a:r>
                <a:endParaRPr lang="en-US" altLang="zh-CN" sz="2400" dirty="0"/>
              </a:p>
              <a:p>
                <a:r>
                  <a:rPr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将其质因数分解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∗…∗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则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也就是说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sz="2400" dirty="0"/>
                  <a:t>分解为若干个因子的乘积，其中每个因子都是一个素数幂的函数值。</a:t>
                </a:r>
                <a:endParaRPr lang="en-US" altLang="zh-CN" sz="2400" dirty="0"/>
              </a:p>
              <a:p>
                <a:r>
                  <a:rPr lang="zh-CN" altLang="en-US" sz="2400" dirty="0"/>
                  <a:t>欧拉函数是积性函数。</a:t>
                </a:r>
                <a:endParaRPr lang="en-US" altLang="zh-CN" sz="2400" dirty="0"/>
              </a:p>
              <a:p>
                <a:r>
                  <a:rPr lang="zh-CN" altLang="en-US" sz="2400" dirty="0"/>
                  <a:t>线性筛积性函数：在之前的线性筛中，我们总是通过一个素数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来筛到合数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结合这个分解式，可以发现只要通过讨论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中的幂次，就可以用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来递推得到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400" dirty="0"/>
                  <a:t>不过前提是你弄明白了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怎么算）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5DC53D-4E1F-49B4-AE9C-E6E5070AD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406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9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2F89B3E-3ABE-40FE-8F6E-208917AB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35" y="937668"/>
            <a:ext cx="4384617" cy="52392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7769A3A-3689-4D14-9D80-B67964EF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224F79-49AE-4010-B25A-10900188E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8469"/>
                <a:ext cx="6884694" cy="46684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素数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重因子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第一次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出现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对于欧拉函数，只要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重因子，递推关系是一致的</a:t>
                </a:r>
                <a:r>
                  <a:rPr lang="en-US" altLang="zh-CN" sz="2400" dirty="0"/>
                  <a:t>.</a:t>
                </a:r>
              </a:p>
              <a:p>
                <a:r>
                  <a:rPr lang="zh-CN" altLang="en-US" sz="2400" dirty="0"/>
                  <a:t>而对于一些复杂的积性函数，你可以先把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400" dirty="0"/>
                  <a:t>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因子提出来，得到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0" dirty="0"/>
                  <a:t>此时两者就是互素的了，如果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sz="2400" b="0" dirty="0"/>
                  <a:t>直接利用积性递推，如果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直接</m:t>
                    </m:r>
                  </m:oMath>
                </a14:m>
                <a:r>
                  <a:rPr lang="zh-CN" altLang="en-US" sz="2400" b="0" dirty="0"/>
                  <a:t>代入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公式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224F79-49AE-4010-B25A-10900188E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8469"/>
                <a:ext cx="6884694" cy="4668494"/>
              </a:xfrm>
              <a:blipFill>
                <a:blip r:embed="rId3"/>
                <a:stretch>
                  <a:fillRect l="-1240" t="-1436" b="-1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DBEEC8-4E52-4428-AAFF-3D2C200C9676}"/>
                  </a:ext>
                </a:extLst>
              </p:cNvPr>
              <p:cNvSpPr txBox="1"/>
              <p:nvPr/>
            </p:nvSpPr>
            <p:spPr>
              <a:xfrm>
                <a:off x="9142617" y="1853804"/>
                <a:ext cx="1167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DBEEC8-4E52-4428-AAFF-3D2C200C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17" y="1853804"/>
                <a:ext cx="116705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F3C9D00-DD1B-4D34-BC99-10743576185A}"/>
                  </a:ext>
                </a:extLst>
              </p:cNvPr>
              <p:cNvSpPr/>
              <p:nvPr/>
            </p:nvSpPr>
            <p:spPr>
              <a:xfrm>
                <a:off x="8853937" y="2431370"/>
                <a:ext cx="3453638" cy="4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设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F3C9D00-DD1B-4D34-BC99-107435761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937" y="2431370"/>
                <a:ext cx="3453638" cy="412036"/>
              </a:xfrm>
              <a:prstGeom prst="rect">
                <a:avLst/>
              </a:prstGeom>
              <a:blipFill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BFA8ABD-6168-40D7-A853-BA88B63DBA54}"/>
                  </a:ext>
                </a:extLst>
              </p:cNvPr>
              <p:cNvSpPr txBox="1"/>
              <p:nvPr/>
            </p:nvSpPr>
            <p:spPr>
              <a:xfrm>
                <a:off x="9548508" y="3922534"/>
                <a:ext cx="2369944" cy="421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BFA8ABD-6168-40D7-A853-BA88B63D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508" y="3922534"/>
                <a:ext cx="2369944" cy="421334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4A82CE-337F-45D5-8CE6-6FA8EE0B3657}"/>
                  </a:ext>
                </a:extLst>
              </p:cNvPr>
              <p:cNvSpPr txBox="1"/>
              <p:nvPr/>
            </p:nvSpPr>
            <p:spPr>
              <a:xfrm>
                <a:off x="9548508" y="4848379"/>
                <a:ext cx="2363404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4A82CE-337F-45D5-8CE6-6FA8EE0B3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508" y="4848379"/>
                <a:ext cx="2363404" cy="412036"/>
              </a:xfrm>
              <a:prstGeom prst="rect">
                <a:avLst/>
              </a:prstGeom>
              <a:blipFill>
                <a:blip r:embed="rId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49E037D-DC1C-46E5-8C83-E6A475D884C9}"/>
                  </a:ext>
                </a:extLst>
              </p:cNvPr>
              <p:cNvSpPr/>
              <p:nvPr/>
            </p:nvSpPr>
            <p:spPr>
              <a:xfrm>
                <a:off x="1402852" y="2019450"/>
                <a:ext cx="5322169" cy="1629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欧拉函数：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𝑝h𝑖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𝑝h𝑖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𝑝h𝑖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𝑝h𝑖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𝑝h𝑖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)∗(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49E037D-DC1C-46E5-8C83-E6A475D88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52" y="2019450"/>
                <a:ext cx="5322169" cy="1629164"/>
              </a:xfrm>
              <a:prstGeom prst="rect">
                <a:avLst/>
              </a:prstGeom>
              <a:blipFill>
                <a:blip r:embed="rId8"/>
                <a:stretch>
                  <a:fillRect l="-1718" t="-2612" b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0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C479A-1898-4A06-B83C-B01E8145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 </a:t>
            </a:r>
            <a:r>
              <a:rPr lang="zh-CN" altLang="en-US" sz="2800" dirty="0"/>
              <a:t>性质及运算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2BFE9F-FEFF-4E6F-BAA1-9931AEB14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啥？复杂的积性函数？表达式都那么复杂了，还咋判断积性啊？</a:t>
                </a:r>
                <a:endParaRPr lang="en-US" altLang="zh-CN" sz="2400" dirty="0"/>
              </a:p>
              <a:p>
                <a:r>
                  <a:rPr lang="zh-CN" altLang="en-US" sz="2400" dirty="0"/>
                  <a:t>性质：若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均</m:t>
                    </m:r>
                  </m:oMath>
                </a14:m>
                <a:r>
                  <a:rPr lang="zh-CN" altLang="en-US" sz="2400" dirty="0"/>
                  <a:t>为积性函数，则以下函数也是积性函数</a:t>
                </a:r>
                <a:endParaRPr lang="en-US" altLang="zh-CN" sz="24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2400" dirty="0"/>
                  <a:t>运算：</a:t>
                </a:r>
                <a:r>
                  <a:rPr lang="en-US" altLang="zh-CN" sz="2400" dirty="0"/>
                  <a:t>Dirichlet</a:t>
                </a:r>
                <a:r>
                  <a:rPr lang="zh-CN" altLang="en-US" sz="2400" dirty="0"/>
                  <a:t>卷积：使积性函数组成了一个新的运算空间，在这里，我们可以考虑单位元，逆元</a:t>
                </a:r>
                <a:r>
                  <a:rPr lang="en-US" altLang="zh-CN" sz="2400" dirty="0"/>
                  <a:t>……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2BFE9F-FEFF-4E6F-BAA1-9931AEB14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987B380-C642-4359-8CD9-0064532BE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69" y="2742067"/>
            <a:ext cx="3450340" cy="2518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0C0AA1-1C41-46E7-AE8F-55EA91EF74CF}"/>
                  </a:ext>
                </a:extLst>
              </p:cNvPr>
              <p:cNvSpPr txBox="1"/>
              <p:nvPr/>
            </p:nvSpPr>
            <p:spPr>
              <a:xfrm>
                <a:off x="7633909" y="4426394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←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狄利克雷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卷积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0C0AA1-1C41-46E7-AE8F-55EA91EF7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09" y="4426394"/>
                <a:ext cx="1800493" cy="369332"/>
              </a:xfrm>
              <a:prstGeom prst="rect">
                <a:avLst/>
              </a:prstGeom>
              <a:blipFill>
                <a:blip r:embed="rId4"/>
                <a:stretch>
                  <a:fillRect l="-2703" t="-8197" r="-236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F2FC2-8FAF-4B0A-9261-7318F1BD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Dirichlet</a:t>
            </a:r>
            <a:r>
              <a:rPr lang="zh-CN" altLang="en-US" dirty="0"/>
              <a:t>卷积 </a:t>
            </a:r>
            <a:r>
              <a:rPr lang="zh-CN" altLang="en-US" sz="2800" dirty="0"/>
              <a:t>体验版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E61DCE-E59C-46DA-A503-7BF09884D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对于两个数论函数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400" dirty="0"/>
                  <a:t>（可以非积性）</a:t>
                </a:r>
                <a:br>
                  <a:rPr lang="en-US" altLang="zh-CN" sz="2400" dirty="0"/>
                </a:br>
                <a:r>
                  <a:rPr lang="zh-CN" altLang="en-US" sz="2400" dirty="0"/>
                  <a:t>定义它们的</a:t>
                </a:r>
                <a:r>
                  <a:rPr lang="en-US" altLang="zh-CN" sz="2400" dirty="0"/>
                  <a:t>Dirichlet</a:t>
                </a:r>
                <a:r>
                  <a:rPr lang="zh-CN" altLang="en-US" sz="2400" dirty="0"/>
                  <a:t>卷积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400" dirty="0"/>
                  <a:t> 为一个新的数论函数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满足：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两个积性函数的卷积仍为积性函数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卷积与反演是数论的特色，不得不品尝</a:t>
                </a:r>
                <a:r>
                  <a:rPr lang="zh-CN" altLang="en-US" sz="1800" dirty="0"/>
                  <a:t>（今天不品尝）</a:t>
                </a:r>
                <a:endParaRPr lang="en-US" altLang="zh-CN" sz="1800" dirty="0"/>
              </a:p>
              <a:p>
                <a:r>
                  <a:rPr lang="zh-CN" altLang="en-US" sz="2400" dirty="0"/>
                  <a:t>解锁更多新内容：</a:t>
                </a:r>
                <a:r>
                  <a:rPr lang="en-US" altLang="zh-CN" sz="2400" dirty="0">
                    <a:hlinkClick r:id="rId2"/>
                  </a:rPr>
                  <a:t>https://oi-wiki.org/math/mobius/</a:t>
                </a:r>
                <a:endParaRPr lang="en-US" altLang="zh-CN" sz="2400" strike="sngStrike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E61DCE-E59C-46DA-A503-7BF09884D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13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35B278E-439D-4761-9B38-236F8A4B85B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art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35B278E-439D-4761-9B38-236F8A4B8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59AFFE9C-5801-4BF4-B211-2E3D32F2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数论基础</a:t>
            </a:r>
          </a:p>
        </p:txBody>
      </p:sp>
    </p:spTree>
    <p:extLst>
      <p:ext uri="{BB962C8B-B14F-4D97-AF65-F5344CB8AC3E}">
        <p14:creationId xmlns:p14="http://schemas.microsoft.com/office/powerpoint/2010/main" val="418278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932D7-A2F2-455E-8E0F-01DB473C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Dirichlet</a:t>
            </a:r>
            <a:r>
              <a:rPr lang="zh-CN" altLang="en-US" dirty="0"/>
              <a:t>卷积 </a:t>
            </a:r>
            <a:r>
              <a:rPr lang="zh-CN" altLang="en-US" sz="2800" dirty="0"/>
              <a:t>体验版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3B0103-31B5-4E77-AFBD-D78B2D591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不过，在此我们先考虑一个直接的问题，已知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各项</m:t>
                    </m:r>
                  </m:oMath>
                </a14:m>
                <a:r>
                  <a:rPr lang="zh-CN" altLang="en-US" sz="2400" dirty="0"/>
                  <a:t>，怎样快速求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400" dirty="0"/>
                  <a:t>均为已知公式的积性函数，固然可以线性筛，难点在于手推式子。</a:t>
                </a:r>
                <a:endParaRPr lang="en-US" altLang="zh-CN" sz="2400" dirty="0"/>
              </a:p>
              <a:p>
                <a:r>
                  <a:rPr lang="zh-CN" altLang="en-US" sz="2400" dirty="0"/>
                  <a:t>所以想寻找更一般的方法</a:t>
                </a:r>
                <a:endParaRPr lang="en-US" altLang="zh-CN" sz="2400" dirty="0"/>
              </a:p>
              <a:p>
                <a:r>
                  <a:rPr lang="zh-CN" altLang="en-US" sz="2400" dirty="0"/>
                  <a:t>直接求的复杂度为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有时不能接受</a:t>
                </a:r>
                <a:endParaRPr lang="en-US" altLang="zh-CN" sz="2400" dirty="0"/>
              </a:p>
              <a:p>
                <a:r>
                  <a:rPr lang="zh-CN" altLang="en-US" sz="2400" dirty="0"/>
                  <a:t>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逐个枚举因子总是会在</a:t>
                </a:r>
                <a:r>
                  <a:rPr lang="zh-CN" altLang="en-US" sz="2400" b="1" dirty="0"/>
                  <a:t>无效因子</a:t>
                </a:r>
                <a:r>
                  <a:rPr lang="zh-CN" altLang="en-US" sz="2400" dirty="0"/>
                  <a:t>上付出惨痛代价，把思维逆转过来，</a:t>
                </a:r>
                <a:r>
                  <a:rPr lang="zh-CN" altLang="en-US" sz="2400" b="1" dirty="0"/>
                  <a:t>从因子出发去枚举倍数</a:t>
                </a:r>
                <a:r>
                  <a:rPr lang="zh-CN" altLang="en-US" sz="2400" dirty="0"/>
                  <a:t>、计算贡献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也就是固定</a:t>
                </a:r>
                <a:r>
                  <a:rPr lang="en-US" altLang="zh-CN" sz="2400" dirty="0"/>
                  <a:t>d,</a:t>
                </a:r>
                <a:r>
                  <a:rPr lang="zh-CN" altLang="en-US" sz="2400" dirty="0"/>
                  <a:t>枚举</a:t>
                </a:r>
                <a:r>
                  <a:rPr lang="en-US" altLang="zh-CN" sz="2400" dirty="0"/>
                  <a:t>n)</a:t>
                </a:r>
                <a:r>
                  <a:rPr lang="zh-CN" altLang="en-US" sz="2400" dirty="0"/>
                  <a:t>，当倍数超过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我们直接跳出，这样就不会造成浪费，而时间复杂度为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𝑁𝑙𝑔𝑁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，这与素数筛法的思路是一样的。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3B0103-31B5-4E77-AFBD-D78B2D591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696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59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67802A-7E57-48AA-87DF-EFA90F045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293" y="2388622"/>
            <a:ext cx="2282433" cy="13330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3B0F1D-B056-40B0-B639-82B45059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BE27EE-2E89-4CE9-88CC-EA3A549C7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对于一些卷积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反演题，有时卷着卷着就卷出来一个巨复杂的积性函数，然后你要开始筛</a:t>
                </a:r>
                <a:endParaRPr lang="en-US" altLang="zh-CN" dirty="0"/>
              </a:p>
              <a:p>
                <a:r>
                  <a:rPr lang="zh-CN" altLang="en-US" dirty="0"/>
                  <a:t>或者有时演着演着演出来一个带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函数，比如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一般用数论分块来处理这些式子，它是许多数论推式子题的基操。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BE27EE-2E89-4CE9-88CC-EA3A549C7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59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636D688-9B43-4E2B-9D8F-0CCB722B9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9" y="1342216"/>
            <a:ext cx="11034880" cy="539638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047A620-1C20-402D-9DC0-7DEB50A6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数论分块</a:t>
            </a:r>
          </a:p>
        </p:txBody>
      </p:sp>
    </p:spTree>
    <p:extLst>
      <p:ext uri="{BB962C8B-B14F-4D97-AF65-F5344CB8AC3E}">
        <p14:creationId xmlns:p14="http://schemas.microsoft.com/office/powerpoint/2010/main" val="3267052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8FC9154-DDD8-422A-B3FB-F167E78F7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8" y="1566328"/>
            <a:ext cx="5363485" cy="16852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7291A0-C928-4800-8318-9FD2AEB8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数论分块 </a:t>
            </a:r>
            <a:r>
              <a:rPr lang="zh-CN" altLang="en-US" sz="2800" dirty="0"/>
              <a:t>代码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E2ABDE-B14D-4E42-86C2-5A6DEEE90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99" y="2633390"/>
            <a:ext cx="7088723" cy="194607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970F45-A528-4254-AE03-025B7F66F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58" y="4526017"/>
            <a:ext cx="8187041" cy="22212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DA1358-25AF-44D4-BBAD-4C8BA1ED6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71" y="3739739"/>
            <a:ext cx="3238387" cy="14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28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87221-C816-4C6D-A76F-DE220999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数论分块 </a:t>
            </a:r>
            <a:r>
              <a:rPr lang="zh-CN" altLang="en-US" sz="2800" dirty="0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8DD631-AA8D-4C4B-8B75-E2E0C677F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块</m:t>
                    </m:r>
                  </m:oMath>
                </a14:m>
                <a:r>
                  <a:rPr lang="zh-CN" altLang="en-US" dirty="0"/>
                  <a:t>的数量：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，显然至多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取值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 时，因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也至多只有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取值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这是一个比较重要的思想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块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最大下标：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800" dirty="0"/>
                  <a:t>（带余除法）</a:t>
                </a:r>
                <a:endParaRPr lang="en-US" altLang="zh-CN" sz="2800" dirty="0"/>
              </a:p>
              <a:p>
                <a:pPr marL="457200" lvl="1" indent="0">
                  <a:buNone/>
                </a:pPr>
                <a:r>
                  <a:rPr lang="en-US" altLang="zh-CN" sz="2800" dirty="0"/>
                  <a:t>		       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altLang="zh-CN" sz="2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⇔ 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dirty="0"/>
                  <a:t>又因为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整数，故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8DD631-AA8D-4C4B-8B75-E2E0C677F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79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A43C1-56EF-48EF-94CF-F40A9067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排列组合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33266-C3A0-48A9-A043-AB53BE9E5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组合数的计算</a:t>
            </a:r>
            <a:r>
              <a:rPr lang="en-US" altLang="zh-CN" dirty="0"/>
              <a:t> / </a:t>
            </a:r>
            <a:r>
              <a:rPr lang="zh-CN" altLang="en-US" dirty="0"/>
              <a:t>预处理：通常来说直接预处理阶乘以及阶乘逆元然后代公式即可。（其实阶乘逆元最好应该用线性求</a:t>
            </a:r>
            <a:r>
              <a:rPr lang="en-US" altLang="zh-CN" dirty="0"/>
              <a:t>[1, n]</a:t>
            </a:r>
            <a:r>
              <a:rPr lang="zh-CN" altLang="en-US" dirty="0"/>
              <a:t>逆元的方法解决，但我有时太懒就直接全用快速幂了。。。）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组合数公式（推式子常用）：</a:t>
            </a:r>
            <a:br>
              <a:rPr lang="en-US" altLang="zh-CN" dirty="0"/>
            </a:br>
            <a:r>
              <a:rPr lang="en-US" altLang="zh-CN" dirty="0"/>
              <a:t>	1.</a:t>
            </a:r>
            <a:r>
              <a:rPr lang="zh-CN" altLang="en-US" dirty="0"/>
              <a:t>组合数之间的递推公式</a:t>
            </a:r>
            <a:br>
              <a:rPr lang="en-US" altLang="zh-CN" dirty="0"/>
            </a:br>
            <a:r>
              <a:rPr lang="en-US" altLang="zh-CN" dirty="0"/>
              <a:t>	2.</a:t>
            </a:r>
            <a:r>
              <a:rPr lang="zh-CN" altLang="en-US" dirty="0"/>
              <a:t>二项式定理</a:t>
            </a:r>
            <a:r>
              <a:rPr lang="en-US" altLang="zh-CN" dirty="0"/>
              <a:t>-&gt;</a:t>
            </a:r>
            <a:r>
              <a:rPr lang="zh-CN" altLang="en-US" dirty="0"/>
              <a:t>正用与逆用，求导 </a:t>
            </a:r>
            <a:r>
              <a:rPr lang="en-US" altLang="zh-CN" dirty="0"/>
              <a:t>/ </a:t>
            </a:r>
            <a:r>
              <a:rPr lang="zh-CN" altLang="en-US" dirty="0"/>
              <a:t>求积分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组合计数：比较基础的计数问题：采取正确的计数策略（乘法</a:t>
            </a:r>
            <a:r>
              <a:rPr lang="en-US" altLang="zh-CN" dirty="0"/>
              <a:t>/</a:t>
            </a:r>
            <a:r>
              <a:rPr lang="zh-CN" altLang="en-US" dirty="0"/>
              <a:t>加法</a:t>
            </a:r>
            <a:r>
              <a:rPr lang="en-US" altLang="zh-CN" dirty="0"/>
              <a:t>/</a:t>
            </a:r>
            <a:r>
              <a:rPr lang="zh-CN" altLang="en-US" dirty="0"/>
              <a:t>容斥原理，从哪个方向入手计算贡献</a:t>
            </a:r>
            <a:r>
              <a:rPr lang="en-US" altLang="zh-CN" dirty="0"/>
              <a:t>…</a:t>
            </a:r>
            <a:r>
              <a:rPr lang="zh-CN" altLang="en-US" dirty="0"/>
              <a:t>），常规计数方法（隔板法等），组合公式推导（二项式定理等）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6803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73922-64F8-4BC8-AA37-2E472619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Fibonacci</a:t>
            </a:r>
            <a:r>
              <a:rPr lang="zh-CN" altLang="en-US" dirty="0"/>
              <a:t>另一种求法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133493-9D72-48B5-B2C6-A772171CA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3200" b="0" dirty="0"/>
                  <a:t>素数</a:t>
                </a:r>
                <a:endParaRPr lang="en-US" altLang="zh-CN" sz="3200" b="0" dirty="0"/>
              </a:p>
              <a:p>
                <a:r>
                  <a:rPr lang="zh-CN" altLang="en-US" dirty="0"/>
                  <a:t>公式中带有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为什么</m:t>
                    </m:r>
                  </m:oMath>
                </a14:m>
                <a:r>
                  <a:rPr lang="zh-CN" altLang="en-US" b="0" dirty="0"/>
                  <a:t>计算得到的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/>
                  <a:t>一个整数？</a:t>
                </a:r>
                <a:endParaRPr lang="en-US" altLang="zh-CN" b="0" dirty="0"/>
              </a:p>
              <a:p>
                <a:r>
                  <a:rPr lang="zh-CN" altLang="en-US" dirty="0"/>
                  <a:t>二项式展开，发现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en-US" b="0" dirty="0"/>
                  <a:t>的奇数次幂在展开式中没有出现</a:t>
                </a:r>
                <a:endParaRPr lang="en-US" altLang="zh-CN" b="0" dirty="0"/>
              </a:p>
              <a:p>
                <a:r>
                  <a:rPr lang="zh-CN" altLang="en-US" dirty="0"/>
                  <a:t>所以只需要找到一个整数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≡5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替换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结果一定是相同的，而且在计算过程中也可以用逆元和快速幂了。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/>
                  <a:t>又称作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/>
                  <a:t>二次剩余</a:t>
                </a:r>
                <a:endParaRPr lang="en-US" altLang="zh-CN" b="1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sz="3200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133493-9D72-48B5-B2C6-A772171CA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66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437CC-1AF7-41D6-88DD-84B9E686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r>
              <a:rPr lang="en-US" altLang="zh-CN" dirty="0"/>
              <a:t> </a:t>
            </a:r>
            <a:r>
              <a:rPr lang="zh-CN" altLang="en-US" sz="3200" dirty="0"/>
              <a:t>整除 素数 因子 公因子 互素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14BC9-5820-4FB3-9FC1-47DE67027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整除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互素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枚举因子：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唯一分解定理：对任意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∗…∗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互异素数，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素因数分解：</a:t>
                </a:r>
                <a:endParaRPr lang="en-US" altLang="zh-CN" b="0" dirty="0"/>
              </a:p>
              <a:p>
                <a:r>
                  <a:rPr lang="zh-CN" altLang="en-US" b="0" dirty="0"/>
                  <a:t>求最大公因数（</a:t>
                </a:r>
                <a:r>
                  <a:rPr lang="en-US" altLang="zh-CN" dirty="0" err="1"/>
                  <a:t>gcd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endParaRPr lang="en-US" altLang="zh-CN" b="0" dirty="0"/>
              </a:p>
              <a:p>
                <a:pPr marL="0" indent="0">
                  <a:buNone/>
                </a:pPr>
                <a:endParaRPr lang="en-US" altLang="zh-CN" sz="3200" b="0" dirty="0"/>
              </a:p>
              <a:p>
                <a:endParaRPr lang="en-US" altLang="zh-CN" sz="3200" b="0" dirty="0"/>
              </a:p>
              <a:p>
                <a:endParaRPr lang="en-US" altLang="zh-CN" sz="3200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14BC9-5820-4FB3-9FC1-47DE67027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1B956B1-A3D9-4D3B-97B5-AAFA6B87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8" y="1690688"/>
            <a:ext cx="5441429" cy="47012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AD13D7-9CFF-45CB-9AAB-892C595D8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83" y="5686601"/>
            <a:ext cx="9692930" cy="59786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B1A7D14-0CE9-4496-B634-633AFB59AEEB}"/>
              </a:ext>
            </a:extLst>
          </p:cNvPr>
          <p:cNvCxnSpPr>
            <a:cxnSpLocks/>
          </p:cNvCxnSpPr>
          <p:nvPr/>
        </p:nvCxnSpPr>
        <p:spPr>
          <a:xfrm>
            <a:off x="3809029" y="4950574"/>
            <a:ext cx="11357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3AF56-52A8-475F-8534-F9DC1741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 </a:t>
            </a:r>
            <a:r>
              <a:rPr lang="zh-CN" altLang="en-US" sz="3200" dirty="0"/>
              <a:t>取模与逆元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C140AA-ACB4-44EF-9D9F-768229226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取模与同余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取模：取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除以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的余数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a, b</a:t>
                </a:r>
                <a:r>
                  <a:rPr lang="zh-CN" altLang="en-US" dirty="0"/>
                  <a:t>模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同余：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模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的余数相同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r>
                  <a:rPr lang="en-US" altLang="zh-CN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</a:p>
              <a:p>
                <a:r>
                  <a:rPr lang="zh-CN" altLang="en-US" dirty="0"/>
                  <a:t>模意义下有加法和乘法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C140AA-ACB4-44EF-9D9F-768229226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5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1DF22-3231-41A3-ACB2-9949472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写代码时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C4E24A-411F-4C62-A617-1BCEAD6D9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b="1" dirty="0"/>
                  <a:t>注</a:t>
                </a:r>
                <a:r>
                  <a:rPr lang="en-US" altLang="zh-CN" b="1" dirty="0"/>
                  <a:t>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C++</a:t>
                </a:r>
                <a:r>
                  <a:rPr lang="zh-CN" altLang="en-US" dirty="0"/>
                  <a:t>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有可能</m:t>
                    </m:r>
                  </m:oMath>
                </a14:m>
                <a:r>
                  <a:rPr lang="zh-CN" altLang="en-US" dirty="0"/>
                  <a:t>为负数（比如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&lt;0,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时），因此取模后答案一定要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输出为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%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注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小心</m:t>
                    </m:r>
                  </m:oMath>
                </a14:m>
                <a:r>
                  <a:rPr lang="zh-CN" altLang="en-US" dirty="0"/>
                  <a:t>溢出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/>
                  <a:t>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dirty="0"/>
                  <a:t>：对</a:t>
                </a:r>
                <a:r>
                  <a:rPr lang="en-US" altLang="zh-CN" dirty="0"/>
                  <a:t>2^64</a:t>
                </a:r>
                <a:r>
                  <a:rPr lang="zh-CN" altLang="en-US" dirty="0"/>
                  <a:t>取模，用</a:t>
                </a:r>
                <a:r>
                  <a:rPr lang="en-US" altLang="zh-CN" dirty="0"/>
                  <a:t>unsigned long </a:t>
                </a:r>
                <a:r>
                  <a:rPr lang="en-US" altLang="zh-CN" dirty="0" err="1"/>
                  <a:t>long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自然溢出即可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C4E24A-411F-4C62-A617-1BCEAD6D9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73E97D7-5C6B-4AF3-8496-F5193C744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80" y="3074452"/>
            <a:ext cx="5512333" cy="2296192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B8460B-E8D4-470D-8914-E7C2D7F96795}"/>
              </a:ext>
            </a:extLst>
          </p:cNvPr>
          <p:cNvCxnSpPr/>
          <p:nvPr/>
        </p:nvCxnSpPr>
        <p:spPr>
          <a:xfrm>
            <a:off x="3098477" y="4036239"/>
            <a:ext cx="410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FB177-8CED-4DB4-9868-FD2B9264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 </a:t>
            </a:r>
            <a:r>
              <a:rPr lang="zh-CN" altLang="en-US" sz="3200" dirty="0"/>
              <a:t>模意义逆元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998ACA-56AB-467D-9F21-B22A1CDD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2205"/>
                <a:ext cx="10515600" cy="453705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实际</m:t>
                    </m:r>
                  </m:oMath>
                </a14:m>
                <a:r>
                  <a:rPr lang="zh-CN" altLang="en-US" dirty="0"/>
                  <a:t>上一般情况下，题目会限定一个固定的模数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，取模意义下的运算其实在一个新的运算空间下进行的，其值域为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加减乘都好处理，那么除法呢？如何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r>
                  <a:rPr lang="en-US" altLang="zh-CN" dirty="0"/>
                  <a:t>(a</a:t>
                </a:r>
                <a:r>
                  <a:rPr lang="zh-CN" altLang="en-US" dirty="0"/>
                  <a:t>整除</a:t>
                </a:r>
                <a:r>
                  <a:rPr lang="en-US" altLang="zh-CN" dirty="0"/>
                  <a:t>b)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考虑</m:t>
                    </m:r>
                  </m:oMath>
                </a14:m>
                <a:r>
                  <a:rPr lang="zh-CN" altLang="en-US" dirty="0"/>
                  <a:t>，如果能够找到一个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使得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	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那么就有，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，就求到了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的值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我们称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义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下的逆元，问题转化为如何求逆元。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在求逆元之前先别太着急，因为并不是对所有的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都有逆元可求，事实上，</a:t>
                </a:r>
                <a:r>
                  <a:rPr lang="zh-CN" altLang="en-US" b="1" dirty="0">
                    <a:latin typeface="Cambria Math" panose="02040503050406030204" pitchFamily="18" charset="0"/>
                  </a:rPr>
                  <a:t>逆元的存在条件是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 dirty="0">
                    <a:latin typeface="Cambria Math" panose="02040503050406030204" pitchFamily="18" charset="0"/>
                  </a:rPr>
                  <a:t> 互素</a:t>
                </a:r>
                <a:endParaRPr lang="en-US" altLang="zh-CN" b="1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998ACA-56AB-467D-9F21-B22A1CDD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2205"/>
                <a:ext cx="10515600" cy="4537055"/>
              </a:xfrm>
              <a:blipFill>
                <a:blip r:embed="rId2"/>
                <a:stretch>
                  <a:fillRect l="-1043" t="-2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7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FE913-E969-4C4F-9F56-A2F1AAD7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1C2EC-D463-4FB5-98C1-C420ED61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有三种方法，分别适用于不同情形，建议都掌握</a:t>
            </a:r>
            <a:endParaRPr lang="en-US" altLang="zh-CN" dirty="0"/>
          </a:p>
          <a:p>
            <a:r>
              <a:rPr lang="en-US" altLang="zh-CN" dirty="0"/>
              <a:t>https://oi-wiki.org/math/inverse/</a:t>
            </a:r>
          </a:p>
          <a:p>
            <a:r>
              <a:rPr lang="zh-CN" altLang="en-US" dirty="0"/>
              <a:t>这里只介绍一种最常用的方法，对于今天的题目来说足够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9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86389-11D9-468B-8BCD-88C97E54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求逆元 </a:t>
            </a:r>
            <a:r>
              <a:rPr lang="zh-CN" altLang="en-US" sz="3200" dirty="0"/>
              <a:t>费马小定理 </a:t>
            </a:r>
            <a:r>
              <a:rPr lang="en-US" altLang="zh-CN" sz="3200" dirty="0"/>
              <a:t>+ </a:t>
            </a:r>
            <a:r>
              <a:rPr lang="zh-CN" altLang="en-US" sz="3200" dirty="0"/>
              <a:t>快速幂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7274F8-DCA6-469B-82A6-1CCB58B21D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2205"/>
                <a:ext cx="10515600" cy="42050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费马小定理：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为素数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于是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就是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的逆元，快速幂即可</a:t>
                </a:r>
                <a:endParaRPr lang="en-US" altLang="zh-CN" b="0" dirty="0"/>
              </a:p>
              <a:p>
                <a:r>
                  <a:rPr lang="zh-CN" altLang="en-US" b="1" dirty="0"/>
                  <a:t>注</a:t>
                </a:r>
                <a:r>
                  <a:rPr lang="en-US" altLang="zh-CN" b="1" dirty="0"/>
                  <a:t>1</a:t>
                </a:r>
                <a:r>
                  <a:rPr lang="zh-CN" altLang="en-US" dirty="0"/>
                  <a:t>：模为素数（今天题目里模都是素数）</a:t>
                </a:r>
                <a:endParaRPr lang="en-US" altLang="zh-CN" dirty="0"/>
              </a:p>
              <a:p>
                <a:r>
                  <a:rPr lang="zh-CN" altLang="en-US" b="1" i="0" dirty="0"/>
                  <a:t>注</a:t>
                </a:r>
                <a:r>
                  <a:rPr lang="en-US" altLang="zh-CN" b="1" dirty="0"/>
                  <a:t>2</a:t>
                </a:r>
                <a:r>
                  <a:rPr lang="en-US" altLang="zh-CN" b="1" dirty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如果被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整除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，则不能求逆元。那么算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取模时就要采取其他方法。</a:t>
                </a:r>
                <a:endParaRPr lang="en-US" altLang="zh-CN" i="0" dirty="0">
                  <a:latin typeface="+mj-lt"/>
                </a:endParaRPr>
              </a:p>
              <a:p>
                <a:r>
                  <a:rPr lang="zh-CN" altLang="en-US" dirty="0">
                    <a:latin typeface="+mj-lt"/>
                  </a:rPr>
                  <a:t>欧拉定理：</a:t>
                </a:r>
                <a:r>
                  <a:rPr lang="zh-CN" altLang="en-US" dirty="0"/>
                  <a:t>费马小定理的推广</a:t>
                </a:r>
                <a:endParaRPr lang="en-US" altLang="zh-CN" dirty="0">
                  <a:latin typeface="+mj-lt"/>
                </a:endParaRPr>
              </a:p>
              <a:p>
                <a:r>
                  <a:rPr lang="zh-CN" altLang="en-US" dirty="0">
                    <a:latin typeface="+mj-lt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= 1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不是素数），则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欧拉函数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7274F8-DCA6-469B-82A6-1CCB58B21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2205"/>
                <a:ext cx="10515600" cy="4205077"/>
              </a:xfrm>
              <a:blipFill>
                <a:blip r:embed="rId2"/>
                <a:stretch>
                  <a:fillRect l="-1043" t="-3333" r="-174" b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7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2515</Words>
  <Application>Microsoft Office PowerPoint</Application>
  <PresentationFormat>宽屏</PresentationFormat>
  <Paragraphs>238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Arial</vt:lpstr>
      <vt:lpstr>Cambria Math</vt:lpstr>
      <vt:lpstr>Wingdings</vt:lpstr>
      <vt:lpstr>Office 主题​​</vt:lpstr>
      <vt:lpstr>Part0</vt:lpstr>
      <vt:lpstr>ACM中的数学</vt:lpstr>
      <vt:lpstr>Part1</vt:lpstr>
      <vt:lpstr>基本概念 整除 素数 因子 公因子 互素</vt:lpstr>
      <vt:lpstr>基本概念 取模与逆元</vt:lpstr>
      <vt:lpstr>写代码时 </vt:lpstr>
      <vt:lpstr>基本概念 模意义逆元</vt:lpstr>
      <vt:lpstr>求逆元</vt:lpstr>
      <vt:lpstr>求逆元 费马小定理 + 快速幂</vt:lpstr>
      <vt:lpstr>无法求逆元的特殊情况</vt:lpstr>
      <vt:lpstr>有理数取模</vt:lpstr>
      <vt:lpstr>Part2</vt:lpstr>
      <vt:lpstr>常用公式</vt:lpstr>
      <vt:lpstr>前缀和 虽然它无处不在</vt:lpstr>
      <vt:lpstr>快速幂</vt:lpstr>
      <vt:lpstr>再谈快速幂</vt:lpstr>
      <vt:lpstr>矩阵快速幂</vt:lpstr>
      <vt:lpstr>矩阵快速幂</vt:lpstr>
      <vt:lpstr>容斥原理</vt:lpstr>
      <vt:lpstr>容斥原理</vt:lpstr>
      <vt:lpstr>容斥原理</vt:lpstr>
      <vt:lpstr>容斥原理</vt:lpstr>
      <vt:lpstr>抽屉原理</vt:lpstr>
      <vt:lpstr>素数筛法</vt:lpstr>
      <vt:lpstr>线性筛 / 欧拉筛</vt:lpstr>
      <vt:lpstr>积性函数</vt:lpstr>
      <vt:lpstr>线性筛积性函数</vt:lpstr>
      <vt:lpstr>积性函数 性质及运算</vt:lpstr>
      <vt:lpstr>Dirichlet卷积 体验版</vt:lpstr>
      <vt:lpstr>Dirichlet卷积 体验版</vt:lpstr>
      <vt:lpstr>数论分块</vt:lpstr>
      <vt:lpstr>数论分块</vt:lpstr>
      <vt:lpstr>数论分块 代码</vt:lpstr>
      <vt:lpstr>数论分块 证明</vt:lpstr>
      <vt:lpstr>排列组合</vt:lpstr>
      <vt:lpstr>Fibonacci另一种求法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132</cp:revision>
  <dcterms:created xsi:type="dcterms:W3CDTF">2020-11-07T06:40:11Z</dcterms:created>
  <dcterms:modified xsi:type="dcterms:W3CDTF">2020-11-13T17:00:50Z</dcterms:modified>
</cp:coreProperties>
</file>