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73" r:id="rId15"/>
    <p:sldId id="270" r:id="rId16"/>
    <p:sldId id="271" r:id="rId17"/>
    <p:sldId id="274" r:id="rId18"/>
    <p:sldId id="26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93BDB-9896-488B-B61B-CFB723E1D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2B10CC-C7A3-458F-9C9A-57ACD9C90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9D3BE-4636-4024-826F-06AFD8BC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01DF-2090-4226-A313-B8536703787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6A6E9-3B8D-4613-B190-141DF86D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44909-F5BC-44E0-96DA-1B65F9A4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4EED-AC3F-4C10-B057-2E943DAA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21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E4399-0FFB-451C-89D9-B00E00F4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93A542-3685-4093-B85B-BCD7EE849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43A98-B880-4B93-A58D-8E271E79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01DF-2090-4226-A313-B8536703787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0C15E-9962-4242-AE8C-0A2AAA4B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6FA32-3324-4E23-9683-50B071AE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4EED-AC3F-4C10-B057-2E943DAA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D67849-E002-4C79-AED7-C981CA9F4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AA588A-B80E-4A60-8DBB-7D44E616D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D2A55-6D03-4BD3-846A-06C442BE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01DF-2090-4226-A313-B8536703787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2184F-7C3D-43CE-AB69-E1F419FE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DBB5E-C57B-48B5-B77F-C8401546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4EED-AC3F-4C10-B057-2E943DAA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23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D0E28-36AC-4402-8F84-95B76103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B9B68-BA59-4038-9F25-002B0FEE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4D9C3-D7B4-4895-8071-FE0BB6FA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01DF-2090-4226-A313-B8536703787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2E299-2BF9-4AF5-9F15-74E5792F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4710B-D9DA-47FE-9A07-6078397B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4EED-AC3F-4C10-B057-2E943DAA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BAD76-0053-4037-9412-29BE3D36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33E2E-FF41-421D-ABF3-5A293AB9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29F17-DEAE-4934-B945-4355D48B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01DF-2090-4226-A313-B8536703787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5161D-68FE-4323-8806-6389768C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36DF4-D4F9-4C7E-9B23-4B6A6B19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4EED-AC3F-4C10-B057-2E943DAA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8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49D89-D29E-44B1-AE5C-3B4E14A5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FCE9A-63E3-4CEA-B0B2-26A27E6E5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86DBCB-DCD2-418B-808C-082EE81CE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667DD-2C7F-4684-A326-5DC9555B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01DF-2090-4226-A313-B8536703787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9E311F-2101-4327-A22A-1B6DDF2B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9C8F01-E424-4F19-99DB-EE216E9C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4EED-AC3F-4C10-B057-2E943DAA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77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7B5BA-FBC6-4F26-AA14-61B7953B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3A53F-BEA7-4CAC-94A0-CA899FC8E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952E04-8EAD-4FAD-A9A1-10B1CD1F5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BA79D7-A692-480D-BAFC-61BF215D7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03E3BB-651C-46CD-8436-D9AE5A270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D8951F-3AB9-4726-B6C3-AE2304B3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01DF-2090-4226-A313-B8536703787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AEBEBB-A254-4746-9CEF-5F6FA431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C664C9-3F1F-46A7-9061-5F9D9115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4EED-AC3F-4C10-B057-2E943DAA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1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CD31E-B3F2-467E-8D58-B5B024C0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8693BB-6169-4CBD-94C3-5568E2A5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01DF-2090-4226-A313-B8536703787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9E5F70-3C15-4999-84B5-5C513678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9B0439-5951-4FD9-AB4F-8802E76F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4EED-AC3F-4C10-B057-2E943DAA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60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F787A8-CCC8-4402-B29E-C43FC80B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01DF-2090-4226-A313-B8536703787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4C8AEF-1CD6-4BED-8010-6A5A5DC2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6F7545-1959-4FB4-A3DA-00AA4A98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4EED-AC3F-4C10-B057-2E943DAA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2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4AB02-F460-4D0C-9807-B2E47D37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2E911-7672-4AE8-95F8-70C57FFB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97B961-60B7-4B08-834B-2E746C551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E389D7-FD4B-4B0B-AD1B-2F3AA111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01DF-2090-4226-A313-B8536703787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2AB8C-344F-49CD-A2B0-C0BBDC2F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129288-1CF6-421B-A725-9A281511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4EED-AC3F-4C10-B057-2E943DAA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5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EC699-3EDD-4F68-AE68-5C897FA7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FCDD03-F714-41DA-ADD6-FC98B454E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6E9436-F5FF-476D-8769-3C4E0B3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45E16A-3776-4A22-B5C6-D8A8EA66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01DF-2090-4226-A313-B8536703787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C7581C-B9C4-481C-A267-89C038AE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AA9F5-794D-414B-B56A-17E0A1F9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4EED-AC3F-4C10-B057-2E943DAA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4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E022FA-81E8-4E6A-989F-307F2FFA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344A5-7731-4AAE-9728-74D8B3321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750B6-C6EB-47D1-8AB4-844EA9A2D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001DF-2090-4226-A313-B8536703787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9335E-2885-4796-97C5-49E4D4B4B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35E9B-BCE6-4578-AFEC-379930F92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C4EED-AC3F-4C10-B057-2E943DAA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5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A2762-C62F-41D5-897E-6B3AE0ABE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5486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80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树状数组</a:t>
            </a:r>
            <a:r>
              <a:rPr lang="zh-CN" altLang="en-US" sz="48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与</a:t>
            </a:r>
            <a:r>
              <a:rPr lang="zh-CN" altLang="en-US" sz="80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线段树</a:t>
            </a:r>
          </a:p>
        </p:txBody>
      </p:sp>
    </p:spTree>
    <p:extLst>
      <p:ext uri="{BB962C8B-B14F-4D97-AF65-F5344CB8AC3E}">
        <p14:creationId xmlns:p14="http://schemas.microsoft.com/office/powerpoint/2010/main" val="314588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F262C4-BEFA-410E-BEC8-2E4BB143928E}"/>
              </a:ext>
            </a:extLst>
          </p:cNvPr>
          <p:cNvSpPr txBox="1"/>
          <p:nvPr/>
        </p:nvSpPr>
        <p:spPr>
          <a:xfrm>
            <a:off x="151075" y="87463"/>
            <a:ext cx="6122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线段树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E83B0B2-3862-4242-9EFA-C4798D72FD67}"/>
              </a:ext>
            </a:extLst>
          </p:cNvPr>
          <p:cNvCxnSpPr>
            <a:cxnSpLocks/>
          </p:cNvCxnSpPr>
          <p:nvPr/>
        </p:nvCxnSpPr>
        <p:spPr>
          <a:xfrm>
            <a:off x="303475" y="1010793"/>
            <a:ext cx="11585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">
            <a:extLst>
              <a:ext uri="{FF2B5EF4-FFF2-40B4-BE49-F238E27FC236}">
                <a16:creationId xmlns:a16="http://schemas.microsoft.com/office/drawing/2014/main" id="{EE149C08-C145-48F1-9AC7-FC4229245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56" y="1220471"/>
            <a:ext cx="6712888" cy="501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74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F262C4-BEFA-410E-BEC8-2E4BB143928E}"/>
              </a:ext>
            </a:extLst>
          </p:cNvPr>
          <p:cNvSpPr txBox="1"/>
          <p:nvPr/>
        </p:nvSpPr>
        <p:spPr>
          <a:xfrm>
            <a:off x="151075" y="87463"/>
            <a:ext cx="6122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线段树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E83B0B2-3862-4242-9EFA-C4798D72FD67}"/>
              </a:ext>
            </a:extLst>
          </p:cNvPr>
          <p:cNvCxnSpPr>
            <a:cxnSpLocks/>
          </p:cNvCxnSpPr>
          <p:nvPr/>
        </p:nvCxnSpPr>
        <p:spPr>
          <a:xfrm>
            <a:off x="303475" y="1010793"/>
            <a:ext cx="11585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47ABFE8-5296-4254-A380-8154E1CF1F0F}"/>
              </a:ext>
            </a:extLst>
          </p:cNvPr>
          <p:cNvSpPr txBox="1"/>
          <p:nvPr/>
        </p:nvSpPr>
        <p:spPr>
          <a:xfrm>
            <a:off x="834888" y="1407380"/>
            <a:ext cx="95915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线段树共𝑂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(log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𝑛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) 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层</a:t>
            </a:r>
          </a:p>
          <a:p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任两个结点要么是包含关系要么没有公共部分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, 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不可能部分重叠</a:t>
            </a:r>
          </a:p>
          <a:p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给定一个叶子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p, 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从根到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p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路径上所有结点代表的区间都包含点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p, 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且其他结点代表的区间都不包含点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p</a:t>
            </a:r>
          </a:p>
          <a:p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给定一个区间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[</a:t>
            </a:r>
            <a:r>
              <a:rPr lang="en-US" altLang="zh-CN" sz="3600" dirty="0" err="1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l,r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], 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可以把它分解为不超过𝑂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(log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𝑛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)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条不相交线段的并</a:t>
            </a:r>
          </a:p>
        </p:txBody>
      </p:sp>
    </p:spTree>
    <p:extLst>
      <p:ext uri="{BB962C8B-B14F-4D97-AF65-F5344CB8AC3E}">
        <p14:creationId xmlns:p14="http://schemas.microsoft.com/office/powerpoint/2010/main" val="19694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F262C4-BEFA-410E-BEC8-2E4BB143928E}"/>
              </a:ext>
            </a:extLst>
          </p:cNvPr>
          <p:cNvSpPr txBox="1"/>
          <p:nvPr/>
        </p:nvSpPr>
        <p:spPr>
          <a:xfrm>
            <a:off x="151075" y="87463"/>
            <a:ext cx="6122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线段树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E83B0B2-3862-4242-9EFA-C4798D72FD67}"/>
              </a:ext>
            </a:extLst>
          </p:cNvPr>
          <p:cNvCxnSpPr>
            <a:cxnSpLocks/>
          </p:cNvCxnSpPr>
          <p:nvPr/>
        </p:nvCxnSpPr>
        <p:spPr>
          <a:xfrm>
            <a:off x="303475" y="1010793"/>
            <a:ext cx="11585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47ABFE8-5296-4254-A380-8154E1CF1F0F}"/>
              </a:ext>
            </a:extLst>
          </p:cNvPr>
          <p:cNvSpPr txBox="1"/>
          <p:nvPr/>
        </p:nvSpPr>
        <p:spPr>
          <a:xfrm>
            <a:off x="858742" y="1272208"/>
            <a:ext cx="9591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建树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2A42D1-7246-40FD-9E25-B3E187535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68" y="2114435"/>
            <a:ext cx="8961716" cy="411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5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F262C4-BEFA-410E-BEC8-2E4BB143928E}"/>
              </a:ext>
            </a:extLst>
          </p:cNvPr>
          <p:cNvSpPr txBox="1"/>
          <p:nvPr/>
        </p:nvSpPr>
        <p:spPr>
          <a:xfrm>
            <a:off x="151075" y="87463"/>
            <a:ext cx="6122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线段树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E83B0B2-3862-4242-9EFA-C4798D72FD67}"/>
              </a:ext>
            </a:extLst>
          </p:cNvPr>
          <p:cNvCxnSpPr>
            <a:cxnSpLocks/>
          </p:cNvCxnSpPr>
          <p:nvPr/>
        </p:nvCxnSpPr>
        <p:spPr>
          <a:xfrm>
            <a:off x="303475" y="1010793"/>
            <a:ext cx="11585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47ABFE8-5296-4254-A380-8154E1CF1F0F}"/>
              </a:ext>
            </a:extLst>
          </p:cNvPr>
          <p:cNvSpPr txBox="1"/>
          <p:nvPr/>
        </p:nvSpPr>
        <p:spPr>
          <a:xfrm>
            <a:off x="858742" y="1272208"/>
            <a:ext cx="9591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单点修改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383F64-12CF-46A0-A226-FBF07C69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598" y="1934123"/>
            <a:ext cx="8987688" cy="435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2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1274DC-6666-4826-A879-43E28BDA2656}"/>
              </a:ext>
            </a:extLst>
          </p:cNvPr>
          <p:cNvSpPr txBox="1"/>
          <p:nvPr/>
        </p:nvSpPr>
        <p:spPr>
          <a:xfrm>
            <a:off x="151075" y="87463"/>
            <a:ext cx="6122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线段树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B16396B-DB87-4F4F-BE0D-1634AA76EEF8}"/>
              </a:ext>
            </a:extLst>
          </p:cNvPr>
          <p:cNvCxnSpPr>
            <a:cxnSpLocks/>
          </p:cNvCxnSpPr>
          <p:nvPr/>
        </p:nvCxnSpPr>
        <p:spPr>
          <a:xfrm>
            <a:off x="303475" y="1010793"/>
            <a:ext cx="11585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D760C1D-73A6-44BD-838C-8CDEF7E691F3}"/>
              </a:ext>
            </a:extLst>
          </p:cNvPr>
          <p:cNvSpPr txBox="1"/>
          <p:nvPr/>
        </p:nvSpPr>
        <p:spPr>
          <a:xfrm>
            <a:off x="858742" y="1272208"/>
            <a:ext cx="9591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单点查询</a:t>
            </a:r>
            <a:endParaRPr lang="en-US" altLang="zh-CN" sz="3600" dirty="0">
              <a:latin typeface="方正特雅宋_GBK" panose="02000000000000000000" pitchFamily="2" charset="-122"/>
              <a:ea typeface="方正特雅宋_GBK" panose="020000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941BCB-0C69-4F57-9E97-E649B0BA9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56" y="2282089"/>
            <a:ext cx="9866245" cy="35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9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F262C4-BEFA-410E-BEC8-2E4BB143928E}"/>
              </a:ext>
            </a:extLst>
          </p:cNvPr>
          <p:cNvSpPr txBox="1"/>
          <p:nvPr/>
        </p:nvSpPr>
        <p:spPr>
          <a:xfrm>
            <a:off x="151075" y="87463"/>
            <a:ext cx="6122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线段树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E83B0B2-3862-4242-9EFA-C4798D72FD67}"/>
              </a:ext>
            </a:extLst>
          </p:cNvPr>
          <p:cNvCxnSpPr>
            <a:cxnSpLocks/>
          </p:cNvCxnSpPr>
          <p:nvPr/>
        </p:nvCxnSpPr>
        <p:spPr>
          <a:xfrm>
            <a:off x="303475" y="1010793"/>
            <a:ext cx="11585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47ABFE8-5296-4254-A380-8154E1CF1F0F}"/>
              </a:ext>
            </a:extLst>
          </p:cNvPr>
          <p:cNvSpPr txBox="1"/>
          <p:nvPr/>
        </p:nvSpPr>
        <p:spPr>
          <a:xfrm>
            <a:off x="858742" y="1272208"/>
            <a:ext cx="9591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区间查询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882B2C-05CE-4769-A594-04A3A71C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12" y="2179953"/>
            <a:ext cx="6161619" cy="389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98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F262C4-BEFA-410E-BEC8-2E4BB143928E}"/>
              </a:ext>
            </a:extLst>
          </p:cNvPr>
          <p:cNvSpPr txBox="1"/>
          <p:nvPr/>
        </p:nvSpPr>
        <p:spPr>
          <a:xfrm>
            <a:off x="151075" y="87463"/>
            <a:ext cx="6122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线段树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E83B0B2-3862-4242-9EFA-C4798D72FD67}"/>
              </a:ext>
            </a:extLst>
          </p:cNvPr>
          <p:cNvCxnSpPr>
            <a:cxnSpLocks/>
          </p:cNvCxnSpPr>
          <p:nvPr/>
        </p:nvCxnSpPr>
        <p:spPr>
          <a:xfrm>
            <a:off x="303475" y="1010793"/>
            <a:ext cx="11585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47ABFE8-5296-4254-A380-8154E1CF1F0F}"/>
              </a:ext>
            </a:extLst>
          </p:cNvPr>
          <p:cNvSpPr txBox="1"/>
          <p:nvPr/>
        </p:nvSpPr>
        <p:spPr>
          <a:xfrm>
            <a:off x="858742" y="1272208"/>
            <a:ext cx="9591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区间修改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A5D23C-5184-4663-8286-56CA0AE03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89" y="2053711"/>
            <a:ext cx="10148021" cy="415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40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F262C4-BEFA-410E-BEC8-2E4BB143928E}"/>
              </a:ext>
            </a:extLst>
          </p:cNvPr>
          <p:cNvSpPr txBox="1"/>
          <p:nvPr/>
        </p:nvSpPr>
        <p:spPr>
          <a:xfrm>
            <a:off x="151075" y="87463"/>
            <a:ext cx="6122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线段树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E83B0B2-3862-4242-9EFA-C4798D72FD67}"/>
              </a:ext>
            </a:extLst>
          </p:cNvPr>
          <p:cNvCxnSpPr>
            <a:cxnSpLocks/>
          </p:cNvCxnSpPr>
          <p:nvPr/>
        </p:nvCxnSpPr>
        <p:spPr>
          <a:xfrm>
            <a:off x="303475" y="1010793"/>
            <a:ext cx="11585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8A4B10E-BBDE-4C87-98D7-BF2409FCA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33" y="2179953"/>
            <a:ext cx="8862105" cy="40357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5478338-0C7A-4246-AEF6-1132994C442F}"/>
              </a:ext>
            </a:extLst>
          </p:cNvPr>
          <p:cNvSpPr txBox="1"/>
          <p:nvPr/>
        </p:nvSpPr>
        <p:spPr>
          <a:xfrm>
            <a:off x="858742" y="1272208"/>
            <a:ext cx="9591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区间修改</a:t>
            </a:r>
          </a:p>
        </p:txBody>
      </p:sp>
    </p:spTree>
    <p:extLst>
      <p:ext uri="{BB962C8B-B14F-4D97-AF65-F5344CB8AC3E}">
        <p14:creationId xmlns:p14="http://schemas.microsoft.com/office/powerpoint/2010/main" val="3572758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F262C4-BEFA-410E-BEC8-2E4BB143928E}"/>
              </a:ext>
            </a:extLst>
          </p:cNvPr>
          <p:cNvSpPr txBox="1"/>
          <p:nvPr/>
        </p:nvSpPr>
        <p:spPr>
          <a:xfrm>
            <a:off x="151075" y="87463"/>
            <a:ext cx="6122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线段树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E83B0B2-3862-4242-9EFA-C4798D72FD67}"/>
              </a:ext>
            </a:extLst>
          </p:cNvPr>
          <p:cNvCxnSpPr>
            <a:cxnSpLocks/>
          </p:cNvCxnSpPr>
          <p:nvPr/>
        </p:nvCxnSpPr>
        <p:spPr>
          <a:xfrm>
            <a:off x="303475" y="1010793"/>
            <a:ext cx="11585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47ABFE8-5296-4254-A380-8154E1CF1F0F}"/>
              </a:ext>
            </a:extLst>
          </p:cNvPr>
          <p:cNvSpPr txBox="1"/>
          <p:nvPr/>
        </p:nvSpPr>
        <p:spPr>
          <a:xfrm>
            <a:off x="858742" y="1272208"/>
            <a:ext cx="9591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例题：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POJ 3468 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区间修改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+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求和板子题</a:t>
            </a:r>
          </a:p>
        </p:txBody>
      </p:sp>
    </p:spTree>
    <p:extLst>
      <p:ext uri="{BB962C8B-B14F-4D97-AF65-F5344CB8AC3E}">
        <p14:creationId xmlns:p14="http://schemas.microsoft.com/office/powerpoint/2010/main" val="291101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3075CB-7FB2-4465-8563-45EA01DAFC6B}"/>
              </a:ext>
            </a:extLst>
          </p:cNvPr>
          <p:cNvSpPr txBox="1"/>
          <p:nvPr/>
        </p:nvSpPr>
        <p:spPr>
          <a:xfrm>
            <a:off x="151075" y="87463"/>
            <a:ext cx="6122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树状数组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DF9431C-0235-4071-B3D1-899B67289436}"/>
              </a:ext>
            </a:extLst>
          </p:cNvPr>
          <p:cNvCxnSpPr>
            <a:cxnSpLocks/>
          </p:cNvCxnSpPr>
          <p:nvPr/>
        </p:nvCxnSpPr>
        <p:spPr>
          <a:xfrm>
            <a:off x="303475" y="1010793"/>
            <a:ext cx="11585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3A6EE25-7E98-41A9-A6BD-D220A30D7369}"/>
              </a:ext>
            </a:extLst>
          </p:cNvPr>
          <p:cNvSpPr txBox="1"/>
          <p:nvPr/>
        </p:nvSpPr>
        <p:spPr>
          <a:xfrm>
            <a:off x="858742" y="1272208"/>
            <a:ext cx="9591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一个查询修改复杂度均为</a:t>
            </a:r>
            <a:r>
              <a:rPr lang="en-US" altLang="zh-CN" sz="3600" dirty="0">
                <a:latin typeface="Consolas" panose="020B0609020204030204" pitchFamily="49" charset="0"/>
                <a:ea typeface="方正特雅宋_GBK" panose="02000000000000000000" pitchFamily="2" charset="-122"/>
              </a:rPr>
              <a:t>O(</a:t>
            </a:r>
            <a:r>
              <a:rPr lang="en-US" altLang="zh-CN" sz="3600" dirty="0" err="1">
                <a:latin typeface="Consolas" panose="020B0609020204030204" pitchFamily="49" charset="0"/>
                <a:ea typeface="方正特雅宋_GBK" panose="02000000000000000000" pitchFamily="2" charset="-122"/>
              </a:rPr>
              <a:t>logn</a:t>
            </a:r>
            <a:r>
              <a:rPr lang="en-US" altLang="zh-CN" sz="3600" dirty="0">
                <a:latin typeface="Consolas" panose="020B0609020204030204" pitchFamily="49" charset="0"/>
                <a:ea typeface="方正特雅宋_GBK" panose="02000000000000000000" pitchFamily="2" charset="-122"/>
              </a:rPr>
              <a:t>)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的数据结构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1B05B0-36B0-474F-9E60-E57895E32D7B}"/>
              </a:ext>
            </a:extLst>
          </p:cNvPr>
          <p:cNvSpPr txBox="1"/>
          <p:nvPr/>
        </p:nvSpPr>
        <p:spPr>
          <a:xfrm>
            <a:off x="858742" y="2187875"/>
            <a:ext cx="95915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主要用途：</a:t>
            </a:r>
            <a:endParaRPr lang="en-US" altLang="zh-CN" sz="3600" dirty="0">
              <a:latin typeface="方正特雅宋_GBK" panose="02000000000000000000" pitchFamily="2" charset="-122"/>
              <a:ea typeface="方正特雅宋_GBK" panose="02000000000000000000" pitchFamily="2" charset="-122"/>
            </a:endParaRPr>
          </a:p>
          <a:p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	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单点修改，查询前缀和</a:t>
            </a:r>
            <a:endParaRPr lang="en-US" altLang="zh-CN" sz="3600" dirty="0">
              <a:latin typeface="方正特雅宋_GBK" panose="02000000000000000000" pitchFamily="2" charset="-122"/>
              <a:ea typeface="方正特雅宋_GBK" panose="02000000000000000000" pitchFamily="2" charset="-122"/>
            </a:endParaRPr>
          </a:p>
          <a:p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	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区间修改，单点查询</a:t>
            </a:r>
            <a:endParaRPr lang="en-US" altLang="zh-CN" sz="3600" dirty="0">
              <a:latin typeface="方正特雅宋_GBK" panose="02000000000000000000" pitchFamily="2" charset="-122"/>
              <a:ea typeface="方正特雅宋_GBK" panose="02000000000000000000" pitchFamily="2" charset="-122"/>
            </a:endParaRPr>
          </a:p>
          <a:p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	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求逆序对</a:t>
            </a:r>
            <a:endParaRPr lang="en-US" altLang="zh-CN" sz="3600" dirty="0">
              <a:latin typeface="方正特雅宋_GBK" panose="02000000000000000000" pitchFamily="2" charset="-122"/>
              <a:ea typeface="方正特雅宋_GBK" panose="02000000000000000000" pitchFamily="2" charset="-122"/>
            </a:endParaRPr>
          </a:p>
          <a:p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优势：常数小，代码简单</a:t>
            </a:r>
            <a:endParaRPr lang="en-US" altLang="zh-CN" sz="3600" dirty="0">
              <a:latin typeface="方正特雅宋_GBK" panose="02000000000000000000" pitchFamily="2" charset="-122"/>
              <a:ea typeface="方正特雅宋_GBK" panose="02000000000000000000" pitchFamily="2" charset="-122"/>
            </a:endParaRPr>
          </a:p>
          <a:p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劣势：适用面小</a:t>
            </a:r>
            <a:endParaRPr lang="en-US" altLang="zh-CN" sz="3600" dirty="0">
              <a:latin typeface="方正特雅宋_GBK" panose="02000000000000000000" pitchFamily="2" charset="-122"/>
              <a:ea typeface="方正特雅宋_GBK" panose="02000000000000000000" pitchFamily="2" charset="-122"/>
            </a:endParaRPr>
          </a:p>
          <a:p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	</a:t>
            </a:r>
            <a:endParaRPr lang="zh-CN" altLang="en-US" sz="3600" dirty="0">
              <a:latin typeface="方正特雅宋_GBK" panose="02000000000000000000" pitchFamily="2" charset="-122"/>
              <a:ea typeface="方正特雅宋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54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3075CB-7FB2-4465-8563-45EA01DAFC6B}"/>
              </a:ext>
            </a:extLst>
          </p:cNvPr>
          <p:cNvSpPr txBox="1"/>
          <p:nvPr/>
        </p:nvSpPr>
        <p:spPr>
          <a:xfrm>
            <a:off x="151075" y="87463"/>
            <a:ext cx="6122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树状数组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DF9431C-0235-4071-B3D1-899B67289436}"/>
              </a:ext>
            </a:extLst>
          </p:cNvPr>
          <p:cNvCxnSpPr>
            <a:cxnSpLocks/>
          </p:cNvCxnSpPr>
          <p:nvPr/>
        </p:nvCxnSpPr>
        <p:spPr>
          <a:xfrm>
            <a:off x="303475" y="1010793"/>
            <a:ext cx="11585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>
            <a:extLst>
              <a:ext uri="{FF2B5EF4-FFF2-40B4-BE49-F238E27FC236}">
                <a16:creationId xmlns:a16="http://schemas.microsoft.com/office/drawing/2014/main" id="{360E735B-EED3-49C5-811E-AF447C79F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70215"/>
            <a:ext cx="7010400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1318174-6422-41DD-AA8D-97C6F855B67C}"/>
              </a:ext>
            </a:extLst>
          </p:cNvPr>
          <p:cNvSpPr txBox="1"/>
          <p:nvPr/>
        </p:nvSpPr>
        <p:spPr>
          <a:xfrm>
            <a:off x="752062" y="1241625"/>
            <a:ext cx="2676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一个例子：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	</a:t>
            </a:r>
            <a:endParaRPr lang="zh-CN" altLang="en-US" sz="3600" dirty="0">
              <a:latin typeface="方正特雅宋_GBK" panose="02000000000000000000" pitchFamily="2" charset="-122"/>
              <a:ea typeface="方正特雅宋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29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3075CB-7FB2-4465-8563-45EA01DAFC6B}"/>
              </a:ext>
            </a:extLst>
          </p:cNvPr>
          <p:cNvSpPr txBox="1"/>
          <p:nvPr/>
        </p:nvSpPr>
        <p:spPr>
          <a:xfrm>
            <a:off x="151075" y="87463"/>
            <a:ext cx="6122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树状数组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DF9431C-0235-4071-B3D1-899B67289436}"/>
              </a:ext>
            </a:extLst>
          </p:cNvPr>
          <p:cNvCxnSpPr>
            <a:cxnSpLocks/>
          </p:cNvCxnSpPr>
          <p:nvPr/>
        </p:nvCxnSpPr>
        <p:spPr>
          <a:xfrm>
            <a:off x="303475" y="1010793"/>
            <a:ext cx="11585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08078D9-D82F-4805-9605-A34D78C1B8A0}"/>
              </a:ext>
            </a:extLst>
          </p:cNvPr>
          <p:cNvSpPr txBox="1"/>
          <p:nvPr/>
        </p:nvSpPr>
        <p:spPr>
          <a:xfrm>
            <a:off x="303475" y="1712831"/>
            <a:ext cx="61092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设节点编号为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x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，那么这个节点管辖的区间为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2</a:t>
            </a:r>
            <a:r>
              <a:rPr lang="en-US" altLang="zh-CN" sz="3600" baseline="300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k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（其中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k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为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x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二进制末尾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0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的个数）个元素。因为这个区间最后一个元素必然为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Ax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，所以很明显：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Cn = A(n–2</a:t>
            </a:r>
            <a:r>
              <a:rPr lang="en-US" altLang="zh-CN" sz="3600" baseline="300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k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 +1)+ ... + An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0EC69-353B-4F26-AC00-C0A0A180E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24" y="1578275"/>
            <a:ext cx="5699940" cy="365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93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3075CB-7FB2-4465-8563-45EA01DAFC6B}"/>
              </a:ext>
            </a:extLst>
          </p:cNvPr>
          <p:cNvSpPr txBox="1"/>
          <p:nvPr/>
        </p:nvSpPr>
        <p:spPr>
          <a:xfrm>
            <a:off x="151075" y="87463"/>
            <a:ext cx="6122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树状数组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DF9431C-0235-4071-B3D1-899B67289436}"/>
              </a:ext>
            </a:extLst>
          </p:cNvPr>
          <p:cNvCxnSpPr>
            <a:cxnSpLocks/>
          </p:cNvCxnSpPr>
          <p:nvPr/>
        </p:nvCxnSpPr>
        <p:spPr>
          <a:xfrm>
            <a:off x="303475" y="1010793"/>
            <a:ext cx="11585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A2802F5-CFE8-416F-B888-C54E0B2EABDC}"/>
              </a:ext>
            </a:extLst>
          </p:cNvPr>
          <p:cNvSpPr txBox="1"/>
          <p:nvPr/>
        </p:nvSpPr>
        <p:spPr>
          <a:xfrm>
            <a:off x="532738" y="1308024"/>
            <a:ext cx="117393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Lowbit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(n)=n&amp;(-n)</a:t>
            </a:r>
          </a:p>
          <a:p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n&amp;(-n)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得到的解是最低的非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0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位，即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2</a:t>
            </a:r>
            <a:r>
              <a:rPr lang="en-US" altLang="zh-CN" sz="3600" baseline="300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k</a:t>
            </a:r>
          </a:p>
          <a:p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n+=</a:t>
            </a:r>
            <a:r>
              <a:rPr lang="en-US" altLang="zh-CN" sz="3600" dirty="0" err="1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lowbit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(n),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得到下一个包含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n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的节点</a:t>
            </a:r>
            <a:endParaRPr lang="en-US" altLang="zh-CN" sz="3600" dirty="0">
              <a:latin typeface="方正特雅宋_GBK" panose="02000000000000000000" pitchFamily="2" charset="-122"/>
              <a:ea typeface="方正特雅宋_GBK" panose="02000000000000000000" pitchFamily="2" charset="-122"/>
            </a:endParaRPr>
          </a:p>
          <a:p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n-=</a:t>
            </a:r>
            <a:r>
              <a:rPr lang="en-US" altLang="zh-CN" sz="3600" dirty="0" err="1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lowbit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(n)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，得到上一个不包含节点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n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统计范围的点</a:t>
            </a:r>
            <a:endParaRPr lang="en-US" altLang="zh-CN" sz="3600" dirty="0">
              <a:latin typeface="方正特雅宋_GBK" panose="02000000000000000000" pitchFamily="2" charset="-122"/>
              <a:ea typeface="方正特雅宋_GBK" panose="02000000000000000000" pitchFamily="2" charset="-122"/>
            </a:endParaRPr>
          </a:p>
          <a:p>
            <a:endParaRPr lang="en-US" altLang="zh-CN" sz="3600" dirty="0">
              <a:latin typeface="方正特雅宋_GBK" panose="02000000000000000000" pitchFamily="2" charset="-122"/>
              <a:ea typeface="方正特雅宋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23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3075CB-7FB2-4465-8563-45EA01DAFC6B}"/>
              </a:ext>
            </a:extLst>
          </p:cNvPr>
          <p:cNvSpPr txBox="1"/>
          <p:nvPr/>
        </p:nvSpPr>
        <p:spPr>
          <a:xfrm>
            <a:off x="151075" y="87463"/>
            <a:ext cx="6122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树状数组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DF9431C-0235-4071-B3D1-899B67289436}"/>
              </a:ext>
            </a:extLst>
          </p:cNvPr>
          <p:cNvCxnSpPr>
            <a:cxnSpLocks/>
          </p:cNvCxnSpPr>
          <p:nvPr/>
        </p:nvCxnSpPr>
        <p:spPr>
          <a:xfrm>
            <a:off x="303475" y="1010793"/>
            <a:ext cx="11585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4C3AC529-6983-4B67-9525-58CC4C352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25" y="1503423"/>
            <a:ext cx="8835112" cy="4721897"/>
          </a:xfrm>
        </p:spPr>
      </p:pic>
    </p:spTree>
    <p:extLst>
      <p:ext uri="{BB962C8B-B14F-4D97-AF65-F5344CB8AC3E}">
        <p14:creationId xmlns:p14="http://schemas.microsoft.com/office/powerpoint/2010/main" val="369006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3075CB-7FB2-4465-8563-45EA01DAFC6B}"/>
              </a:ext>
            </a:extLst>
          </p:cNvPr>
          <p:cNvSpPr txBox="1"/>
          <p:nvPr/>
        </p:nvSpPr>
        <p:spPr>
          <a:xfrm>
            <a:off x="151075" y="87463"/>
            <a:ext cx="6122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树状数组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DF9431C-0235-4071-B3D1-899B67289436}"/>
              </a:ext>
            </a:extLst>
          </p:cNvPr>
          <p:cNvCxnSpPr>
            <a:cxnSpLocks/>
          </p:cNvCxnSpPr>
          <p:nvPr/>
        </p:nvCxnSpPr>
        <p:spPr>
          <a:xfrm>
            <a:off x="303475" y="1010793"/>
            <a:ext cx="11585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9BDC284-2B0B-4A65-BE68-C7473104219C}"/>
              </a:ext>
            </a:extLst>
          </p:cNvPr>
          <p:cNvSpPr txBox="1"/>
          <p:nvPr/>
        </p:nvSpPr>
        <p:spPr>
          <a:xfrm>
            <a:off x="532738" y="1308024"/>
            <a:ext cx="11739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区间修改单点查询：</a:t>
            </a:r>
            <a:endParaRPr lang="en-US" altLang="zh-CN" sz="3600" dirty="0">
              <a:latin typeface="方正特雅宋_GBK" panose="02000000000000000000" pitchFamily="2" charset="-122"/>
              <a:ea typeface="方正特雅宋_GBK" panose="02000000000000000000" pitchFamily="2" charset="-122"/>
            </a:endParaRPr>
          </a:p>
          <a:p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	(</a:t>
            </a:r>
            <a:r>
              <a:rPr lang="en-US" altLang="zh-CN" sz="3600" dirty="0" err="1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l,r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)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区间修改，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l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处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+x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，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r+1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处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-x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即可</a:t>
            </a:r>
            <a:endParaRPr lang="en-US" altLang="zh-CN" sz="3600" dirty="0">
              <a:latin typeface="方正特雅宋_GBK" panose="02000000000000000000" pitchFamily="2" charset="-122"/>
              <a:ea typeface="方正特雅宋_GBK" panose="02000000000000000000" pitchFamily="2" charset="-122"/>
            </a:endParaRPr>
          </a:p>
          <a:p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查询得到的前缀和是单点的值</a:t>
            </a:r>
            <a:endParaRPr lang="en-US" altLang="zh-CN" sz="3600" dirty="0">
              <a:latin typeface="方正特雅宋_GBK" panose="02000000000000000000" pitchFamily="2" charset="-122"/>
              <a:ea typeface="方正特雅宋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10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3075CB-7FB2-4465-8563-45EA01DAFC6B}"/>
              </a:ext>
            </a:extLst>
          </p:cNvPr>
          <p:cNvSpPr txBox="1"/>
          <p:nvPr/>
        </p:nvSpPr>
        <p:spPr>
          <a:xfrm>
            <a:off x="151075" y="87463"/>
            <a:ext cx="6122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树状数组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DF9431C-0235-4071-B3D1-899B67289436}"/>
              </a:ext>
            </a:extLst>
          </p:cNvPr>
          <p:cNvCxnSpPr>
            <a:cxnSpLocks/>
          </p:cNvCxnSpPr>
          <p:nvPr/>
        </p:nvCxnSpPr>
        <p:spPr>
          <a:xfrm>
            <a:off x="303475" y="1010793"/>
            <a:ext cx="11585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9BDC284-2B0B-4A65-BE68-C7473104219C}"/>
              </a:ext>
            </a:extLst>
          </p:cNvPr>
          <p:cNvSpPr txBox="1"/>
          <p:nvPr/>
        </p:nvSpPr>
        <p:spPr>
          <a:xfrm>
            <a:off x="452610" y="1315976"/>
            <a:ext cx="11739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例题：</a:t>
            </a:r>
            <a:endParaRPr lang="en-US" altLang="zh-CN" sz="3600" dirty="0">
              <a:latin typeface="方正特雅宋_GBK" panose="02000000000000000000" pitchFamily="2" charset="-122"/>
              <a:ea typeface="方正特雅宋_GBK" panose="02000000000000000000" pitchFamily="2" charset="-122"/>
            </a:endParaRPr>
          </a:p>
          <a:p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	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求逆序对</a:t>
            </a:r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?</a:t>
            </a:r>
          </a:p>
          <a:p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	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二维树状数组？</a:t>
            </a:r>
            <a:endParaRPr lang="en-US" altLang="zh-CN" sz="3600" dirty="0">
              <a:latin typeface="方正特雅宋_GBK" panose="02000000000000000000" pitchFamily="2" charset="-122"/>
              <a:ea typeface="方正特雅宋_GBK" panose="02000000000000000000" pitchFamily="2" charset="-122"/>
            </a:endParaRPr>
          </a:p>
          <a:p>
            <a:r>
              <a:rPr lang="en-US" altLang="zh-CN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	</a:t>
            </a:r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离散化？</a:t>
            </a:r>
            <a:endParaRPr lang="en-US" altLang="zh-CN" sz="3600" dirty="0">
              <a:latin typeface="方正特雅宋_GBK" panose="02000000000000000000" pitchFamily="2" charset="-122"/>
              <a:ea typeface="方正特雅宋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9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F262C4-BEFA-410E-BEC8-2E4BB143928E}"/>
              </a:ext>
            </a:extLst>
          </p:cNvPr>
          <p:cNvSpPr txBox="1"/>
          <p:nvPr/>
        </p:nvSpPr>
        <p:spPr>
          <a:xfrm>
            <a:off x="151075" y="87463"/>
            <a:ext cx="6122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线段树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E83B0B2-3862-4242-9EFA-C4798D72FD67}"/>
              </a:ext>
            </a:extLst>
          </p:cNvPr>
          <p:cNvCxnSpPr>
            <a:cxnSpLocks/>
          </p:cNvCxnSpPr>
          <p:nvPr/>
        </p:nvCxnSpPr>
        <p:spPr>
          <a:xfrm>
            <a:off x="303475" y="1010793"/>
            <a:ext cx="11585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47ABFE8-5296-4254-A380-8154E1CF1F0F}"/>
              </a:ext>
            </a:extLst>
          </p:cNvPr>
          <p:cNvSpPr txBox="1"/>
          <p:nvPr/>
        </p:nvSpPr>
        <p:spPr>
          <a:xfrm>
            <a:off x="858742" y="1287792"/>
            <a:ext cx="9591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支持单点修改，区间查询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86C651-DA7C-4A44-81A5-12EA2FFBEAB0}"/>
              </a:ext>
            </a:extLst>
          </p:cNvPr>
          <p:cNvSpPr txBox="1"/>
          <p:nvPr/>
        </p:nvSpPr>
        <p:spPr>
          <a:xfrm>
            <a:off x="858742" y="2115047"/>
            <a:ext cx="9591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特雅宋_GBK" panose="02000000000000000000" pitchFamily="2" charset="-122"/>
                <a:ea typeface="方正特雅宋_GBK" panose="02000000000000000000" pitchFamily="2" charset="-122"/>
              </a:rPr>
              <a:t>树状数组做得到么？</a:t>
            </a:r>
          </a:p>
        </p:txBody>
      </p:sp>
    </p:spTree>
    <p:extLst>
      <p:ext uri="{BB962C8B-B14F-4D97-AF65-F5344CB8AC3E}">
        <p14:creationId xmlns:p14="http://schemas.microsoft.com/office/powerpoint/2010/main" val="400503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372</Words>
  <Application>Microsoft Office PowerPoint</Application>
  <PresentationFormat>宽屏</PresentationFormat>
  <Paragraphs>52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方正特雅宋_GBK</vt:lpstr>
      <vt:lpstr>Arial</vt:lpstr>
      <vt:lpstr>Consolas</vt:lpstr>
      <vt:lpstr>Office 主题​​</vt:lpstr>
      <vt:lpstr>树状数组与线段树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树状数组与线段树</dc:title>
  <dc:creator>森瀬 ある</dc:creator>
  <cp:lastModifiedBy>森瀬 ある</cp:lastModifiedBy>
  <cp:revision>15</cp:revision>
  <dcterms:created xsi:type="dcterms:W3CDTF">2020-08-04T03:27:55Z</dcterms:created>
  <dcterms:modified xsi:type="dcterms:W3CDTF">2020-08-05T01:06:48Z</dcterms:modified>
</cp:coreProperties>
</file>