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71" r:id="rId12"/>
    <p:sldId id="267" r:id="rId13"/>
    <p:sldId id="272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27C9C-C220-448D-B582-7F6EBC959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字符串初步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055F1-1FB9-43E6-929A-1BE8F8BB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Hash   KMP   </a:t>
            </a:r>
            <a:r>
              <a:rPr lang="en-US" altLang="zh-CN" sz="2800" dirty="0" err="1"/>
              <a:t>Manacher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Trie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381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C30C4-AF9E-4B7A-AF5F-5D993554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597"/>
          </a:xfrm>
        </p:spPr>
        <p:txBody>
          <a:bodyPr/>
          <a:lstStyle/>
          <a:p>
            <a:r>
              <a:rPr lang="en-US" altLang="zh-CN" dirty="0"/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F8E22-FE41-4861-8ABF-F84E8155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3019"/>
            <a:ext cx="8915400" cy="44582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一个字符串匹配算法，可以获得模式串</a:t>
            </a:r>
            <a:r>
              <a:rPr lang="en-US" altLang="zh-CN" sz="2400" dirty="0"/>
              <a:t>T</a:t>
            </a:r>
            <a:r>
              <a:rPr lang="zh-CN" altLang="en-US" sz="2400" dirty="0"/>
              <a:t>在串</a:t>
            </a:r>
            <a:r>
              <a:rPr lang="en-US" altLang="zh-CN" sz="2400" dirty="0"/>
              <a:t>S</a:t>
            </a:r>
            <a:r>
              <a:rPr lang="zh-CN" altLang="en-US" sz="2400" dirty="0"/>
              <a:t>中出现的位置。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暴力比较进行匹配：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mn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注意到暴力匹配并没有使用到已经匹配过的信息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kmp</a:t>
            </a:r>
            <a:r>
              <a:rPr lang="zh-CN" altLang="en-US" sz="2400" dirty="0"/>
              <a:t>登场</a:t>
            </a:r>
          </a:p>
        </p:txBody>
      </p:sp>
    </p:spTree>
    <p:extLst>
      <p:ext uri="{BB962C8B-B14F-4D97-AF65-F5344CB8AC3E}">
        <p14:creationId xmlns:p14="http://schemas.microsoft.com/office/powerpoint/2010/main" val="378245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E4BB0-4E2E-400F-8618-087E0BE2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279"/>
          </a:xfrm>
        </p:spPr>
        <p:txBody>
          <a:bodyPr/>
          <a:lstStyle/>
          <a:p>
            <a:r>
              <a:rPr lang="en-US" altLang="zh-CN" dirty="0"/>
              <a:t>fail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B63A5-F438-4666-A244-382C3373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389"/>
            <a:ext cx="8915400" cy="45208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维护一个数组</a:t>
            </a:r>
            <a:r>
              <a:rPr lang="en-US" altLang="zh-CN" sz="2400" dirty="0"/>
              <a:t>f</a:t>
            </a:r>
            <a:r>
              <a:rPr lang="zh-CN" altLang="en-US" sz="2400" dirty="0"/>
              <a:t>，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代表</a:t>
            </a:r>
            <a:r>
              <a:rPr lang="en-US" altLang="zh-CN" sz="2400" dirty="0"/>
              <a:t>0 – i-1 </a:t>
            </a:r>
            <a:r>
              <a:rPr lang="zh-CN" altLang="en-US" sz="2400" dirty="0"/>
              <a:t>的子串当中最长前缀等于后缀的长度。</a:t>
            </a:r>
            <a:endParaRPr lang="en-US" altLang="zh-CN" sz="2400" dirty="0"/>
          </a:p>
          <a:p>
            <a:r>
              <a:rPr lang="en-US" altLang="zh-CN" sz="2400" dirty="0"/>
              <a:t>a b a </a:t>
            </a:r>
            <a:r>
              <a:rPr lang="en-US" altLang="zh-CN" sz="2400" dirty="0" err="1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b a c</a:t>
            </a:r>
          </a:p>
          <a:p>
            <a:r>
              <a:rPr lang="en-US" altLang="zh-CN" sz="2400" dirty="0"/>
              <a:t>0 1  0  1 1  2  3 0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7614E-99B9-4D46-9344-CB4A1032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6856"/>
            <a:ext cx="5397985" cy="3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426ED-BC87-40CA-B676-3B809F9D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76614"/>
            <a:ext cx="8915400" cy="51346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abadabaabad</a:t>
            </a:r>
          </a:p>
          <a:p>
            <a:pPr marL="0" indent="0">
              <a:buNone/>
            </a:pPr>
            <a:r>
              <a:rPr lang="en-US" altLang="zh-CN" sz="3200" dirty="0"/>
              <a:t>        </a:t>
            </a:r>
            <a:r>
              <a:rPr lang="en-US" altLang="zh-CN" sz="3200" dirty="0" err="1"/>
              <a:t>aba</a:t>
            </a:r>
            <a:r>
              <a:rPr lang="en-US" altLang="zh-CN" sz="3200" dirty="0" err="1">
                <a:solidFill>
                  <a:srgbClr val="FF0000"/>
                </a:solidFill>
              </a:rPr>
              <a:t>a</a:t>
            </a:r>
            <a:r>
              <a:rPr lang="en-US" altLang="zh-CN" sz="3200" dirty="0" err="1"/>
              <a:t>bac</a:t>
            </a:r>
            <a:endParaRPr lang="en-US" altLang="zh-CN" sz="3200" dirty="0"/>
          </a:p>
          <a:p>
            <a:r>
              <a:rPr lang="en-US" altLang="zh-CN" sz="3200" dirty="0" err="1"/>
              <a:t>abadabaabad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a</a:t>
            </a:r>
            <a:r>
              <a:rPr lang="en-US" altLang="zh-CN" sz="3200" dirty="0">
                <a:solidFill>
                  <a:srgbClr val="FF0000"/>
                </a:solidFill>
              </a:rPr>
              <a:t>b</a:t>
            </a:r>
            <a:r>
              <a:rPr lang="en-US" altLang="zh-CN" sz="3200" dirty="0"/>
              <a:t>aabac</a:t>
            </a:r>
          </a:p>
          <a:p>
            <a:r>
              <a:rPr lang="en-US" altLang="zh-CN" sz="3200" dirty="0"/>
              <a:t>abadabaabad</a:t>
            </a:r>
          </a:p>
          <a:p>
            <a:pPr marL="0" indent="0">
              <a:buNone/>
            </a:pPr>
            <a:r>
              <a:rPr lang="en-US" altLang="zh-CN" sz="3200" dirty="0"/>
              <a:t>             </a:t>
            </a:r>
            <a:r>
              <a:rPr lang="en-US" altLang="zh-CN" sz="3200" dirty="0" err="1"/>
              <a:t>aba</a:t>
            </a:r>
            <a:r>
              <a:rPr lang="en-US" altLang="zh-CN" sz="3200" dirty="0" err="1">
                <a:solidFill>
                  <a:srgbClr val="FF0000"/>
                </a:solidFill>
              </a:rPr>
              <a:t>a</a:t>
            </a:r>
            <a:r>
              <a:rPr lang="en-US" altLang="zh-CN" sz="3200" dirty="0" err="1"/>
              <a:t>bac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		         </a:t>
            </a:r>
            <a:r>
              <a:rPr lang="en-US" altLang="zh-CN" sz="3200" dirty="0" err="1"/>
              <a:t>a</a:t>
            </a:r>
            <a:r>
              <a:rPr lang="en-US" altLang="zh-CN" sz="3200" dirty="0" err="1">
                <a:solidFill>
                  <a:srgbClr val="FF0000"/>
                </a:solidFill>
              </a:rPr>
              <a:t>b</a:t>
            </a:r>
            <a:r>
              <a:rPr lang="en-US" altLang="zh-CN" sz="3200" dirty="0" err="1"/>
              <a:t>a</a:t>
            </a:r>
            <a:r>
              <a:rPr lang="en-US" altLang="zh-CN" sz="3200" dirty="0" err="1">
                <a:solidFill>
                  <a:schemeClr val="tx1"/>
                </a:solidFill>
              </a:rPr>
              <a:t>a</a:t>
            </a:r>
            <a:r>
              <a:rPr lang="en-US" altLang="zh-CN" sz="3200" dirty="0" err="1"/>
              <a:t>bac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517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2D0A-7E85-431D-98B7-2327A006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ECC147-DACC-4DC2-880D-AAF311991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066919" cy="40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2B2D-36CD-497A-953C-7A86AF9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597"/>
          </a:xfrm>
        </p:spPr>
        <p:txBody>
          <a:bodyPr/>
          <a:lstStyle/>
          <a:p>
            <a:r>
              <a:rPr lang="en-US" altLang="zh-CN" dirty="0"/>
              <a:t>cf 182D Common Divisors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6DD6C-FBAC-4D6E-80FD-BEB82B51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0493"/>
            <a:ext cx="8915400" cy="44707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求两个字符串的最长公因串。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因串</a:t>
            </a:r>
            <a:r>
              <a:rPr lang="en-US" altLang="zh-CN" sz="2400" dirty="0"/>
              <a:t>g</a:t>
            </a:r>
            <a:r>
              <a:rPr lang="zh-CN" altLang="en-US" sz="2400" dirty="0"/>
              <a:t>： </a:t>
            </a:r>
            <a:r>
              <a:rPr lang="en-US" altLang="zh-CN" sz="2400" dirty="0"/>
              <a:t>g</a:t>
            </a:r>
            <a:r>
              <a:rPr lang="zh-CN" altLang="en-US" sz="2400" dirty="0"/>
              <a:t>。。。。</a:t>
            </a:r>
            <a:r>
              <a:rPr lang="en-US" altLang="zh-CN" sz="2400" dirty="0"/>
              <a:t>g = 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17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1D2DA-AE25-4DFB-BB27-13917DD4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805"/>
          </a:xfrm>
        </p:spPr>
        <p:txBody>
          <a:bodyPr/>
          <a:lstStyle/>
          <a:p>
            <a:r>
              <a:rPr lang="en-US" altLang="zh-CN" dirty="0"/>
              <a:t>cf 1200E Compress Words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797F0-B359-49D2-9D8E-2E7AD8E3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3332"/>
            <a:ext cx="8915400" cy="43078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给一组单词，从左向右进行合并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合并的原则为 ： 去掉一份最长相同的</a:t>
            </a:r>
            <a:r>
              <a:rPr lang="en-US" altLang="zh-CN" sz="2400" dirty="0"/>
              <a:t>A</a:t>
            </a:r>
            <a:r>
              <a:rPr lang="zh-CN" altLang="en-US" sz="2400" dirty="0"/>
              <a:t>的后缀和</a:t>
            </a:r>
            <a:r>
              <a:rPr lang="en-US" altLang="zh-CN" sz="2400" dirty="0"/>
              <a:t>B</a:t>
            </a:r>
            <a:r>
              <a:rPr lang="zh-CN" altLang="en-US" sz="2400" dirty="0"/>
              <a:t>的前缀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abc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cas</a:t>
            </a:r>
            <a:r>
              <a:rPr lang="en-US" altLang="zh-CN" sz="2400" dirty="0"/>
              <a:t>  base</a:t>
            </a:r>
          </a:p>
          <a:p>
            <a:r>
              <a:rPr lang="en-US" altLang="zh-CN" sz="2400" dirty="0" err="1"/>
              <a:t>abcas</a:t>
            </a:r>
            <a:r>
              <a:rPr lang="en-US" altLang="zh-CN" sz="2400" dirty="0"/>
              <a:t> base</a:t>
            </a:r>
          </a:p>
          <a:p>
            <a:r>
              <a:rPr lang="en-US" altLang="zh-CN" sz="2400" dirty="0"/>
              <a:t>abase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17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B479-49D6-4198-B132-D27A6C63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8805"/>
          </a:xfrm>
        </p:spPr>
        <p:txBody>
          <a:bodyPr/>
          <a:lstStyle/>
          <a:p>
            <a:r>
              <a:rPr lang="en-US" altLang="zh-CN" dirty="0" err="1"/>
              <a:t>exkmp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88830B-3495-45D1-A9F8-71EF43F2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2915"/>
            <a:ext cx="8915400" cy="4508307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kmp</a:t>
            </a:r>
            <a:r>
              <a:rPr lang="zh-CN" altLang="en-US" sz="2400" dirty="0"/>
              <a:t>的过程中可以顺便记录</a:t>
            </a:r>
            <a:r>
              <a:rPr lang="en-US" altLang="zh-CN" sz="2400" dirty="0"/>
              <a:t>s</a:t>
            </a:r>
            <a:r>
              <a:rPr lang="zh-CN" altLang="en-US" sz="2400" dirty="0"/>
              <a:t>的每一个后缀关于</a:t>
            </a:r>
            <a:r>
              <a:rPr lang="en-US" altLang="zh-CN" sz="2400" dirty="0"/>
              <a:t>T</a:t>
            </a:r>
            <a:r>
              <a:rPr lang="zh-CN" altLang="en-US" sz="2400" dirty="0"/>
              <a:t>的最长前缀。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只要在每次</a:t>
            </a:r>
            <a:r>
              <a:rPr lang="en-US" altLang="zh-CN" sz="2400" dirty="0"/>
              <a:t>j</a:t>
            </a:r>
            <a:r>
              <a:rPr lang="zh-CN" altLang="en-US" sz="2400" dirty="0"/>
              <a:t>移动时就可以更新答案了！</a:t>
            </a:r>
          </a:p>
        </p:txBody>
      </p:sp>
    </p:spTree>
    <p:extLst>
      <p:ext uri="{BB962C8B-B14F-4D97-AF65-F5344CB8AC3E}">
        <p14:creationId xmlns:p14="http://schemas.microsoft.com/office/powerpoint/2010/main" val="315944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12AE-F5C2-4D59-97DC-B688D3C0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D4F08-4A3F-44C2-A440-B0F4A28E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ABF722C2-538B-4AE3-A3EF-CEFDC57E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92" y="207204"/>
            <a:ext cx="9479120" cy="64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9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5411B-354A-4054-854E-056DAA5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123"/>
          </a:xfrm>
        </p:spPr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2D652-4FF5-48C5-AB18-1C2761E0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5233"/>
            <a:ext cx="8915400" cy="459598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求一个字符串的所有回文子串</a:t>
            </a:r>
            <a:endParaRPr lang="en-US" altLang="zh-CN" sz="2400" dirty="0"/>
          </a:p>
          <a:p>
            <a:r>
              <a:rPr lang="zh-CN" altLang="en-US" sz="2400" dirty="0"/>
              <a:t>回文串：正反都一样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回文串有奇偶之分，为了处理方便，把字符串中间加上</a:t>
            </a:r>
            <a:r>
              <a:rPr lang="en-US" altLang="zh-CN" sz="2400" dirty="0"/>
              <a:t>#</a:t>
            </a:r>
            <a:r>
              <a:rPr lang="zh-CN" altLang="en-US" sz="2400" dirty="0"/>
              <a:t>，就都是奇数的回文串了！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abba   </a:t>
            </a:r>
            <a:r>
              <a:rPr lang="en-US" altLang="zh-CN" sz="2400" dirty="0" err="1"/>
              <a:t>a#b#b#a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160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C1D3-7659-4F9D-9F5E-CB59F764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3649"/>
          </a:xfrm>
        </p:spPr>
        <p:txBody>
          <a:bodyPr/>
          <a:lstStyle/>
          <a:p>
            <a:r>
              <a:rPr lang="en-US" altLang="zh-CN" dirty="0" err="1"/>
              <a:t>manacher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B4B09-63FC-49D1-B9BD-1070CC74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7759"/>
            <a:ext cx="8915400" cy="45834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代表 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为中心，最大的回文串</a:t>
            </a:r>
            <a:r>
              <a:rPr lang="en-US" altLang="zh-CN" sz="2400" dirty="0"/>
              <a:t>size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 str(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]+1,i+r[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]-1)</a:t>
            </a:r>
            <a:r>
              <a:rPr lang="zh-CN" altLang="en-US" sz="2400" dirty="0"/>
              <a:t>是回文串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依次维护当前最大的 </a:t>
            </a:r>
            <a:r>
              <a:rPr lang="en-US" altLang="zh-CN" sz="2400" dirty="0"/>
              <a:t>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+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记为</a:t>
            </a:r>
            <a:r>
              <a:rPr lang="en-US" altLang="zh-CN" sz="2400" dirty="0"/>
              <a:t>right</a:t>
            </a:r>
            <a:r>
              <a:rPr lang="zh-CN" altLang="en-US" sz="2400" dirty="0"/>
              <a:t>， 该位置为</a:t>
            </a:r>
            <a:r>
              <a:rPr lang="en-US" altLang="zh-CN" sz="2400" dirty="0"/>
              <a:t>k</a:t>
            </a:r>
          </a:p>
          <a:p>
            <a:pPr lvl="1"/>
            <a:r>
              <a:rPr lang="en-US" altLang="zh-CN" sz="2200" dirty="0"/>
              <a:t>1.</a:t>
            </a:r>
            <a:r>
              <a:rPr lang="zh-CN" altLang="en-US" sz="2200" dirty="0"/>
              <a:t>如果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right, </a:t>
            </a:r>
            <a:r>
              <a:rPr lang="zh-CN" altLang="en-US" sz="2200" dirty="0"/>
              <a:t>直接从关于</a:t>
            </a:r>
            <a:r>
              <a:rPr lang="en-US" altLang="zh-CN" sz="2200" dirty="0"/>
              <a:t>k</a:t>
            </a:r>
            <a:r>
              <a:rPr lang="zh-CN" altLang="en-US" sz="2200" dirty="0"/>
              <a:t>的对称点获取答案</a:t>
            </a:r>
            <a:endParaRPr lang="en-US" altLang="zh-CN" sz="2200" dirty="0"/>
          </a:p>
          <a:p>
            <a:pPr lvl="1"/>
            <a:r>
              <a:rPr lang="en-US" altLang="zh-CN" sz="2200" dirty="0"/>
              <a:t>2.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&gt; right </a:t>
            </a:r>
            <a:r>
              <a:rPr lang="zh-CN" altLang="en-US" sz="2200" dirty="0"/>
              <a:t>暴力搞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O(N)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003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96AD-8279-448A-ADD8-6AF08F39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6175"/>
          </a:xfrm>
        </p:spPr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8C5B4-3829-4867-9DA9-AD136AC3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52811"/>
            <a:ext cx="8915400" cy="45709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将字符串映射成一个</a:t>
            </a:r>
            <a:r>
              <a:rPr lang="en-US" altLang="zh-CN" sz="2400" dirty="0"/>
              <a:t>k</a:t>
            </a:r>
            <a:r>
              <a:rPr lang="zh-CN" altLang="en-US" sz="2400" dirty="0"/>
              <a:t>进制数字。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abcz</a:t>
            </a:r>
            <a:r>
              <a:rPr lang="en-US" altLang="zh-CN" sz="2400" dirty="0"/>
              <a:t> -&gt; 1 2 3 26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字符串长度很大的时候数字也会很大，因此要对一个大质数取模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由生日悖论，模数为</a:t>
            </a:r>
            <a:r>
              <a:rPr lang="en-US" altLang="zh-CN" sz="2400" dirty="0"/>
              <a:t>N</a:t>
            </a:r>
            <a:r>
              <a:rPr lang="zh-CN" altLang="en-US" sz="2400" dirty="0"/>
              <a:t>时，</a:t>
            </a:r>
            <a:r>
              <a:rPr lang="en-US" altLang="zh-CN" sz="2400" dirty="0"/>
              <a:t>sqrt(N)</a:t>
            </a:r>
            <a:r>
              <a:rPr lang="zh-CN" altLang="en-US" sz="2400" dirty="0"/>
              <a:t>级别的数据会发生冲突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2464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CB025-EE73-4910-A919-70AEC4A4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701"/>
          </a:xfrm>
        </p:spPr>
        <p:txBody>
          <a:bodyPr/>
          <a:lstStyle/>
          <a:p>
            <a:r>
              <a:rPr lang="en-US" altLang="zh-CN" dirty="0"/>
              <a:t>[bzoj2565]</a:t>
            </a:r>
            <a:r>
              <a:rPr lang="zh-CN" altLang="en-US" dirty="0"/>
              <a:t>最长双回文串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2A4AE-CA73-45CA-AED4-63A91E8A2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5753"/>
                <a:ext cx="8915400" cy="4345469"/>
              </a:xfrm>
            </p:spPr>
            <p:txBody>
              <a:bodyPr/>
              <a:lstStyle/>
              <a:p>
                <a:r>
                  <a:rPr lang="zh-CN" altLang="en-US" sz="2400" dirty="0"/>
                  <a:t>题意：给定字符串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，找出</a:t>
                </a:r>
                <a:r>
                  <a:rPr lang="en-US" altLang="zh-CN" sz="2400" dirty="0"/>
                  <a:t>S</a:t>
                </a:r>
                <a:r>
                  <a:rPr lang="zh-CN" altLang="en-US" sz="2400" dirty="0"/>
                  <a:t>的一个子串，使其可以切分成两个回文串。问子串的最大长度。</a:t>
                </a:r>
                <a:r>
                  <a:rPr lang="en-US" altLang="zh-CN" sz="2400" dirty="0"/>
                  <a:t>|S|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2A4AE-CA73-45CA-AED4-63A91E8A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5753"/>
                <a:ext cx="8915400" cy="4345469"/>
              </a:xfrm>
              <a:blipFill>
                <a:blip r:embed="rId2"/>
                <a:stretch>
                  <a:fillRect l="-958" t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34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FA5B8-E1D6-4090-A604-DF8A9F0A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279"/>
          </a:xfrm>
        </p:spPr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99274-EFA2-4BCD-AD1B-C5CAEB5D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389"/>
            <a:ext cx="8915400" cy="45208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把字符串搞成一个树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gear </a:t>
            </a:r>
            <a:r>
              <a:rPr lang="en-US" altLang="zh-CN" sz="2400" dirty="0" err="1"/>
              <a:t>geaz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geaks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geakt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65F14-2BC2-4F98-BE85-E5FE4BCF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70" y="368044"/>
            <a:ext cx="4467820" cy="58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2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6577-073B-4DB1-A15B-856B42C7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1331"/>
          </a:xfrm>
        </p:spPr>
        <p:txBody>
          <a:bodyPr/>
          <a:lstStyle/>
          <a:p>
            <a:r>
              <a:rPr lang="en-US" altLang="zh-CN" dirty="0"/>
              <a:t>bzoj1174 [Balkan2007]Toponyms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D5D99-760B-427E-8C29-F735BCAE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个字符串，长度为</a:t>
            </a:r>
            <a:r>
              <a:rPr lang="en-US" altLang="zh-CN" sz="2400" dirty="0"/>
              <a:t>L</a:t>
            </a:r>
            <a:r>
              <a:rPr lang="zh-CN" altLang="en-US" sz="2400" dirty="0"/>
              <a:t>，要求从中找出一个集合，使它们的最长公共前缀</a:t>
            </a:r>
            <a:r>
              <a:rPr lang="en-US" altLang="zh-CN" sz="2400" dirty="0"/>
              <a:t>*</a:t>
            </a:r>
            <a:r>
              <a:rPr lang="zh-CN" altLang="en-US" sz="2400" dirty="0"/>
              <a:t>个数最大化。</a:t>
            </a:r>
            <a:endParaRPr lang="en-US" altLang="zh-CN" sz="2400" dirty="0"/>
          </a:p>
          <a:p>
            <a:r>
              <a:rPr lang="en-US" altLang="zh-CN" sz="2400" dirty="0" err="1"/>
              <a:t>nL</a:t>
            </a:r>
            <a:r>
              <a:rPr lang="en-US" altLang="zh-CN" sz="2400" dirty="0"/>
              <a:t>&lt;=100w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508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E9AEA-04D8-4FE6-934E-59BF8EC4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14192"/>
            <a:ext cx="8915400" cy="5097030"/>
          </a:xfrm>
        </p:spPr>
        <p:txBody>
          <a:bodyPr/>
          <a:lstStyle/>
          <a:p>
            <a:r>
              <a:rPr lang="zh-CN" altLang="en-US" sz="2400" dirty="0"/>
              <a:t>维护一个非负整数集合，支持两种操作：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添加一个非负整数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询问当前集合中与 </a:t>
            </a:r>
            <a:r>
              <a:rPr lang="en-US" altLang="zh-CN" sz="2400" dirty="0"/>
              <a:t>x </a:t>
            </a:r>
            <a:r>
              <a:rPr lang="zh-CN" altLang="en-US" sz="2400" dirty="0"/>
              <a:t>的异或值最大</a:t>
            </a:r>
            <a:r>
              <a:rPr lang="en-US" altLang="zh-CN" sz="2400" dirty="0"/>
              <a:t>/</a:t>
            </a:r>
            <a:r>
              <a:rPr lang="zh-CN" altLang="en-US" sz="2400" dirty="0"/>
              <a:t>最小是多少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操作数≤</a:t>
            </a:r>
            <a:r>
              <a:rPr lang="en-US" altLang="zh-CN" sz="2400" dirty="0"/>
              <a:t>10^5</a:t>
            </a:r>
            <a:r>
              <a:rPr lang="zh-CN" altLang="en-US" sz="2400" dirty="0"/>
              <a:t>，所有数字≤</a:t>
            </a:r>
            <a:r>
              <a:rPr lang="en-US" altLang="zh-CN" sz="2400" dirty="0"/>
              <a:t>10^18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3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8F566-C492-47DE-B485-4B82AD4B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13775"/>
            <a:ext cx="8915400" cy="52974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快速求子串</a:t>
            </a:r>
            <a:r>
              <a:rPr lang="en-US" altLang="zh-CN" sz="2400" dirty="0"/>
              <a:t>hash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记录前缀和，直接做减法就可以：</a:t>
            </a:r>
            <a:endParaRPr lang="en-US" altLang="zh-CN" sz="2400" dirty="0"/>
          </a:p>
          <a:p>
            <a:r>
              <a:rPr lang="pt-BR" altLang="zh-CN" sz="2400" dirty="0"/>
              <a:t>ans=h[R]-h[L-1]*base^(R-L+1)</a:t>
            </a:r>
          </a:p>
          <a:p>
            <a:endParaRPr lang="pt-BR" altLang="zh-CN" sz="2400" dirty="0"/>
          </a:p>
          <a:p>
            <a:endParaRPr lang="pt-BR" altLang="zh-CN" sz="2400" dirty="0"/>
          </a:p>
          <a:p>
            <a:r>
              <a:rPr lang="en-US" altLang="zh-CN" sz="2400" dirty="0"/>
              <a:t>hash</a:t>
            </a:r>
            <a:r>
              <a:rPr lang="zh-CN" altLang="en-US" sz="2400" dirty="0"/>
              <a:t>可以</a:t>
            </a:r>
            <a:r>
              <a:rPr lang="en-US" altLang="zh-CN" sz="2400" dirty="0"/>
              <a:t>O(1)</a:t>
            </a:r>
            <a:r>
              <a:rPr lang="zh-CN" altLang="en-US" sz="2400" dirty="0"/>
              <a:t>比较字符串是否相同</a:t>
            </a:r>
            <a:endParaRPr lang="pt-BR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68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C695-CCDB-40DA-9DC5-69989D2F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545"/>
          </a:xfrm>
        </p:spPr>
        <p:txBody>
          <a:bodyPr/>
          <a:lstStyle/>
          <a:p>
            <a:r>
              <a:rPr lang="zh-CN" altLang="en-US" dirty="0"/>
              <a:t>自然溢出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227B-E438-4DAD-A432-B466F691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7655"/>
            <a:ext cx="8915400" cy="463356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unsigned long </a:t>
            </a:r>
            <a:r>
              <a:rPr lang="en-US" altLang="zh-CN" sz="2400" dirty="0" err="1"/>
              <a:t>long</a:t>
            </a:r>
            <a:r>
              <a:rPr lang="en-US" altLang="zh-CN" sz="2400" dirty="0"/>
              <a:t> </a:t>
            </a:r>
            <a:r>
              <a:rPr lang="zh-CN" altLang="en-US" sz="2400" dirty="0"/>
              <a:t>自然溢出</a:t>
            </a:r>
            <a:endParaRPr lang="en-US" altLang="zh-CN" sz="2400" dirty="0"/>
          </a:p>
          <a:p>
            <a:r>
              <a:rPr lang="en-US" altLang="zh-CN" sz="2400" dirty="0"/>
              <a:t>mod 2^64</a:t>
            </a:r>
          </a:p>
          <a:p>
            <a:r>
              <a:rPr lang="zh-CN" altLang="en-US" sz="2400" dirty="0"/>
              <a:t>速度快，但是容易被卡</a:t>
            </a:r>
          </a:p>
        </p:txBody>
      </p:sp>
    </p:spTree>
    <p:extLst>
      <p:ext uri="{BB962C8B-B14F-4D97-AF65-F5344CB8AC3E}">
        <p14:creationId xmlns:p14="http://schemas.microsoft.com/office/powerpoint/2010/main" val="20530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8F946-1BA7-4F92-9F4D-D6D92822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545"/>
          </a:xfrm>
        </p:spPr>
        <p:txBody>
          <a:bodyPr/>
          <a:lstStyle/>
          <a:p>
            <a:r>
              <a:rPr lang="zh-CN" altLang="en-US" dirty="0"/>
              <a:t>双</a:t>
            </a: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C4361-1373-4E36-8E08-5570654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7655"/>
            <a:ext cx="8915400" cy="46335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用两个大质数同时</a:t>
            </a:r>
            <a:r>
              <a:rPr lang="en-US" altLang="zh-CN" sz="2400" dirty="0"/>
              <a:t>hash</a:t>
            </a:r>
            <a:r>
              <a:rPr lang="zh-CN" altLang="en-US" sz="2400" dirty="0"/>
              <a:t>，再同时比较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1e9+7  998244353 1e9+9</a:t>
            </a:r>
          </a:p>
          <a:p>
            <a:endParaRPr lang="en-US" altLang="zh-CN" sz="2400" dirty="0"/>
          </a:p>
          <a:p>
            <a:r>
              <a:rPr lang="zh-CN" altLang="en-US" sz="2400" dirty="0"/>
              <a:t>常数比较大（</a:t>
            </a:r>
            <a:r>
              <a:rPr lang="en-US" altLang="zh-CN" sz="2400" dirty="0"/>
              <a:t>%</a:t>
            </a:r>
            <a:r>
              <a:rPr lang="zh-CN" altLang="en-US" sz="2400" dirty="0"/>
              <a:t>比较慢），但是通常不会被卡</a:t>
            </a:r>
          </a:p>
        </p:txBody>
      </p:sp>
    </p:spTree>
    <p:extLst>
      <p:ext uri="{BB962C8B-B14F-4D97-AF65-F5344CB8AC3E}">
        <p14:creationId xmlns:p14="http://schemas.microsoft.com/office/powerpoint/2010/main" val="27193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D74D-FFEC-45CA-BDEA-AE825E57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123"/>
          </a:xfrm>
        </p:spPr>
        <p:txBody>
          <a:bodyPr/>
          <a:lstStyle/>
          <a:p>
            <a:r>
              <a:rPr lang="zh-CN" altLang="en-US" dirty="0"/>
              <a:t>挂链表  </a:t>
            </a:r>
            <a:r>
              <a:rPr lang="en-US" altLang="zh-CN" dirty="0"/>
              <a:t>Hash</a:t>
            </a:r>
            <a:r>
              <a:rPr lang="zh-CN" altLang="en-US" dirty="0"/>
              <a:t>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B8B00-09F3-49E5-8259-D1C85043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5233"/>
            <a:ext cx="8915400" cy="459598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取模数</a:t>
            </a:r>
            <a:r>
              <a:rPr lang="en-US" altLang="zh-CN" sz="2400" dirty="0"/>
              <a:t>N</a:t>
            </a:r>
            <a:r>
              <a:rPr lang="zh-CN" altLang="en-US" sz="2400" dirty="0"/>
              <a:t>，为每一个值维护一个链表。冲突的元素都储存在同一个链表当中。插入、查询都需要遍历链表。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写起来麻烦</a:t>
            </a:r>
          </a:p>
        </p:txBody>
      </p:sp>
    </p:spTree>
    <p:extLst>
      <p:ext uri="{BB962C8B-B14F-4D97-AF65-F5344CB8AC3E}">
        <p14:creationId xmlns:p14="http://schemas.microsoft.com/office/powerpoint/2010/main" val="166826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29330-96B7-4CA9-B2C7-6ECBF6D7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6071"/>
          </a:xfrm>
        </p:spPr>
        <p:txBody>
          <a:bodyPr/>
          <a:lstStyle/>
          <a:p>
            <a:r>
              <a:rPr lang="en-US" altLang="zh-CN" dirty="0" err="1"/>
              <a:t>unordered_map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CA3D6-98B9-4ED5-BAD5-7636A0B03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389"/>
            <a:ext cx="8915400" cy="4520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hash</a:t>
            </a:r>
            <a:r>
              <a:rPr lang="zh-CN" altLang="en-US" sz="2400" dirty="0"/>
              <a:t>表的</a:t>
            </a:r>
            <a:r>
              <a:rPr lang="en-US" altLang="zh-CN" sz="2400" dirty="0" err="1"/>
              <a:t>stl</a:t>
            </a:r>
            <a:r>
              <a:rPr lang="zh-CN" altLang="en-US" sz="2400" dirty="0"/>
              <a:t>实现，写起来简单，但是容易</a:t>
            </a:r>
            <a:r>
              <a:rPr lang="en-US" altLang="zh-CN" sz="2400" dirty="0" err="1"/>
              <a:t>tle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63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F1C76-694C-4DEF-AB9D-8E473790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597"/>
          </a:xfrm>
        </p:spPr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2506F-EF68-4C2D-8B07-126DA7E2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给你一个长度是</a:t>
            </a:r>
            <a:r>
              <a:rPr lang="en-US" altLang="zh-CN" sz="2400" dirty="0"/>
              <a:t>n</a:t>
            </a:r>
            <a:r>
              <a:rPr lang="zh-CN" altLang="en-US" sz="2400" dirty="0"/>
              <a:t>的字符串，</a:t>
            </a:r>
            <a:r>
              <a:rPr lang="en-US" altLang="zh-CN" sz="2400" dirty="0"/>
              <a:t>m</a:t>
            </a:r>
            <a:r>
              <a:rPr lang="zh-CN" altLang="en-US" sz="2400" dirty="0"/>
              <a:t>组询问，每次询问两后缀的最长公共前缀</a:t>
            </a:r>
            <a:r>
              <a:rPr lang="en-US" altLang="zh-CN" sz="2400" dirty="0"/>
              <a:t>(LCP(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))</a:t>
            </a:r>
            <a:r>
              <a:rPr lang="zh-CN" altLang="en-US" sz="2400" dirty="0"/>
              <a:t>是多少。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&lt;=1e5</a:t>
            </a:r>
          </a:p>
          <a:p>
            <a:endParaRPr lang="en-US" altLang="zh-CN" dirty="0"/>
          </a:p>
          <a:p>
            <a:r>
              <a:rPr lang="zh-CN" altLang="en-US" sz="2400" dirty="0"/>
              <a:t>给你一个长度是</a:t>
            </a:r>
            <a:r>
              <a:rPr lang="en-US" altLang="zh-CN" sz="2400" dirty="0"/>
              <a:t>n</a:t>
            </a:r>
            <a:r>
              <a:rPr lang="zh-CN" altLang="en-US" sz="2400" dirty="0"/>
              <a:t>的字符串，</a:t>
            </a:r>
            <a:r>
              <a:rPr lang="en-US" altLang="zh-CN" sz="2400" dirty="0"/>
              <a:t>m</a:t>
            </a:r>
            <a:r>
              <a:rPr lang="zh-CN" altLang="en-US" sz="2400" dirty="0"/>
              <a:t>组询问，每次询问两后缀的字典序哪个大。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&lt;=1e5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4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431C5-C307-49CA-929E-7FD6C0ED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6175"/>
          </a:xfrm>
        </p:spPr>
        <p:txBody>
          <a:bodyPr/>
          <a:lstStyle/>
          <a:p>
            <a:r>
              <a:rPr lang="en-US" altLang="zh-CN" dirty="0"/>
              <a:t>bzoj2795 A Horrible Poem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D760D-1BE1-4A4D-8F81-28E9AAAF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0285"/>
            <a:ext cx="8915400" cy="4570937"/>
          </a:xfrm>
        </p:spPr>
        <p:txBody>
          <a:bodyPr/>
          <a:lstStyle/>
          <a:p>
            <a:r>
              <a:rPr lang="zh-CN" altLang="en-US" sz="2400" dirty="0"/>
              <a:t>题意：给一个长度为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的串，</a:t>
            </a:r>
            <a:r>
              <a:rPr lang="en-US" altLang="zh-CN" sz="2400" dirty="0"/>
              <a:t>m</a:t>
            </a:r>
            <a:r>
              <a:rPr lang="zh-CN" altLang="en-US" sz="2400" dirty="0"/>
              <a:t>次询问，每次询问一个区间的最小循环节是多少。</a:t>
            </a:r>
            <a:r>
              <a:rPr lang="en-US" altLang="zh-CN" sz="2400" dirty="0"/>
              <a:t>n&lt;=50w,m&lt;=200w</a:t>
            </a:r>
          </a:p>
          <a:p>
            <a:r>
              <a:rPr lang="zh-CN" altLang="en-US" dirty="0"/>
              <a:t>比较等长前缀后缀，如果相等，则是循环节</a:t>
            </a:r>
            <a:endParaRPr lang="en-US" altLang="zh-CN" dirty="0"/>
          </a:p>
          <a:p>
            <a:r>
              <a:rPr lang="zh-CN" altLang="en-US" dirty="0"/>
              <a:t>循环节必须要整除</a:t>
            </a:r>
            <a:r>
              <a:rPr lang="en-US" altLang="zh-CN" dirty="0"/>
              <a:t>---》</a:t>
            </a:r>
            <a:r>
              <a:rPr lang="zh-CN" altLang="en-US" dirty="0"/>
              <a:t>质因数分解，枚举约数选择前后缀长度，</a:t>
            </a:r>
            <a:r>
              <a:rPr lang="en-US" altLang="zh-CN" dirty="0" err="1"/>
              <a:t>nlgn</a:t>
            </a:r>
            <a:endParaRPr lang="en-US" altLang="zh-CN" dirty="0"/>
          </a:p>
          <a:p>
            <a:r>
              <a:rPr lang="zh-CN" altLang="en-US" dirty="0"/>
              <a:t>还可以</a:t>
            </a:r>
            <a:r>
              <a:rPr lang="en-US" altLang="zh-CN" dirty="0"/>
              <a:t>KMP</a:t>
            </a:r>
            <a:r>
              <a:rPr lang="zh-CN" altLang="en-US" dirty="0"/>
              <a:t>，复杂度不允许</a:t>
            </a:r>
          </a:p>
        </p:txBody>
      </p:sp>
    </p:spTree>
    <p:extLst>
      <p:ext uri="{BB962C8B-B14F-4D97-AF65-F5344CB8AC3E}">
        <p14:creationId xmlns:p14="http://schemas.microsoft.com/office/powerpoint/2010/main" val="46738636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1241</TotalTime>
  <Words>810</Words>
  <Application>Microsoft Office PowerPoint</Application>
  <PresentationFormat>宽屏</PresentationFormat>
  <Paragraphs>106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幼圆</vt:lpstr>
      <vt:lpstr>Arial</vt:lpstr>
      <vt:lpstr>Cambria Math</vt:lpstr>
      <vt:lpstr>Century Gothic</vt:lpstr>
      <vt:lpstr>Wingdings 3</vt:lpstr>
      <vt:lpstr>丝状</vt:lpstr>
      <vt:lpstr>字符串初步</vt:lpstr>
      <vt:lpstr>Hash</vt:lpstr>
      <vt:lpstr>PowerPoint 演示文稿</vt:lpstr>
      <vt:lpstr>自然溢出</vt:lpstr>
      <vt:lpstr>双hash</vt:lpstr>
      <vt:lpstr>挂链表  Hash表</vt:lpstr>
      <vt:lpstr>unordered_map</vt:lpstr>
      <vt:lpstr>例题1</vt:lpstr>
      <vt:lpstr>bzoj2795 A Horrible Poem</vt:lpstr>
      <vt:lpstr>KMP</vt:lpstr>
      <vt:lpstr>fail数组</vt:lpstr>
      <vt:lpstr>PowerPoint 演示文稿</vt:lpstr>
      <vt:lpstr>PowerPoint 演示文稿</vt:lpstr>
      <vt:lpstr>cf 182D Common Divisors</vt:lpstr>
      <vt:lpstr>cf 1200E Compress Words</vt:lpstr>
      <vt:lpstr>exkmp</vt:lpstr>
      <vt:lpstr>PowerPoint 演示文稿</vt:lpstr>
      <vt:lpstr>manacher</vt:lpstr>
      <vt:lpstr>manacher</vt:lpstr>
      <vt:lpstr>[bzoj2565]最长双回文串</vt:lpstr>
      <vt:lpstr>trie树</vt:lpstr>
      <vt:lpstr>bzoj1174 [Balkan2007]Toponyms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字符串初步</dc:title>
  <dc:creator>福煊 魏</dc:creator>
  <cp:lastModifiedBy>pc</cp:lastModifiedBy>
  <cp:revision>34</cp:revision>
  <dcterms:created xsi:type="dcterms:W3CDTF">2020-08-06T05:09:33Z</dcterms:created>
  <dcterms:modified xsi:type="dcterms:W3CDTF">2020-08-07T21:14:22Z</dcterms:modified>
</cp:coreProperties>
</file>