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660E8-6C18-421C-872B-DDA1F74C34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1127B4-8535-47B4-AE2B-A69137105D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32329F-B403-4779-ADE9-D7FCD93F823C}"/>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5614C717-FAA1-4EFE-98D0-B03B94318E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B06F33-1D85-40C7-98B6-542738B3E509}"/>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21043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9BA2C-9353-4098-B1D8-C8D6D44B1B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48C877-F402-41C5-BD69-1C881FF731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3A5947-4D85-4EE1-B5D9-2A97030B0BDB}"/>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78FB04DC-E4E2-4C8F-AD43-B1E4D976C2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0F96A0-E9C5-4A8A-93F1-EB8AF9783FEF}"/>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40745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415D86-2A72-4663-8E02-4960FC2C6E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56B3B9-2293-401B-B8CC-A3A76AE090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C65FD2-93D9-469A-AD79-4AD1EF825E11}"/>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5D0C4F0E-43DF-486D-969B-723C6AC34B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7EDD52-3F4A-4A5C-B2F5-A0EE6A00D535}"/>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221097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462D0-A9B7-4024-95B6-921A587D52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CED674-ECF3-453A-B5E9-93CE52B709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253E1D-A273-478E-B6EE-D20827182B46}"/>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B214440A-34B0-4739-802B-805D356FCA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632ECB-D8AF-4303-8353-F1ED389E56C2}"/>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88548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4DFFD-8846-45DD-BA95-336C212EDA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141A52-5C9E-4DE8-914F-413220E64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D03F78-96F7-4B7D-B994-C429FAF22B62}"/>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BCCBFFAF-AFD6-4A5E-9384-6864FD2D52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B1BD4-9A0F-4DF7-9A53-9F48C8A210A7}"/>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275902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0746F-E613-4318-A52D-3070B6454D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DB1CC6-9B3D-40DD-8FE3-004526FFCF9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A0D971-B2E2-45E2-A5B7-2D718E35D4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C35FF3-259A-4568-999B-931EEFF243DE}"/>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C695F0F0-FB6A-4031-A3A9-C72034B1B9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E841BF-455D-40D3-8F51-7932173C3BF4}"/>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347487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5EC25-869D-467D-81E4-7E60E15A03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928077-6DAF-4DC4-B538-173D69AB4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E3FE5B6-63BC-4678-B070-BA53AB075E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031A61-CF8E-4D7E-B775-8E8CBBBF0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13A962-5541-49BE-8222-6C18FC6BC1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A9298A-7F6F-4B79-9FE9-5F1E63213F75}"/>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8" name="页脚占位符 7">
            <a:extLst>
              <a:ext uri="{FF2B5EF4-FFF2-40B4-BE49-F238E27FC236}">
                <a16:creationId xmlns:a16="http://schemas.microsoft.com/office/drawing/2014/main" id="{4F972FCF-BE68-4EEC-B73F-39F0149F81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5FEC144-A3D3-4EFA-8A77-51F886AEFEEC}"/>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85056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EFE14-9FE4-4FF2-BACC-CB3EE9A057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B321B-678D-4973-8BCA-32CFE5D966B5}"/>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4" name="页脚占位符 3">
            <a:extLst>
              <a:ext uri="{FF2B5EF4-FFF2-40B4-BE49-F238E27FC236}">
                <a16:creationId xmlns:a16="http://schemas.microsoft.com/office/drawing/2014/main" id="{F1ED9339-DE2C-4414-8C83-9798064495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C02307-70C9-4FE4-A18D-42BB37748833}"/>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142959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CAA984-2CB7-4EF8-9408-E2BA2A87DA1C}"/>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3" name="页脚占位符 2">
            <a:extLst>
              <a:ext uri="{FF2B5EF4-FFF2-40B4-BE49-F238E27FC236}">
                <a16:creationId xmlns:a16="http://schemas.microsoft.com/office/drawing/2014/main" id="{A1F12572-CF46-43F2-A69F-5BEE3279EB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4E9A2A-861B-4CC2-8F59-62AB9E626613}"/>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25376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5F4DC-AEB1-4918-91B0-67BB5B95AB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2A3A73-1FCB-4619-951F-F5147A6DE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5337D8-EB82-4098-9EBC-EE60724E1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EBF6F9-FF9C-4054-A1AC-3B9C7230837C}"/>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3FE6FA43-3766-4083-B1F5-90A7BEF119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D57051-12A4-4580-8EF8-5BD2BA0A74AB}"/>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123799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857D9-D4FD-4659-A374-1235D6C9DC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26F0E3-820F-4135-AFE5-D77AFA342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F01573-64FD-47DF-BF44-C33B74CA3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689DA2-0CDD-4545-896F-8714428AC6A2}"/>
              </a:ext>
            </a:extLst>
          </p:cNvPr>
          <p:cNvSpPr>
            <a:spLocks noGrp="1"/>
          </p:cNvSpPr>
          <p:nvPr>
            <p:ph type="dt" sz="half" idx="10"/>
          </p:nvPr>
        </p:nvSpPr>
        <p:spPr/>
        <p:txBody>
          <a:bodyPr/>
          <a:lstStyle/>
          <a:p>
            <a:fld id="{2A64732A-4735-4FAD-94FD-7403060E4F9A}"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FA109574-24BA-4450-BE0E-E3728B361E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CC92C5-18E7-441E-AD46-C7D62EC43C41}"/>
              </a:ext>
            </a:extLst>
          </p:cNvPr>
          <p:cNvSpPr>
            <a:spLocks noGrp="1"/>
          </p:cNvSpPr>
          <p:nvPr>
            <p:ph type="sldNum" sz="quarter" idx="12"/>
          </p:nvPr>
        </p:nvSpPr>
        <p:spPr/>
        <p:txBody>
          <a:body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107353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59DF94-0790-4309-B643-6D9132691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FDBE7B-B7FD-4C1F-B71B-14B696950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4688-8271-4AFE-A4EE-25A16AE51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4732A-4735-4FAD-94FD-7403060E4F9A}"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24659025-C878-4414-A6A6-A42FEC9D6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663C5F-C3B4-4A38-A383-7C31EC9B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B1A95-397A-4381-AC1D-8DEFCC6267FE}" type="slidenum">
              <a:rPr lang="zh-CN" altLang="en-US" smtClean="0"/>
              <a:t>‹#›</a:t>
            </a:fld>
            <a:endParaRPr lang="zh-CN" altLang="en-US"/>
          </a:p>
        </p:txBody>
      </p:sp>
    </p:spTree>
    <p:extLst>
      <p:ext uri="{BB962C8B-B14F-4D97-AF65-F5344CB8AC3E}">
        <p14:creationId xmlns:p14="http://schemas.microsoft.com/office/powerpoint/2010/main" val="2217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09F78-EE02-47A9-970F-550CC6BB3393}"/>
              </a:ext>
            </a:extLst>
          </p:cNvPr>
          <p:cNvSpPr>
            <a:spLocks noGrp="1"/>
          </p:cNvSpPr>
          <p:nvPr>
            <p:ph type="ctrTitle"/>
          </p:nvPr>
        </p:nvSpPr>
        <p:spPr/>
        <p:txBody>
          <a:bodyPr/>
          <a:lstStyle/>
          <a:p>
            <a:r>
              <a:rPr lang="en-US" altLang="zh-CN" dirty="0"/>
              <a:t>2020.8.22</a:t>
            </a:r>
            <a:r>
              <a:rPr lang="zh-CN" altLang="en-US" dirty="0"/>
              <a:t>测试题解</a:t>
            </a:r>
          </a:p>
        </p:txBody>
      </p:sp>
      <p:sp>
        <p:nvSpPr>
          <p:cNvPr id="3" name="副标题 2">
            <a:extLst>
              <a:ext uri="{FF2B5EF4-FFF2-40B4-BE49-F238E27FC236}">
                <a16:creationId xmlns:a16="http://schemas.microsoft.com/office/drawing/2014/main" id="{1057D7A3-58A6-46C0-9375-98AF4BB7D648}"/>
              </a:ext>
            </a:extLst>
          </p:cNvPr>
          <p:cNvSpPr>
            <a:spLocks noGrp="1"/>
          </p:cNvSpPr>
          <p:nvPr>
            <p:ph type="subTitle" idx="1"/>
          </p:nvPr>
        </p:nvSpPr>
        <p:spPr/>
        <p:txBody>
          <a:bodyPr/>
          <a:lstStyle/>
          <a:p>
            <a:r>
              <a:rPr lang="en-US" altLang="zh-CN" dirty="0" err="1"/>
              <a:t>Init_new_world</a:t>
            </a:r>
            <a:endParaRPr lang="zh-CN" altLang="en-US" dirty="0"/>
          </a:p>
        </p:txBody>
      </p:sp>
    </p:spTree>
    <p:extLst>
      <p:ext uri="{BB962C8B-B14F-4D97-AF65-F5344CB8AC3E}">
        <p14:creationId xmlns:p14="http://schemas.microsoft.com/office/powerpoint/2010/main" val="7549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EEEBF-7AC9-4880-8D0C-312485D046F3}"/>
              </a:ext>
            </a:extLst>
          </p:cNvPr>
          <p:cNvSpPr>
            <a:spLocks noGrp="1"/>
          </p:cNvSpPr>
          <p:nvPr>
            <p:ph type="title"/>
          </p:nvPr>
        </p:nvSpPr>
        <p:spPr/>
        <p:txBody>
          <a:bodyPr/>
          <a:lstStyle/>
          <a:p>
            <a:r>
              <a:rPr lang="en-US" altLang="zh-CN" dirty="0"/>
              <a:t>Hadoop</a:t>
            </a:r>
            <a:endParaRPr lang="zh-CN" altLang="en-US" dirty="0"/>
          </a:p>
        </p:txBody>
      </p:sp>
      <p:sp>
        <p:nvSpPr>
          <p:cNvPr id="3" name="内容占位符 2">
            <a:extLst>
              <a:ext uri="{FF2B5EF4-FFF2-40B4-BE49-F238E27FC236}">
                <a16:creationId xmlns:a16="http://schemas.microsoft.com/office/drawing/2014/main" id="{2918D934-521A-4AD8-BFEE-477D7C9E8863}"/>
              </a:ext>
            </a:extLst>
          </p:cNvPr>
          <p:cNvSpPr>
            <a:spLocks noGrp="1"/>
          </p:cNvSpPr>
          <p:nvPr>
            <p:ph idx="1"/>
          </p:nvPr>
        </p:nvSpPr>
        <p:spPr/>
        <p:txBody>
          <a:bodyPr/>
          <a:lstStyle/>
          <a:p>
            <a:r>
              <a:rPr lang="zh-CN" altLang="en-US" dirty="0"/>
              <a:t>原题</a:t>
            </a:r>
            <a:r>
              <a:rPr lang="en-US" altLang="zh-CN" dirty="0"/>
              <a:t>CQOI2014 </a:t>
            </a:r>
            <a:r>
              <a:rPr lang="zh-CN" altLang="en-US" dirty="0"/>
              <a:t>通配符匹配</a:t>
            </a:r>
            <a:endParaRPr lang="en-US" altLang="zh-CN" dirty="0"/>
          </a:p>
          <a:p>
            <a:r>
              <a:rPr lang="zh-CN" altLang="en-US" dirty="0"/>
              <a:t>题目：判断一个通配符字符串能否匹配其他字符串</a:t>
            </a:r>
            <a:endParaRPr lang="en-US" altLang="zh-CN" dirty="0"/>
          </a:p>
          <a:p>
            <a:r>
              <a:rPr lang="zh-CN" altLang="en-US" dirty="0"/>
              <a:t>哈希，设</a:t>
            </a:r>
            <a:r>
              <a:rPr lang="en-US" altLang="zh-CN" dirty="0" err="1"/>
              <a:t>dp</a:t>
            </a:r>
            <a:r>
              <a:rPr lang="en-US" altLang="zh-CN" dirty="0"/>
              <a:t>[</a:t>
            </a:r>
            <a:r>
              <a:rPr lang="en-US" altLang="zh-CN" dirty="0" err="1"/>
              <a:t>i</a:t>
            </a:r>
            <a:r>
              <a:rPr lang="en-US" altLang="zh-CN" dirty="0"/>
              <a:t>][j]</a:t>
            </a:r>
            <a:r>
              <a:rPr lang="zh-CN" altLang="en-US" dirty="0"/>
              <a:t>为第</a:t>
            </a:r>
            <a:r>
              <a:rPr lang="en-US" altLang="zh-CN" dirty="0" err="1"/>
              <a:t>i</a:t>
            </a:r>
            <a:r>
              <a:rPr lang="zh-CN" altLang="en-US" dirty="0"/>
              <a:t>个通配符的位置匹配了字符串前</a:t>
            </a:r>
            <a:r>
              <a:rPr lang="en-US" altLang="zh-CN" dirty="0"/>
              <a:t>j</a:t>
            </a:r>
            <a:r>
              <a:rPr lang="zh-CN" altLang="en-US" dirty="0"/>
              <a:t>位</a:t>
            </a:r>
            <a:endParaRPr lang="en-US" altLang="zh-CN" dirty="0"/>
          </a:p>
          <a:p>
            <a:r>
              <a:rPr lang="zh-CN" altLang="en-US" dirty="0"/>
              <a:t>根据*和</a:t>
            </a:r>
            <a:r>
              <a:rPr lang="en-US" altLang="zh-CN" dirty="0"/>
              <a:t>?</a:t>
            </a:r>
            <a:r>
              <a:rPr lang="zh-CN" altLang="en-US" dirty="0"/>
              <a:t>的不同转移即可</a:t>
            </a:r>
          </a:p>
          <a:p>
            <a:endParaRPr lang="zh-CN" altLang="en-US" dirty="0"/>
          </a:p>
          <a:p>
            <a:endParaRPr lang="zh-CN" altLang="en-US" dirty="0"/>
          </a:p>
        </p:txBody>
      </p:sp>
    </p:spTree>
    <p:extLst>
      <p:ext uri="{BB962C8B-B14F-4D97-AF65-F5344CB8AC3E}">
        <p14:creationId xmlns:p14="http://schemas.microsoft.com/office/powerpoint/2010/main" val="387430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042EA-0344-42C2-B22B-7D999E271840}"/>
              </a:ext>
            </a:extLst>
          </p:cNvPr>
          <p:cNvSpPr>
            <a:spLocks noGrp="1"/>
          </p:cNvSpPr>
          <p:nvPr>
            <p:ph type="title"/>
          </p:nvPr>
        </p:nvSpPr>
        <p:spPr/>
        <p:txBody>
          <a:bodyPr/>
          <a:lstStyle/>
          <a:p>
            <a:r>
              <a:rPr lang="zh-CN" altLang="en-US" dirty="0"/>
              <a:t>谢谢大家</a:t>
            </a:r>
          </a:p>
        </p:txBody>
      </p:sp>
      <p:sp>
        <p:nvSpPr>
          <p:cNvPr id="3" name="内容占位符 2">
            <a:extLst>
              <a:ext uri="{FF2B5EF4-FFF2-40B4-BE49-F238E27FC236}">
                <a16:creationId xmlns:a16="http://schemas.microsoft.com/office/drawing/2014/main" id="{D4B26B68-A2F5-4BFC-9EA3-E2F59128AC0A}"/>
              </a:ext>
            </a:extLst>
          </p:cNvPr>
          <p:cNvSpPr>
            <a:spLocks noGrp="1"/>
          </p:cNvSpPr>
          <p:nvPr>
            <p:ph idx="1"/>
          </p:nvPr>
        </p:nvSpPr>
        <p:spPr/>
        <p:txBody>
          <a:bodyPr/>
          <a:lstStyle/>
          <a:p>
            <a:r>
              <a:rPr lang="zh-CN" altLang="en-US" dirty="0"/>
              <a:t>谢谢大家</a:t>
            </a:r>
            <a:endParaRPr lang="en-US" altLang="zh-CN" dirty="0"/>
          </a:p>
          <a:p>
            <a:r>
              <a:rPr lang="zh-CN" altLang="en-US" dirty="0"/>
              <a:t>本题解会和</a:t>
            </a:r>
            <a:r>
              <a:rPr lang="en-US" altLang="zh-CN" dirty="0"/>
              <a:t>std</a:t>
            </a:r>
            <a:r>
              <a:rPr lang="zh-CN" altLang="en-US" dirty="0"/>
              <a:t>代码一同下发到群内</a:t>
            </a:r>
          </a:p>
        </p:txBody>
      </p:sp>
    </p:spTree>
    <p:extLst>
      <p:ext uri="{BB962C8B-B14F-4D97-AF65-F5344CB8AC3E}">
        <p14:creationId xmlns:p14="http://schemas.microsoft.com/office/powerpoint/2010/main" val="108141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FF203-CBCC-48AF-95D4-F4756CE98526}"/>
              </a:ext>
            </a:extLst>
          </p:cNvPr>
          <p:cNvSpPr>
            <a:spLocks noGrp="1"/>
          </p:cNvSpPr>
          <p:nvPr>
            <p:ph type="title"/>
          </p:nvPr>
        </p:nvSpPr>
        <p:spPr/>
        <p:txBody>
          <a:bodyPr/>
          <a:lstStyle/>
          <a:p>
            <a:r>
              <a:rPr lang="en-US" altLang="zh-CN" dirty="0"/>
              <a:t>Ada</a:t>
            </a:r>
            <a:endParaRPr lang="zh-CN" altLang="en-US" dirty="0"/>
          </a:p>
        </p:txBody>
      </p:sp>
      <p:sp>
        <p:nvSpPr>
          <p:cNvPr id="3" name="内容占位符 2">
            <a:extLst>
              <a:ext uri="{FF2B5EF4-FFF2-40B4-BE49-F238E27FC236}">
                <a16:creationId xmlns:a16="http://schemas.microsoft.com/office/drawing/2014/main" id="{030DD6C0-E9D6-49FF-B604-A53F4634A416}"/>
              </a:ext>
            </a:extLst>
          </p:cNvPr>
          <p:cNvSpPr>
            <a:spLocks noGrp="1"/>
          </p:cNvSpPr>
          <p:nvPr>
            <p:ph idx="1"/>
          </p:nvPr>
        </p:nvSpPr>
        <p:spPr/>
        <p:txBody>
          <a:bodyPr/>
          <a:lstStyle/>
          <a:p>
            <a:r>
              <a:rPr lang="zh-CN" altLang="en-US" dirty="0"/>
              <a:t>原题</a:t>
            </a:r>
            <a:r>
              <a:rPr lang="en-US" altLang="zh-CN" dirty="0"/>
              <a:t>POI2014 Hotel</a:t>
            </a:r>
          </a:p>
          <a:p>
            <a:r>
              <a:rPr lang="zh-CN" altLang="en-US" dirty="0"/>
              <a:t>题目：求一棵树中选</a:t>
            </a:r>
            <a:r>
              <a:rPr lang="en-US" altLang="zh-CN" dirty="0"/>
              <a:t>3</a:t>
            </a:r>
            <a:r>
              <a:rPr lang="zh-CN" altLang="en-US" dirty="0"/>
              <a:t>个点，这三个点两两距离相等的方案数</a:t>
            </a:r>
            <a:endParaRPr lang="en-US" altLang="zh-CN" dirty="0"/>
          </a:p>
          <a:p>
            <a:r>
              <a:rPr lang="zh-CN" altLang="en-US" dirty="0"/>
              <a:t>暴力选择这三个点的中点</a:t>
            </a:r>
            <a:r>
              <a:rPr lang="en-US" altLang="zh-CN" dirty="0"/>
              <a:t>(</a:t>
            </a:r>
            <a:r>
              <a:rPr lang="zh-CN" altLang="en-US" dirty="0"/>
              <a:t>以中点为根，到达三个点的深度是相同的</a:t>
            </a:r>
            <a:r>
              <a:rPr lang="en-US" altLang="zh-CN" dirty="0"/>
              <a:t>)</a:t>
            </a:r>
          </a:p>
          <a:p>
            <a:r>
              <a:rPr lang="zh-CN" altLang="en-US" dirty="0"/>
              <a:t>复杂度</a:t>
            </a:r>
            <a:r>
              <a:rPr lang="en-US" altLang="zh-CN" dirty="0"/>
              <a:t>O(n^2)</a:t>
            </a:r>
          </a:p>
        </p:txBody>
      </p:sp>
    </p:spTree>
    <p:extLst>
      <p:ext uri="{BB962C8B-B14F-4D97-AF65-F5344CB8AC3E}">
        <p14:creationId xmlns:p14="http://schemas.microsoft.com/office/powerpoint/2010/main" val="297871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BC9FC-1C23-41B0-A43B-CF75DB024747}"/>
              </a:ext>
            </a:extLst>
          </p:cNvPr>
          <p:cNvSpPr>
            <a:spLocks noGrp="1"/>
          </p:cNvSpPr>
          <p:nvPr>
            <p:ph type="title"/>
          </p:nvPr>
        </p:nvSpPr>
        <p:spPr/>
        <p:txBody>
          <a:bodyPr/>
          <a:lstStyle/>
          <a:p>
            <a:r>
              <a:rPr lang="en-US" altLang="zh-CN" dirty="0" err="1"/>
              <a:t>Binlog</a:t>
            </a:r>
            <a:endParaRPr lang="zh-CN" altLang="en-US" dirty="0"/>
          </a:p>
        </p:txBody>
      </p:sp>
      <p:sp>
        <p:nvSpPr>
          <p:cNvPr id="3" name="内容占位符 2">
            <a:extLst>
              <a:ext uri="{FF2B5EF4-FFF2-40B4-BE49-F238E27FC236}">
                <a16:creationId xmlns:a16="http://schemas.microsoft.com/office/drawing/2014/main" id="{DC97C8CE-735D-403F-94D8-D6C96900968C}"/>
              </a:ext>
            </a:extLst>
          </p:cNvPr>
          <p:cNvSpPr>
            <a:spLocks noGrp="1"/>
          </p:cNvSpPr>
          <p:nvPr>
            <p:ph idx="1"/>
          </p:nvPr>
        </p:nvSpPr>
        <p:spPr/>
        <p:txBody>
          <a:bodyPr>
            <a:normAutofit fontScale="85000" lnSpcReduction="20000"/>
          </a:bodyPr>
          <a:lstStyle/>
          <a:p>
            <a:r>
              <a:rPr lang="zh-CN" altLang="en-US" dirty="0"/>
              <a:t>原题</a:t>
            </a:r>
            <a:r>
              <a:rPr lang="en-US" altLang="zh-CN" dirty="0"/>
              <a:t>Hihocoder1225</a:t>
            </a:r>
            <a:r>
              <a:rPr lang="zh-CN" altLang="en-US" dirty="0"/>
              <a:t> 向日葵</a:t>
            </a:r>
            <a:endParaRPr lang="en-US" altLang="zh-CN" dirty="0"/>
          </a:p>
          <a:p>
            <a:r>
              <a:rPr lang="zh-CN" altLang="en-US" dirty="0"/>
              <a:t>题目：有</a:t>
            </a:r>
            <a:r>
              <a:rPr lang="en-US" altLang="zh-CN" dirty="0"/>
              <a:t>n*2</a:t>
            </a:r>
            <a:r>
              <a:rPr lang="zh-CN" altLang="en-US" dirty="0"/>
              <a:t>个点，分成</a:t>
            </a:r>
            <a:r>
              <a:rPr lang="en-US" altLang="zh-CN" dirty="0"/>
              <a:t>n</a:t>
            </a:r>
            <a:r>
              <a:rPr lang="zh-CN" altLang="en-US" dirty="0"/>
              <a:t>组每组两个，各有</a:t>
            </a:r>
            <a:r>
              <a:rPr lang="en-US" altLang="zh-CN" dirty="0"/>
              <a:t>1/2</a:t>
            </a:r>
            <a:r>
              <a:rPr lang="zh-CN" altLang="en-US" dirty="0"/>
              <a:t>几率出现</a:t>
            </a:r>
            <a:r>
              <a:rPr lang="en-US" altLang="zh-CN" dirty="0"/>
              <a:t>(</a:t>
            </a:r>
            <a:r>
              <a:rPr lang="zh-CN" altLang="en-US" dirty="0"/>
              <a:t>一定会出现一个点</a:t>
            </a:r>
            <a:r>
              <a:rPr lang="en-US" altLang="zh-CN" dirty="0"/>
              <a:t>)</a:t>
            </a:r>
            <a:r>
              <a:rPr lang="zh-CN" altLang="en-US" dirty="0"/>
              <a:t>，求这些点的期望凸包面积。</a:t>
            </a:r>
            <a:endParaRPr lang="en-US" altLang="zh-CN" dirty="0"/>
          </a:p>
          <a:p>
            <a:r>
              <a:rPr lang="zh-CN" altLang="en-US" dirty="0"/>
              <a:t>考虑计算</a:t>
            </a:r>
            <a:r>
              <a:rPr lang="en-US" altLang="zh-CN" dirty="0"/>
              <a:t>Graham</a:t>
            </a:r>
            <a:r>
              <a:rPr lang="zh-CN" altLang="en-US" dirty="0"/>
              <a:t>扫描法计算凸包的方式：极角排序，从下方三角划分凸包，每次选择最右侧的点，不是最右侧则踢出。</a:t>
            </a:r>
            <a:endParaRPr lang="en-US" altLang="zh-CN" dirty="0"/>
          </a:p>
          <a:p>
            <a:r>
              <a:rPr lang="zh-CN" altLang="en-US" dirty="0"/>
              <a:t>本质：三角剖分整个凸包，不停左转</a:t>
            </a:r>
            <a:endParaRPr lang="en-US" altLang="zh-CN" dirty="0"/>
          </a:p>
          <a:p>
            <a:r>
              <a:rPr lang="zh-CN" altLang="en-US" dirty="0"/>
              <a:t>做法：枚举每个点作为轴心极角排序</a:t>
            </a:r>
            <a:r>
              <a:rPr lang="en-US" altLang="zh-CN" dirty="0"/>
              <a:t>(</a:t>
            </a:r>
            <a:r>
              <a:rPr lang="zh-CN" altLang="en-US" dirty="0"/>
              <a:t>排序后可用</a:t>
            </a:r>
            <a:r>
              <a:rPr lang="zh-CN" altLang="en-US"/>
              <a:t>单调性优化</a:t>
            </a:r>
            <a:r>
              <a:rPr lang="en-US" altLang="zh-CN"/>
              <a:t>)</a:t>
            </a:r>
            <a:r>
              <a:rPr lang="zh-CN" altLang="en-US" dirty="0"/>
              <a:t>，之后三角剖分形成面积为凸包面积的概率是三条线出现在凸包上的概率乘积</a:t>
            </a:r>
            <a:endParaRPr lang="en-US" altLang="zh-CN" dirty="0"/>
          </a:p>
          <a:p>
            <a:r>
              <a:rPr lang="zh-CN" altLang="en-US" dirty="0"/>
              <a:t>线出现在凸包上的概率：两点连线右侧没有同一组的点出现，则概率为</a:t>
            </a:r>
            <a:r>
              <a:rPr lang="en-US" altLang="zh-CN" dirty="0"/>
              <a:t>1/4</a:t>
            </a:r>
            <a:r>
              <a:rPr lang="zh-CN" altLang="en-US" dirty="0"/>
              <a:t>；右侧出现过同一组的点，绝对不可能出现在凸包上，概率为</a:t>
            </a:r>
            <a:r>
              <a:rPr lang="en-US" altLang="zh-CN" dirty="0"/>
              <a:t>0</a:t>
            </a:r>
            <a:r>
              <a:rPr lang="zh-CN" altLang="en-US" dirty="0"/>
              <a:t>；右侧只有若干组点中的其中一个，概率为出现的</a:t>
            </a:r>
            <a:r>
              <a:rPr lang="en-US" altLang="zh-CN" dirty="0"/>
              <a:t>(1/2)^</a:t>
            </a:r>
            <a:r>
              <a:rPr lang="zh-CN" altLang="en-US" dirty="0"/>
              <a:t>组数*</a:t>
            </a:r>
            <a:r>
              <a:rPr lang="en-US" altLang="zh-CN" dirty="0"/>
              <a:t>1/4</a:t>
            </a:r>
          </a:p>
          <a:p>
            <a:r>
              <a:rPr lang="zh-CN" altLang="en-US" dirty="0"/>
              <a:t>总复杂度</a:t>
            </a:r>
            <a:r>
              <a:rPr lang="en-US" altLang="zh-CN" dirty="0"/>
              <a:t>O(n^2logn)</a:t>
            </a:r>
            <a:r>
              <a:rPr lang="zh-CN" altLang="en-US" dirty="0"/>
              <a:t>或</a:t>
            </a:r>
            <a:r>
              <a:rPr lang="en-US" altLang="zh-CN" dirty="0"/>
              <a:t>O(n^3)</a:t>
            </a:r>
          </a:p>
        </p:txBody>
      </p:sp>
    </p:spTree>
    <p:extLst>
      <p:ext uri="{BB962C8B-B14F-4D97-AF65-F5344CB8AC3E}">
        <p14:creationId xmlns:p14="http://schemas.microsoft.com/office/powerpoint/2010/main" val="21118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903BB-509B-4FB4-A3D6-342DEE9BF04D}"/>
              </a:ext>
            </a:extLst>
          </p:cNvPr>
          <p:cNvSpPr>
            <a:spLocks noGrp="1"/>
          </p:cNvSpPr>
          <p:nvPr>
            <p:ph type="title"/>
          </p:nvPr>
        </p:nvSpPr>
        <p:spPr/>
        <p:txBody>
          <a:bodyPr/>
          <a:lstStyle/>
          <a:p>
            <a:r>
              <a:rPr lang="en-US" altLang="zh-CN" dirty="0"/>
              <a:t>Cluster</a:t>
            </a:r>
            <a:endParaRPr lang="zh-CN" altLang="en-US" dirty="0"/>
          </a:p>
        </p:txBody>
      </p:sp>
      <p:sp>
        <p:nvSpPr>
          <p:cNvPr id="3" name="内容占位符 2">
            <a:extLst>
              <a:ext uri="{FF2B5EF4-FFF2-40B4-BE49-F238E27FC236}">
                <a16:creationId xmlns:a16="http://schemas.microsoft.com/office/drawing/2014/main" id="{D147BEF5-4B5D-4D34-AFC1-EC27AD201B3E}"/>
              </a:ext>
            </a:extLst>
          </p:cNvPr>
          <p:cNvSpPr>
            <a:spLocks noGrp="1"/>
          </p:cNvSpPr>
          <p:nvPr>
            <p:ph idx="1"/>
          </p:nvPr>
        </p:nvSpPr>
        <p:spPr/>
        <p:txBody>
          <a:bodyPr>
            <a:normAutofit fontScale="92500"/>
          </a:bodyPr>
          <a:lstStyle/>
          <a:p>
            <a:r>
              <a:rPr lang="zh-CN" altLang="en-US" dirty="0"/>
              <a:t>原题</a:t>
            </a:r>
            <a:r>
              <a:rPr lang="en-US" altLang="zh-CN" dirty="0"/>
              <a:t>HNOI2015 </a:t>
            </a:r>
            <a:r>
              <a:rPr lang="zh-CN" altLang="en-US" dirty="0"/>
              <a:t>亚瑟王</a:t>
            </a:r>
            <a:endParaRPr lang="en-US" altLang="zh-CN" dirty="0"/>
          </a:p>
          <a:p>
            <a:r>
              <a:rPr lang="zh-CN" altLang="en-US" dirty="0"/>
              <a:t>题目：有</a:t>
            </a:r>
            <a:r>
              <a:rPr lang="en-US" altLang="zh-CN" dirty="0"/>
              <a:t>r</a:t>
            </a:r>
            <a:r>
              <a:rPr lang="zh-CN" altLang="en-US" dirty="0"/>
              <a:t>轮游戏，每轮每张卡</a:t>
            </a:r>
            <a:r>
              <a:rPr lang="en-US" altLang="zh-CN" dirty="0" err="1"/>
              <a:t>p_i</a:t>
            </a:r>
            <a:r>
              <a:rPr lang="zh-CN" altLang="en-US" dirty="0"/>
              <a:t>概率发动技能，发动完一次之后卡片作废且换到下一轮，求期望伤害。</a:t>
            </a:r>
            <a:endParaRPr lang="en-US" altLang="zh-CN" dirty="0"/>
          </a:p>
          <a:p>
            <a:r>
              <a:rPr lang="zh-CN" altLang="en-US" dirty="0"/>
              <a:t>题解：设</a:t>
            </a:r>
            <a:r>
              <a:rPr lang="en-US" altLang="zh-CN" dirty="0"/>
              <a:t>DP[</a:t>
            </a:r>
            <a:r>
              <a:rPr lang="en-US" altLang="zh-CN" dirty="0" err="1"/>
              <a:t>i</a:t>
            </a:r>
            <a:r>
              <a:rPr lang="en-US" altLang="zh-CN" dirty="0"/>
              <a:t>][j]</a:t>
            </a:r>
            <a:r>
              <a:rPr lang="zh-CN" altLang="en-US" dirty="0"/>
              <a:t>是到了第</a:t>
            </a:r>
            <a:r>
              <a:rPr lang="en-US" altLang="zh-CN" dirty="0" err="1"/>
              <a:t>i</a:t>
            </a:r>
            <a:r>
              <a:rPr lang="zh-CN" altLang="en-US" dirty="0"/>
              <a:t>张卡还有</a:t>
            </a:r>
            <a:r>
              <a:rPr lang="en-US" altLang="zh-CN" dirty="0"/>
              <a:t>j</a:t>
            </a:r>
            <a:r>
              <a:rPr lang="zh-CN" altLang="en-US" dirty="0"/>
              <a:t>轮可以用来选择的概率</a:t>
            </a:r>
            <a:endParaRPr lang="en-US" altLang="zh-CN" dirty="0"/>
          </a:p>
          <a:p>
            <a:r>
              <a:rPr lang="en-US" altLang="zh-CN" dirty="0"/>
              <a:t>DP[</a:t>
            </a:r>
            <a:r>
              <a:rPr lang="en-US" altLang="zh-CN" dirty="0" err="1"/>
              <a:t>i</a:t>
            </a:r>
            <a:r>
              <a:rPr lang="en-US" altLang="zh-CN" dirty="0"/>
              <a:t>][j]=DP[i−1][j]∗(1−P[i−1])^</a:t>
            </a:r>
            <a:r>
              <a:rPr lang="en-US" altLang="zh-CN" dirty="0" err="1"/>
              <a:t>j+DP</a:t>
            </a:r>
            <a:r>
              <a:rPr lang="en-US" altLang="zh-CN" dirty="0"/>
              <a:t>[i−1][j+1]∗(1−(1−P[i−1])^(j+1))</a:t>
            </a:r>
          </a:p>
          <a:p>
            <a:r>
              <a:rPr lang="en-US" altLang="zh-CN" dirty="0"/>
              <a:t>DP[i−1][j]∗(1−P[i−1])^j</a:t>
            </a:r>
            <a:r>
              <a:rPr lang="zh-CN" altLang="en-US" dirty="0"/>
              <a:t>：上一张卡连续</a:t>
            </a:r>
            <a:r>
              <a:rPr lang="en-US" altLang="zh-CN" dirty="0"/>
              <a:t>j</a:t>
            </a:r>
            <a:r>
              <a:rPr lang="zh-CN" altLang="en-US" dirty="0"/>
              <a:t>轮没发动</a:t>
            </a:r>
            <a:endParaRPr lang="en-US" altLang="zh-CN" dirty="0"/>
          </a:p>
          <a:p>
            <a:r>
              <a:rPr lang="en-US" altLang="zh-CN" dirty="0"/>
              <a:t>DP[i−1][j+1]∗(1−(1−P[i−1])^(j+1))</a:t>
            </a:r>
            <a:r>
              <a:rPr lang="zh-CN" altLang="en-US" dirty="0"/>
              <a:t>：上一张卡第</a:t>
            </a:r>
            <a:r>
              <a:rPr lang="en-US" altLang="zh-CN" dirty="0"/>
              <a:t>j</a:t>
            </a:r>
            <a:r>
              <a:rPr lang="zh-CN" altLang="en-US" dirty="0"/>
              <a:t>轮或之前发动，轮数的机会</a:t>
            </a:r>
            <a:r>
              <a:rPr lang="en-US" altLang="zh-CN" dirty="0"/>
              <a:t>-1</a:t>
            </a:r>
          </a:p>
          <a:p>
            <a:r>
              <a:rPr lang="zh-CN" altLang="en-US" dirty="0"/>
              <a:t>统计答案</a:t>
            </a:r>
            <a:r>
              <a:rPr lang="en-US" altLang="zh-CN" dirty="0" err="1"/>
              <a:t>ans</a:t>
            </a:r>
            <a:r>
              <a:rPr lang="en-US" altLang="zh-CN" dirty="0"/>
              <a:t>=DP[</a:t>
            </a:r>
            <a:r>
              <a:rPr lang="en-US" altLang="zh-CN" dirty="0" err="1"/>
              <a:t>i</a:t>
            </a:r>
            <a:r>
              <a:rPr lang="en-US" altLang="zh-CN" dirty="0"/>
              <a:t>][j]∗(1−(1−P[</a:t>
            </a:r>
            <a:r>
              <a:rPr lang="en-US" altLang="zh-CN" dirty="0" err="1"/>
              <a:t>i</a:t>
            </a:r>
            <a:r>
              <a:rPr lang="en-US" altLang="zh-CN" dirty="0"/>
              <a:t>])^j)∗D[</a:t>
            </a:r>
            <a:r>
              <a:rPr lang="en-US" altLang="zh-CN" dirty="0" err="1"/>
              <a:t>i</a:t>
            </a:r>
            <a:r>
              <a:rPr lang="en-US" altLang="zh-CN" dirty="0"/>
              <a:t>]</a:t>
            </a:r>
            <a:r>
              <a:rPr lang="zh-CN" altLang="en-US" dirty="0"/>
              <a:t>：到当前状态的期望</a:t>
            </a:r>
            <a:r>
              <a:rPr lang="en-US" altLang="zh-CN" dirty="0"/>
              <a:t>*</a:t>
            </a:r>
            <a:r>
              <a:rPr lang="zh-CN" altLang="en-US" dirty="0"/>
              <a:t>伤害</a:t>
            </a:r>
            <a:endParaRPr lang="en-US" altLang="zh-CN" dirty="0"/>
          </a:p>
          <a:p>
            <a:endParaRPr lang="en-US" altLang="zh-CN" dirty="0"/>
          </a:p>
        </p:txBody>
      </p:sp>
    </p:spTree>
    <p:extLst>
      <p:ext uri="{BB962C8B-B14F-4D97-AF65-F5344CB8AC3E}">
        <p14:creationId xmlns:p14="http://schemas.microsoft.com/office/powerpoint/2010/main" val="116426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62A83-F500-45E3-85E5-9B99F29C7AD1}"/>
              </a:ext>
            </a:extLst>
          </p:cNvPr>
          <p:cNvSpPr>
            <a:spLocks noGrp="1"/>
          </p:cNvSpPr>
          <p:nvPr>
            <p:ph type="title"/>
          </p:nvPr>
        </p:nvSpPr>
        <p:spPr/>
        <p:txBody>
          <a:bodyPr/>
          <a:lstStyle/>
          <a:p>
            <a:r>
              <a:rPr lang="en-US" altLang="zh-CN" dirty="0"/>
              <a:t>Docker</a:t>
            </a:r>
            <a:endParaRPr lang="zh-CN" altLang="en-US" dirty="0"/>
          </a:p>
        </p:txBody>
      </p:sp>
      <p:sp>
        <p:nvSpPr>
          <p:cNvPr id="3" name="内容占位符 2">
            <a:extLst>
              <a:ext uri="{FF2B5EF4-FFF2-40B4-BE49-F238E27FC236}">
                <a16:creationId xmlns:a16="http://schemas.microsoft.com/office/drawing/2014/main" id="{B916A02B-B932-43BC-80B4-54B5F7DE60F2}"/>
              </a:ext>
            </a:extLst>
          </p:cNvPr>
          <p:cNvSpPr>
            <a:spLocks noGrp="1"/>
          </p:cNvSpPr>
          <p:nvPr>
            <p:ph idx="1"/>
          </p:nvPr>
        </p:nvSpPr>
        <p:spPr/>
        <p:txBody>
          <a:bodyPr/>
          <a:lstStyle/>
          <a:p>
            <a:r>
              <a:rPr lang="zh-CN" altLang="en-US" dirty="0"/>
              <a:t>原题</a:t>
            </a:r>
            <a:r>
              <a:rPr lang="en-US" altLang="zh-CN" dirty="0"/>
              <a:t>BJOI2018 </a:t>
            </a:r>
            <a:r>
              <a:rPr lang="zh-CN" altLang="en-US" dirty="0"/>
              <a:t>求和</a:t>
            </a:r>
            <a:endParaRPr lang="en-US" altLang="zh-CN" dirty="0"/>
          </a:p>
          <a:p>
            <a:r>
              <a:rPr lang="zh-CN" altLang="en-US" dirty="0"/>
              <a:t>题目：多次询问一棵树上一段路径上所有节点深度的</a:t>
            </a:r>
            <a:r>
              <a:rPr lang="en-US" altLang="zh-CN" dirty="0"/>
              <a:t>k</a:t>
            </a:r>
            <a:r>
              <a:rPr lang="zh-CN" altLang="en-US" dirty="0"/>
              <a:t>次方和。</a:t>
            </a:r>
            <a:endParaRPr lang="en-US" altLang="zh-CN" dirty="0"/>
          </a:p>
          <a:p>
            <a:r>
              <a:rPr lang="zh-CN" altLang="en-US" dirty="0"/>
              <a:t>注意到</a:t>
            </a:r>
            <a:r>
              <a:rPr lang="en-US" altLang="zh-CN" dirty="0"/>
              <a:t>k</a:t>
            </a:r>
            <a:r>
              <a:rPr lang="zh-CN" altLang="en-US" dirty="0"/>
              <a:t>不是很大，时限</a:t>
            </a:r>
            <a:r>
              <a:rPr lang="en-US" altLang="zh-CN" dirty="0"/>
              <a:t>2s</a:t>
            </a:r>
            <a:r>
              <a:rPr lang="zh-CN" altLang="en-US" dirty="0"/>
              <a:t>，</a:t>
            </a:r>
            <a:r>
              <a:rPr lang="en-US" altLang="zh-CN" dirty="0"/>
              <a:t>O(n)</a:t>
            </a:r>
            <a:r>
              <a:rPr lang="zh-CN" altLang="en-US" dirty="0"/>
              <a:t>计算深度之后暴力跑</a:t>
            </a:r>
            <a:r>
              <a:rPr lang="en-US" altLang="zh-CN" dirty="0"/>
              <a:t>O(50n)</a:t>
            </a:r>
            <a:r>
              <a:rPr lang="zh-CN" altLang="en-US" dirty="0"/>
              <a:t>的所有的树上前缀</a:t>
            </a:r>
            <a:r>
              <a:rPr lang="en-US" altLang="zh-CN" dirty="0"/>
              <a:t>k</a:t>
            </a:r>
            <a:r>
              <a:rPr lang="zh-CN" altLang="en-US" dirty="0"/>
              <a:t>次方和</a:t>
            </a:r>
            <a:endParaRPr lang="en-US" altLang="zh-CN" dirty="0"/>
          </a:p>
          <a:p>
            <a:r>
              <a:rPr lang="en-US" altLang="zh-CN" dirty="0"/>
              <a:t>LCA</a:t>
            </a:r>
            <a:r>
              <a:rPr lang="zh-CN" altLang="en-US" dirty="0"/>
              <a:t>差分统计即可</a:t>
            </a:r>
          </a:p>
        </p:txBody>
      </p:sp>
    </p:spTree>
    <p:extLst>
      <p:ext uri="{BB962C8B-B14F-4D97-AF65-F5344CB8AC3E}">
        <p14:creationId xmlns:p14="http://schemas.microsoft.com/office/powerpoint/2010/main" val="115420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F9C89-49D5-46CB-BD9C-FB3A632A5CCD}"/>
              </a:ext>
            </a:extLst>
          </p:cNvPr>
          <p:cNvSpPr>
            <a:spLocks noGrp="1"/>
          </p:cNvSpPr>
          <p:nvPr>
            <p:ph type="title"/>
          </p:nvPr>
        </p:nvSpPr>
        <p:spPr/>
        <p:txBody>
          <a:bodyPr/>
          <a:lstStyle/>
          <a:p>
            <a:r>
              <a:rPr lang="en-US" altLang="zh-CN" dirty="0"/>
              <a:t>Elastic</a:t>
            </a:r>
            <a:endParaRPr lang="zh-CN" altLang="en-US" dirty="0"/>
          </a:p>
        </p:txBody>
      </p:sp>
      <p:sp>
        <p:nvSpPr>
          <p:cNvPr id="3" name="内容占位符 2">
            <a:extLst>
              <a:ext uri="{FF2B5EF4-FFF2-40B4-BE49-F238E27FC236}">
                <a16:creationId xmlns:a16="http://schemas.microsoft.com/office/drawing/2014/main" id="{E29A9C44-E0CC-4124-BEF0-70037BB29B43}"/>
              </a:ext>
            </a:extLst>
          </p:cNvPr>
          <p:cNvSpPr>
            <a:spLocks noGrp="1"/>
          </p:cNvSpPr>
          <p:nvPr>
            <p:ph idx="1"/>
          </p:nvPr>
        </p:nvSpPr>
        <p:spPr/>
        <p:txBody>
          <a:bodyPr/>
          <a:lstStyle/>
          <a:p>
            <a:r>
              <a:rPr lang="zh-CN" altLang="en-US" dirty="0"/>
              <a:t>原题</a:t>
            </a:r>
            <a:r>
              <a:rPr lang="en-US" altLang="zh-CN" dirty="0"/>
              <a:t>HEOI2015 </a:t>
            </a:r>
            <a:r>
              <a:rPr lang="zh-CN" altLang="en-US" dirty="0"/>
              <a:t>兔子与樱花</a:t>
            </a:r>
            <a:endParaRPr lang="en-US" altLang="zh-CN" dirty="0"/>
          </a:p>
          <a:p>
            <a:r>
              <a:rPr lang="zh-CN" altLang="en-US" dirty="0"/>
              <a:t>题目：一棵树，每个节点存在</a:t>
            </a:r>
            <a:r>
              <a:rPr lang="en-US" altLang="zh-CN" dirty="0"/>
              <a:t>c[</a:t>
            </a:r>
            <a:r>
              <a:rPr lang="en-US" altLang="zh-CN" dirty="0" err="1"/>
              <a:t>i</a:t>
            </a:r>
            <a:r>
              <a:rPr lang="en-US" altLang="zh-CN" dirty="0"/>
              <a:t>]</a:t>
            </a:r>
            <a:r>
              <a:rPr lang="zh-CN" altLang="en-US" dirty="0"/>
              <a:t>权值和</a:t>
            </a:r>
            <a:r>
              <a:rPr lang="en-US" altLang="zh-CN" dirty="0"/>
              <a:t>son[</a:t>
            </a:r>
            <a:r>
              <a:rPr lang="en-US" altLang="zh-CN" dirty="0" err="1"/>
              <a:t>i</a:t>
            </a:r>
            <a:r>
              <a:rPr lang="en-US" altLang="zh-CN" dirty="0"/>
              <a:t>]</a:t>
            </a:r>
            <a:r>
              <a:rPr lang="zh-CN" altLang="en-US" dirty="0"/>
              <a:t>个儿子，要求满足</a:t>
            </a:r>
            <a:r>
              <a:rPr lang="en-US" altLang="zh-CN" dirty="0"/>
              <a:t>c[</a:t>
            </a:r>
            <a:r>
              <a:rPr lang="en-US" altLang="zh-CN" dirty="0" err="1"/>
              <a:t>i</a:t>
            </a:r>
            <a:r>
              <a:rPr lang="en-US" altLang="zh-CN" dirty="0"/>
              <a:t>]+son[</a:t>
            </a:r>
            <a:r>
              <a:rPr lang="en-US" altLang="zh-CN" dirty="0" err="1"/>
              <a:t>i</a:t>
            </a:r>
            <a:r>
              <a:rPr lang="en-US" altLang="zh-CN" dirty="0"/>
              <a:t>]&lt;=m</a:t>
            </a:r>
            <a:r>
              <a:rPr lang="zh-CN" altLang="en-US" dirty="0"/>
              <a:t>的条件下删掉尽量多的节点。</a:t>
            </a:r>
            <a:endParaRPr lang="en-US" altLang="zh-CN" dirty="0"/>
          </a:p>
          <a:p>
            <a:r>
              <a:rPr lang="zh-CN" altLang="en-US" dirty="0"/>
              <a:t>看上去是个树形</a:t>
            </a:r>
            <a:r>
              <a:rPr lang="en-US" altLang="zh-CN" dirty="0" err="1"/>
              <a:t>dp</a:t>
            </a:r>
            <a:r>
              <a:rPr lang="zh-CN" altLang="en-US" dirty="0"/>
              <a:t>，实际是一个贪心</a:t>
            </a:r>
            <a:endParaRPr lang="en-US" altLang="zh-CN" dirty="0"/>
          </a:p>
          <a:p>
            <a:r>
              <a:rPr lang="zh-CN" altLang="en-US" dirty="0"/>
              <a:t>考虑从叶子节点往上面删除，一个点如果被删除，他的权值相当于完全直接转移到了父节点而且不会对除了父节点以外的节点产生影响</a:t>
            </a:r>
            <a:endParaRPr lang="en-US" altLang="zh-CN" dirty="0"/>
          </a:p>
          <a:p>
            <a:r>
              <a:rPr lang="zh-CN" altLang="en-US" dirty="0"/>
              <a:t>所以如果使得删除的点数最多的话，每次选最小权值的点删除，一层层自下而上即可</a:t>
            </a:r>
            <a:endParaRPr lang="en-US" altLang="zh-CN" dirty="0"/>
          </a:p>
        </p:txBody>
      </p:sp>
    </p:spTree>
    <p:extLst>
      <p:ext uri="{BB962C8B-B14F-4D97-AF65-F5344CB8AC3E}">
        <p14:creationId xmlns:p14="http://schemas.microsoft.com/office/powerpoint/2010/main" val="364460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ABBB4-9641-43D9-857C-AB0A34405C5E}"/>
              </a:ext>
            </a:extLst>
          </p:cNvPr>
          <p:cNvSpPr>
            <a:spLocks noGrp="1"/>
          </p:cNvSpPr>
          <p:nvPr>
            <p:ph type="title"/>
          </p:nvPr>
        </p:nvSpPr>
        <p:spPr/>
        <p:txBody>
          <a:bodyPr/>
          <a:lstStyle/>
          <a:p>
            <a:r>
              <a:rPr lang="en-US" altLang="zh-CN" dirty="0" err="1"/>
              <a:t>Fsharp</a:t>
            </a:r>
            <a:endParaRPr lang="zh-CN" altLang="en-US" dirty="0"/>
          </a:p>
        </p:txBody>
      </p:sp>
      <p:sp>
        <p:nvSpPr>
          <p:cNvPr id="3" name="内容占位符 2">
            <a:extLst>
              <a:ext uri="{FF2B5EF4-FFF2-40B4-BE49-F238E27FC236}">
                <a16:creationId xmlns:a16="http://schemas.microsoft.com/office/drawing/2014/main" id="{B5E82BE5-1A68-45FF-B0FF-BC846F30B254}"/>
              </a:ext>
            </a:extLst>
          </p:cNvPr>
          <p:cNvSpPr>
            <a:spLocks noGrp="1"/>
          </p:cNvSpPr>
          <p:nvPr>
            <p:ph idx="1"/>
          </p:nvPr>
        </p:nvSpPr>
        <p:spPr/>
        <p:txBody>
          <a:bodyPr/>
          <a:lstStyle/>
          <a:p>
            <a:r>
              <a:rPr lang="zh-CN" altLang="en-US" dirty="0"/>
              <a:t>原题</a:t>
            </a:r>
            <a:r>
              <a:rPr lang="en-US" altLang="zh-CN" dirty="0"/>
              <a:t>JOISC 2014 D4T1</a:t>
            </a:r>
          </a:p>
          <a:p>
            <a:r>
              <a:rPr lang="zh-CN" altLang="en-US" dirty="0"/>
              <a:t>题目：给一堆点，要求输出从中选</a:t>
            </a:r>
            <a:r>
              <a:rPr lang="en-US" altLang="zh-CN" dirty="0"/>
              <a:t>6</a:t>
            </a:r>
            <a:r>
              <a:rPr lang="zh-CN" altLang="en-US" dirty="0"/>
              <a:t>个点的方案数，使得这六个点可以构成两个不相交重叠的三角形。</a:t>
            </a:r>
            <a:r>
              <a:rPr lang="en-US" altLang="zh-CN" dirty="0"/>
              <a:t>(</a:t>
            </a:r>
            <a:r>
              <a:rPr lang="zh-CN" altLang="en-US" dirty="0"/>
              <a:t>同一组点多种方案算多个</a:t>
            </a:r>
            <a:r>
              <a:rPr lang="en-US" altLang="zh-CN" dirty="0"/>
              <a:t>)</a:t>
            </a:r>
          </a:p>
          <a:p>
            <a:r>
              <a:rPr lang="zh-CN" altLang="en-US" dirty="0"/>
              <a:t>对于两个不相交重叠的三角形，存在两种情况，各选择一个顶点，使得这两个三角形被这两个顶点连线划分在两个半平面上</a:t>
            </a:r>
            <a:endParaRPr lang="en-US" altLang="zh-CN" dirty="0"/>
          </a:p>
          <a:p>
            <a:r>
              <a:rPr lang="zh-CN" altLang="en-US" dirty="0"/>
              <a:t>乘法原理计数，枚举两个连线的点，强制一个在上一个在下，统计答案后除以</a:t>
            </a:r>
            <a:r>
              <a:rPr lang="en-US" altLang="zh-CN" dirty="0"/>
              <a:t>4(</a:t>
            </a:r>
            <a:r>
              <a:rPr lang="zh-CN" altLang="en-US" dirty="0"/>
              <a:t>两种情况</a:t>
            </a:r>
            <a:r>
              <a:rPr lang="en-US" altLang="zh-CN" dirty="0"/>
              <a:t>*</a:t>
            </a:r>
            <a:r>
              <a:rPr lang="zh-CN" altLang="en-US" dirty="0"/>
              <a:t>上下各算了一次</a:t>
            </a:r>
            <a:r>
              <a:rPr lang="en-US" altLang="zh-CN" dirty="0"/>
              <a:t>)</a:t>
            </a:r>
            <a:endParaRPr lang="zh-CN" altLang="en-US" dirty="0"/>
          </a:p>
        </p:txBody>
      </p:sp>
    </p:spTree>
    <p:extLst>
      <p:ext uri="{BB962C8B-B14F-4D97-AF65-F5344CB8AC3E}">
        <p14:creationId xmlns:p14="http://schemas.microsoft.com/office/powerpoint/2010/main" val="201028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71435-8F81-4089-830A-29A23C1D1B53}"/>
              </a:ext>
            </a:extLst>
          </p:cNvPr>
          <p:cNvSpPr>
            <a:spLocks noGrp="1"/>
          </p:cNvSpPr>
          <p:nvPr>
            <p:ph type="title"/>
          </p:nvPr>
        </p:nvSpPr>
        <p:spPr/>
        <p:txBody>
          <a:bodyPr/>
          <a:lstStyle/>
          <a:p>
            <a:r>
              <a:rPr lang="en-US" altLang="zh-CN" dirty="0"/>
              <a:t>Golang</a:t>
            </a:r>
            <a:endParaRPr lang="zh-CN" altLang="en-US" dirty="0"/>
          </a:p>
        </p:txBody>
      </p:sp>
      <p:sp>
        <p:nvSpPr>
          <p:cNvPr id="3" name="内容占位符 2">
            <a:extLst>
              <a:ext uri="{FF2B5EF4-FFF2-40B4-BE49-F238E27FC236}">
                <a16:creationId xmlns:a16="http://schemas.microsoft.com/office/drawing/2014/main" id="{E4DF54FA-8BBC-4CB5-9823-B2976810B909}"/>
              </a:ext>
            </a:extLst>
          </p:cNvPr>
          <p:cNvSpPr>
            <a:spLocks noGrp="1"/>
          </p:cNvSpPr>
          <p:nvPr>
            <p:ph idx="1"/>
          </p:nvPr>
        </p:nvSpPr>
        <p:spPr/>
        <p:txBody>
          <a:bodyPr/>
          <a:lstStyle/>
          <a:p>
            <a:r>
              <a:rPr lang="zh-CN" altLang="en-US" dirty="0"/>
              <a:t>原题</a:t>
            </a:r>
            <a:r>
              <a:rPr lang="en-US" altLang="zh-CN" dirty="0"/>
              <a:t>SCOI2005 </a:t>
            </a:r>
            <a:r>
              <a:rPr lang="zh-CN" altLang="en-US" dirty="0"/>
              <a:t>最大子矩阵</a:t>
            </a:r>
            <a:endParaRPr lang="en-US" altLang="zh-CN" dirty="0"/>
          </a:p>
          <a:p>
            <a:r>
              <a:rPr lang="zh-CN" altLang="en-US" dirty="0"/>
              <a:t>题目：</a:t>
            </a:r>
            <a:r>
              <a:rPr lang="en-US" altLang="zh-CN" dirty="0"/>
              <a:t>n*m</a:t>
            </a:r>
            <a:r>
              <a:rPr lang="zh-CN" altLang="en-US" dirty="0"/>
              <a:t>矩阵选</a:t>
            </a:r>
            <a:r>
              <a:rPr lang="en-US" altLang="zh-CN" dirty="0"/>
              <a:t>k</a:t>
            </a:r>
            <a:r>
              <a:rPr lang="zh-CN" altLang="en-US" dirty="0"/>
              <a:t>个不重叠子矩阵，使得子矩阵中数的和最大</a:t>
            </a:r>
            <a:endParaRPr lang="en-US" altLang="zh-CN" dirty="0"/>
          </a:p>
        </p:txBody>
      </p:sp>
    </p:spTree>
    <p:extLst>
      <p:ext uri="{BB962C8B-B14F-4D97-AF65-F5344CB8AC3E}">
        <p14:creationId xmlns:p14="http://schemas.microsoft.com/office/powerpoint/2010/main" val="398356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24E6F-97AC-42FA-9AAE-572B7B6F6E4B}"/>
              </a:ext>
            </a:extLst>
          </p:cNvPr>
          <p:cNvSpPr>
            <a:spLocks noGrp="1"/>
          </p:cNvSpPr>
          <p:nvPr>
            <p:ph type="title"/>
          </p:nvPr>
        </p:nvSpPr>
        <p:spPr/>
        <p:txBody>
          <a:bodyPr/>
          <a:lstStyle/>
          <a:p>
            <a:r>
              <a:rPr lang="en-US" altLang="zh-CN" dirty="0"/>
              <a:t>Golang</a:t>
            </a:r>
            <a:endParaRPr lang="zh-CN" altLang="en-US" dirty="0"/>
          </a:p>
        </p:txBody>
      </p:sp>
      <p:sp>
        <p:nvSpPr>
          <p:cNvPr id="3" name="内容占位符 2">
            <a:extLst>
              <a:ext uri="{FF2B5EF4-FFF2-40B4-BE49-F238E27FC236}">
                <a16:creationId xmlns:a16="http://schemas.microsoft.com/office/drawing/2014/main" id="{7AACAF21-6AF7-4861-ADEC-FA2B7EB11218}"/>
              </a:ext>
            </a:extLst>
          </p:cNvPr>
          <p:cNvSpPr>
            <a:spLocks noGrp="1"/>
          </p:cNvSpPr>
          <p:nvPr>
            <p:ph idx="1"/>
          </p:nvPr>
        </p:nvSpPr>
        <p:spPr/>
        <p:txBody>
          <a:bodyPr>
            <a:normAutofit fontScale="55000" lnSpcReduction="20000"/>
          </a:bodyPr>
          <a:lstStyle/>
          <a:p>
            <a:r>
              <a:rPr lang="zh-CN" altLang="en-US" dirty="0"/>
              <a:t>注意到</a:t>
            </a:r>
            <a:r>
              <a:rPr lang="en-US" altLang="zh-CN" dirty="0"/>
              <a:t>m&lt;=2</a:t>
            </a:r>
            <a:endParaRPr lang="zh-CN" altLang="en-US" dirty="0"/>
          </a:p>
          <a:p>
            <a:r>
              <a:rPr lang="en-US" altLang="zh-CN" dirty="0"/>
              <a:t>m=1</a:t>
            </a:r>
            <a:r>
              <a:rPr lang="zh-CN" altLang="en-US" dirty="0"/>
              <a:t>时：</a:t>
            </a:r>
          </a:p>
          <a:p>
            <a:r>
              <a:rPr lang="en-US" altLang="zh-CN" dirty="0"/>
              <a:t>f[</a:t>
            </a:r>
            <a:r>
              <a:rPr lang="en-US" altLang="zh-CN" dirty="0" err="1"/>
              <a:t>i</a:t>
            </a:r>
            <a:r>
              <a:rPr lang="en-US" altLang="zh-CN" dirty="0"/>
              <a:t>][1][k]</a:t>
            </a:r>
            <a:r>
              <a:rPr lang="zh-CN" altLang="en-US" dirty="0"/>
              <a:t>表示这一列前</a:t>
            </a:r>
            <a:r>
              <a:rPr lang="en-US" altLang="zh-CN" dirty="0" err="1"/>
              <a:t>i</a:t>
            </a:r>
            <a:r>
              <a:rPr lang="zh-CN" altLang="en-US" dirty="0"/>
              <a:t>个数选了</a:t>
            </a:r>
            <a:r>
              <a:rPr lang="en-US" altLang="zh-CN" dirty="0"/>
              <a:t>k</a:t>
            </a:r>
            <a:r>
              <a:rPr lang="zh-CN" altLang="en-US" dirty="0"/>
              <a:t>个子矩阵</a:t>
            </a:r>
            <a:r>
              <a:rPr lang="en-US" altLang="zh-CN" dirty="0"/>
              <a:t>(</a:t>
            </a:r>
            <a:r>
              <a:rPr lang="zh-CN" altLang="en-US" dirty="0"/>
              <a:t>中间的</a:t>
            </a:r>
            <a:r>
              <a:rPr lang="en-US" altLang="zh-CN" dirty="0"/>
              <a:t>1</a:t>
            </a:r>
            <a:r>
              <a:rPr lang="zh-CN" altLang="en-US" dirty="0"/>
              <a:t>没有用处</a:t>
            </a:r>
            <a:r>
              <a:rPr lang="en-US" altLang="zh-CN" dirty="0"/>
              <a:t>)</a:t>
            </a:r>
          </a:p>
          <a:p>
            <a:r>
              <a:rPr lang="zh-CN" altLang="en-US" dirty="0"/>
              <a:t>那么转移就很像最大子段和</a:t>
            </a:r>
            <a:r>
              <a:rPr lang="en-US" altLang="zh-CN" dirty="0"/>
              <a:t>:f[</a:t>
            </a:r>
            <a:r>
              <a:rPr lang="en-US" altLang="zh-CN" dirty="0" err="1"/>
              <a:t>i</a:t>
            </a:r>
            <a:r>
              <a:rPr lang="en-US" altLang="zh-CN" dirty="0"/>
              <a:t>][1][k]=max(f[i-1][1][k],f[j][1][k-1]+sum[</a:t>
            </a:r>
            <a:r>
              <a:rPr lang="en-US" altLang="zh-CN" dirty="0" err="1"/>
              <a:t>i</a:t>
            </a:r>
            <a:r>
              <a:rPr lang="en-US" altLang="zh-CN" dirty="0"/>
              <a:t>]-sum[j]);</a:t>
            </a:r>
          </a:p>
          <a:p>
            <a:r>
              <a:rPr lang="zh-CN" altLang="en-US" dirty="0"/>
              <a:t>前面表示不选择，后面表示选择</a:t>
            </a:r>
            <a:r>
              <a:rPr lang="en-US" altLang="zh-CN" dirty="0"/>
              <a:t>j-</a:t>
            </a:r>
            <a:r>
              <a:rPr lang="en-US" altLang="zh-CN" dirty="0" err="1"/>
              <a:t>i</a:t>
            </a:r>
            <a:r>
              <a:rPr lang="zh-CN" altLang="en-US" dirty="0"/>
              <a:t>这一段所能带来的当前情况下的最大得分</a:t>
            </a:r>
          </a:p>
          <a:p>
            <a:r>
              <a:rPr lang="en-US" altLang="zh-CN" dirty="0"/>
              <a:t>m=2</a:t>
            </a:r>
            <a:r>
              <a:rPr lang="zh-CN" altLang="en-US" dirty="0"/>
              <a:t>时复杂一些</a:t>
            </a:r>
          </a:p>
          <a:p>
            <a:r>
              <a:rPr lang="en-US" altLang="zh-CN" dirty="0"/>
              <a:t>f[</a:t>
            </a:r>
            <a:r>
              <a:rPr lang="en-US" altLang="zh-CN" dirty="0" err="1"/>
              <a:t>i</a:t>
            </a:r>
            <a:r>
              <a:rPr lang="en-US" altLang="zh-CN" dirty="0"/>
              <a:t>][j][k]</a:t>
            </a:r>
            <a:r>
              <a:rPr lang="zh-CN" altLang="en-US" dirty="0"/>
              <a:t>表示第一列前</a:t>
            </a:r>
            <a:r>
              <a:rPr lang="en-US" altLang="zh-CN" dirty="0" err="1"/>
              <a:t>i</a:t>
            </a:r>
            <a:r>
              <a:rPr lang="zh-CN" altLang="en-US" dirty="0"/>
              <a:t>个数第二列前</a:t>
            </a:r>
            <a:r>
              <a:rPr lang="en-US" altLang="zh-CN" dirty="0"/>
              <a:t>j</a:t>
            </a:r>
            <a:r>
              <a:rPr lang="zh-CN" altLang="en-US" dirty="0"/>
              <a:t>个数选了</a:t>
            </a:r>
            <a:r>
              <a:rPr lang="en-US" altLang="zh-CN" dirty="0"/>
              <a:t>k</a:t>
            </a:r>
            <a:r>
              <a:rPr lang="zh-CN" altLang="en-US" dirty="0"/>
              <a:t>个子矩阵</a:t>
            </a:r>
          </a:p>
          <a:p>
            <a:r>
              <a:rPr lang="zh-CN" altLang="en-US" dirty="0"/>
              <a:t>那么转移分</a:t>
            </a:r>
            <a:r>
              <a:rPr lang="en-US" altLang="zh-CN" dirty="0"/>
              <a:t>4</a:t>
            </a:r>
            <a:r>
              <a:rPr lang="zh-CN" altLang="en-US" dirty="0"/>
              <a:t>种情况</a:t>
            </a:r>
          </a:p>
          <a:p>
            <a:r>
              <a:rPr lang="en-US" altLang="zh-CN" dirty="0"/>
              <a:t>1:f[</a:t>
            </a:r>
            <a:r>
              <a:rPr lang="en-US" altLang="zh-CN" dirty="0" err="1"/>
              <a:t>i</a:t>
            </a:r>
            <a:r>
              <a:rPr lang="en-US" altLang="zh-CN" dirty="0"/>
              <a:t>][j][k]=max(f[i-1][j][k],f[</a:t>
            </a:r>
            <a:r>
              <a:rPr lang="en-US" altLang="zh-CN" dirty="0" err="1"/>
              <a:t>i</a:t>
            </a:r>
            <a:r>
              <a:rPr lang="en-US" altLang="zh-CN" dirty="0"/>
              <a:t>][j-1][k]);</a:t>
            </a:r>
            <a:r>
              <a:rPr lang="zh-CN" altLang="en-US" dirty="0"/>
              <a:t>表示继承上一个状态的结果，不选择</a:t>
            </a:r>
            <a:r>
              <a:rPr lang="en-US" altLang="zh-CN" dirty="0" err="1"/>
              <a:t>i</a:t>
            </a:r>
            <a:r>
              <a:rPr lang="zh-CN" altLang="en-US" dirty="0"/>
              <a:t>或者</a:t>
            </a:r>
            <a:r>
              <a:rPr lang="en-US" altLang="zh-CN" dirty="0"/>
              <a:t>j</a:t>
            </a:r>
          </a:p>
          <a:p>
            <a:r>
              <a:rPr lang="en-US" altLang="zh-CN" dirty="0"/>
              <a:t>2:f[</a:t>
            </a:r>
            <a:r>
              <a:rPr lang="en-US" altLang="zh-CN" dirty="0" err="1"/>
              <a:t>i</a:t>
            </a:r>
            <a:r>
              <a:rPr lang="en-US" altLang="zh-CN" dirty="0"/>
              <a:t>][j][k]=max(f[</a:t>
            </a:r>
            <a:r>
              <a:rPr lang="en-US" altLang="zh-CN" dirty="0" err="1"/>
              <a:t>i</a:t>
            </a:r>
            <a:r>
              <a:rPr lang="en-US" altLang="zh-CN" dirty="0"/>
              <a:t>][j][k],f[ix][j][k-1]+sum[</a:t>
            </a:r>
            <a:r>
              <a:rPr lang="en-US" altLang="zh-CN" dirty="0" err="1"/>
              <a:t>i</a:t>
            </a:r>
            <a:r>
              <a:rPr lang="en-US" altLang="zh-CN" dirty="0"/>
              <a:t>][1]-sum[ix][1]);</a:t>
            </a:r>
            <a:r>
              <a:rPr lang="zh-CN" altLang="en-US" dirty="0"/>
              <a:t>表示选择</a:t>
            </a:r>
            <a:r>
              <a:rPr lang="en-US" altLang="zh-CN" dirty="0"/>
              <a:t>ix-</a:t>
            </a:r>
            <a:r>
              <a:rPr lang="en-US" altLang="zh-CN" dirty="0" err="1"/>
              <a:t>i</a:t>
            </a:r>
            <a:r>
              <a:rPr lang="zh-CN" altLang="en-US" dirty="0"/>
              <a:t>这一段所能带来的当前情况下的最大得分</a:t>
            </a:r>
          </a:p>
          <a:p>
            <a:r>
              <a:rPr lang="en-US" altLang="zh-CN" dirty="0"/>
              <a:t>3:f[</a:t>
            </a:r>
            <a:r>
              <a:rPr lang="en-US" altLang="zh-CN" dirty="0" err="1"/>
              <a:t>i</a:t>
            </a:r>
            <a:r>
              <a:rPr lang="en-US" altLang="zh-CN" dirty="0"/>
              <a:t>][j][k]=max(f[</a:t>
            </a:r>
            <a:r>
              <a:rPr lang="en-US" altLang="zh-CN" dirty="0" err="1"/>
              <a:t>i</a:t>
            </a:r>
            <a:r>
              <a:rPr lang="en-US" altLang="zh-CN" dirty="0"/>
              <a:t>][j][k],f[</a:t>
            </a:r>
            <a:r>
              <a:rPr lang="en-US" altLang="zh-CN" dirty="0" err="1"/>
              <a:t>i</a:t>
            </a:r>
            <a:r>
              <a:rPr lang="en-US" altLang="zh-CN" dirty="0"/>
              <a:t>][</a:t>
            </a:r>
            <a:r>
              <a:rPr lang="en-US" altLang="zh-CN" dirty="0" err="1"/>
              <a:t>jx</a:t>
            </a:r>
            <a:r>
              <a:rPr lang="en-US" altLang="zh-CN" dirty="0"/>
              <a:t>][k-1]+sum[j][2]-sum[</a:t>
            </a:r>
            <a:r>
              <a:rPr lang="en-US" altLang="zh-CN" dirty="0" err="1"/>
              <a:t>jx</a:t>
            </a:r>
            <a:r>
              <a:rPr lang="en-US" altLang="zh-CN" dirty="0"/>
              <a:t>][2]);</a:t>
            </a:r>
            <a:r>
              <a:rPr lang="zh-CN" altLang="en-US" dirty="0"/>
              <a:t>表示选择</a:t>
            </a:r>
            <a:r>
              <a:rPr lang="en-US" altLang="zh-CN" dirty="0" err="1"/>
              <a:t>jx</a:t>
            </a:r>
            <a:r>
              <a:rPr lang="en-US" altLang="zh-CN" dirty="0"/>
              <a:t>-j</a:t>
            </a:r>
            <a:r>
              <a:rPr lang="zh-CN" altLang="en-US" dirty="0"/>
              <a:t>这一段所能带来的当前情况下的最大得分</a:t>
            </a:r>
          </a:p>
          <a:p>
            <a:r>
              <a:rPr lang="en-US" altLang="zh-CN" dirty="0"/>
              <a:t>4:if(</a:t>
            </a:r>
            <a:r>
              <a:rPr lang="en-US" altLang="zh-CN" dirty="0" err="1"/>
              <a:t>i</a:t>
            </a:r>
            <a:r>
              <a:rPr lang="en-US" altLang="zh-CN" dirty="0"/>
              <a:t>==j)f[</a:t>
            </a:r>
            <a:r>
              <a:rPr lang="en-US" altLang="zh-CN" dirty="0" err="1"/>
              <a:t>i</a:t>
            </a:r>
            <a:r>
              <a:rPr lang="en-US" altLang="zh-CN" dirty="0"/>
              <a:t>][j][k]=max(f[</a:t>
            </a:r>
            <a:r>
              <a:rPr lang="en-US" altLang="zh-CN" dirty="0" err="1"/>
              <a:t>i</a:t>
            </a:r>
            <a:r>
              <a:rPr lang="en-US" altLang="zh-CN" dirty="0"/>
              <a:t>][j][k],f[x][x][k-1]+sum[</a:t>
            </a:r>
            <a:r>
              <a:rPr lang="en-US" altLang="zh-CN" dirty="0" err="1"/>
              <a:t>i</a:t>
            </a:r>
            <a:r>
              <a:rPr lang="en-US" altLang="zh-CN" dirty="0"/>
              <a:t>][1]-sum[x][1]+sum[j][2]-sum[x][2]);</a:t>
            </a:r>
            <a:r>
              <a:rPr lang="zh-CN" altLang="en-US" dirty="0"/>
              <a:t>表示同时选择两排所能带来的最大得分</a:t>
            </a:r>
          </a:p>
          <a:p>
            <a:r>
              <a:rPr lang="zh-CN" altLang="en-US" dirty="0"/>
              <a:t>最后输出</a:t>
            </a:r>
            <a:r>
              <a:rPr lang="en-US" altLang="zh-CN" dirty="0"/>
              <a:t>f[n][n][k]</a:t>
            </a:r>
            <a:r>
              <a:rPr lang="zh-CN" altLang="en-US" dirty="0"/>
              <a:t>就可以了，表示第一列和第二列都选完了，一共选择了</a:t>
            </a:r>
            <a:r>
              <a:rPr lang="en-US" altLang="zh-CN" dirty="0"/>
              <a:t>k</a:t>
            </a:r>
            <a:r>
              <a:rPr lang="zh-CN" altLang="en-US" dirty="0"/>
              <a:t>个子矩阵</a:t>
            </a:r>
          </a:p>
          <a:p>
            <a:endParaRPr lang="zh-CN" altLang="en-US" dirty="0"/>
          </a:p>
        </p:txBody>
      </p:sp>
    </p:spTree>
    <p:extLst>
      <p:ext uri="{BB962C8B-B14F-4D97-AF65-F5344CB8AC3E}">
        <p14:creationId xmlns:p14="http://schemas.microsoft.com/office/powerpoint/2010/main" val="36231110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1289</Words>
  <Application>Microsoft Office PowerPoint</Application>
  <PresentationFormat>宽屏</PresentationFormat>
  <Paragraphs>64</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2020.8.22测试题解</vt:lpstr>
      <vt:lpstr>Ada</vt:lpstr>
      <vt:lpstr>Binlog</vt:lpstr>
      <vt:lpstr>Cluster</vt:lpstr>
      <vt:lpstr>Docker</vt:lpstr>
      <vt:lpstr>Elastic</vt:lpstr>
      <vt:lpstr>Fsharp</vt:lpstr>
      <vt:lpstr>Golang</vt:lpstr>
      <vt:lpstr>Golang</vt:lpstr>
      <vt:lpstr>Hadoop</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2020.8.22测试题解</dc:title>
  <dc:creator>atlv(吕岸桐)</dc:creator>
  <cp:lastModifiedBy>atlv(吕岸桐)</cp:lastModifiedBy>
  <cp:revision>99</cp:revision>
  <dcterms:created xsi:type="dcterms:W3CDTF">2020-08-17T04:13:00Z</dcterms:created>
  <dcterms:modified xsi:type="dcterms:W3CDTF">2020-08-19T11:11:46Z</dcterms:modified>
</cp:coreProperties>
</file>