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58" r:id="rId5"/>
    <p:sldId id="259" r:id="rId6"/>
    <p:sldId id="260" r:id="rId7"/>
    <p:sldId id="263" r:id="rId8"/>
    <p:sldId id="262" r:id="rId9"/>
    <p:sldId id="264" r:id="rId1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3" d="100"/>
          <a:sy n="53" d="100"/>
        </p:scale>
        <p:origin x="68" y="10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A6C6F4B-5767-F165-E256-F6915B2096E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08032DDA-1B43-B417-B313-B1A226EF7B0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0591379-9E13-B157-F8DC-B6AC6DCB0A01}"/>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5" name="页脚占位符 4">
            <a:extLst>
              <a:ext uri="{FF2B5EF4-FFF2-40B4-BE49-F238E27FC236}">
                <a16:creationId xmlns:a16="http://schemas.microsoft.com/office/drawing/2014/main" id="{886D55F9-DF4C-78ED-C3A9-2A34F05E583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AF98131-6A2B-1E2A-FF1F-C01C61A170DB}"/>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2913704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A90B27D-D11C-0CFE-CF82-B46704B1537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9122C00-DB16-D5B0-39C2-D5E12E6FA626}"/>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D27EB24-82EC-8B2E-0046-BB26125741C4}"/>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5" name="页脚占位符 4">
            <a:extLst>
              <a:ext uri="{FF2B5EF4-FFF2-40B4-BE49-F238E27FC236}">
                <a16:creationId xmlns:a16="http://schemas.microsoft.com/office/drawing/2014/main" id="{2F885BEA-CA49-3112-6B80-DA572816C90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3C4D404-A520-4DCB-6F1B-D490DB98C4F5}"/>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187323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7795D24-48B1-7515-E8BD-2168CCE9B91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F6A23A8-F2BA-152D-8DD8-3ABBF3B4D5B6}"/>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AEC7A01-A4D9-AF69-4F3E-FA054B69295A}"/>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5" name="页脚占位符 4">
            <a:extLst>
              <a:ext uri="{FF2B5EF4-FFF2-40B4-BE49-F238E27FC236}">
                <a16:creationId xmlns:a16="http://schemas.microsoft.com/office/drawing/2014/main" id="{9245F574-B7CC-FFF8-9B0F-01B29BECC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4E53F02-88F8-EE1E-CF5E-513D4937F399}"/>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2327310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C2056-19A1-99A9-5ED4-F72BCF797FB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E300741-18A7-8F97-5F62-4318EF30F6D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3BD9B73-74BF-51F9-C731-BE0D14758F99}"/>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5" name="页脚占位符 4">
            <a:extLst>
              <a:ext uri="{FF2B5EF4-FFF2-40B4-BE49-F238E27FC236}">
                <a16:creationId xmlns:a16="http://schemas.microsoft.com/office/drawing/2014/main" id="{E71C7876-DB69-0B6E-6598-1DA6AF44C7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DD9CB1B-11C2-10FC-6C68-8B80D3BF11AA}"/>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4088144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CBE5CD-DD60-F2A5-51A1-A31C0F8D8A6F}"/>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8B8CA972-3D6E-2116-B968-5AE4412B7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32AC3B2-7F0A-2DEE-780D-747CA7F9222E}"/>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5" name="页脚占位符 4">
            <a:extLst>
              <a:ext uri="{FF2B5EF4-FFF2-40B4-BE49-F238E27FC236}">
                <a16:creationId xmlns:a16="http://schemas.microsoft.com/office/drawing/2014/main" id="{DB518FEC-80AD-094A-B47F-5A178C0EE4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1A796CF-8B74-1989-A355-485FCB369376}"/>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2065028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0D9342-2A8F-AA99-0194-3344D739B13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ECCA96D-6A7A-D6DB-3B8A-1A08E72035F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5092CE8-F3F9-AF52-998C-E454414AFEE9}"/>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F3BFF00-01A5-9695-922C-26165B7E5DCD}"/>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6" name="页脚占位符 5">
            <a:extLst>
              <a:ext uri="{FF2B5EF4-FFF2-40B4-BE49-F238E27FC236}">
                <a16:creationId xmlns:a16="http://schemas.microsoft.com/office/drawing/2014/main" id="{15F96A35-592A-F3F3-FE7A-5F7B318B8D4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80CF930-9DC0-A4FE-E511-2C3982A1BBD3}"/>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610529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C1CAF0-17E4-F7C3-79CC-873570D1FD35}"/>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674FB09-EC40-EE5D-328F-19BA2487D1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08157AD-3858-5D78-DF19-938908D6602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51EF1A3-38F4-3D48-F09E-B1E97F9F108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D1D8CB4-3DDE-60CE-24A5-CEC90890D57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A2F38D7-307A-B6A9-D480-2E73BA20B4D3}"/>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8" name="页脚占位符 7">
            <a:extLst>
              <a:ext uri="{FF2B5EF4-FFF2-40B4-BE49-F238E27FC236}">
                <a16:creationId xmlns:a16="http://schemas.microsoft.com/office/drawing/2014/main" id="{A7C8AA0F-0780-2126-D338-70E3FC5CD3D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9EB0D69-BB4A-6F34-3386-96A6832C701A}"/>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14033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491364-3C8E-A827-E421-4053B68C19A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CF62C8F-2420-2195-ED5B-4A7358DC6E7E}"/>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4" name="页脚占位符 3">
            <a:extLst>
              <a:ext uri="{FF2B5EF4-FFF2-40B4-BE49-F238E27FC236}">
                <a16:creationId xmlns:a16="http://schemas.microsoft.com/office/drawing/2014/main" id="{824B8B85-AA72-0C14-6715-97A3AEBEAD2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16829F-AAAD-D5C6-9647-B399A97DF254}"/>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3936665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794ACAA-7E08-D1E3-CCDA-9B21139443C2}"/>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3" name="页脚占位符 2">
            <a:extLst>
              <a:ext uri="{FF2B5EF4-FFF2-40B4-BE49-F238E27FC236}">
                <a16:creationId xmlns:a16="http://schemas.microsoft.com/office/drawing/2014/main" id="{C74CCB08-AB5B-56D3-61EC-736B34158BC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3FC413F-1EA6-334E-4861-BA6C66B1E3B3}"/>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3927991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78BE9D-A31C-8A49-7E04-0536341FB6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5185D60-3F31-0D9F-B8F3-EBD84412C22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B60FF66-ACA4-21AE-3A35-968C6433A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6E66709-33A5-F262-C6C6-722856A73DCC}"/>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6" name="页脚占位符 5">
            <a:extLst>
              <a:ext uri="{FF2B5EF4-FFF2-40B4-BE49-F238E27FC236}">
                <a16:creationId xmlns:a16="http://schemas.microsoft.com/office/drawing/2014/main" id="{27278600-B690-3D3F-5F6B-8D91115A5B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0FC109-2780-70EF-F02A-BA2100B3A2E3}"/>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122828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CB614CD-F478-58A1-B909-E5F1BC246B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93D1943-C8B3-BF1A-0D0F-2DFEC44A67D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C7D03D8-43F2-4F75-3C95-71A80768242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8EA40B4-213C-8742-A2A0-7EA18A5BAFD0}"/>
              </a:ext>
            </a:extLst>
          </p:cNvPr>
          <p:cNvSpPr>
            <a:spLocks noGrp="1"/>
          </p:cNvSpPr>
          <p:nvPr>
            <p:ph type="dt" sz="half" idx="10"/>
          </p:nvPr>
        </p:nvSpPr>
        <p:spPr/>
        <p:txBody>
          <a:bodyPr/>
          <a:lstStyle/>
          <a:p>
            <a:fld id="{443BED90-8838-40A0-A84B-85872427CAB8}" type="datetimeFigureOut">
              <a:rPr lang="zh-CN" altLang="en-US" smtClean="0"/>
              <a:t>2025/5/7</a:t>
            </a:fld>
            <a:endParaRPr lang="zh-CN" altLang="en-US"/>
          </a:p>
        </p:txBody>
      </p:sp>
      <p:sp>
        <p:nvSpPr>
          <p:cNvPr id="6" name="页脚占位符 5">
            <a:extLst>
              <a:ext uri="{FF2B5EF4-FFF2-40B4-BE49-F238E27FC236}">
                <a16:creationId xmlns:a16="http://schemas.microsoft.com/office/drawing/2014/main" id="{B876B303-58B6-C418-8138-25E06E177D2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6E6BFDF-3AB1-1DD8-44C9-06528EB9AEC3}"/>
              </a:ext>
            </a:extLst>
          </p:cNvPr>
          <p:cNvSpPr>
            <a:spLocks noGrp="1"/>
          </p:cNvSpPr>
          <p:nvPr>
            <p:ph type="sldNum" sz="quarter" idx="12"/>
          </p:nvPr>
        </p:nvSpPr>
        <p:spPr/>
        <p:txBody>
          <a:body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3366028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73AEA3B-F956-0F16-88DF-18406A82FBE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2B3D7C6-F912-7ACE-2C37-F711AA5DCA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B932868-40A9-3452-FD57-E8CF8BCEBD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43BED90-8838-40A0-A84B-85872427CAB8}" type="datetimeFigureOut">
              <a:rPr lang="zh-CN" altLang="en-US" smtClean="0"/>
              <a:t>2025/5/7</a:t>
            </a:fld>
            <a:endParaRPr lang="zh-CN" altLang="en-US"/>
          </a:p>
        </p:txBody>
      </p:sp>
      <p:sp>
        <p:nvSpPr>
          <p:cNvPr id="5" name="页脚占位符 4">
            <a:extLst>
              <a:ext uri="{FF2B5EF4-FFF2-40B4-BE49-F238E27FC236}">
                <a16:creationId xmlns:a16="http://schemas.microsoft.com/office/drawing/2014/main" id="{D574CAA3-12E2-91C0-7A3E-DFBBFC0ACC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FF109E0-601F-648E-5421-E07329EDBB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19105D-7DC5-4CD8-9206-97E02F94B356}" type="slidenum">
              <a:rPr lang="zh-CN" altLang="en-US" smtClean="0"/>
              <a:t>‹#›</a:t>
            </a:fld>
            <a:endParaRPr lang="zh-CN" altLang="en-US"/>
          </a:p>
        </p:txBody>
      </p:sp>
    </p:spTree>
    <p:extLst>
      <p:ext uri="{BB962C8B-B14F-4D97-AF65-F5344CB8AC3E}">
        <p14:creationId xmlns:p14="http://schemas.microsoft.com/office/powerpoint/2010/main" val="3685376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BE2B6F-4BA7-21C1-8002-B57F3DF7D9CF}"/>
              </a:ext>
            </a:extLst>
          </p:cNvPr>
          <p:cNvSpPr>
            <a:spLocks noGrp="1"/>
          </p:cNvSpPr>
          <p:nvPr>
            <p:ph type="ctrTitle"/>
          </p:nvPr>
        </p:nvSpPr>
        <p:spPr/>
        <p:txBody>
          <a:bodyPr>
            <a:normAutofit fontScale="90000"/>
          </a:bodyPr>
          <a:lstStyle/>
          <a:p>
            <a:r>
              <a:rPr lang="en-US" altLang="zh-CN" dirty="0" err="1"/>
              <a:t>KomeijiHelper</a:t>
            </a:r>
            <a:r>
              <a:rPr lang="zh-CN" altLang="en-US" dirty="0"/>
              <a:t>心理咨询系统</a:t>
            </a:r>
            <a:br>
              <a:rPr lang="en-US" altLang="zh-CN" dirty="0"/>
            </a:br>
            <a:r>
              <a:rPr lang="zh-CN" altLang="en-US" dirty="0"/>
              <a:t>结项报告</a:t>
            </a:r>
          </a:p>
        </p:txBody>
      </p:sp>
      <p:sp>
        <p:nvSpPr>
          <p:cNvPr id="3" name="副标题 2">
            <a:extLst>
              <a:ext uri="{FF2B5EF4-FFF2-40B4-BE49-F238E27FC236}">
                <a16:creationId xmlns:a16="http://schemas.microsoft.com/office/drawing/2014/main" id="{C5720C97-F612-BBAC-A5D1-D83F40FADE60}"/>
              </a:ext>
            </a:extLst>
          </p:cNvPr>
          <p:cNvSpPr>
            <a:spLocks noGrp="1"/>
          </p:cNvSpPr>
          <p:nvPr>
            <p:ph type="subTitle" idx="1"/>
          </p:nvPr>
        </p:nvSpPr>
        <p:spPr/>
        <p:txBody>
          <a:bodyPr/>
          <a:lstStyle/>
          <a:p>
            <a:r>
              <a:rPr lang="en-US" altLang="zh-CN" dirty="0"/>
              <a:t>G2</a:t>
            </a:r>
            <a:r>
              <a:rPr lang="zh-CN" altLang="en-US" dirty="0"/>
              <a:t>小组</a:t>
            </a:r>
          </a:p>
        </p:txBody>
      </p:sp>
    </p:spTree>
    <p:extLst>
      <p:ext uri="{BB962C8B-B14F-4D97-AF65-F5344CB8AC3E}">
        <p14:creationId xmlns:p14="http://schemas.microsoft.com/office/powerpoint/2010/main" val="3361712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B12439F-A012-D7BD-6AD5-C06BF892EF36}"/>
              </a:ext>
            </a:extLst>
          </p:cNvPr>
          <p:cNvSpPr>
            <a:spLocks noGrp="1"/>
          </p:cNvSpPr>
          <p:nvPr>
            <p:ph type="title"/>
          </p:nvPr>
        </p:nvSpPr>
        <p:spPr/>
        <p:txBody>
          <a:bodyPr/>
          <a:lstStyle/>
          <a:p>
            <a:r>
              <a:rPr lang="zh-CN" altLang="en-US" dirty="0"/>
              <a:t>项目简介</a:t>
            </a:r>
          </a:p>
        </p:txBody>
      </p:sp>
      <p:sp>
        <p:nvSpPr>
          <p:cNvPr id="3" name="内容占位符 2">
            <a:extLst>
              <a:ext uri="{FF2B5EF4-FFF2-40B4-BE49-F238E27FC236}">
                <a16:creationId xmlns:a16="http://schemas.microsoft.com/office/drawing/2014/main" id="{FE9DA6AD-70D4-0004-4145-09A42DBE1C81}"/>
              </a:ext>
            </a:extLst>
          </p:cNvPr>
          <p:cNvSpPr>
            <a:spLocks noGrp="1"/>
          </p:cNvSpPr>
          <p:nvPr>
            <p:ph idx="1"/>
          </p:nvPr>
        </p:nvSpPr>
        <p:spPr/>
        <p:txBody>
          <a:bodyPr vert="horz" lIns="91440" tIns="45720" rIns="91440" bIns="45720" rtlCol="0">
            <a:normAutofit/>
          </a:bodyPr>
          <a:lstStyle/>
          <a:p>
            <a:pPr marL="0" indent="0">
              <a:buNone/>
            </a:pPr>
            <a:r>
              <a:rPr lang="en-US" altLang="zh-CN" dirty="0" err="1"/>
              <a:t>KomeijiHelper</a:t>
            </a:r>
            <a:r>
              <a:rPr lang="zh-CN" altLang="en-US" dirty="0"/>
              <a:t>是一个</a:t>
            </a:r>
            <a:r>
              <a:rPr lang="zh-CN" altLang="zh-CN" dirty="0"/>
              <a:t>具有公益性的心理咨询系统</a:t>
            </a:r>
            <a:r>
              <a:rPr lang="zh-CN" altLang="en-US" dirty="0"/>
              <a:t>，</a:t>
            </a:r>
            <a:r>
              <a:rPr lang="zh-CN" altLang="zh-CN" dirty="0"/>
              <a:t>为求助者提供及时便捷专业服务</a:t>
            </a:r>
            <a:r>
              <a:rPr lang="zh-CN" altLang="en-US" dirty="0"/>
              <a:t>，并</a:t>
            </a:r>
            <a:r>
              <a:rPr lang="zh-CN" altLang="zh-CN" dirty="0"/>
              <a:t>收集匿名化的用户数据，为心理研究提供宝贵的资料，助力心理健康领域的科学研究，推动社会心理健康水平的整体提升</a:t>
            </a:r>
            <a:r>
              <a:rPr lang="zh-CN" altLang="en-US" dirty="0"/>
              <a:t>。我们考虑的业务逻辑为实时请求咨询</a:t>
            </a:r>
            <a:r>
              <a:rPr lang="en-US" altLang="zh-CN" dirty="0"/>
              <a:t>-</a:t>
            </a:r>
            <a:r>
              <a:rPr lang="zh-CN" altLang="en-US" dirty="0"/>
              <a:t>接受咨询的情景，而并非排班预约式。</a:t>
            </a:r>
          </a:p>
        </p:txBody>
      </p:sp>
    </p:spTree>
    <p:extLst>
      <p:ext uri="{BB962C8B-B14F-4D97-AF65-F5344CB8AC3E}">
        <p14:creationId xmlns:p14="http://schemas.microsoft.com/office/powerpoint/2010/main" val="3347816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D0E78BF-DF44-3447-FCC1-CFC8C02AFBF9}"/>
              </a:ext>
            </a:extLst>
          </p:cNvPr>
          <p:cNvSpPr>
            <a:spLocks noGrp="1"/>
          </p:cNvSpPr>
          <p:nvPr>
            <p:ph type="title"/>
          </p:nvPr>
        </p:nvSpPr>
        <p:spPr/>
        <p:txBody>
          <a:bodyPr/>
          <a:lstStyle/>
          <a:p>
            <a:r>
              <a:rPr lang="zh-CN" altLang="en-US" dirty="0"/>
              <a:t>项目背景</a:t>
            </a:r>
          </a:p>
        </p:txBody>
      </p:sp>
      <p:sp>
        <p:nvSpPr>
          <p:cNvPr id="3" name="内容占位符 2">
            <a:extLst>
              <a:ext uri="{FF2B5EF4-FFF2-40B4-BE49-F238E27FC236}">
                <a16:creationId xmlns:a16="http://schemas.microsoft.com/office/drawing/2014/main" id="{ECA04738-AF66-55AA-BD3D-D5243899390E}"/>
              </a:ext>
            </a:extLst>
          </p:cNvPr>
          <p:cNvSpPr>
            <a:spLocks noGrp="1"/>
          </p:cNvSpPr>
          <p:nvPr>
            <p:ph idx="1"/>
          </p:nvPr>
        </p:nvSpPr>
        <p:spPr/>
        <p:txBody>
          <a:bodyPr/>
          <a:lstStyle/>
          <a:p>
            <a:r>
              <a:rPr lang="zh-CN" altLang="en-US" dirty="0"/>
              <a:t>项目人员：</a:t>
            </a:r>
            <a:endParaRPr lang="en-US" altLang="zh-CN" dirty="0"/>
          </a:p>
          <a:p>
            <a:pPr marL="457200" lvl="1" indent="0">
              <a:buNone/>
            </a:pPr>
            <a:r>
              <a:rPr lang="zh-CN" altLang="en-US" dirty="0"/>
              <a:t>朱炎：项目经理，架构师</a:t>
            </a:r>
            <a:endParaRPr lang="en-US" altLang="zh-CN" dirty="0"/>
          </a:p>
          <a:p>
            <a:pPr marL="457200" lvl="1" indent="0">
              <a:buNone/>
            </a:pPr>
            <a:r>
              <a:rPr lang="zh-CN" altLang="en-US" dirty="0"/>
              <a:t>杨程文：前端开发，版本管理</a:t>
            </a:r>
            <a:endParaRPr lang="en-US" altLang="zh-CN" dirty="0"/>
          </a:p>
          <a:p>
            <a:pPr marL="457200" lvl="1" indent="0">
              <a:buNone/>
            </a:pPr>
            <a:r>
              <a:rPr lang="zh-CN" altLang="en-US" dirty="0"/>
              <a:t>陈俊桥：后端开发、测试</a:t>
            </a:r>
            <a:endParaRPr lang="en-US" altLang="zh-CN" dirty="0"/>
          </a:p>
          <a:p>
            <a:pPr marL="457200" lvl="1" indent="0">
              <a:buNone/>
            </a:pPr>
            <a:r>
              <a:rPr lang="zh-CN" altLang="en-US" dirty="0"/>
              <a:t>陈俊伟：后端开发、测试</a:t>
            </a:r>
            <a:endParaRPr lang="en-US" altLang="zh-CN" dirty="0"/>
          </a:p>
          <a:p>
            <a:pPr marL="457200" lvl="1" indent="0">
              <a:buNone/>
            </a:pPr>
            <a:r>
              <a:rPr lang="zh-CN" altLang="en-US" dirty="0"/>
              <a:t>王晨楠：需求分析、测试</a:t>
            </a:r>
            <a:endParaRPr lang="en-US" altLang="zh-CN" dirty="0"/>
          </a:p>
          <a:p>
            <a:pPr marL="457200" lvl="1" indent="0">
              <a:buNone/>
            </a:pPr>
            <a:r>
              <a:rPr lang="zh-CN" altLang="en-US" dirty="0"/>
              <a:t>李智：前端开发、测试</a:t>
            </a:r>
            <a:endParaRPr lang="en-US" altLang="zh-CN" dirty="0"/>
          </a:p>
          <a:p>
            <a:r>
              <a:rPr lang="zh-CN" altLang="en-US" dirty="0"/>
              <a:t>技术栈：</a:t>
            </a:r>
            <a:endParaRPr lang="en-US" altLang="zh-CN" dirty="0"/>
          </a:p>
          <a:p>
            <a:pPr marL="457200" lvl="1" indent="0">
              <a:buNone/>
            </a:pPr>
            <a:r>
              <a:rPr lang="zh-CN" altLang="en-US" dirty="0"/>
              <a:t>前端：</a:t>
            </a:r>
            <a:r>
              <a:rPr lang="en-US" altLang="zh-CN" dirty="0"/>
              <a:t>Vue3+Javascript  </a:t>
            </a:r>
            <a:r>
              <a:rPr lang="zh-CN" altLang="en-US" dirty="0"/>
              <a:t>后端：</a:t>
            </a:r>
            <a:r>
              <a:rPr lang="en-US" altLang="zh-CN" dirty="0" err="1"/>
              <a:t>Springboot+Java</a:t>
            </a:r>
            <a:endParaRPr lang="en-US" altLang="zh-CN" dirty="0"/>
          </a:p>
          <a:p>
            <a:pPr marL="457200" lvl="1" indent="0">
              <a:buNone/>
            </a:pPr>
            <a:r>
              <a:rPr lang="zh-CN" altLang="en-US" dirty="0"/>
              <a:t>数据库：</a:t>
            </a:r>
            <a:r>
              <a:rPr lang="en-US" altLang="zh-CN" dirty="0"/>
              <a:t>MySQL   </a:t>
            </a:r>
            <a:r>
              <a:rPr lang="zh-CN" altLang="en-US" dirty="0"/>
              <a:t>中间件：</a:t>
            </a:r>
            <a:r>
              <a:rPr lang="en-US" altLang="zh-CN" dirty="0"/>
              <a:t>Redis    </a:t>
            </a:r>
            <a:r>
              <a:rPr lang="zh-CN" altLang="en-US" dirty="0"/>
              <a:t>部署：阿里云</a:t>
            </a:r>
            <a:r>
              <a:rPr lang="en-US" altLang="zh-CN" dirty="0"/>
              <a:t>-Ubuntu</a:t>
            </a:r>
            <a:r>
              <a:rPr lang="zh-CN" altLang="en-US" dirty="0"/>
              <a:t>，</a:t>
            </a:r>
            <a:r>
              <a:rPr lang="en-US" altLang="zh-CN" dirty="0"/>
              <a:t>nginx</a:t>
            </a:r>
          </a:p>
        </p:txBody>
      </p:sp>
    </p:spTree>
    <p:extLst>
      <p:ext uri="{BB962C8B-B14F-4D97-AF65-F5344CB8AC3E}">
        <p14:creationId xmlns:p14="http://schemas.microsoft.com/office/powerpoint/2010/main" val="32804995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371D69-4A81-B440-2D99-3BAA588FD0D4}"/>
              </a:ext>
            </a:extLst>
          </p:cNvPr>
          <p:cNvSpPr>
            <a:spLocks noGrp="1"/>
          </p:cNvSpPr>
          <p:nvPr>
            <p:ph type="title"/>
          </p:nvPr>
        </p:nvSpPr>
        <p:spPr/>
        <p:txBody>
          <a:bodyPr/>
          <a:lstStyle/>
          <a:p>
            <a:r>
              <a:rPr lang="zh-CN" altLang="en-US" dirty="0"/>
              <a:t>功能完成情况</a:t>
            </a:r>
          </a:p>
        </p:txBody>
      </p:sp>
      <p:graphicFrame>
        <p:nvGraphicFramePr>
          <p:cNvPr id="5" name="内容占位符 4">
            <a:extLst>
              <a:ext uri="{FF2B5EF4-FFF2-40B4-BE49-F238E27FC236}">
                <a16:creationId xmlns:a16="http://schemas.microsoft.com/office/drawing/2014/main" id="{21CC85DC-50E1-7F25-7AD8-7C0A98F00CAC}"/>
              </a:ext>
            </a:extLst>
          </p:cNvPr>
          <p:cNvGraphicFramePr>
            <a:graphicFrameLocks noGrp="1"/>
          </p:cNvGraphicFramePr>
          <p:nvPr>
            <p:ph idx="1"/>
            <p:extLst>
              <p:ext uri="{D42A27DB-BD31-4B8C-83A1-F6EECF244321}">
                <p14:modId xmlns:p14="http://schemas.microsoft.com/office/powerpoint/2010/main" val="3044785292"/>
              </p:ext>
            </p:extLst>
          </p:nvPr>
        </p:nvGraphicFramePr>
        <p:xfrm>
          <a:off x="838200" y="1825625"/>
          <a:ext cx="10515600" cy="31242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963598463"/>
                    </a:ext>
                  </a:extLst>
                </a:gridCol>
                <a:gridCol w="2628900">
                  <a:extLst>
                    <a:ext uri="{9D8B030D-6E8A-4147-A177-3AD203B41FA5}">
                      <a16:colId xmlns:a16="http://schemas.microsoft.com/office/drawing/2014/main" val="3236032925"/>
                    </a:ext>
                  </a:extLst>
                </a:gridCol>
                <a:gridCol w="2628900">
                  <a:extLst>
                    <a:ext uri="{9D8B030D-6E8A-4147-A177-3AD203B41FA5}">
                      <a16:colId xmlns:a16="http://schemas.microsoft.com/office/drawing/2014/main" val="3467553961"/>
                    </a:ext>
                  </a:extLst>
                </a:gridCol>
                <a:gridCol w="2628900">
                  <a:extLst>
                    <a:ext uri="{9D8B030D-6E8A-4147-A177-3AD203B41FA5}">
                      <a16:colId xmlns:a16="http://schemas.microsoft.com/office/drawing/2014/main" val="3287975886"/>
                    </a:ext>
                  </a:extLst>
                </a:gridCol>
              </a:tblGrid>
              <a:tr h="370840">
                <a:tc>
                  <a:txBody>
                    <a:bodyPr/>
                    <a:lstStyle/>
                    <a:p>
                      <a:endParaRPr lang="zh-CN" altLang="en-US" dirty="0"/>
                    </a:p>
                  </a:txBody>
                  <a:tcPr/>
                </a:tc>
                <a:tc>
                  <a:txBody>
                    <a:bodyPr/>
                    <a:lstStyle/>
                    <a:p>
                      <a:r>
                        <a:rPr lang="zh-CN" altLang="en-US" dirty="0"/>
                        <a:t>计划完成的主要功能</a:t>
                      </a:r>
                    </a:p>
                  </a:txBody>
                  <a:tcPr/>
                </a:tc>
                <a:tc>
                  <a:txBody>
                    <a:bodyPr/>
                    <a:lstStyle/>
                    <a:p>
                      <a:r>
                        <a:rPr lang="zh-CN" altLang="en-US" dirty="0"/>
                        <a:t>实际完成的情况汇报</a:t>
                      </a:r>
                    </a:p>
                  </a:txBody>
                  <a:tcPr/>
                </a:tc>
                <a:tc>
                  <a:txBody>
                    <a:bodyPr/>
                    <a:lstStyle/>
                    <a:p>
                      <a:r>
                        <a:rPr lang="zh-CN" altLang="en-US" dirty="0"/>
                        <a:t>主要原因</a:t>
                      </a:r>
                    </a:p>
                  </a:txBody>
                  <a:tcPr/>
                </a:tc>
                <a:extLst>
                  <a:ext uri="{0D108BD9-81ED-4DB2-BD59-A6C34878D82A}">
                    <a16:rowId xmlns:a16="http://schemas.microsoft.com/office/drawing/2014/main" val="2273476639"/>
                  </a:ext>
                </a:extLst>
              </a:tr>
              <a:tr h="370840">
                <a:tc>
                  <a:txBody>
                    <a:bodyPr/>
                    <a:lstStyle/>
                    <a:p>
                      <a:r>
                        <a:rPr lang="en-US" altLang="zh-CN" dirty="0"/>
                        <a:t>1</a:t>
                      </a:r>
                      <a:endParaRPr lang="zh-CN" altLang="en-US" dirty="0"/>
                    </a:p>
                  </a:txBody>
                  <a:tcPr/>
                </a:tc>
                <a:tc>
                  <a:txBody>
                    <a:bodyPr/>
                    <a:lstStyle/>
                    <a:p>
                      <a:r>
                        <a:rPr lang="zh-CN" altLang="en-US" dirty="0"/>
                        <a:t>登录、注册</a:t>
                      </a:r>
                    </a:p>
                  </a:txBody>
                  <a:tcPr/>
                </a:tc>
                <a:tc>
                  <a:txBody>
                    <a:bodyPr/>
                    <a:lstStyle/>
                    <a:p>
                      <a:r>
                        <a:rPr lang="en-US" altLang="zh-CN" dirty="0"/>
                        <a:t>100%</a:t>
                      </a:r>
                      <a:endParaRPr lang="zh-CN" altLang="en-US" dirty="0"/>
                    </a:p>
                  </a:txBody>
                  <a:tcPr/>
                </a:tc>
                <a:tc>
                  <a:txBody>
                    <a:bodyPr/>
                    <a:lstStyle/>
                    <a:p>
                      <a:endParaRPr lang="zh-CN" altLang="en-US"/>
                    </a:p>
                  </a:txBody>
                  <a:tcPr/>
                </a:tc>
                <a:extLst>
                  <a:ext uri="{0D108BD9-81ED-4DB2-BD59-A6C34878D82A}">
                    <a16:rowId xmlns:a16="http://schemas.microsoft.com/office/drawing/2014/main" val="69100193"/>
                  </a:ext>
                </a:extLst>
              </a:tr>
              <a:tr h="370840">
                <a:tc>
                  <a:txBody>
                    <a:bodyPr/>
                    <a:lstStyle/>
                    <a:p>
                      <a:r>
                        <a:rPr lang="en-US" altLang="zh-CN" dirty="0"/>
                        <a:t>2</a:t>
                      </a:r>
                      <a:endParaRPr lang="zh-CN" altLang="en-US" dirty="0"/>
                    </a:p>
                  </a:txBody>
                  <a:tcPr/>
                </a:tc>
                <a:tc>
                  <a:txBody>
                    <a:bodyPr/>
                    <a:lstStyle/>
                    <a:p>
                      <a:r>
                        <a:rPr lang="zh-CN" altLang="en-US" dirty="0"/>
                        <a:t>聊天室（一般对话与求助对话）</a:t>
                      </a:r>
                    </a:p>
                  </a:txBody>
                  <a:tcPr/>
                </a:tc>
                <a:tc>
                  <a:txBody>
                    <a:bodyPr/>
                    <a:lstStyle/>
                    <a:p>
                      <a:r>
                        <a:rPr lang="en-US" altLang="zh-CN" dirty="0"/>
                        <a:t>100%</a:t>
                      </a:r>
                      <a:endParaRPr lang="zh-CN" altLang="en-US" dirty="0"/>
                    </a:p>
                  </a:txBody>
                  <a:tcPr/>
                </a:tc>
                <a:tc>
                  <a:txBody>
                    <a:bodyPr/>
                    <a:lstStyle/>
                    <a:p>
                      <a:endParaRPr lang="zh-CN" altLang="en-US"/>
                    </a:p>
                  </a:txBody>
                  <a:tcPr/>
                </a:tc>
                <a:extLst>
                  <a:ext uri="{0D108BD9-81ED-4DB2-BD59-A6C34878D82A}">
                    <a16:rowId xmlns:a16="http://schemas.microsoft.com/office/drawing/2014/main" val="2643777450"/>
                  </a:ext>
                </a:extLst>
              </a:tr>
              <a:tr h="370840">
                <a:tc>
                  <a:txBody>
                    <a:bodyPr/>
                    <a:lstStyle/>
                    <a:p>
                      <a:r>
                        <a:rPr lang="en-US" altLang="zh-CN" dirty="0"/>
                        <a:t>3</a:t>
                      </a:r>
                    </a:p>
                  </a:txBody>
                  <a:tcPr/>
                </a:tc>
                <a:tc>
                  <a:txBody>
                    <a:bodyPr/>
                    <a:lstStyle/>
                    <a:p>
                      <a:r>
                        <a:rPr lang="zh-CN" altLang="en-US" dirty="0"/>
                        <a:t>聊天记录查看、导出</a:t>
                      </a:r>
                    </a:p>
                  </a:txBody>
                  <a:tcPr/>
                </a:tc>
                <a:tc>
                  <a:txBody>
                    <a:bodyPr/>
                    <a:lstStyle/>
                    <a:p>
                      <a:r>
                        <a:rPr lang="en-US" altLang="zh-CN" dirty="0"/>
                        <a:t>100%</a:t>
                      </a:r>
                      <a:endParaRPr lang="zh-CN" altLang="en-US" dirty="0"/>
                    </a:p>
                  </a:txBody>
                  <a:tcPr/>
                </a:tc>
                <a:tc>
                  <a:txBody>
                    <a:bodyPr/>
                    <a:lstStyle/>
                    <a:p>
                      <a:endParaRPr lang="zh-CN" altLang="en-US" dirty="0"/>
                    </a:p>
                  </a:txBody>
                  <a:tcPr/>
                </a:tc>
                <a:extLst>
                  <a:ext uri="{0D108BD9-81ED-4DB2-BD59-A6C34878D82A}">
                    <a16:rowId xmlns:a16="http://schemas.microsoft.com/office/drawing/2014/main" val="2347067278"/>
                  </a:ext>
                </a:extLst>
              </a:tr>
              <a:tr h="370840">
                <a:tc>
                  <a:txBody>
                    <a:bodyPr/>
                    <a:lstStyle/>
                    <a:p>
                      <a:r>
                        <a:rPr lang="en-US" altLang="zh-CN" dirty="0"/>
                        <a:t>4</a:t>
                      </a:r>
                      <a:endParaRPr lang="zh-CN" altLang="en-US" dirty="0"/>
                    </a:p>
                  </a:txBody>
                  <a:tcPr/>
                </a:tc>
                <a:tc>
                  <a:txBody>
                    <a:bodyPr/>
                    <a:lstStyle/>
                    <a:p>
                      <a:r>
                        <a:rPr lang="zh-CN" altLang="en-US" dirty="0"/>
                        <a:t>管理员修改用户信息、绑定督导关系</a:t>
                      </a:r>
                    </a:p>
                  </a:txBody>
                  <a:tcPr/>
                </a:tc>
                <a:tc>
                  <a:txBody>
                    <a:bodyPr/>
                    <a:lstStyle/>
                    <a:p>
                      <a:r>
                        <a:rPr lang="en-US" altLang="zh-CN" dirty="0"/>
                        <a:t>100%</a:t>
                      </a:r>
                      <a:endParaRPr lang="zh-CN" altLang="en-US" dirty="0"/>
                    </a:p>
                  </a:txBody>
                  <a:tcPr/>
                </a:tc>
                <a:tc>
                  <a:txBody>
                    <a:bodyPr/>
                    <a:lstStyle/>
                    <a:p>
                      <a:endParaRPr lang="zh-CN" altLang="en-US" dirty="0"/>
                    </a:p>
                  </a:txBody>
                  <a:tcPr/>
                </a:tc>
                <a:extLst>
                  <a:ext uri="{0D108BD9-81ED-4DB2-BD59-A6C34878D82A}">
                    <a16:rowId xmlns:a16="http://schemas.microsoft.com/office/drawing/2014/main" val="962411386"/>
                  </a:ext>
                </a:extLst>
              </a:tr>
              <a:tr h="183556">
                <a:tc>
                  <a:txBody>
                    <a:bodyPr/>
                    <a:lstStyle/>
                    <a:p>
                      <a:r>
                        <a:rPr lang="en-US" altLang="zh-CN" dirty="0"/>
                        <a:t>5</a:t>
                      </a:r>
                    </a:p>
                  </a:txBody>
                  <a:tcPr/>
                </a:tc>
                <a:tc>
                  <a:txBody>
                    <a:bodyPr/>
                    <a:lstStyle/>
                    <a:p>
                      <a:r>
                        <a:rPr lang="zh-CN" altLang="en-US" dirty="0"/>
                        <a:t>用户仪表盘</a:t>
                      </a:r>
                    </a:p>
                  </a:txBody>
                  <a:tcPr/>
                </a:tc>
                <a:tc>
                  <a:txBody>
                    <a:bodyPr/>
                    <a:lstStyle/>
                    <a:p>
                      <a:r>
                        <a:rPr lang="en-US" altLang="zh-CN" dirty="0"/>
                        <a:t>100%</a:t>
                      </a:r>
                      <a:endParaRPr lang="zh-CN" altLang="en-US" dirty="0"/>
                    </a:p>
                  </a:txBody>
                  <a:tcPr/>
                </a:tc>
                <a:tc>
                  <a:txBody>
                    <a:bodyPr/>
                    <a:lstStyle/>
                    <a:p>
                      <a:endParaRPr lang="en-US" altLang="zh-CN" dirty="0"/>
                    </a:p>
                  </a:txBody>
                  <a:tcPr/>
                </a:tc>
                <a:extLst>
                  <a:ext uri="{0D108BD9-81ED-4DB2-BD59-A6C34878D82A}">
                    <a16:rowId xmlns:a16="http://schemas.microsoft.com/office/drawing/2014/main" val="3606045674"/>
                  </a:ext>
                </a:extLst>
              </a:tr>
              <a:tr h="183556">
                <a:tc>
                  <a:txBody>
                    <a:bodyPr/>
                    <a:lstStyle/>
                    <a:p>
                      <a:r>
                        <a:rPr lang="en-US" altLang="zh-CN" dirty="0"/>
                        <a:t>6</a:t>
                      </a:r>
                    </a:p>
                  </a:txBody>
                  <a:tcPr/>
                </a:tc>
                <a:tc>
                  <a:txBody>
                    <a:bodyPr/>
                    <a:lstStyle/>
                    <a:p>
                      <a:r>
                        <a:rPr lang="zh-CN" altLang="en-US" dirty="0"/>
                        <a:t>评分与数据统计</a:t>
                      </a:r>
                    </a:p>
                  </a:txBody>
                  <a:tcPr/>
                </a:tc>
                <a:tc>
                  <a:txBody>
                    <a:bodyPr/>
                    <a:lstStyle/>
                    <a:p>
                      <a:r>
                        <a:rPr lang="en-US" altLang="zh-CN" dirty="0"/>
                        <a:t>100%</a:t>
                      </a:r>
                      <a:endParaRPr lang="zh-CN" altLang="en-US" dirty="0"/>
                    </a:p>
                  </a:txBody>
                  <a:tcPr/>
                </a:tc>
                <a:tc>
                  <a:txBody>
                    <a:bodyPr/>
                    <a:lstStyle/>
                    <a:p>
                      <a:endParaRPr lang="en-US" altLang="zh-CN" dirty="0"/>
                    </a:p>
                  </a:txBody>
                  <a:tcPr/>
                </a:tc>
                <a:extLst>
                  <a:ext uri="{0D108BD9-81ED-4DB2-BD59-A6C34878D82A}">
                    <a16:rowId xmlns:a16="http://schemas.microsoft.com/office/drawing/2014/main" val="753251370"/>
                  </a:ext>
                </a:extLst>
              </a:tr>
            </a:tbl>
          </a:graphicData>
        </a:graphic>
      </p:graphicFrame>
    </p:spTree>
    <p:extLst>
      <p:ext uri="{BB962C8B-B14F-4D97-AF65-F5344CB8AC3E}">
        <p14:creationId xmlns:p14="http://schemas.microsoft.com/office/powerpoint/2010/main" val="1325977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669A4E8-079B-27F3-33A2-CA8349EA2522}"/>
              </a:ext>
            </a:extLst>
          </p:cNvPr>
          <p:cNvSpPr>
            <a:spLocks noGrp="1"/>
          </p:cNvSpPr>
          <p:nvPr>
            <p:ph type="title"/>
          </p:nvPr>
        </p:nvSpPr>
        <p:spPr/>
        <p:txBody>
          <a:bodyPr/>
          <a:lstStyle/>
          <a:p>
            <a:r>
              <a:rPr lang="zh-CN" altLang="en-US" dirty="0"/>
              <a:t>项目过程</a:t>
            </a:r>
          </a:p>
        </p:txBody>
      </p:sp>
      <p:sp>
        <p:nvSpPr>
          <p:cNvPr id="3" name="内容占位符 2">
            <a:extLst>
              <a:ext uri="{FF2B5EF4-FFF2-40B4-BE49-F238E27FC236}">
                <a16:creationId xmlns:a16="http://schemas.microsoft.com/office/drawing/2014/main" id="{23D71563-83EC-71B5-5A1B-B18AE01B2FCE}"/>
              </a:ext>
            </a:extLst>
          </p:cNvPr>
          <p:cNvSpPr>
            <a:spLocks noGrp="1"/>
          </p:cNvSpPr>
          <p:nvPr>
            <p:ph idx="1"/>
          </p:nvPr>
        </p:nvSpPr>
        <p:spPr/>
        <p:txBody>
          <a:bodyPr>
            <a:normAutofit/>
          </a:bodyPr>
          <a:lstStyle/>
          <a:p>
            <a:r>
              <a:rPr lang="zh-CN" altLang="en-US" dirty="0"/>
              <a:t>在设计项目时，我们主要采用的是微服务架构进行模块化开发；在制定计划方面时采用敏捷开发模型以适应快速迭代</a:t>
            </a:r>
            <a:endParaRPr lang="en-US" altLang="zh-CN" dirty="0"/>
          </a:p>
          <a:p>
            <a:r>
              <a:rPr lang="zh-CN" altLang="en-US" dirty="0"/>
              <a:t>我们未能按照预期计划在第九周时完成开发，一方面因为项目初期未能正确估计工作量和工作难度，另一方面因为随着时间推进，本学期的其他更加紧迫的事务也需要花费很多时间，故我们把结项时间调整至第</a:t>
            </a:r>
            <a:r>
              <a:rPr lang="en-US" altLang="zh-CN" dirty="0"/>
              <a:t>12</a:t>
            </a:r>
            <a:r>
              <a:rPr lang="zh-CN" altLang="en-US" dirty="0"/>
              <a:t>周</a:t>
            </a:r>
            <a:endParaRPr lang="en-US" altLang="zh-CN" dirty="0"/>
          </a:p>
          <a:p>
            <a:r>
              <a:rPr lang="zh-CN" altLang="en-US" dirty="0"/>
              <a:t>总体来讲，我们的项目风险集中于能否准时完成开发进度的问题，我们在开发初期能够按照计划进行，但是之后产生了一些滞后</a:t>
            </a:r>
            <a:endParaRPr lang="en-US" altLang="zh-CN" dirty="0"/>
          </a:p>
          <a:p>
            <a:r>
              <a:rPr lang="zh-CN" altLang="en-US" dirty="0"/>
              <a:t>软件质量方面，系统现在的性能能够满足各个场景的需求，系统有较好的健壮性</a:t>
            </a:r>
            <a:endParaRPr lang="en-US" altLang="zh-CN" dirty="0"/>
          </a:p>
        </p:txBody>
      </p:sp>
    </p:spTree>
    <p:extLst>
      <p:ext uri="{BB962C8B-B14F-4D97-AF65-F5344CB8AC3E}">
        <p14:creationId xmlns:p14="http://schemas.microsoft.com/office/powerpoint/2010/main" val="1579814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B3F80F-F35A-BF0D-2689-2471E6A59774}"/>
              </a:ext>
            </a:extLst>
          </p:cNvPr>
          <p:cNvSpPr>
            <a:spLocks noGrp="1"/>
          </p:cNvSpPr>
          <p:nvPr>
            <p:ph type="title"/>
          </p:nvPr>
        </p:nvSpPr>
        <p:spPr/>
        <p:txBody>
          <a:bodyPr/>
          <a:lstStyle/>
          <a:p>
            <a:r>
              <a:rPr lang="zh-CN" altLang="en-US" dirty="0"/>
              <a:t>技术特点</a:t>
            </a:r>
          </a:p>
        </p:txBody>
      </p:sp>
      <p:sp>
        <p:nvSpPr>
          <p:cNvPr id="3" name="内容占位符 2">
            <a:extLst>
              <a:ext uri="{FF2B5EF4-FFF2-40B4-BE49-F238E27FC236}">
                <a16:creationId xmlns:a16="http://schemas.microsoft.com/office/drawing/2014/main" id="{3BC8A90D-FE98-CD00-3839-7F83BBB39018}"/>
              </a:ext>
            </a:extLst>
          </p:cNvPr>
          <p:cNvSpPr>
            <a:spLocks noGrp="1"/>
          </p:cNvSpPr>
          <p:nvPr>
            <p:ph idx="1"/>
          </p:nvPr>
        </p:nvSpPr>
        <p:spPr/>
        <p:txBody>
          <a:bodyPr/>
          <a:lstStyle/>
          <a:p>
            <a:r>
              <a:rPr lang="zh-CN" altLang="en-US" dirty="0"/>
              <a:t>设计过程中，我们遇到的最显著的难点是前后端交互的数据格式、接口设计问题，考虑到前端编程较为灵活，最后的讨论结果是让后端负责同学提前设计好接口数据格式再进行开发，前端根据后端的设计进行对接</a:t>
            </a:r>
            <a:endParaRPr lang="en-US" altLang="zh-CN" dirty="0"/>
          </a:p>
          <a:p>
            <a:r>
              <a:rPr lang="zh-CN" altLang="en-US" dirty="0"/>
              <a:t>关于事前设计与事后开发的一致性，我们的设计与开发基本上没有冲突，仅在一些小功能上为了开发的便捷性考虑进行了修改，所以可以说我们能够保持较好的一致性</a:t>
            </a:r>
            <a:endParaRPr lang="en-US" altLang="zh-CN" dirty="0"/>
          </a:p>
        </p:txBody>
      </p:sp>
    </p:spTree>
    <p:extLst>
      <p:ext uri="{BB962C8B-B14F-4D97-AF65-F5344CB8AC3E}">
        <p14:creationId xmlns:p14="http://schemas.microsoft.com/office/powerpoint/2010/main" val="1511343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测试情况</a:t>
            </a:r>
          </a:p>
        </p:txBody>
      </p:sp>
      <p:sp>
        <p:nvSpPr>
          <p:cNvPr id="3" name="内容占位符 2"/>
          <p:cNvSpPr>
            <a:spLocks noGrp="1"/>
          </p:cNvSpPr>
          <p:nvPr>
            <p:ph idx="1"/>
          </p:nvPr>
        </p:nvSpPr>
        <p:spPr/>
        <p:txBody>
          <a:bodyPr/>
          <a:lstStyle/>
          <a:p>
            <a:r>
              <a:rPr lang="zh-CN" altLang="en-US" dirty="0"/>
              <a:t>测试执行情况：我们采用边开发边测试的方法，一共设计了</a:t>
            </a:r>
            <a:r>
              <a:rPr lang="en-US" altLang="zh-CN" dirty="0"/>
              <a:t>173</a:t>
            </a:r>
            <a:r>
              <a:rPr lang="zh-CN" altLang="en-US" dirty="0"/>
              <a:t>个接口测试用例、</a:t>
            </a:r>
            <a:r>
              <a:rPr lang="en-US" altLang="zh-CN" dirty="0"/>
              <a:t>102</a:t>
            </a:r>
            <a:r>
              <a:rPr lang="zh-CN" altLang="en-US" dirty="0"/>
              <a:t>个功能测试用例，基本上覆盖了全部的接口和功能。实际执行中，小部分用例与后续需求变化有冲突，遂删去。</a:t>
            </a:r>
          </a:p>
          <a:p>
            <a:r>
              <a:rPr lang="zh-CN" altLang="en-US" dirty="0"/>
              <a:t>系统质量评价：系统总体功能实现稳定、接口响应较快，具有一定的异常情况处理能力，可用性较强。在安全性检测方面出现了修改密码后未检测合法性等问题，以及功能可以进一步拓展。</a:t>
            </a:r>
          </a:p>
          <a:p>
            <a:r>
              <a:rPr lang="zh-CN" altLang="en-US" dirty="0"/>
              <a:t>开发人员的维护较为及时、准确。在后续开发中解决了测试中发现的问题，并且增强了系统可用性。</a:t>
            </a:r>
          </a:p>
          <a:p>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2DE2DD-D7BA-3871-8BF8-DA30D2AA41FD}"/>
              </a:ext>
            </a:extLst>
          </p:cNvPr>
          <p:cNvSpPr>
            <a:spLocks noGrp="1"/>
          </p:cNvSpPr>
          <p:nvPr>
            <p:ph type="title"/>
          </p:nvPr>
        </p:nvSpPr>
        <p:spPr/>
        <p:txBody>
          <a:bodyPr/>
          <a:lstStyle/>
          <a:p>
            <a:r>
              <a:rPr lang="zh-CN" altLang="en-US" dirty="0"/>
              <a:t>项目总结</a:t>
            </a:r>
          </a:p>
        </p:txBody>
      </p:sp>
      <p:sp>
        <p:nvSpPr>
          <p:cNvPr id="3" name="内容占位符 2">
            <a:extLst>
              <a:ext uri="{FF2B5EF4-FFF2-40B4-BE49-F238E27FC236}">
                <a16:creationId xmlns:a16="http://schemas.microsoft.com/office/drawing/2014/main" id="{D61EFA3A-C43D-E0A9-ECF2-1473270E3142}"/>
              </a:ext>
            </a:extLst>
          </p:cNvPr>
          <p:cNvSpPr>
            <a:spLocks noGrp="1"/>
          </p:cNvSpPr>
          <p:nvPr>
            <p:ph idx="1"/>
          </p:nvPr>
        </p:nvSpPr>
        <p:spPr/>
        <p:txBody>
          <a:bodyPr/>
          <a:lstStyle/>
          <a:p>
            <a:r>
              <a:rPr lang="zh-CN" altLang="en-US" dirty="0"/>
              <a:t>通过这门课程，我们得到了团队开发的经验，在技术上也学习了</a:t>
            </a:r>
            <a:r>
              <a:rPr lang="en-US" altLang="zh-CN" dirty="0" err="1"/>
              <a:t>springboot</a:t>
            </a:r>
            <a:r>
              <a:rPr lang="zh-CN" altLang="en-US" dirty="0"/>
              <a:t>和</a:t>
            </a:r>
            <a:r>
              <a:rPr lang="en-US" altLang="zh-CN" dirty="0" err="1"/>
              <a:t>vue</a:t>
            </a:r>
            <a:r>
              <a:rPr lang="zh-CN" altLang="en-US" dirty="0"/>
              <a:t>等开发框架</a:t>
            </a:r>
            <a:endParaRPr lang="en-US" altLang="zh-CN" dirty="0"/>
          </a:p>
          <a:p>
            <a:endParaRPr lang="en-US" altLang="zh-CN" dirty="0"/>
          </a:p>
          <a:p>
            <a:r>
              <a:rPr lang="zh-CN" altLang="en-US" dirty="0"/>
              <a:t>总体来讲，我们小组的团队配合还算顺利，主要的不足在，由于大家大多是第一次进行协作开发，在沟通上有些</a:t>
            </a:r>
            <a:r>
              <a:rPr lang="zh-CN" altLang="en-US"/>
              <a:t>不畅，这也是我们有待改进的地方</a:t>
            </a:r>
            <a:endParaRPr lang="en-US" altLang="zh-CN" dirty="0"/>
          </a:p>
          <a:p>
            <a:pPr marL="0" indent="0">
              <a:buNone/>
            </a:pPr>
            <a:endParaRPr lang="zh-CN" altLang="en-US" dirty="0"/>
          </a:p>
        </p:txBody>
      </p:sp>
    </p:spTree>
    <p:extLst>
      <p:ext uri="{BB962C8B-B14F-4D97-AF65-F5344CB8AC3E}">
        <p14:creationId xmlns:p14="http://schemas.microsoft.com/office/powerpoint/2010/main" val="142217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864A1E5-550A-8C2C-9CDC-9C65724DFDA6}"/>
              </a:ext>
            </a:extLst>
          </p:cNvPr>
          <p:cNvSpPr>
            <a:spLocks noGrp="1"/>
          </p:cNvSpPr>
          <p:nvPr>
            <p:ph idx="1"/>
          </p:nvPr>
        </p:nvSpPr>
        <p:spPr>
          <a:xfrm>
            <a:off x="1972836" y="2313186"/>
            <a:ext cx="8246327" cy="2231628"/>
          </a:xfrm>
        </p:spPr>
        <p:txBody>
          <a:bodyPr>
            <a:normAutofit lnSpcReduction="10000"/>
          </a:bodyPr>
          <a:lstStyle/>
          <a:p>
            <a:pPr marL="0" indent="0" algn="ctr">
              <a:buNone/>
            </a:pPr>
            <a:r>
              <a:rPr lang="zh-CN" altLang="en-US" sz="16600" b="1" dirty="0"/>
              <a:t>谢谢！</a:t>
            </a:r>
          </a:p>
        </p:txBody>
      </p:sp>
    </p:spTree>
    <p:extLst>
      <p:ext uri="{BB962C8B-B14F-4D97-AF65-F5344CB8AC3E}">
        <p14:creationId xmlns:p14="http://schemas.microsoft.com/office/powerpoint/2010/main" val="265702432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699</TotalTime>
  <Words>656</Words>
  <Application>Microsoft Office PowerPoint</Application>
  <PresentationFormat>宽屏</PresentationFormat>
  <Paragraphs>54</Paragraphs>
  <Slides>9</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9</vt:i4>
      </vt:variant>
    </vt:vector>
  </HeadingPairs>
  <TitlesOfParts>
    <vt:vector size="13" baseType="lpstr">
      <vt:lpstr>等线</vt:lpstr>
      <vt:lpstr>等线 Light</vt:lpstr>
      <vt:lpstr>Arial</vt:lpstr>
      <vt:lpstr>Office 主题​​</vt:lpstr>
      <vt:lpstr>KomeijiHelper心理咨询系统 结项报告</vt:lpstr>
      <vt:lpstr>项目简介</vt:lpstr>
      <vt:lpstr>项目背景</vt:lpstr>
      <vt:lpstr>功能完成情况</vt:lpstr>
      <vt:lpstr>项目过程</vt:lpstr>
      <vt:lpstr>技术特点</vt:lpstr>
      <vt:lpstr>测试情况</vt:lpstr>
      <vt:lpstr>项目总结</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炎 朱</dc:creator>
  <cp:lastModifiedBy>炎 朱</cp:lastModifiedBy>
  <cp:revision>85</cp:revision>
  <dcterms:created xsi:type="dcterms:W3CDTF">2025-05-02T07:57:26Z</dcterms:created>
  <dcterms:modified xsi:type="dcterms:W3CDTF">2025-05-07T01:15:49Z</dcterms:modified>
</cp:coreProperties>
</file>