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697" r:id="rId3"/>
    <p:sldId id="694" r:id="rId4"/>
    <p:sldId id="257" r:id="rId5"/>
    <p:sldId id="695" r:id="rId6"/>
    <p:sldId id="698" r:id="rId7"/>
    <p:sldId id="699" r:id="rId8"/>
    <p:sldId id="700" r:id="rId9"/>
    <p:sldId id="701" r:id="rId10"/>
    <p:sldId id="702" r:id="rId11"/>
    <p:sldId id="691" r:id="rId12"/>
    <p:sldId id="704" r:id="rId13"/>
    <p:sldId id="70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98" autoAdjust="0"/>
    <p:restoredTop sz="94660"/>
  </p:normalViewPr>
  <p:slideViewPr>
    <p:cSldViewPr snapToGrid="0">
      <p:cViewPr>
        <p:scale>
          <a:sx n="75" d="100"/>
          <a:sy n="75" d="100"/>
        </p:scale>
        <p:origin x="1747"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ctr">
              <a:defRPr sz="3000">
                <a:solidFill>
                  <a:srgbClr val="323232"/>
                </a:solidFill>
                <a:latin typeface="游ゴシック Medium" panose="020B0500000000000000" pitchFamily="50" charset="-128"/>
                <a:ea typeface="游ゴシック Medium" panose="020B0500000000000000" pitchFamily="50"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500">
                <a:solidFill>
                  <a:srgbClr val="32323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A5E3A0D-5DE0-4EF5-9AAF-497432D43359}" type="datetimeFigureOut">
              <a:rPr kumimoji="1" lang="ja-JP" altLang="en-US" smtClean="0"/>
              <a:t>2021/2/28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4F53894-C1C5-412B-82CC-C73F7490ABE9}"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F5516889-2605-4444-8141-DC5CA3FDF24A}"/>
              </a:ext>
            </a:extLst>
          </p:cNvPr>
          <p:cNvSpPr/>
          <p:nvPr/>
        </p:nvSpPr>
        <p:spPr>
          <a:xfrm>
            <a:off x="0" y="3509963"/>
            <a:ext cx="9144000" cy="92075"/>
          </a:xfrm>
          <a:prstGeom prst="rect">
            <a:avLst/>
          </a:prstGeom>
          <a:solidFill>
            <a:srgbClr val="65B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Tree>
    <p:extLst>
      <p:ext uri="{BB962C8B-B14F-4D97-AF65-F5344CB8AC3E}">
        <p14:creationId xmlns:p14="http://schemas.microsoft.com/office/powerpoint/2010/main" val="203540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A5E3A0D-5DE0-4EF5-9AAF-497432D43359}" type="datetimeFigureOut">
              <a:rPr kumimoji="1" lang="ja-JP" altLang="en-US" smtClean="0"/>
              <a:t>2021/2/28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4F53894-C1C5-412B-82CC-C73F7490ABE9}" type="slidenum">
              <a:rPr kumimoji="1" lang="ja-JP" altLang="en-US" smtClean="0"/>
              <a:t>‹#›</a:t>
            </a:fld>
            <a:endParaRPr kumimoji="1" lang="ja-JP" altLang="en-US"/>
          </a:p>
        </p:txBody>
      </p:sp>
    </p:spTree>
    <p:extLst>
      <p:ext uri="{BB962C8B-B14F-4D97-AF65-F5344CB8AC3E}">
        <p14:creationId xmlns:p14="http://schemas.microsoft.com/office/powerpoint/2010/main" val="2199334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A5E3A0D-5DE0-4EF5-9AAF-497432D43359}" type="datetimeFigureOut">
              <a:rPr kumimoji="1" lang="ja-JP" altLang="en-US" smtClean="0"/>
              <a:t>2021/2/28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4F53894-C1C5-412B-82CC-C73F7490ABE9}" type="slidenum">
              <a:rPr kumimoji="1" lang="ja-JP" altLang="en-US" smtClean="0"/>
              <a:t>‹#›</a:t>
            </a:fld>
            <a:endParaRPr kumimoji="1" lang="ja-JP" altLang="en-US"/>
          </a:p>
        </p:txBody>
      </p:sp>
    </p:spTree>
    <p:extLst>
      <p:ext uri="{BB962C8B-B14F-4D97-AF65-F5344CB8AC3E}">
        <p14:creationId xmlns:p14="http://schemas.microsoft.com/office/powerpoint/2010/main" val="480908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76045" y="182118"/>
            <a:ext cx="8635042" cy="456155"/>
          </a:xfrm>
        </p:spPr>
        <p:txBody>
          <a:bodyPr>
            <a:noAutofit/>
          </a:bodyPr>
          <a:lstStyle>
            <a:lvl1pPr>
              <a:lnSpc>
                <a:spcPct val="100000"/>
              </a:lnSpc>
              <a:defRPr sz="2100" b="1">
                <a:solidFill>
                  <a:srgbClr val="323232"/>
                </a:solidFill>
                <a:latin typeface="游ゴシック" panose="020B0400000000000000" pitchFamily="50" charset="-128"/>
                <a:ea typeface="游ゴシック" panose="020B0400000000000000" pitchFamily="50" charset="-128"/>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276045" y="877957"/>
            <a:ext cx="8635042" cy="5264502"/>
          </a:xfrm>
        </p:spPr>
        <p:txBody>
          <a:bodyPr/>
          <a:lstStyle>
            <a:lvl1pPr>
              <a:defRPr sz="1800">
                <a:solidFill>
                  <a:srgbClr val="505050"/>
                </a:solidFill>
              </a:defRPr>
            </a:lvl1pPr>
            <a:lvl2pPr>
              <a:defRPr sz="1500">
                <a:solidFill>
                  <a:srgbClr val="505050"/>
                </a:solidFill>
              </a:defRPr>
            </a:lvl2pPr>
            <a:lvl3pPr>
              <a:defRPr sz="1350">
                <a:solidFill>
                  <a:srgbClr val="505050"/>
                </a:solidFill>
              </a:defRPr>
            </a:lvl3pPr>
            <a:lvl4pPr>
              <a:defRPr sz="1200">
                <a:solidFill>
                  <a:srgbClr val="505050"/>
                </a:solidFill>
              </a:defRPr>
            </a:lvl4pPr>
            <a:lvl5pPr>
              <a:defRPr sz="1200">
                <a:solidFill>
                  <a:srgbClr val="505050"/>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A5E3A0D-5DE0-4EF5-9AAF-497432D43359}" type="datetimeFigureOut">
              <a:rPr kumimoji="1" lang="ja-JP" altLang="en-US" smtClean="0"/>
              <a:t>2021/2/28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6853687" y="273148"/>
            <a:ext cx="2057400" cy="365125"/>
          </a:xfrm>
        </p:spPr>
        <p:txBody>
          <a:bodyPr/>
          <a:lstStyle>
            <a:lvl1pPr>
              <a:defRPr sz="1200">
                <a:solidFill>
                  <a:srgbClr val="505050"/>
                </a:solidFill>
              </a:defRPr>
            </a:lvl1pPr>
          </a:lstStyle>
          <a:p>
            <a:fld id="{64F53894-C1C5-412B-82CC-C73F7490ABE9}"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4048B0A0-51F9-4DEF-A3D9-B95673C399C6}"/>
              </a:ext>
            </a:extLst>
          </p:cNvPr>
          <p:cNvSpPr/>
          <p:nvPr/>
        </p:nvSpPr>
        <p:spPr>
          <a:xfrm>
            <a:off x="1" y="698179"/>
            <a:ext cx="9144000" cy="6120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8" name="正方形/長方形 7">
            <a:extLst>
              <a:ext uri="{FF2B5EF4-FFF2-40B4-BE49-F238E27FC236}">
                <a16:creationId xmlns:a16="http://schemas.microsoft.com/office/drawing/2014/main" id="{2A35475C-126D-474D-8774-2A78083ACAFB}"/>
              </a:ext>
            </a:extLst>
          </p:cNvPr>
          <p:cNvSpPr/>
          <p:nvPr/>
        </p:nvSpPr>
        <p:spPr>
          <a:xfrm>
            <a:off x="0" y="655840"/>
            <a:ext cx="9144000" cy="25200"/>
          </a:xfrm>
          <a:prstGeom prst="rect">
            <a:avLst/>
          </a:prstGeom>
          <a:solidFill>
            <a:srgbClr val="65B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dirty="0"/>
          </a:p>
        </p:txBody>
      </p:sp>
    </p:spTree>
    <p:extLst>
      <p:ext uri="{BB962C8B-B14F-4D97-AF65-F5344CB8AC3E}">
        <p14:creationId xmlns:p14="http://schemas.microsoft.com/office/powerpoint/2010/main" val="1564077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A5E3A0D-5DE0-4EF5-9AAF-497432D43359}" type="datetimeFigureOut">
              <a:rPr kumimoji="1" lang="ja-JP" altLang="en-US" smtClean="0"/>
              <a:t>2021/2/28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4F53894-C1C5-412B-82CC-C73F7490ABE9}" type="slidenum">
              <a:rPr kumimoji="1" lang="ja-JP" altLang="en-US" smtClean="0"/>
              <a:t>‹#›</a:t>
            </a:fld>
            <a:endParaRPr kumimoji="1" lang="ja-JP" altLang="en-US"/>
          </a:p>
        </p:txBody>
      </p:sp>
    </p:spTree>
    <p:extLst>
      <p:ext uri="{BB962C8B-B14F-4D97-AF65-F5344CB8AC3E}">
        <p14:creationId xmlns:p14="http://schemas.microsoft.com/office/powerpoint/2010/main" val="3507123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A5E3A0D-5DE0-4EF5-9AAF-497432D43359}" type="datetimeFigureOut">
              <a:rPr kumimoji="1" lang="ja-JP" altLang="en-US" smtClean="0"/>
              <a:t>2021/2/28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4F53894-C1C5-412B-82CC-C73F7490ABE9}" type="slidenum">
              <a:rPr kumimoji="1" lang="ja-JP" altLang="en-US" smtClean="0"/>
              <a:t>‹#›</a:t>
            </a:fld>
            <a:endParaRPr kumimoji="1" lang="ja-JP" altLang="en-US"/>
          </a:p>
        </p:txBody>
      </p:sp>
    </p:spTree>
    <p:extLst>
      <p:ext uri="{BB962C8B-B14F-4D97-AF65-F5344CB8AC3E}">
        <p14:creationId xmlns:p14="http://schemas.microsoft.com/office/powerpoint/2010/main" val="4074204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629151"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A5E3A0D-5DE0-4EF5-9AAF-497432D43359}" type="datetimeFigureOut">
              <a:rPr kumimoji="1" lang="ja-JP" altLang="en-US" smtClean="0"/>
              <a:t>2021/2/28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4F53894-C1C5-412B-82CC-C73F7490ABE9}" type="slidenum">
              <a:rPr kumimoji="1" lang="ja-JP" altLang="en-US" smtClean="0"/>
              <a:t>‹#›</a:t>
            </a:fld>
            <a:endParaRPr kumimoji="1" lang="ja-JP" altLang="en-US"/>
          </a:p>
        </p:txBody>
      </p:sp>
    </p:spTree>
    <p:extLst>
      <p:ext uri="{BB962C8B-B14F-4D97-AF65-F5344CB8AC3E}">
        <p14:creationId xmlns:p14="http://schemas.microsoft.com/office/powerpoint/2010/main" val="1759523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A5E3A0D-5DE0-4EF5-9AAF-497432D43359}" type="datetimeFigureOut">
              <a:rPr kumimoji="1" lang="ja-JP" altLang="en-US" smtClean="0"/>
              <a:t>2021/2/28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4F53894-C1C5-412B-82CC-C73F7490ABE9}" type="slidenum">
              <a:rPr kumimoji="1" lang="ja-JP" altLang="en-US" smtClean="0"/>
              <a:t>‹#›</a:t>
            </a:fld>
            <a:endParaRPr kumimoji="1" lang="ja-JP" altLang="en-US"/>
          </a:p>
        </p:txBody>
      </p:sp>
    </p:spTree>
    <p:extLst>
      <p:ext uri="{BB962C8B-B14F-4D97-AF65-F5344CB8AC3E}">
        <p14:creationId xmlns:p14="http://schemas.microsoft.com/office/powerpoint/2010/main" val="2309571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5E3A0D-5DE0-4EF5-9AAF-497432D43359}" type="datetimeFigureOut">
              <a:rPr kumimoji="1" lang="ja-JP" altLang="en-US" smtClean="0"/>
              <a:t>2021/2/28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4F53894-C1C5-412B-82CC-C73F7490ABE9}" type="slidenum">
              <a:rPr kumimoji="1" lang="ja-JP" altLang="en-US" smtClean="0"/>
              <a:t>‹#›</a:t>
            </a:fld>
            <a:endParaRPr kumimoji="1" lang="ja-JP" altLang="en-US"/>
          </a:p>
        </p:txBody>
      </p:sp>
    </p:spTree>
    <p:extLst>
      <p:ext uri="{BB962C8B-B14F-4D97-AF65-F5344CB8AC3E}">
        <p14:creationId xmlns:p14="http://schemas.microsoft.com/office/powerpoint/2010/main" val="387403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A5E3A0D-5DE0-4EF5-9AAF-497432D43359}" type="datetimeFigureOut">
              <a:rPr kumimoji="1" lang="ja-JP" altLang="en-US" smtClean="0"/>
              <a:t>2021/2/28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4F53894-C1C5-412B-82CC-C73F7490ABE9}" type="slidenum">
              <a:rPr kumimoji="1" lang="ja-JP" altLang="en-US" smtClean="0"/>
              <a:t>‹#›</a:t>
            </a:fld>
            <a:endParaRPr kumimoji="1" lang="ja-JP" altLang="en-US"/>
          </a:p>
        </p:txBody>
      </p:sp>
    </p:spTree>
    <p:extLst>
      <p:ext uri="{BB962C8B-B14F-4D97-AF65-F5344CB8AC3E}">
        <p14:creationId xmlns:p14="http://schemas.microsoft.com/office/powerpoint/2010/main" val="315513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A5E3A0D-5DE0-4EF5-9AAF-497432D43359}" type="datetimeFigureOut">
              <a:rPr kumimoji="1" lang="ja-JP" altLang="en-US" smtClean="0"/>
              <a:t>2021/2/28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4F53894-C1C5-412B-82CC-C73F7490ABE9}" type="slidenum">
              <a:rPr kumimoji="1" lang="ja-JP" altLang="en-US" smtClean="0"/>
              <a:t>‹#›</a:t>
            </a:fld>
            <a:endParaRPr kumimoji="1" lang="ja-JP" altLang="en-US"/>
          </a:p>
        </p:txBody>
      </p:sp>
    </p:spTree>
    <p:extLst>
      <p:ext uri="{BB962C8B-B14F-4D97-AF65-F5344CB8AC3E}">
        <p14:creationId xmlns:p14="http://schemas.microsoft.com/office/powerpoint/2010/main" val="1432857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A5E3A0D-5DE0-4EF5-9AAF-497432D43359}" type="datetimeFigureOut">
              <a:rPr kumimoji="1" lang="ja-JP" altLang="en-US" smtClean="0"/>
              <a:t>2021/2/28</a:t>
            </a:fld>
            <a:endParaRPr kumimoji="1" lang="ja-JP" alt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4F53894-C1C5-412B-82CC-C73F7490ABE9}" type="slidenum">
              <a:rPr kumimoji="1" lang="ja-JP" altLang="en-US" smtClean="0"/>
              <a:t>‹#›</a:t>
            </a:fld>
            <a:endParaRPr kumimoji="1" lang="ja-JP" altLang="en-US"/>
          </a:p>
        </p:txBody>
      </p:sp>
    </p:spTree>
    <p:extLst>
      <p:ext uri="{BB962C8B-B14F-4D97-AF65-F5344CB8AC3E}">
        <p14:creationId xmlns:p14="http://schemas.microsoft.com/office/powerpoint/2010/main" val="1177642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7.emf"/><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emf"/><Relationship Id="rId10" Type="http://schemas.openxmlformats.org/officeDocument/2006/relationships/image" Target="../media/image15.emf"/><Relationship Id="rId4" Type="http://schemas.openxmlformats.org/officeDocument/2006/relationships/image" Target="../media/image9.emf"/><Relationship Id="rId9" Type="http://schemas.openxmlformats.org/officeDocument/2006/relationships/image" Target="../media/image14.emf"/></Relationships>
</file>

<file path=ppt/slides/_rels/slide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436547-DEAF-45B1-8E80-55E23B1675ED}"/>
              </a:ext>
            </a:extLst>
          </p:cNvPr>
          <p:cNvSpPr>
            <a:spLocks noGrp="1"/>
          </p:cNvSpPr>
          <p:nvPr>
            <p:ph type="ctrTitle"/>
          </p:nvPr>
        </p:nvSpPr>
        <p:spPr/>
        <p:txBody>
          <a:bodyPr/>
          <a:lstStyle/>
          <a:p>
            <a:r>
              <a:rPr kumimoji="1" lang="ja-JP" altLang="en-US"/>
              <a:t>両手組付けリストの作成について</a:t>
            </a:r>
            <a:endParaRPr kumimoji="1" lang="ja-JP" altLang="en-US" dirty="0"/>
          </a:p>
        </p:txBody>
      </p:sp>
      <p:sp>
        <p:nvSpPr>
          <p:cNvPr id="3" name="字幕 2">
            <a:extLst>
              <a:ext uri="{FF2B5EF4-FFF2-40B4-BE49-F238E27FC236}">
                <a16:creationId xmlns:a16="http://schemas.microsoft.com/office/drawing/2014/main" id="{37908D45-881F-42BE-B6E8-27267BBD4331}"/>
              </a:ext>
            </a:extLst>
          </p:cNvPr>
          <p:cNvSpPr>
            <a:spLocks noGrp="1"/>
          </p:cNvSpPr>
          <p:nvPr>
            <p:ph type="subTitle" idx="1"/>
          </p:nvPr>
        </p:nvSpPr>
        <p:spPr/>
        <p:txBody>
          <a:bodyPr/>
          <a:lstStyle/>
          <a:p>
            <a:r>
              <a:rPr kumimoji="1" lang="ja-JP" altLang="en-US" sz="1600" dirty="0"/>
              <a:t>経営工学研究室</a:t>
            </a:r>
            <a:endParaRPr kumimoji="1" lang="en-US" altLang="ja-JP" sz="1600" dirty="0"/>
          </a:p>
          <a:p>
            <a:r>
              <a:rPr lang="ja-JP" altLang="en-US" sz="1600" dirty="0"/>
              <a:t>修士</a:t>
            </a:r>
            <a:r>
              <a:rPr lang="en-US" altLang="ja-JP" sz="1600" dirty="0"/>
              <a:t>2</a:t>
            </a:r>
            <a:r>
              <a:rPr lang="ja-JP" altLang="en-US" sz="1600" dirty="0"/>
              <a:t>年武井宏樹</a:t>
            </a:r>
            <a:endParaRPr kumimoji="1" lang="ja-JP" altLang="en-US" sz="1600" dirty="0"/>
          </a:p>
        </p:txBody>
      </p:sp>
    </p:spTree>
    <p:extLst>
      <p:ext uri="{BB962C8B-B14F-4D97-AF65-F5344CB8AC3E}">
        <p14:creationId xmlns:p14="http://schemas.microsoft.com/office/powerpoint/2010/main" val="1660037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465CA6-8E91-4E7D-9F96-D366F78FF6C6}"/>
              </a:ext>
            </a:extLst>
          </p:cNvPr>
          <p:cNvSpPr>
            <a:spLocks noGrp="1"/>
          </p:cNvSpPr>
          <p:nvPr>
            <p:ph type="title"/>
          </p:nvPr>
        </p:nvSpPr>
        <p:spPr/>
        <p:txBody>
          <a:bodyPr/>
          <a:lstStyle/>
          <a:p>
            <a:r>
              <a:rPr kumimoji="1" lang="en-US" altLang="ja-JP" dirty="0"/>
              <a:t>Input</a:t>
            </a:r>
            <a:r>
              <a:rPr kumimoji="1" lang="ja-JP" altLang="en-US" dirty="0"/>
              <a:t>の前準備</a:t>
            </a:r>
            <a:r>
              <a:rPr kumimoji="1" lang="en-US" altLang="ja-JP" dirty="0"/>
              <a:t>~</a:t>
            </a:r>
            <a:r>
              <a:rPr kumimoji="1" lang="ja-JP" altLang="en-US" dirty="0"/>
              <a:t>組付表</a:t>
            </a:r>
            <a:r>
              <a:rPr kumimoji="1" lang="en-US" altLang="ja-JP" dirty="0"/>
              <a:t>~</a:t>
            </a:r>
            <a:endParaRPr kumimoji="1" lang="ja-JP" altLang="en-US" dirty="0"/>
          </a:p>
        </p:txBody>
      </p:sp>
      <p:pic>
        <p:nvPicPr>
          <p:cNvPr id="5" name="図 4">
            <a:extLst>
              <a:ext uri="{FF2B5EF4-FFF2-40B4-BE49-F238E27FC236}">
                <a16:creationId xmlns:a16="http://schemas.microsoft.com/office/drawing/2014/main" id="{77F911F4-8FD7-48C9-BCF9-53619566BEC0}"/>
              </a:ext>
            </a:extLst>
          </p:cNvPr>
          <p:cNvPicPr>
            <a:picLocks noChangeAspect="1"/>
          </p:cNvPicPr>
          <p:nvPr/>
        </p:nvPicPr>
        <p:blipFill rotWithShape="1">
          <a:blip r:embed="rId2"/>
          <a:srcRect b="5294"/>
          <a:stretch/>
        </p:blipFill>
        <p:spPr>
          <a:xfrm>
            <a:off x="0" y="857250"/>
            <a:ext cx="9144000" cy="4871197"/>
          </a:xfrm>
          <a:prstGeom prst="rect">
            <a:avLst/>
          </a:prstGeom>
        </p:spPr>
      </p:pic>
      <p:sp>
        <p:nvSpPr>
          <p:cNvPr id="6" name="テキスト ボックス 5">
            <a:extLst>
              <a:ext uri="{FF2B5EF4-FFF2-40B4-BE49-F238E27FC236}">
                <a16:creationId xmlns:a16="http://schemas.microsoft.com/office/drawing/2014/main" id="{4F6D1E21-D2B9-4E45-8CC6-ABC0BFA8868E}"/>
              </a:ext>
            </a:extLst>
          </p:cNvPr>
          <p:cNvSpPr txBox="1"/>
          <p:nvPr/>
        </p:nvSpPr>
        <p:spPr>
          <a:xfrm>
            <a:off x="1918446" y="6000750"/>
            <a:ext cx="6804212" cy="338554"/>
          </a:xfrm>
          <a:prstGeom prst="rect">
            <a:avLst/>
          </a:prstGeom>
          <a:noFill/>
        </p:spPr>
        <p:txBody>
          <a:bodyPr wrap="square">
            <a:spAutoFit/>
          </a:bodyPr>
          <a:lstStyle/>
          <a:p>
            <a:r>
              <a:rPr kumimoji="1" lang="en-US" altLang="ja-JP" sz="1600" dirty="0">
                <a:solidFill>
                  <a:srgbClr val="323232"/>
                </a:solidFill>
              </a:rPr>
              <a:t>VFDL</a:t>
            </a:r>
            <a:r>
              <a:rPr kumimoji="1" lang="ja-JP" altLang="en-US" sz="1600" dirty="0">
                <a:solidFill>
                  <a:srgbClr val="323232"/>
                </a:solidFill>
              </a:rPr>
              <a:t>データの「組付表」を</a:t>
            </a:r>
            <a:r>
              <a:rPr kumimoji="1" lang="en-US" altLang="ja-JP" sz="1600" dirty="0">
                <a:solidFill>
                  <a:srgbClr val="323232"/>
                </a:solidFill>
              </a:rPr>
              <a:t>csv</a:t>
            </a:r>
            <a:r>
              <a:rPr kumimoji="1" lang="ja-JP" altLang="en-US" sz="1600" dirty="0">
                <a:solidFill>
                  <a:srgbClr val="323232"/>
                </a:solidFill>
              </a:rPr>
              <a:t>ファイルにして保存する．</a:t>
            </a:r>
            <a:endParaRPr kumimoji="1" lang="en-US" altLang="ja-JP" sz="1600" dirty="0">
              <a:solidFill>
                <a:srgbClr val="323232"/>
              </a:solidFill>
            </a:endParaRPr>
          </a:p>
        </p:txBody>
      </p:sp>
      <p:sp>
        <p:nvSpPr>
          <p:cNvPr id="7" name="正方形/長方形 6">
            <a:extLst>
              <a:ext uri="{FF2B5EF4-FFF2-40B4-BE49-F238E27FC236}">
                <a16:creationId xmlns:a16="http://schemas.microsoft.com/office/drawing/2014/main" id="{FA7C9B39-56AA-474D-8EDB-3FAD0F544540}"/>
              </a:ext>
            </a:extLst>
          </p:cNvPr>
          <p:cNvSpPr/>
          <p:nvPr/>
        </p:nvSpPr>
        <p:spPr>
          <a:xfrm>
            <a:off x="1703294" y="5425753"/>
            <a:ext cx="537882" cy="24890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28110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787E6D-4C7B-477D-8D94-E5150E13899F}"/>
              </a:ext>
            </a:extLst>
          </p:cNvPr>
          <p:cNvSpPr>
            <a:spLocks noGrp="1"/>
          </p:cNvSpPr>
          <p:nvPr>
            <p:ph type="title"/>
          </p:nvPr>
        </p:nvSpPr>
        <p:spPr/>
        <p:txBody>
          <a:bodyPr/>
          <a:lstStyle/>
          <a:p>
            <a:r>
              <a:rPr kumimoji="1" lang="en-US" altLang="ja-JP" dirty="0"/>
              <a:t>Input</a:t>
            </a:r>
            <a:r>
              <a:rPr kumimoji="1" lang="ja-JP" altLang="en-US" dirty="0"/>
              <a:t>の前準備</a:t>
            </a:r>
            <a:r>
              <a:rPr kumimoji="1" lang="en-US" altLang="ja-JP" dirty="0"/>
              <a:t>~</a:t>
            </a:r>
            <a:r>
              <a:rPr kumimoji="1" lang="ja-JP" altLang="en-US" dirty="0"/>
              <a:t>やりづらさについて</a:t>
            </a:r>
            <a:r>
              <a:rPr kumimoji="1" lang="en-US" altLang="ja-JP" dirty="0"/>
              <a:t>~</a:t>
            </a:r>
            <a:endParaRPr kumimoji="1" lang="ja-JP" altLang="en-US" dirty="0"/>
          </a:p>
        </p:txBody>
      </p:sp>
      <p:pic>
        <p:nvPicPr>
          <p:cNvPr id="5" name="図 4">
            <a:extLst>
              <a:ext uri="{FF2B5EF4-FFF2-40B4-BE49-F238E27FC236}">
                <a16:creationId xmlns:a16="http://schemas.microsoft.com/office/drawing/2014/main" id="{176DEF1A-344C-4C8C-9636-9912D4D262AE}"/>
              </a:ext>
            </a:extLst>
          </p:cNvPr>
          <p:cNvPicPr>
            <a:picLocks noChangeAspect="1"/>
          </p:cNvPicPr>
          <p:nvPr/>
        </p:nvPicPr>
        <p:blipFill rotWithShape="1">
          <a:blip r:embed="rId2"/>
          <a:srcRect t="29695" r="60588" b="9651"/>
          <a:stretch/>
        </p:blipFill>
        <p:spPr>
          <a:xfrm>
            <a:off x="519953" y="1756038"/>
            <a:ext cx="3603812" cy="3119717"/>
          </a:xfrm>
          <a:prstGeom prst="rect">
            <a:avLst/>
          </a:prstGeom>
        </p:spPr>
      </p:pic>
      <p:sp>
        <p:nvSpPr>
          <p:cNvPr id="6" name="テキスト ボックス 5">
            <a:extLst>
              <a:ext uri="{FF2B5EF4-FFF2-40B4-BE49-F238E27FC236}">
                <a16:creationId xmlns:a16="http://schemas.microsoft.com/office/drawing/2014/main" id="{6B6F54B4-AC9E-4D1F-BA69-62366E9555EC}"/>
              </a:ext>
            </a:extLst>
          </p:cNvPr>
          <p:cNvSpPr txBox="1"/>
          <p:nvPr/>
        </p:nvSpPr>
        <p:spPr>
          <a:xfrm>
            <a:off x="1165412" y="1322449"/>
            <a:ext cx="2312893" cy="369332"/>
          </a:xfrm>
          <a:prstGeom prst="rect">
            <a:avLst/>
          </a:prstGeom>
          <a:noFill/>
        </p:spPr>
        <p:txBody>
          <a:bodyPr wrap="square" rtlCol="0">
            <a:spAutoFit/>
          </a:bodyPr>
          <a:lstStyle/>
          <a:p>
            <a:pPr algn="ctr"/>
            <a:r>
              <a:rPr kumimoji="1" lang="ja-JP" altLang="en-US" dirty="0">
                <a:solidFill>
                  <a:srgbClr val="323232"/>
                </a:solidFill>
              </a:rPr>
              <a:t>部品特性要因評価</a:t>
            </a:r>
          </a:p>
        </p:txBody>
      </p:sp>
      <p:sp>
        <p:nvSpPr>
          <p:cNvPr id="7" name="テキスト ボックス 6">
            <a:extLst>
              <a:ext uri="{FF2B5EF4-FFF2-40B4-BE49-F238E27FC236}">
                <a16:creationId xmlns:a16="http://schemas.microsoft.com/office/drawing/2014/main" id="{00FCD282-654E-4B52-910F-BBF3BBA805C6}"/>
              </a:ext>
            </a:extLst>
          </p:cNvPr>
          <p:cNvSpPr txBox="1"/>
          <p:nvPr/>
        </p:nvSpPr>
        <p:spPr>
          <a:xfrm>
            <a:off x="519953" y="4940012"/>
            <a:ext cx="3478305" cy="369332"/>
          </a:xfrm>
          <a:prstGeom prst="rect">
            <a:avLst/>
          </a:prstGeom>
          <a:noFill/>
        </p:spPr>
        <p:txBody>
          <a:bodyPr wrap="square" rtlCol="0">
            <a:spAutoFit/>
          </a:bodyPr>
          <a:lstStyle/>
          <a:p>
            <a:pPr algn="l"/>
            <a:r>
              <a:rPr kumimoji="1" lang="ja-JP" altLang="en-US" dirty="0">
                <a:solidFill>
                  <a:srgbClr val="323232"/>
                </a:solidFill>
              </a:rPr>
              <a:t>部品ごとに存在するやりづらさ</a:t>
            </a:r>
          </a:p>
        </p:txBody>
      </p:sp>
      <p:pic>
        <p:nvPicPr>
          <p:cNvPr id="9" name="図 8">
            <a:extLst>
              <a:ext uri="{FF2B5EF4-FFF2-40B4-BE49-F238E27FC236}">
                <a16:creationId xmlns:a16="http://schemas.microsoft.com/office/drawing/2014/main" id="{80B57A0B-9D73-4D99-A6C8-B2988223A558}"/>
              </a:ext>
            </a:extLst>
          </p:cNvPr>
          <p:cNvPicPr>
            <a:picLocks noChangeAspect="1"/>
          </p:cNvPicPr>
          <p:nvPr/>
        </p:nvPicPr>
        <p:blipFill rotWithShape="1">
          <a:blip r:embed="rId3"/>
          <a:srcRect t="29527" r="50980" b="10523"/>
          <a:stretch/>
        </p:blipFill>
        <p:spPr>
          <a:xfrm>
            <a:off x="4428734" y="1792206"/>
            <a:ext cx="4482353" cy="3083549"/>
          </a:xfrm>
          <a:prstGeom prst="rect">
            <a:avLst/>
          </a:prstGeom>
        </p:spPr>
      </p:pic>
      <p:sp>
        <p:nvSpPr>
          <p:cNvPr id="11" name="テキスト ボックス 10">
            <a:extLst>
              <a:ext uri="{FF2B5EF4-FFF2-40B4-BE49-F238E27FC236}">
                <a16:creationId xmlns:a16="http://schemas.microsoft.com/office/drawing/2014/main" id="{ED13B164-14BC-4276-93AE-8861FA811A09}"/>
              </a:ext>
            </a:extLst>
          </p:cNvPr>
          <p:cNvSpPr txBox="1"/>
          <p:nvPr/>
        </p:nvSpPr>
        <p:spPr>
          <a:xfrm>
            <a:off x="5602942" y="1322449"/>
            <a:ext cx="2312893" cy="369332"/>
          </a:xfrm>
          <a:prstGeom prst="rect">
            <a:avLst/>
          </a:prstGeom>
          <a:noFill/>
        </p:spPr>
        <p:txBody>
          <a:bodyPr wrap="square" rtlCol="0">
            <a:spAutoFit/>
          </a:bodyPr>
          <a:lstStyle/>
          <a:p>
            <a:pPr algn="ctr"/>
            <a:r>
              <a:rPr kumimoji="1" lang="ja-JP" altLang="en-US" dirty="0">
                <a:solidFill>
                  <a:srgbClr val="323232"/>
                </a:solidFill>
              </a:rPr>
              <a:t>組付け特性要因評価</a:t>
            </a:r>
          </a:p>
        </p:txBody>
      </p:sp>
      <p:sp>
        <p:nvSpPr>
          <p:cNvPr id="12" name="テキスト ボックス 11">
            <a:extLst>
              <a:ext uri="{FF2B5EF4-FFF2-40B4-BE49-F238E27FC236}">
                <a16:creationId xmlns:a16="http://schemas.microsoft.com/office/drawing/2014/main" id="{64CEFDA4-5ECE-4447-AA3F-97674A765517}"/>
              </a:ext>
            </a:extLst>
          </p:cNvPr>
          <p:cNvSpPr txBox="1"/>
          <p:nvPr/>
        </p:nvSpPr>
        <p:spPr>
          <a:xfrm>
            <a:off x="4858871" y="4976180"/>
            <a:ext cx="3926540" cy="369332"/>
          </a:xfrm>
          <a:prstGeom prst="rect">
            <a:avLst/>
          </a:prstGeom>
          <a:noFill/>
        </p:spPr>
        <p:txBody>
          <a:bodyPr wrap="square" rtlCol="0">
            <a:spAutoFit/>
          </a:bodyPr>
          <a:lstStyle/>
          <a:p>
            <a:pPr algn="l"/>
            <a:r>
              <a:rPr kumimoji="1" lang="ja-JP" altLang="en-US" dirty="0">
                <a:solidFill>
                  <a:srgbClr val="323232"/>
                </a:solidFill>
              </a:rPr>
              <a:t>組付けごとに存在するやりづらさ</a:t>
            </a:r>
          </a:p>
        </p:txBody>
      </p:sp>
      <p:sp>
        <p:nvSpPr>
          <p:cNvPr id="13" name="四角形: 角を丸くする 12">
            <a:extLst>
              <a:ext uri="{FF2B5EF4-FFF2-40B4-BE49-F238E27FC236}">
                <a16:creationId xmlns:a16="http://schemas.microsoft.com/office/drawing/2014/main" id="{067DD656-38C1-4B37-97E5-6E70B72EAF6B}"/>
              </a:ext>
            </a:extLst>
          </p:cNvPr>
          <p:cNvSpPr/>
          <p:nvPr/>
        </p:nvSpPr>
        <p:spPr>
          <a:xfrm>
            <a:off x="311989" y="5772173"/>
            <a:ext cx="8563154" cy="556061"/>
          </a:xfrm>
          <a:prstGeom prst="roundRect">
            <a:avLst/>
          </a:prstGeom>
          <a:solidFill>
            <a:srgbClr val="65B8D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t>2</a:t>
            </a:r>
            <a:r>
              <a:rPr kumimoji="1" lang="ja-JP" altLang="en-US" sz="2000" b="1" dirty="0"/>
              <a:t>つのやりづらさの情報を記したファイルを作成する</a:t>
            </a:r>
            <a:endParaRPr kumimoji="1" lang="en-US" altLang="ja-JP" sz="2000" b="1" dirty="0"/>
          </a:p>
        </p:txBody>
      </p:sp>
    </p:spTree>
    <p:extLst>
      <p:ext uri="{BB962C8B-B14F-4D97-AF65-F5344CB8AC3E}">
        <p14:creationId xmlns:p14="http://schemas.microsoft.com/office/powerpoint/2010/main" val="4042323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54FECE-9899-44CF-87CD-9CFB2CAA9506}"/>
              </a:ext>
            </a:extLst>
          </p:cNvPr>
          <p:cNvSpPr>
            <a:spLocks noGrp="1"/>
          </p:cNvSpPr>
          <p:nvPr>
            <p:ph type="title"/>
          </p:nvPr>
        </p:nvSpPr>
        <p:spPr/>
        <p:txBody>
          <a:bodyPr/>
          <a:lstStyle/>
          <a:p>
            <a:r>
              <a:rPr kumimoji="1" lang="en-US" altLang="ja-JP" dirty="0"/>
              <a:t>Input</a:t>
            </a:r>
            <a:r>
              <a:rPr kumimoji="1" lang="ja-JP" altLang="en-US" dirty="0"/>
              <a:t>の前準備</a:t>
            </a:r>
            <a:r>
              <a:rPr kumimoji="1" lang="en-US" altLang="ja-JP" dirty="0"/>
              <a:t>~</a:t>
            </a:r>
            <a:r>
              <a:rPr kumimoji="1" lang="ja-JP" altLang="en-US" dirty="0"/>
              <a:t>やりづらさについて</a:t>
            </a:r>
            <a:r>
              <a:rPr kumimoji="1" lang="en-US" altLang="ja-JP" dirty="0"/>
              <a:t>~</a:t>
            </a:r>
            <a:r>
              <a:rPr kumimoji="1" lang="ja-JP" altLang="en-US" dirty="0"/>
              <a:t>番外編</a:t>
            </a:r>
          </a:p>
        </p:txBody>
      </p:sp>
      <p:sp>
        <p:nvSpPr>
          <p:cNvPr id="5" name="テキスト ボックス 4">
            <a:extLst>
              <a:ext uri="{FF2B5EF4-FFF2-40B4-BE49-F238E27FC236}">
                <a16:creationId xmlns:a16="http://schemas.microsoft.com/office/drawing/2014/main" id="{1A27E7EB-B63F-4EB1-9F15-D9CDABB00521}"/>
              </a:ext>
            </a:extLst>
          </p:cNvPr>
          <p:cNvSpPr txBox="1"/>
          <p:nvPr/>
        </p:nvSpPr>
        <p:spPr>
          <a:xfrm>
            <a:off x="0" y="806679"/>
            <a:ext cx="9309250" cy="523220"/>
          </a:xfrm>
          <a:prstGeom prst="rect">
            <a:avLst/>
          </a:prstGeom>
          <a:noFill/>
        </p:spPr>
        <p:txBody>
          <a:bodyPr wrap="square" rtlCol="0">
            <a:spAutoFit/>
          </a:bodyPr>
          <a:lstStyle/>
          <a:p>
            <a:pPr algn="l"/>
            <a:r>
              <a:rPr kumimoji="1" lang="ja-JP" altLang="en-US" sz="1400" dirty="0">
                <a:solidFill>
                  <a:srgbClr val="323232"/>
                </a:solidFill>
              </a:rPr>
              <a:t>やりづらさ情報は治具マトリクスでも代用できる</a:t>
            </a:r>
            <a:endParaRPr kumimoji="1" lang="en-US" altLang="ja-JP" sz="1400" dirty="0">
              <a:solidFill>
                <a:srgbClr val="323232"/>
              </a:solidFill>
            </a:endParaRPr>
          </a:p>
          <a:p>
            <a:r>
              <a:rPr kumimoji="1" lang="en-US" altLang="ja-JP" sz="1400" dirty="0">
                <a:solidFill>
                  <a:srgbClr val="323232"/>
                </a:solidFill>
              </a:rPr>
              <a:t>※</a:t>
            </a:r>
            <a:r>
              <a:rPr kumimoji="1" lang="ja-JP" altLang="en-US" sz="1400" dirty="0">
                <a:solidFill>
                  <a:srgbClr val="323232"/>
                </a:solidFill>
              </a:rPr>
              <a:t>部品特性要因評価＆組付け特性要因評価</a:t>
            </a:r>
            <a:r>
              <a:rPr kumimoji="1" lang="en-US" altLang="ja-JP" sz="1400" dirty="0">
                <a:solidFill>
                  <a:srgbClr val="323232"/>
                </a:solidFill>
              </a:rPr>
              <a:t>or</a:t>
            </a:r>
            <a:r>
              <a:rPr kumimoji="1" lang="ja-JP" altLang="en-US" sz="1400" dirty="0">
                <a:solidFill>
                  <a:srgbClr val="323232"/>
                </a:solidFill>
              </a:rPr>
              <a:t>治具マトリクスだけのどちらかで両方は必要ありません</a:t>
            </a:r>
            <a:endParaRPr kumimoji="1" lang="ja-JP" altLang="en-US" sz="1600" dirty="0">
              <a:solidFill>
                <a:srgbClr val="323232"/>
              </a:solidFill>
            </a:endParaRPr>
          </a:p>
        </p:txBody>
      </p:sp>
      <p:pic>
        <p:nvPicPr>
          <p:cNvPr id="7" name="図 6">
            <a:extLst>
              <a:ext uri="{FF2B5EF4-FFF2-40B4-BE49-F238E27FC236}">
                <a16:creationId xmlns:a16="http://schemas.microsoft.com/office/drawing/2014/main" id="{76DC4CB7-645A-4F25-AE2B-5BC280DBCFA9}"/>
              </a:ext>
            </a:extLst>
          </p:cNvPr>
          <p:cNvPicPr>
            <a:picLocks noChangeAspect="1"/>
          </p:cNvPicPr>
          <p:nvPr/>
        </p:nvPicPr>
        <p:blipFill rotWithShape="1">
          <a:blip r:embed="rId2"/>
          <a:srcRect b="5696"/>
          <a:stretch/>
        </p:blipFill>
        <p:spPr>
          <a:xfrm>
            <a:off x="0" y="1391454"/>
            <a:ext cx="9144000" cy="4850489"/>
          </a:xfrm>
          <a:prstGeom prst="rect">
            <a:avLst/>
          </a:prstGeom>
        </p:spPr>
      </p:pic>
      <p:sp>
        <p:nvSpPr>
          <p:cNvPr id="8" name="テキスト ボックス 7">
            <a:extLst>
              <a:ext uri="{FF2B5EF4-FFF2-40B4-BE49-F238E27FC236}">
                <a16:creationId xmlns:a16="http://schemas.microsoft.com/office/drawing/2014/main" id="{1DAD4397-00A5-4E38-9066-4F09FF031D19}"/>
              </a:ext>
            </a:extLst>
          </p:cNvPr>
          <p:cNvSpPr txBox="1"/>
          <p:nvPr/>
        </p:nvSpPr>
        <p:spPr>
          <a:xfrm>
            <a:off x="618567" y="6241943"/>
            <a:ext cx="7682574" cy="523220"/>
          </a:xfrm>
          <a:prstGeom prst="rect">
            <a:avLst/>
          </a:prstGeom>
          <a:noFill/>
        </p:spPr>
        <p:txBody>
          <a:bodyPr wrap="square">
            <a:spAutoFit/>
          </a:bodyPr>
          <a:lstStyle/>
          <a:p>
            <a:r>
              <a:rPr kumimoji="1" lang="en-US" altLang="ja-JP" sz="1400" dirty="0">
                <a:solidFill>
                  <a:srgbClr val="323232"/>
                </a:solidFill>
              </a:rPr>
              <a:t>VFDL</a:t>
            </a:r>
            <a:r>
              <a:rPr kumimoji="1" lang="ja-JP" altLang="en-US" sz="1400" dirty="0">
                <a:solidFill>
                  <a:srgbClr val="323232"/>
                </a:solidFill>
              </a:rPr>
              <a:t>データの「治具マトリクス」を</a:t>
            </a:r>
            <a:r>
              <a:rPr kumimoji="1" lang="en-US" altLang="ja-JP" sz="1400" dirty="0">
                <a:solidFill>
                  <a:srgbClr val="323232"/>
                </a:solidFill>
              </a:rPr>
              <a:t>csv</a:t>
            </a:r>
            <a:r>
              <a:rPr kumimoji="1" lang="ja-JP" altLang="en-US" sz="1400" dirty="0">
                <a:solidFill>
                  <a:srgbClr val="323232"/>
                </a:solidFill>
              </a:rPr>
              <a:t>ファイルにして保存し，存在するやりづらさに</a:t>
            </a:r>
            <a:r>
              <a:rPr kumimoji="1" lang="en-US" altLang="ja-JP" sz="1400" dirty="0">
                <a:solidFill>
                  <a:srgbClr val="323232"/>
                </a:solidFill>
              </a:rPr>
              <a:t>1</a:t>
            </a:r>
            <a:r>
              <a:rPr kumimoji="1" lang="ja-JP" altLang="en-US" sz="1400" dirty="0">
                <a:solidFill>
                  <a:srgbClr val="323232"/>
                </a:solidFill>
              </a:rPr>
              <a:t>を入れる．それ以外の空欄には</a:t>
            </a:r>
            <a:r>
              <a:rPr kumimoji="1" lang="en-US" altLang="ja-JP" sz="1400" dirty="0">
                <a:solidFill>
                  <a:srgbClr val="323232"/>
                </a:solidFill>
              </a:rPr>
              <a:t>0</a:t>
            </a:r>
            <a:r>
              <a:rPr kumimoji="1" lang="ja-JP" altLang="en-US" sz="1400" dirty="0">
                <a:solidFill>
                  <a:srgbClr val="323232"/>
                </a:solidFill>
              </a:rPr>
              <a:t>を入れておく</a:t>
            </a:r>
            <a:endParaRPr lang="ja-JP" altLang="en-US" sz="1400" dirty="0"/>
          </a:p>
        </p:txBody>
      </p:sp>
      <p:sp>
        <p:nvSpPr>
          <p:cNvPr id="9" name="正方形/長方形 8">
            <a:extLst>
              <a:ext uri="{FF2B5EF4-FFF2-40B4-BE49-F238E27FC236}">
                <a16:creationId xmlns:a16="http://schemas.microsoft.com/office/drawing/2014/main" id="{8B813840-0A25-465D-AEFC-0A74F43B63AB}"/>
              </a:ext>
            </a:extLst>
          </p:cNvPr>
          <p:cNvSpPr/>
          <p:nvPr/>
        </p:nvSpPr>
        <p:spPr>
          <a:xfrm>
            <a:off x="3890683" y="6006499"/>
            <a:ext cx="699247" cy="17032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2413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A4A4A7-BB33-493F-B637-E2856021103D}"/>
              </a:ext>
            </a:extLst>
          </p:cNvPr>
          <p:cNvSpPr>
            <a:spLocks noGrp="1"/>
          </p:cNvSpPr>
          <p:nvPr>
            <p:ph type="title"/>
          </p:nvPr>
        </p:nvSpPr>
        <p:spPr/>
        <p:txBody>
          <a:bodyPr/>
          <a:lstStyle/>
          <a:p>
            <a:r>
              <a:rPr kumimoji="1" lang="ja-JP" altLang="en-US" dirty="0"/>
              <a:t>両手組付けリスト作成システムを使用する</a:t>
            </a:r>
          </a:p>
        </p:txBody>
      </p:sp>
      <p:pic>
        <p:nvPicPr>
          <p:cNvPr id="5" name="図 4">
            <a:extLst>
              <a:ext uri="{FF2B5EF4-FFF2-40B4-BE49-F238E27FC236}">
                <a16:creationId xmlns:a16="http://schemas.microsoft.com/office/drawing/2014/main" id="{F5ABF8AE-CB8A-4D12-BD5E-53B45CF82785}"/>
              </a:ext>
            </a:extLst>
          </p:cNvPr>
          <p:cNvPicPr>
            <a:picLocks noChangeAspect="1"/>
          </p:cNvPicPr>
          <p:nvPr/>
        </p:nvPicPr>
        <p:blipFill>
          <a:blip r:embed="rId2"/>
          <a:stretch>
            <a:fillRect/>
          </a:stretch>
        </p:blipFill>
        <p:spPr>
          <a:xfrm>
            <a:off x="0" y="4608349"/>
            <a:ext cx="9144000" cy="1595534"/>
          </a:xfrm>
          <a:prstGeom prst="rect">
            <a:avLst/>
          </a:prstGeom>
        </p:spPr>
      </p:pic>
      <p:pic>
        <p:nvPicPr>
          <p:cNvPr id="7" name="図 6">
            <a:extLst>
              <a:ext uri="{FF2B5EF4-FFF2-40B4-BE49-F238E27FC236}">
                <a16:creationId xmlns:a16="http://schemas.microsoft.com/office/drawing/2014/main" id="{E5BF4AD3-78C4-49FB-961B-690C4F3B5FE2}"/>
              </a:ext>
            </a:extLst>
          </p:cNvPr>
          <p:cNvPicPr>
            <a:picLocks noChangeAspect="1"/>
          </p:cNvPicPr>
          <p:nvPr/>
        </p:nvPicPr>
        <p:blipFill rotWithShape="1">
          <a:blip r:embed="rId3"/>
          <a:srcRect r="44902" b="60634"/>
          <a:stretch/>
        </p:blipFill>
        <p:spPr>
          <a:xfrm>
            <a:off x="0" y="857250"/>
            <a:ext cx="5038165" cy="2024811"/>
          </a:xfrm>
          <a:prstGeom prst="rect">
            <a:avLst/>
          </a:prstGeom>
        </p:spPr>
      </p:pic>
      <p:pic>
        <p:nvPicPr>
          <p:cNvPr id="9" name="図 8">
            <a:extLst>
              <a:ext uri="{FF2B5EF4-FFF2-40B4-BE49-F238E27FC236}">
                <a16:creationId xmlns:a16="http://schemas.microsoft.com/office/drawing/2014/main" id="{847ED140-939B-4E32-AA5D-60887275CBC2}"/>
              </a:ext>
            </a:extLst>
          </p:cNvPr>
          <p:cNvPicPr>
            <a:picLocks noChangeAspect="1"/>
          </p:cNvPicPr>
          <p:nvPr/>
        </p:nvPicPr>
        <p:blipFill rotWithShape="1">
          <a:blip r:embed="rId4"/>
          <a:srcRect r="43431" b="60634"/>
          <a:stretch/>
        </p:blipFill>
        <p:spPr>
          <a:xfrm>
            <a:off x="3541058" y="2490602"/>
            <a:ext cx="5172635" cy="2024811"/>
          </a:xfrm>
          <a:prstGeom prst="rect">
            <a:avLst/>
          </a:prstGeom>
        </p:spPr>
      </p:pic>
      <p:sp>
        <p:nvSpPr>
          <p:cNvPr id="10" name="テキスト ボックス 9">
            <a:extLst>
              <a:ext uri="{FF2B5EF4-FFF2-40B4-BE49-F238E27FC236}">
                <a16:creationId xmlns:a16="http://schemas.microsoft.com/office/drawing/2014/main" id="{2632D609-8185-4914-B93F-06B6B547E055}"/>
              </a:ext>
            </a:extLst>
          </p:cNvPr>
          <p:cNvSpPr txBox="1"/>
          <p:nvPr/>
        </p:nvSpPr>
        <p:spPr>
          <a:xfrm>
            <a:off x="5282339" y="1608045"/>
            <a:ext cx="2985247" cy="523220"/>
          </a:xfrm>
          <a:prstGeom prst="rect">
            <a:avLst/>
          </a:prstGeom>
          <a:noFill/>
        </p:spPr>
        <p:txBody>
          <a:bodyPr wrap="square" rtlCol="0">
            <a:spAutoFit/>
          </a:bodyPr>
          <a:lstStyle/>
          <a:p>
            <a:pPr algn="l"/>
            <a:r>
              <a:rPr kumimoji="1" lang="ja-JP" altLang="en-US" sz="1400" dirty="0"/>
              <a:t>両手組付けリスト作成システム</a:t>
            </a:r>
            <a:r>
              <a:rPr kumimoji="1" lang="ja-JP" altLang="en-US" sz="1400" dirty="0">
                <a:solidFill>
                  <a:srgbClr val="323232"/>
                </a:solidFill>
              </a:rPr>
              <a:t>の中の</a:t>
            </a:r>
            <a:r>
              <a:rPr kumimoji="1" lang="en-US" altLang="ja-JP" sz="1400" dirty="0">
                <a:solidFill>
                  <a:srgbClr val="323232"/>
                </a:solidFill>
              </a:rPr>
              <a:t>Debug</a:t>
            </a:r>
            <a:r>
              <a:rPr kumimoji="1" lang="ja-JP" altLang="en-US" sz="1400" dirty="0">
                <a:solidFill>
                  <a:srgbClr val="323232"/>
                </a:solidFill>
              </a:rPr>
              <a:t>をクリック</a:t>
            </a:r>
          </a:p>
        </p:txBody>
      </p:sp>
      <p:sp>
        <p:nvSpPr>
          <p:cNvPr id="11" name="テキスト ボックス 10">
            <a:extLst>
              <a:ext uri="{FF2B5EF4-FFF2-40B4-BE49-F238E27FC236}">
                <a16:creationId xmlns:a16="http://schemas.microsoft.com/office/drawing/2014/main" id="{2BF1F480-0191-408C-AFC8-14AAE9470546}"/>
              </a:ext>
            </a:extLst>
          </p:cNvPr>
          <p:cNvSpPr txBox="1"/>
          <p:nvPr/>
        </p:nvSpPr>
        <p:spPr>
          <a:xfrm>
            <a:off x="301162" y="3429000"/>
            <a:ext cx="2985247" cy="307777"/>
          </a:xfrm>
          <a:prstGeom prst="rect">
            <a:avLst/>
          </a:prstGeom>
          <a:noFill/>
        </p:spPr>
        <p:txBody>
          <a:bodyPr wrap="square" rtlCol="0">
            <a:spAutoFit/>
          </a:bodyPr>
          <a:lstStyle/>
          <a:p>
            <a:pPr algn="l"/>
            <a:r>
              <a:rPr kumimoji="1" lang="en-US" altLang="ja-JP" sz="1400" dirty="0">
                <a:solidFill>
                  <a:srgbClr val="323232"/>
                </a:solidFill>
              </a:rPr>
              <a:t>Debug</a:t>
            </a:r>
            <a:r>
              <a:rPr kumimoji="1" lang="ja-JP" altLang="en-US" sz="1400" dirty="0">
                <a:solidFill>
                  <a:srgbClr val="323232"/>
                </a:solidFill>
              </a:rPr>
              <a:t>の中の</a:t>
            </a:r>
            <a:r>
              <a:rPr kumimoji="1" lang="en-US" altLang="ja-JP" sz="1400" dirty="0">
                <a:solidFill>
                  <a:srgbClr val="323232"/>
                </a:solidFill>
              </a:rPr>
              <a:t>input</a:t>
            </a:r>
            <a:r>
              <a:rPr kumimoji="1" lang="ja-JP" altLang="en-US" sz="1400" dirty="0">
                <a:solidFill>
                  <a:srgbClr val="323232"/>
                </a:solidFill>
              </a:rPr>
              <a:t>をクリック</a:t>
            </a:r>
          </a:p>
        </p:txBody>
      </p:sp>
      <p:sp>
        <p:nvSpPr>
          <p:cNvPr id="12" name="テキスト ボックス 11">
            <a:extLst>
              <a:ext uri="{FF2B5EF4-FFF2-40B4-BE49-F238E27FC236}">
                <a16:creationId xmlns:a16="http://schemas.microsoft.com/office/drawing/2014/main" id="{3DF2D304-2A92-4647-8FDF-1F9713F56998}"/>
              </a:ext>
            </a:extLst>
          </p:cNvPr>
          <p:cNvSpPr txBox="1"/>
          <p:nvPr/>
        </p:nvSpPr>
        <p:spPr>
          <a:xfrm>
            <a:off x="2281939" y="6195225"/>
            <a:ext cx="4580121" cy="369332"/>
          </a:xfrm>
          <a:prstGeom prst="rect">
            <a:avLst/>
          </a:prstGeom>
          <a:noFill/>
        </p:spPr>
        <p:txBody>
          <a:bodyPr wrap="square" rtlCol="0">
            <a:spAutoFit/>
          </a:bodyPr>
          <a:lstStyle/>
          <a:p>
            <a:pPr algn="ctr"/>
            <a:r>
              <a:rPr kumimoji="1" lang="en-US" altLang="ja-JP" dirty="0">
                <a:solidFill>
                  <a:srgbClr val="323232"/>
                </a:solidFill>
              </a:rPr>
              <a:t>Input</a:t>
            </a:r>
            <a:r>
              <a:rPr kumimoji="1" lang="ja-JP" altLang="en-US" dirty="0">
                <a:solidFill>
                  <a:srgbClr val="323232"/>
                </a:solidFill>
              </a:rPr>
              <a:t>情報にパラメータを入力する</a:t>
            </a:r>
          </a:p>
        </p:txBody>
      </p:sp>
    </p:spTree>
    <p:extLst>
      <p:ext uri="{BB962C8B-B14F-4D97-AF65-F5344CB8AC3E}">
        <p14:creationId xmlns:p14="http://schemas.microsoft.com/office/powerpoint/2010/main" val="2307669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17CEEE-45C9-4E00-B442-42940213270E}"/>
              </a:ext>
            </a:extLst>
          </p:cNvPr>
          <p:cNvSpPr>
            <a:spLocks noGrp="1"/>
          </p:cNvSpPr>
          <p:nvPr>
            <p:ph type="title"/>
          </p:nvPr>
        </p:nvSpPr>
        <p:spPr/>
        <p:txBody>
          <a:bodyPr/>
          <a:lstStyle/>
          <a:p>
            <a:r>
              <a:rPr kumimoji="1" lang="ja-JP" altLang="en-US" dirty="0"/>
              <a:t>複数の作業に対応した</a:t>
            </a:r>
            <a:r>
              <a:rPr kumimoji="1" lang="en-US" altLang="ja-JP" dirty="0"/>
              <a:t>VFDL</a:t>
            </a:r>
            <a:r>
              <a:rPr kumimoji="1" lang="ja-JP" altLang="en-US" dirty="0"/>
              <a:t>の導出手順</a:t>
            </a:r>
          </a:p>
        </p:txBody>
      </p:sp>
      <p:grpSp>
        <p:nvGrpSpPr>
          <p:cNvPr id="4" name="グループ化 3">
            <a:extLst>
              <a:ext uri="{FF2B5EF4-FFF2-40B4-BE49-F238E27FC236}">
                <a16:creationId xmlns:a16="http://schemas.microsoft.com/office/drawing/2014/main" id="{1E3D8215-7F77-4F70-A1AE-159495A269BA}"/>
              </a:ext>
            </a:extLst>
          </p:cNvPr>
          <p:cNvGrpSpPr/>
          <p:nvPr/>
        </p:nvGrpSpPr>
        <p:grpSpPr>
          <a:xfrm>
            <a:off x="4563533" y="1155338"/>
            <a:ext cx="4550321" cy="3584103"/>
            <a:chOff x="4563534" y="1155338"/>
            <a:chExt cx="4499536" cy="3584103"/>
          </a:xfrm>
        </p:grpSpPr>
        <p:sp>
          <p:nvSpPr>
            <p:cNvPr id="5" name="四角形: 角を丸くする 4">
              <a:extLst>
                <a:ext uri="{FF2B5EF4-FFF2-40B4-BE49-F238E27FC236}">
                  <a16:creationId xmlns:a16="http://schemas.microsoft.com/office/drawing/2014/main" id="{5008A27A-AE0B-4695-8FA6-CD994E94FEDB}"/>
                </a:ext>
              </a:extLst>
            </p:cNvPr>
            <p:cNvSpPr/>
            <p:nvPr/>
          </p:nvSpPr>
          <p:spPr>
            <a:xfrm>
              <a:off x="7340266" y="3041054"/>
              <a:ext cx="1722804" cy="1698387"/>
            </a:xfrm>
            <a:prstGeom prst="roundRect">
              <a:avLst>
                <a:gd name="adj" fmla="val 330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四角形: 角を丸くする 5">
              <a:extLst>
                <a:ext uri="{FF2B5EF4-FFF2-40B4-BE49-F238E27FC236}">
                  <a16:creationId xmlns:a16="http://schemas.microsoft.com/office/drawing/2014/main" id="{A41D9B3B-C9C8-4330-A2F7-A5EEA3BE663A}"/>
                </a:ext>
              </a:extLst>
            </p:cNvPr>
            <p:cNvSpPr/>
            <p:nvPr/>
          </p:nvSpPr>
          <p:spPr>
            <a:xfrm>
              <a:off x="6568583" y="1786962"/>
              <a:ext cx="2494486" cy="1664420"/>
            </a:xfrm>
            <a:prstGeom prst="roundRect">
              <a:avLst>
                <a:gd name="adj" fmla="val 330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四角形: 角を丸くする 6">
              <a:extLst>
                <a:ext uri="{FF2B5EF4-FFF2-40B4-BE49-F238E27FC236}">
                  <a16:creationId xmlns:a16="http://schemas.microsoft.com/office/drawing/2014/main" id="{893ABD08-4756-4696-8D3B-EC7D0740674D}"/>
                </a:ext>
              </a:extLst>
            </p:cNvPr>
            <p:cNvSpPr/>
            <p:nvPr/>
          </p:nvSpPr>
          <p:spPr>
            <a:xfrm>
              <a:off x="4563534" y="1155338"/>
              <a:ext cx="4499535" cy="733437"/>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8" name="グループ化 7">
            <a:extLst>
              <a:ext uri="{FF2B5EF4-FFF2-40B4-BE49-F238E27FC236}">
                <a16:creationId xmlns:a16="http://schemas.microsoft.com/office/drawing/2014/main" id="{6C157912-19D8-4105-A52A-A0D5373246F0}"/>
              </a:ext>
            </a:extLst>
          </p:cNvPr>
          <p:cNvGrpSpPr/>
          <p:nvPr/>
        </p:nvGrpSpPr>
        <p:grpSpPr>
          <a:xfrm>
            <a:off x="3823043" y="2362099"/>
            <a:ext cx="3470389" cy="1700191"/>
            <a:chOff x="3812609" y="2437002"/>
            <a:chExt cx="3470389" cy="1629116"/>
          </a:xfrm>
        </p:grpSpPr>
        <p:sp>
          <p:nvSpPr>
            <p:cNvPr id="9" name="四角形: 角を丸くする 8">
              <a:extLst>
                <a:ext uri="{FF2B5EF4-FFF2-40B4-BE49-F238E27FC236}">
                  <a16:creationId xmlns:a16="http://schemas.microsoft.com/office/drawing/2014/main" id="{9CB80DCC-E2DC-41F8-86A8-33735614AB78}"/>
                </a:ext>
              </a:extLst>
            </p:cNvPr>
            <p:cNvSpPr/>
            <p:nvPr/>
          </p:nvSpPr>
          <p:spPr>
            <a:xfrm>
              <a:off x="3812609" y="2437002"/>
              <a:ext cx="1665946" cy="1627387"/>
            </a:xfrm>
            <a:prstGeom prst="roundRect">
              <a:avLst>
                <a:gd name="adj" fmla="val 5453"/>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D4927E73-DEA2-4C27-90AE-76083AB2B5DD}"/>
                </a:ext>
              </a:extLst>
            </p:cNvPr>
            <p:cNvSpPr/>
            <p:nvPr/>
          </p:nvSpPr>
          <p:spPr>
            <a:xfrm>
              <a:off x="5209203" y="3535359"/>
              <a:ext cx="2073795" cy="530759"/>
            </a:xfrm>
            <a:prstGeom prst="roundRect">
              <a:avLst>
                <a:gd name="adj" fmla="val 5453"/>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518DDCD1-9B64-46EF-9187-8997E59F08E5}"/>
              </a:ext>
            </a:extLst>
          </p:cNvPr>
          <p:cNvGrpSpPr/>
          <p:nvPr/>
        </p:nvGrpSpPr>
        <p:grpSpPr>
          <a:xfrm>
            <a:off x="1097276" y="2364023"/>
            <a:ext cx="4327802" cy="3070716"/>
            <a:chOff x="1097276" y="2364023"/>
            <a:chExt cx="4327802" cy="3070716"/>
          </a:xfrm>
        </p:grpSpPr>
        <p:sp>
          <p:nvSpPr>
            <p:cNvPr id="12" name="四角形: 角を丸くする 11">
              <a:extLst>
                <a:ext uri="{FF2B5EF4-FFF2-40B4-BE49-F238E27FC236}">
                  <a16:creationId xmlns:a16="http://schemas.microsoft.com/office/drawing/2014/main" id="{38154F62-F9EC-4ACA-9E1D-19C36C3B03E7}"/>
                </a:ext>
              </a:extLst>
            </p:cNvPr>
            <p:cNvSpPr/>
            <p:nvPr/>
          </p:nvSpPr>
          <p:spPr>
            <a:xfrm>
              <a:off x="3282289" y="4507393"/>
              <a:ext cx="2142789" cy="923377"/>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D087AAA2-1D93-46EA-8666-B6FF0F462F99}"/>
                </a:ext>
              </a:extLst>
            </p:cNvPr>
            <p:cNvSpPr/>
            <p:nvPr/>
          </p:nvSpPr>
          <p:spPr>
            <a:xfrm>
              <a:off x="1097276" y="2364023"/>
              <a:ext cx="2618047" cy="3070716"/>
            </a:xfrm>
            <a:prstGeom prst="roundRect">
              <a:avLst>
                <a:gd name="adj" fmla="val 5018"/>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4D8FDEC7-E673-4EB2-947B-187AFF068336}"/>
              </a:ext>
            </a:extLst>
          </p:cNvPr>
          <p:cNvGrpSpPr/>
          <p:nvPr/>
        </p:nvGrpSpPr>
        <p:grpSpPr>
          <a:xfrm>
            <a:off x="3371862" y="1088947"/>
            <a:ext cx="972108" cy="785443"/>
            <a:chOff x="2481964" y="798242"/>
            <a:chExt cx="972108" cy="785443"/>
          </a:xfrm>
        </p:grpSpPr>
        <p:sp>
          <p:nvSpPr>
            <p:cNvPr id="15" name="四角形: 角を丸くする 14">
              <a:extLst>
                <a:ext uri="{FF2B5EF4-FFF2-40B4-BE49-F238E27FC236}">
                  <a16:creationId xmlns:a16="http://schemas.microsoft.com/office/drawing/2014/main" id="{3391C38F-B6FC-4EA2-8089-80936680606E}"/>
                </a:ext>
              </a:extLst>
            </p:cNvPr>
            <p:cNvSpPr/>
            <p:nvPr/>
          </p:nvSpPr>
          <p:spPr>
            <a:xfrm>
              <a:off x="2488131" y="798242"/>
              <a:ext cx="965941" cy="748382"/>
            </a:xfrm>
            <a:prstGeom prst="roundRect">
              <a:avLst>
                <a:gd name="adj" fmla="val 7431"/>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16" name="グループ化 15">
              <a:extLst>
                <a:ext uri="{FF2B5EF4-FFF2-40B4-BE49-F238E27FC236}">
                  <a16:creationId xmlns:a16="http://schemas.microsoft.com/office/drawing/2014/main" id="{4BEA15EB-8308-418C-B880-D8C67E54466B}"/>
                </a:ext>
              </a:extLst>
            </p:cNvPr>
            <p:cNvGrpSpPr/>
            <p:nvPr/>
          </p:nvGrpSpPr>
          <p:grpSpPr>
            <a:xfrm>
              <a:off x="2481964" y="887238"/>
              <a:ext cx="972108" cy="696447"/>
              <a:chOff x="210642" y="449508"/>
              <a:chExt cx="1584176" cy="1134948"/>
            </a:xfrm>
          </p:grpSpPr>
          <p:pic>
            <p:nvPicPr>
              <p:cNvPr id="17" name="図 16">
                <a:extLst>
                  <a:ext uri="{FF2B5EF4-FFF2-40B4-BE49-F238E27FC236}">
                    <a16:creationId xmlns:a16="http://schemas.microsoft.com/office/drawing/2014/main" id="{4E2B69BC-C18D-4249-B38F-32AEB9674F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1798" y="449508"/>
                <a:ext cx="591911" cy="591912"/>
              </a:xfrm>
              <a:prstGeom prst="rect">
                <a:avLst/>
              </a:prstGeom>
            </p:spPr>
          </p:pic>
          <p:sp>
            <p:nvSpPr>
              <p:cNvPr id="18" name="テキスト ボックス 17">
                <a:extLst>
                  <a:ext uri="{FF2B5EF4-FFF2-40B4-BE49-F238E27FC236}">
                    <a16:creationId xmlns:a16="http://schemas.microsoft.com/office/drawing/2014/main" id="{36CA7F19-BCE8-4A5A-A791-56949A57805E}"/>
                  </a:ext>
                </a:extLst>
              </p:cNvPr>
              <p:cNvSpPr txBox="1"/>
              <p:nvPr/>
            </p:nvSpPr>
            <p:spPr>
              <a:xfrm>
                <a:off x="210642" y="982583"/>
                <a:ext cx="1584176" cy="601873"/>
              </a:xfrm>
              <a:prstGeom prst="rect">
                <a:avLst/>
              </a:prstGeom>
              <a:noFill/>
            </p:spPr>
            <p:txBody>
              <a:bodyPr wrap="square" rtlCol="0">
                <a:spAutoFit/>
              </a:bodyPr>
              <a:lstStyle/>
              <a:p>
                <a:pPr algn="ctr"/>
                <a:r>
                  <a:rPr lang="en-US" altLang="ja-JP" sz="900" dirty="0"/>
                  <a:t>Maya</a:t>
                </a:r>
              </a:p>
              <a:p>
                <a:pPr algn="ctr"/>
                <a:r>
                  <a:rPr lang="en-US" altLang="ja-JP" sz="900" dirty="0"/>
                  <a:t>(PLP</a:t>
                </a:r>
                <a:r>
                  <a:rPr lang="ja-JP" altLang="en-US" sz="900" dirty="0"/>
                  <a:t>システム</a:t>
                </a:r>
                <a:r>
                  <a:rPr lang="en-US" altLang="ja-JP" sz="900" dirty="0"/>
                  <a:t>)</a:t>
                </a:r>
                <a:endParaRPr kumimoji="1" lang="ja-JP" altLang="en-US" sz="900" dirty="0"/>
              </a:p>
            </p:txBody>
          </p:sp>
        </p:grpSp>
      </p:grpSp>
      <p:grpSp>
        <p:nvGrpSpPr>
          <p:cNvPr id="19" name="グループ化 18">
            <a:extLst>
              <a:ext uri="{FF2B5EF4-FFF2-40B4-BE49-F238E27FC236}">
                <a16:creationId xmlns:a16="http://schemas.microsoft.com/office/drawing/2014/main" id="{5652780E-D656-4B08-B7E4-7FB7ADD20784}"/>
              </a:ext>
            </a:extLst>
          </p:cNvPr>
          <p:cNvGrpSpPr/>
          <p:nvPr/>
        </p:nvGrpSpPr>
        <p:grpSpPr>
          <a:xfrm>
            <a:off x="979357" y="1155338"/>
            <a:ext cx="2017832" cy="622659"/>
            <a:chOff x="4757967" y="-179977"/>
            <a:chExt cx="2466917" cy="600814"/>
          </a:xfrm>
        </p:grpSpPr>
        <p:sp>
          <p:nvSpPr>
            <p:cNvPr id="20" name="平行四辺形 19">
              <a:extLst>
                <a:ext uri="{FF2B5EF4-FFF2-40B4-BE49-F238E27FC236}">
                  <a16:creationId xmlns:a16="http://schemas.microsoft.com/office/drawing/2014/main" id="{191B264B-FDC5-4F98-A6F1-A5FDCEA5E43D}"/>
                </a:ext>
              </a:extLst>
            </p:cNvPr>
            <p:cNvSpPr/>
            <p:nvPr/>
          </p:nvSpPr>
          <p:spPr>
            <a:xfrm>
              <a:off x="4757967" y="-179977"/>
              <a:ext cx="2461139" cy="600814"/>
            </a:xfrm>
            <a:prstGeom prst="parallelogram">
              <a:avLst/>
            </a:prstGeom>
            <a:solidFill>
              <a:schemeClr val="accent1">
                <a:lumMod val="20000"/>
                <a:lumOff val="8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ysClr val="windowText" lastClr="000000"/>
                </a:solidFill>
              </a:endParaRPr>
            </a:p>
          </p:txBody>
        </p:sp>
        <p:sp>
          <p:nvSpPr>
            <p:cNvPr id="21" name="テキスト ボックス 20">
              <a:extLst>
                <a:ext uri="{FF2B5EF4-FFF2-40B4-BE49-F238E27FC236}">
                  <a16:creationId xmlns:a16="http://schemas.microsoft.com/office/drawing/2014/main" id="{1E7F7925-C85B-457B-85AA-C15D29957A86}"/>
                </a:ext>
              </a:extLst>
            </p:cNvPr>
            <p:cNvSpPr txBox="1"/>
            <p:nvPr/>
          </p:nvSpPr>
          <p:spPr>
            <a:xfrm>
              <a:off x="6009243" y="-115011"/>
              <a:ext cx="1215641" cy="504864"/>
            </a:xfrm>
            <a:prstGeom prst="rect">
              <a:avLst/>
            </a:prstGeom>
            <a:noFill/>
          </p:spPr>
          <p:txBody>
            <a:bodyPr wrap="square" rtlCol="0">
              <a:spAutoFit/>
            </a:bodyPr>
            <a:lstStyle/>
            <a:p>
              <a:pPr algn="ctr"/>
              <a:r>
                <a:rPr kumimoji="1" lang="en-US" altLang="ja-JP" sz="1400" dirty="0"/>
                <a:t>3DCAD</a:t>
              </a:r>
            </a:p>
            <a:p>
              <a:pPr algn="ctr"/>
              <a:r>
                <a:rPr kumimoji="1" lang="ja-JP" altLang="en-US" sz="1400" dirty="0"/>
                <a:t>データ</a:t>
              </a:r>
            </a:p>
          </p:txBody>
        </p:sp>
      </p:grpSp>
      <p:cxnSp>
        <p:nvCxnSpPr>
          <p:cNvPr id="22" name="直線矢印コネクタ 21">
            <a:extLst>
              <a:ext uri="{FF2B5EF4-FFF2-40B4-BE49-F238E27FC236}">
                <a16:creationId xmlns:a16="http://schemas.microsoft.com/office/drawing/2014/main" id="{93ECBE70-7ABC-4783-85F4-E3234A2C20DD}"/>
              </a:ext>
            </a:extLst>
          </p:cNvPr>
          <p:cNvCxnSpPr>
            <a:cxnSpLocks/>
            <a:stCxn id="20" idx="2"/>
            <a:endCxn id="15" idx="1"/>
          </p:cNvCxnSpPr>
          <p:nvPr/>
        </p:nvCxnSpPr>
        <p:spPr>
          <a:xfrm flipV="1">
            <a:off x="2914631" y="1463138"/>
            <a:ext cx="463398" cy="3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平行四辺形 22">
            <a:extLst>
              <a:ext uri="{FF2B5EF4-FFF2-40B4-BE49-F238E27FC236}">
                <a16:creationId xmlns:a16="http://schemas.microsoft.com/office/drawing/2014/main" id="{79CC770B-BBFC-4E51-B715-4802F26105AB}"/>
              </a:ext>
            </a:extLst>
          </p:cNvPr>
          <p:cNvSpPr/>
          <p:nvPr/>
        </p:nvSpPr>
        <p:spPr>
          <a:xfrm>
            <a:off x="1340228" y="2535451"/>
            <a:ext cx="2351856" cy="910343"/>
          </a:xfrm>
          <a:prstGeom prst="parallelogram">
            <a:avLst/>
          </a:prstGeom>
          <a:solidFill>
            <a:schemeClr val="accent1">
              <a:lumMod val="20000"/>
              <a:lumOff val="80000"/>
            </a:schemeClr>
          </a:solidFill>
          <a:ln w="9525">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r>
              <a:rPr kumimoji="1" lang="ja-JP" altLang="en-US" sz="1400" dirty="0"/>
              <a:t>・部品属性</a:t>
            </a:r>
            <a:endParaRPr kumimoji="1" lang="en-US" altLang="ja-JP" sz="1400" dirty="0"/>
          </a:p>
          <a:p>
            <a:r>
              <a:rPr kumimoji="1" lang="ja-JP" altLang="en-US" sz="1400" dirty="0"/>
              <a:t>・中間製品属性</a:t>
            </a:r>
            <a:endParaRPr kumimoji="1" lang="en-US" altLang="ja-JP" sz="1400" dirty="0"/>
          </a:p>
          <a:p>
            <a:r>
              <a:rPr kumimoji="1" lang="ja-JP" altLang="en-US" sz="1400" dirty="0"/>
              <a:t>・組立位置情報</a:t>
            </a:r>
            <a:endParaRPr kumimoji="1" lang="en-US" altLang="ja-JP" sz="1400" dirty="0"/>
          </a:p>
          <a:p>
            <a:r>
              <a:rPr kumimoji="1" lang="ja-JP" altLang="en-US" sz="1400" dirty="0"/>
              <a:t>・組付表</a:t>
            </a:r>
            <a:endParaRPr kumimoji="1" lang="en-US" altLang="ja-JP" sz="1400" dirty="0"/>
          </a:p>
        </p:txBody>
      </p:sp>
      <p:cxnSp>
        <p:nvCxnSpPr>
          <p:cNvPr id="24" name="コネクタ: カギ線 23">
            <a:extLst>
              <a:ext uri="{FF2B5EF4-FFF2-40B4-BE49-F238E27FC236}">
                <a16:creationId xmlns:a16="http://schemas.microsoft.com/office/drawing/2014/main" id="{1DE6CE82-B906-48BB-A723-A1D6FB9A80A0}"/>
              </a:ext>
            </a:extLst>
          </p:cNvPr>
          <p:cNvCxnSpPr>
            <a:cxnSpLocks/>
            <a:stCxn id="18" idx="2"/>
            <a:endCxn id="23" idx="0"/>
          </p:cNvCxnSpPr>
          <p:nvPr/>
        </p:nvCxnSpPr>
        <p:spPr>
          <a:xfrm rot="5400000">
            <a:off x="2856506" y="1534040"/>
            <a:ext cx="661061" cy="134176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25" name="四角形: 角を丸くする 24">
            <a:extLst>
              <a:ext uri="{FF2B5EF4-FFF2-40B4-BE49-F238E27FC236}">
                <a16:creationId xmlns:a16="http://schemas.microsoft.com/office/drawing/2014/main" id="{CDD670AC-D90A-4542-8FF0-972CAC0CA498}"/>
              </a:ext>
            </a:extLst>
          </p:cNvPr>
          <p:cNvSpPr/>
          <p:nvPr/>
        </p:nvSpPr>
        <p:spPr>
          <a:xfrm>
            <a:off x="1516499" y="4674694"/>
            <a:ext cx="1775327" cy="546087"/>
          </a:xfrm>
          <a:prstGeom prst="roundRect">
            <a:avLst/>
          </a:prstGeom>
          <a:solidFill>
            <a:schemeClr val="accent6">
              <a:lumMod val="40000"/>
              <a:lumOff val="60000"/>
            </a:schemeClr>
          </a:solidFill>
          <a:ln w="952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dirty="0">
                <a:solidFill>
                  <a:schemeClr val="tx1"/>
                </a:solidFill>
              </a:rPr>
              <a:t>両手組付けリスト作成システム</a:t>
            </a:r>
          </a:p>
        </p:txBody>
      </p:sp>
      <p:sp>
        <p:nvSpPr>
          <p:cNvPr id="26" name="平行四辺形 25">
            <a:extLst>
              <a:ext uri="{FF2B5EF4-FFF2-40B4-BE49-F238E27FC236}">
                <a16:creationId xmlns:a16="http://schemas.microsoft.com/office/drawing/2014/main" id="{D89EE0A6-DF65-4ADB-AAEC-F8FE813286F7}"/>
              </a:ext>
            </a:extLst>
          </p:cNvPr>
          <p:cNvSpPr/>
          <p:nvPr/>
        </p:nvSpPr>
        <p:spPr>
          <a:xfrm>
            <a:off x="3986962" y="2672369"/>
            <a:ext cx="1184428" cy="311663"/>
          </a:xfrm>
          <a:prstGeom prst="parallelogram">
            <a:avLst/>
          </a:prstGeom>
          <a:solidFill>
            <a:schemeClr val="accent1">
              <a:lumMod val="20000"/>
              <a:lumOff val="80000"/>
            </a:schemeClr>
          </a:solidFill>
          <a:ln w="9525">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t>組立順序</a:t>
            </a:r>
            <a:endParaRPr kumimoji="1" lang="en-US" altLang="ja-JP" sz="1400" dirty="0"/>
          </a:p>
        </p:txBody>
      </p:sp>
      <p:cxnSp>
        <p:nvCxnSpPr>
          <p:cNvPr id="27" name="コネクタ: カギ線 26">
            <a:extLst>
              <a:ext uri="{FF2B5EF4-FFF2-40B4-BE49-F238E27FC236}">
                <a16:creationId xmlns:a16="http://schemas.microsoft.com/office/drawing/2014/main" id="{2FDE084A-A08A-4969-9923-2E350292C4B3}"/>
              </a:ext>
            </a:extLst>
          </p:cNvPr>
          <p:cNvCxnSpPr>
            <a:cxnSpLocks/>
            <a:stCxn id="18" idx="2"/>
            <a:endCxn id="26" idx="0"/>
          </p:cNvCxnSpPr>
          <p:nvPr/>
        </p:nvCxnSpPr>
        <p:spPr>
          <a:xfrm rot="16200000" flipH="1">
            <a:off x="3819557" y="1912749"/>
            <a:ext cx="797979" cy="72126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8" name="平行四辺形 27">
            <a:extLst>
              <a:ext uri="{FF2B5EF4-FFF2-40B4-BE49-F238E27FC236}">
                <a16:creationId xmlns:a16="http://schemas.microsoft.com/office/drawing/2014/main" id="{9CCC4C77-FB46-437A-ABFD-EE7D4FA75CF9}"/>
              </a:ext>
            </a:extLst>
          </p:cNvPr>
          <p:cNvSpPr/>
          <p:nvPr/>
        </p:nvSpPr>
        <p:spPr>
          <a:xfrm>
            <a:off x="3852563" y="4670214"/>
            <a:ext cx="1453226" cy="546087"/>
          </a:xfrm>
          <a:prstGeom prst="parallelogram">
            <a:avLst/>
          </a:prstGeom>
          <a:solidFill>
            <a:schemeClr val="accent2">
              <a:lumMod val="40000"/>
              <a:lumOff val="60000"/>
            </a:schemeClr>
          </a:solidFill>
          <a:ln w="9525">
            <a:solidFill>
              <a:schemeClr val="accent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t>両手組付けリスト</a:t>
            </a:r>
            <a:endParaRPr kumimoji="1" lang="en-US" altLang="ja-JP" sz="1400" dirty="0"/>
          </a:p>
        </p:txBody>
      </p:sp>
      <p:cxnSp>
        <p:nvCxnSpPr>
          <p:cNvPr id="29" name="直線矢印コネクタ 28">
            <a:extLst>
              <a:ext uri="{FF2B5EF4-FFF2-40B4-BE49-F238E27FC236}">
                <a16:creationId xmlns:a16="http://schemas.microsoft.com/office/drawing/2014/main" id="{6FCF88BE-1245-4988-ACA9-2212F8262FEF}"/>
              </a:ext>
            </a:extLst>
          </p:cNvPr>
          <p:cNvCxnSpPr>
            <a:cxnSpLocks/>
            <a:stCxn id="25" idx="3"/>
            <a:endCxn id="28" idx="5"/>
          </p:cNvCxnSpPr>
          <p:nvPr/>
        </p:nvCxnSpPr>
        <p:spPr>
          <a:xfrm flipV="1">
            <a:off x="3291826" y="4943258"/>
            <a:ext cx="628998" cy="4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四角形: 角を丸くする 29">
            <a:extLst>
              <a:ext uri="{FF2B5EF4-FFF2-40B4-BE49-F238E27FC236}">
                <a16:creationId xmlns:a16="http://schemas.microsoft.com/office/drawing/2014/main" id="{7822EF41-0E96-4FE5-BB0F-B23A4EB883FA}"/>
              </a:ext>
            </a:extLst>
          </p:cNvPr>
          <p:cNvSpPr/>
          <p:nvPr/>
        </p:nvSpPr>
        <p:spPr>
          <a:xfrm>
            <a:off x="3852563" y="3545814"/>
            <a:ext cx="1453226" cy="478272"/>
          </a:xfrm>
          <a:prstGeom prst="roundRect">
            <a:avLst/>
          </a:prstGeom>
          <a:solidFill>
            <a:schemeClr val="accent6">
              <a:lumMod val="40000"/>
              <a:lumOff val="60000"/>
            </a:schemeClr>
          </a:solidFill>
          <a:ln w="952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200" dirty="0">
                <a:solidFill>
                  <a:schemeClr val="tx1"/>
                </a:solidFill>
              </a:rPr>
              <a:t>動作付き組立順序作成システム</a:t>
            </a:r>
          </a:p>
        </p:txBody>
      </p:sp>
      <p:cxnSp>
        <p:nvCxnSpPr>
          <p:cNvPr id="31" name="直線矢印コネクタ 30">
            <a:extLst>
              <a:ext uri="{FF2B5EF4-FFF2-40B4-BE49-F238E27FC236}">
                <a16:creationId xmlns:a16="http://schemas.microsoft.com/office/drawing/2014/main" id="{E24C2286-6A75-412D-BC3D-9B3B35B84A8A}"/>
              </a:ext>
            </a:extLst>
          </p:cNvPr>
          <p:cNvCxnSpPr>
            <a:cxnSpLocks/>
            <a:stCxn id="26" idx="4"/>
            <a:endCxn id="30" idx="0"/>
          </p:cNvCxnSpPr>
          <p:nvPr/>
        </p:nvCxnSpPr>
        <p:spPr>
          <a:xfrm>
            <a:off x="4579176" y="2984032"/>
            <a:ext cx="0" cy="5617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線矢印コネクタ 31">
            <a:extLst>
              <a:ext uri="{FF2B5EF4-FFF2-40B4-BE49-F238E27FC236}">
                <a16:creationId xmlns:a16="http://schemas.microsoft.com/office/drawing/2014/main" id="{719F298C-17B6-4F8D-8C12-EFEBB95BEC67}"/>
              </a:ext>
            </a:extLst>
          </p:cNvPr>
          <p:cNvCxnSpPr>
            <a:cxnSpLocks/>
            <a:stCxn id="28" idx="0"/>
            <a:endCxn id="30" idx="2"/>
          </p:cNvCxnSpPr>
          <p:nvPr/>
        </p:nvCxnSpPr>
        <p:spPr>
          <a:xfrm flipV="1">
            <a:off x="4579176" y="4024086"/>
            <a:ext cx="0" cy="6461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平行四辺形 32">
            <a:extLst>
              <a:ext uri="{FF2B5EF4-FFF2-40B4-BE49-F238E27FC236}">
                <a16:creationId xmlns:a16="http://schemas.microsoft.com/office/drawing/2014/main" id="{547D5753-A617-4E5C-973A-90B21FDD0651}"/>
              </a:ext>
            </a:extLst>
          </p:cNvPr>
          <p:cNvSpPr/>
          <p:nvPr/>
        </p:nvSpPr>
        <p:spPr>
          <a:xfrm>
            <a:off x="5596709" y="3532536"/>
            <a:ext cx="1633855" cy="499669"/>
          </a:xfrm>
          <a:prstGeom prst="parallelogram">
            <a:avLst/>
          </a:prstGeom>
          <a:solidFill>
            <a:schemeClr val="accent2">
              <a:lumMod val="40000"/>
              <a:lumOff val="60000"/>
            </a:schemeClr>
          </a:solidFill>
          <a:ln w="9525">
            <a:solidFill>
              <a:schemeClr val="accent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t>動作付き</a:t>
            </a:r>
            <a:endParaRPr kumimoji="1" lang="en-US" altLang="ja-JP" sz="1400" dirty="0"/>
          </a:p>
          <a:p>
            <a:pPr algn="ctr"/>
            <a:r>
              <a:rPr kumimoji="1" lang="ja-JP" altLang="en-US" sz="1400" dirty="0"/>
              <a:t>組立順序</a:t>
            </a:r>
            <a:endParaRPr kumimoji="1" lang="en-US" altLang="ja-JP" sz="1400" dirty="0"/>
          </a:p>
        </p:txBody>
      </p:sp>
      <p:cxnSp>
        <p:nvCxnSpPr>
          <p:cNvPr id="34" name="直線矢印コネクタ 33">
            <a:extLst>
              <a:ext uri="{FF2B5EF4-FFF2-40B4-BE49-F238E27FC236}">
                <a16:creationId xmlns:a16="http://schemas.microsoft.com/office/drawing/2014/main" id="{9FA0FA02-A607-4EC3-9D22-A065541E33DE}"/>
              </a:ext>
            </a:extLst>
          </p:cNvPr>
          <p:cNvCxnSpPr>
            <a:cxnSpLocks/>
            <a:stCxn id="30" idx="3"/>
            <a:endCxn id="33" idx="5"/>
          </p:cNvCxnSpPr>
          <p:nvPr/>
        </p:nvCxnSpPr>
        <p:spPr>
          <a:xfrm flipV="1">
            <a:off x="5305789" y="3782371"/>
            <a:ext cx="353379" cy="2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四角形: 角を丸くする 37">
            <a:extLst>
              <a:ext uri="{FF2B5EF4-FFF2-40B4-BE49-F238E27FC236}">
                <a16:creationId xmlns:a16="http://schemas.microsoft.com/office/drawing/2014/main" id="{A12ABA93-5174-464D-924C-604983A63C4E}"/>
              </a:ext>
            </a:extLst>
          </p:cNvPr>
          <p:cNvSpPr/>
          <p:nvPr/>
        </p:nvSpPr>
        <p:spPr>
          <a:xfrm>
            <a:off x="7144107" y="2813379"/>
            <a:ext cx="1918963" cy="546087"/>
          </a:xfrm>
          <a:prstGeom prst="roundRect">
            <a:avLst/>
          </a:prstGeom>
          <a:solidFill>
            <a:schemeClr val="accent6">
              <a:lumMod val="40000"/>
              <a:lumOff val="60000"/>
            </a:schemeClr>
          </a:solidFill>
          <a:ln w="952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dirty="0">
                <a:solidFill>
                  <a:schemeClr val="tx1"/>
                </a:solidFill>
              </a:rPr>
              <a:t>作業別シミュレーションシステム</a:t>
            </a:r>
          </a:p>
        </p:txBody>
      </p:sp>
      <p:cxnSp>
        <p:nvCxnSpPr>
          <p:cNvPr id="39" name="コネクタ: カギ線 38">
            <a:extLst>
              <a:ext uri="{FF2B5EF4-FFF2-40B4-BE49-F238E27FC236}">
                <a16:creationId xmlns:a16="http://schemas.microsoft.com/office/drawing/2014/main" id="{3864F643-A006-4927-93D4-4E7B68E2FBBB}"/>
              </a:ext>
            </a:extLst>
          </p:cNvPr>
          <p:cNvCxnSpPr>
            <a:cxnSpLocks/>
            <a:stCxn id="60" idx="2"/>
            <a:endCxn id="38" idx="0"/>
          </p:cNvCxnSpPr>
          <p:nvPr/>
        </p:nvCxnSpPr>
        <p:spPr>
          <a:xfrm rot="5400000">
            <a:off x="8053316" y="2490435"/>
            <a:ext cx="373217" cy="27267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40" name="平行四辺形 39">
            <a:extLst>
              <a:ext uri="{FF2B5EF4-FFF2-40B4-BE49-F238E27FC236}">
                <a16:creationId xmlns:a16="http://schemas.microsoft.com/office/drawing/2014/main" id="{AEBF9CC4-CF9C-4AC1-B34E-AAC515421F9D}"/>
              </a:ext>
            </a:extLst>
          </p:cNvPr>
          <p:cNvSpPr/>
          <p:nvPr/>
        </p:nvSpPr>
        <p:spPr>
          <a:xfrm>
            <a:off x="7463129" y="4250530"/>
            <a:ext cx="1309056" cy="402132"/>
          </a:xfrm>
          <a:prstGeom prst="parallelogram">
            <a:avLst/>
          </a:prstGeom>
          <a:solidFill>
            <a:schemeClr val="accent2">
              <a:lumMod val="40000"/>
              <a:lumOff val="60000"/>
            </a:schemeClr>
          </a:solidFill>
          <a:ln w="9525">
            <a:solidFill>
              <a:schemeClr val="accent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t>VFDL</a:t>
            </a:r>
          </a:p>
        </p:txBody>
      </p:sp>
      <p:cxnSp>
        <p:nvCxnSpPr>
          <p:cNvPr id="41" name="直線矢印コネクタ 40">
            <a:extLst>
              <a:ext uri="{FF2B5EF4-FFF2-40B4-BE49-F238E27FC236}">
                <a16:creationId xmlns:a16="http://schemas.microsoft.com/office/drawing/2014/main" id="{57773864-B3E7-4BF0-8395-610D2ACB6E88}"/>
              </a:ext>
            </a:extLst>
          </p:cNvPr>
          <p:cNvCxnSpPr>
            <a:cxnSpLocks/>
            <a:stCxn id="38" idx="2"/>
            <a:endCxn id="40" idx="0"/>
          </p:cNvCxnSpPr>
          <p:nvPr/>
        </p:nvCxnSpPr>
        <p:spPr>
          <a:xfrm>
            <a:off x="8103589" y="3359466"/>
            <a:ext cx="14068" cy="891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コネクタ: カギ線 43">
            <a:extLst>
              <a:ext uri="{FF2B5EF4-FFF2-40B4-BE49-F238E27FC236}">
                <a16:creationId xmlns:a16="http://schemas.microsoft.com/office/drawing/2014/main" id="{8A99D077-5EAE-4F4B-8E06-F286E0561911}"/>
              </a:ext>
            </a:extLst>
          </p:cNvPr>
          <p:cNvCxnSpPr>
            <a:cxnSpLocks/>
            <a:stCxn id="33" idx="1"/>
            <a:endCxn id="38" idx="1"/>
          </p:cNvCxnSpPr>
          <p:nvPr/>
        </p:nvCxnSpPr>
        <p:spPr>
          <a:xfrm rot="5400000" flipH="1" flipV="1">
            <a:off x="6587045" y="2975474"/>
            <a:ext cx="446113" cy="66801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7" name="コネクタ: カギ線 46">
            <a:extLst>
              <a:ext uri="{FF2B5EF4-FFF2-40B4-BE49-F238E27FC236}">
                <a16:creationId xmlns:a16="http://schemas.microsoft.com/office/drawing/2014/main" id="{AED35ACB-1AB5-4B73-A7BA-6E9CAE1C3E19}"/>
              </a:ext>
            </a:extLst>
          </p:cNvPr>
          <p:cNvCxnSpPr>
            <a:cxnSpLocks/>
            <a:stCxn id="68" idx="4"/>
            <a:endCxn id="38" idx="0"/>
          </p:cNvCxnSpPr>
          <p:nvPr/>
        </p:nvCxnSpPr>
        <p:spPr>
          <a:xfrm rot="16200000" flipH="1">
            <a:off x="7242468" y="1952258"/>
            <a:ext cx="963660" cy="758581"/>
          </a:xfrm>
          <a:prstGeom prst="bentConnector3">
            <a:avLst>
              <a:gd name="adj1" fmla="val 74187"/>
            </a:avLst>
          </a:prstGeom>
          <a:ln>
            <a:tailEnd type="triangle"/>
          </a:ln>
        </p:spPr>
        <p:style>
          <a:lnRef idx="1">
            <a:schemeClr val="dk1"/>
          </a:lnRef>
          <a:fillRef idx="0">
            <a:schemeClr val="dk1"/>
          </a:fillRef>
          <a:effectRef idx="0">
            <a:schemeClr val="dk1"/>
          </a:effectRef>
          <a:fontRef idx="minor">
            <a:schemeClr val="tx1"/>
          </a:fontRef>
        </p:style>
      </p:cxnSp>
      <p:pic>
        <p:nvPicPr>
          <p:cNvPr id="48" name="図 47">
            <a:extLst>
              <a:ext uri="{FF2B5EF4-FFF2-40B4-BE49-F238E27FC236}">
                <a16:creationId xmlns:a16="http://schemas.microsoft.com/office/drawing/2014/main" id="{88D832C4-1077-4BBA-885D-D7DF51C71AA8}"/>
              </a:ext>
            </a:extLst>
          </p:cNvPr>
          <p:cNvPicPr>
            <a:picLocks noChangeAspect="1"/>
          </p:cNvPicPr>
          <p:nvPr/>
        </p:nvPicPr>
        <p:blipFill>
          <a:blip r:embed="rId3"/>
          <a:stretch>
            <a:fillRect/>
          </a:stretch>
        </p:blipFill>
        <p:spPr>
          <a:xfrm>
            <a:off x="1156580" y="1287936"/>
            <a:ext cx="1014380" cy="350160"/>
          </a:xfrm>
          <a:prstGeom prst="rect">
            <a:avLst/>
          </a:prstGeom>
        </p:spPr>
      </p:pic>
      <p:cxnSp>
        <p:nvCxnSpPr>
          <p:cNvPr id="49" name="直線矢印コネクタ 48">
            <a:extLst>
              <a:ext uri="{FF2B5EF4-FFF2-40B4-BE49-F238E27FC236}">
                <a16:creationId xmlns:a16="http://schemas.microsoft.com/office/drawing/2014/main" id="{1A579918-6E8A-4C0A-8D2E-72B71CDD9596}"/>
              </a:ext>
            </a:extLst>
          </p:cNvPr>
          <p:cNvCxnSpPr>
            <a:cxnSpLocks/>
            <a:stCxn id="23" idx="3"/>
            <a:endCxn id="25" idx="0"/>
          </p:cNvCxnSpPr>
          <p:nvPr/>
        </p:nvCxnSpPr>
        <p:spPr>
          <a:xfrm>
            <a:off x="2402363" y="3445794"/>
            <a:ext cx="1800" cy="1228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平行四辺形 49">
            <a:extLst>
              <a:ext uri="{FF2B5EF4-FFF2-40B4-BE49-F238E27FC236}">
                <a16:creationId xmlns:a16="http://schemas.microsoft.com/office/drawing/2014/main" id="{0056121B-53B7-4EB9-A94D-8162A97A8CBD}"/>
              </a:ext>
            </a:extLst>
          </p:cNvPr>
          <p:cNvSpPr/>
          <p:nvPr/>
        </p:nvSpPr>
        <p:spPr>
          <a:xfrm>
            <a:off x="1097276" y="3637280"/>
            <a:ext cx="2596652" cy="910343"/>
          </a:xfrm>
          <a:prstGeom prst="parallelogram">
            <a:avLst/>
          </a:prstGeom>
          <a:solidFill>
            <a:schemeClr val="accent1">
              <a:lumMod val="20000"/>
              <a:lumOff val="80000"/>
            </a:schemeClr>
          </a:solidFill>
          <a:ln w="9525">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r>
              <a:rPr kumimoji="1" lang="ja-JP" altLang="en-US" sz="1400" dirty="0"/>
              <a:t>・部品特性</a:t>
            </a:r>
            <a:endParaRPr kumimoji="1" lang="en-US" altLang="ja-JP" sz="1400" dirty="0"/>
          </a:p>
          <a:p>
            <a:r>
              <a:rPr kumimoji="1" lang="ja-JP" altLang="en-US" sz="1400" dirty="0"/>
              <a:t>・接触線特性</a:t>
            </a:r>
            <a:endParaRPr kumimoji="1" lang="en-US" altLang="ja-JP" sz="1400" dirty="0"/>
          </a:p>
          <a:p>
            <a:r>
              <a:rPr kumimoji="1" lang="ja-JP" altLang="en-US" sz="1400" dirty="0"/>
              <a:t>・</a:t>
            </a:r>
            <a:r>
              <a:rPr kumimoji="1" lang="ja-JP" altLang="en-US" sz="1400" dirty="0">
                <a:solidFill>
                  <a:srgbClr val="323232"/>
                </a:solidFill>
              </a:rPr>
              <a:t>部品特性要因評価</a:t>
            </a:r>
          </a:p>
          <a:p>
            <a:r>
              <a:rPr kumimoji="1" lang="ja-JP" altLang="en-US" sz="1400" dirty="0"/>
              <a:t>・</a:t>
            </a:r>
            <a:r>
              <a:rPr kumimoji="1" lang="ja-JP" altLang="en-US" sz="1400" dirty="0">
                <a:solidFill>
                  <a:srgbClr val="323232"/>
                </a:solidFill>
              </a:rPr>
              <a:t>組付け特性要因評価</a:t>
            </a:r>
          </a:p>
        </p:txBody>
      </p:sp>
      <p:sp>
        <p:nvSpPr>
          <p:cNvPr id="51" name="フローチャート: 手操作入力 50">
            <a:extLst>
              <a:ext uri="{FF2B5EF4-FFF2-40B4-BE49-F238E27FC236}">
                <a16:creationId xmlns:a16="http://schemas.microsoft.com/office/drawing/2014/main" id="{EC70FAC8-FF0F-4C04-BA10-EF4D9BA14E0E}"/>
              </a:ext>
            </a:extLst>
          </p:cNvPr>
          <p:cNvSpPr/>
          <p:nvPr/>
        </p:nvSpPr>
        <p:spPr>
          <a:xfrm>
            <a:off x="110105" y="5619405"/>
            <a:ext cx="1418032" cy="644301"/>
          </a:xfrm>
          <a:prstGeom prst="flowChartManualInpu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solidFill>
                  <a:srgbClr val="323232"/>
                </a:solidFill>
              </a:rPr>
              <a:t>やりづらさに関する情報</a:t>
            </a:r>
            <a:endParaRPr kumimoji="1" lang="ja-JP" altLang="en-US" sz="1600" dirty="0">
              <a:solidFill>
                <a:srgbClr val="323232"/>
              </a:solidFill>
            </a:endParaRPr>
          </a:p>
        </p:txBody>
      </p:sp>
      <p:cxnSp>
        <p:nvCxnSpPr>
          <p:cNvPr id="52" name="コネクタ: カギ線 51">
            <a:extLst>
              <a:ext uri="{FF2B5EF4-FFF2-40B4-BE49-F238E27FC236}">
                <a16:creationId xmlns:a16="http://schemas.microsoft.com/office/drawing/2014/main" id="{7EDE7F7A-E7A8-4056-87C5-C239C83C8B81}"/>
              </a:ext>
            </a:extLst>
          </p:cNvPr>
          <p:cNvCxnSpPr>
            <a:cxnSpLocks/>
            <a:stCxn id="51" idx="0"/>
            <a:endCxn id="50" idx="5"/>
          </p:cNvCxnSpPr>
          <p:nvPr/>
        </p:nvCxnSpPr>
        <p:spPr>
          <a:xfrm rot="5400000" flipH="1" flipV="1">
            <a:off x="219404" y="4692170"/>
            <a:ext cx="1591383" cy="39194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53" name="テキスト ボックス 52">
            <a:extLst>
              <a:ext uri="{FF2B5EF4-FFF2-40B4-BE49-F238E27FC236}">
                <a16:creationId xmlns:a16="http://schemas.microsoft.com/office/drawing/2014/main" id="{E1091CC6-5D08-4CD2-A231-E90669C6A655}"/>
              </a:ext>
            </a:extLst>
          </p:cNvPr>
          <p:cNvSpPr txBox="1"/>
          <p:nvPr/>
        </p:nvSpPr>
        <p:spPr>
          <a:xfrm>
            <a:off x="332122" y="6256218"/>
            <a:ext cx="920030" cy="276999"/>
          </a:xfrm>
          <a:prstGeom prst="rect">
            <a:avLst/>
          </a:prstGeom>
          <a:noFill/>
        </p:spPr>
        <p:txBody>
          <a:bodyPr wrap="square" rtlCol="0">
            <a:spAutoFit/>
          </a:bodyPr>
          <a:lstStyle/>
          <a:p>
            <a:pPr algn="ctr"/>
            <a:r>
              <a:rPr kumimoji="1" lang="ja-JP" altLang="en-US" sz="1200" b="1" dirty="0">
                <a:solidFill>
                  <a:srgbClr val="323232"/>
                </a:solidFill>
              </a:rPr>
              <a:t>手入力</a:t>
            </a:r>
          </a:p>
        </p:txBody>
      </p:sp>
      <p:sp>
        <p:nvSpPr>
          <p:cNvPr id="54" name="テキスト ボックス 53">
            <a:extLst>
              <a:ext uri="{FF2B5EF4-FFF2-40B4-BE49-F238E27FC236}">
                <a16:creationId xmlns:a16="http://schemas.microsoft.com/office/drawing/2014/main" id="{8B3A7C17-E7D1-4A36-917A-3E65D94CB5A2}"/>
              </a:ext>
            </a:extLst>
          </p:cNvPr>
          <p:cNvSpPr txBox="1"/>
          <p:nvPr/>
        </p:nvSpPr>
        <p:spPr>
          <a:xfrm>
            <a:off x="474964" y="2042267"/>
            <a:ext cx="1939451" cy="461665"/>
          </a:xfrm>
          <a:prstGeom prst="rect">
            <a:avLst/>
          </a:prstGeom>
          <a:solidFill>
            <a:schemeClr val="accent4">
              <a:lumMod val="40000"/>
              <a:lumOff val="6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l"/>
            <a:r>
              <a:rPr kumimoji="1" lang="ja-JP" altLang="en-US" sz="1200" b="1" dirty="0">
                <a:solidFill>
                  <a:srgbClr val="323232"/>
                </a:solidFill>
              </a:rPr>
              <a:t>①組付けが</a:t>
            </a:r>
            <a:r>
              <a:rPr kumimoji="1" lang="en-US" altLang="ja-JP" sz="1200" b="1" dirty="0">
                <a:solidFill>
                  <a:srgbClr val="323232"/>
                </a:solidFill>
              </a:rPr>
              <a:t>10</a:t>
            </a:r>
            <a:r>
              <a:rPr kumimoji="1" lang="ja-JP" altLang="en-US" sz="1200" b="1" dirty="0">
                <a:solidFill>
                  <a:srgbClr val="323232"/>
                </a:solidFill>
              </a:rPr>
              <a:t>種類の作業のうちどれになるか分類</a:t>
            </a:r>
          </a:p>
        </p:txBody>
      </p:sp>
      <p:sp>
        <p:nvSpPr>
          <p:cNvPr id="55" name="テキスト ボックス 54">
            <a:extLst>
              <a:ext uri="{FF2B5EF4-FFF2-40B4-BE49-F238E27FC236}">
                <a16:creationId xmlns:a16="http://schemas.microsoft.com/office/drawing/2014/main" id="{DB9D263C-333F-4219-88B3-29DCAE16718D}"/>
              </a:ext>
            </a:extLst>
          </p:cNvPr>
          <p:cNvSpPr txBox="1"/>
          <p:nvPr/>
        </p:nvSpPr>
        <p:spPr>
          <a:xfrm>
            <a:off x="4830008" y="2173872"/>
            <a:ext cx="1453226" cy="461665"/>
          </a:xfrm>
          <a:prstGeom prst="rect">
            <a:avLst/>
          </a:prstGeom>
          <a:solidFill>
            <a:schemeClr val="accent6">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l"/>
            <a:r>
              <a:rPr kumimoji="1" lang="ja-JP" altLang="en-US" sz="1200" b="1" dirty="0">
                <a:solidFill>
                  <a:srgbClr val="323232"/>
                </a:solidFill>
              </a:rPr>
              <a:t>②組立順序に動作番号を付ける</a:t>
            </a:r>
          </a:p>
        </p:txBody>
      </p:sp>
      <p:sp>
        <p:nvSpPr>
          <p:cNvPr id="56" name="テキスト ボックス 55">
            <a:extLst>
              <a:ext uri="{FF2B5EF4-FFF2-40B4-BE49-F238E27FC236}">
                <a16:creationId xmlns:a16="http://schemas.microsoft.com/office/drawing/2014/main" id="{0BC9B226-ACAB-485B-8015-9246DA91E02E}"/>
              </a:ext>
            </a:extLst>
          </p:cNvPr>
          <p:cNvSpPr txBox="1"/>
          <p:nvPr/>
        </p:nvSpPr>
        <p:spPr>
          <a:xfrm>
            <a:off x="4800032" y="859619"/>
            <a:ext cx="1425420" cy="276999"/>
          </a:xfrm>
          <a:prstGeom prst="rect">
            <a:avLst/>
          </a:prstGeom>
          <a:solidFill>
            <a:schemeClr val="accent5">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l"/>
            <a:r>
              <a:rPr kumimoji="1" lang="ja-JP" altLang="en-US" sz="1200" b="1" dirty="0">
                <a:solidFill>
                  <a:srgbClr val="323232"/>
                </a:solidFill>
              </a:rPr>
              <a:t>③</a:t>
            </a:r>
            <a:r>
              <a:rPr kumimoji="1" lang="en-US" altLang="ja-JP" sz="1200" b="1" dirty="0">
                <a:solidFill>
                  <a:srgbClr val="323232"/>
                </a:solidFill>
              </a:rPr>
              <a:t>VFDL</a:t>
            </a:r>
            <a:r>
              <a:rPr kumimoji="1" lang="ja-JP" altLang="en-US" sz="1200" b="1" dirty="0">
                <a:solidFill>
                  <a:srgbClr val="323232"/>
                </a:solidFill>
              </a:rPr>
              <a:t>を作成する</a:t>
            </a:r>
          </a:p>
        </p:txBody>
      </p:sp>
      <p:pic>
        <p:nvPicPr>
          <p:cNvPr id="58" name="図 57">
            <a:extLst>
              <a:ext uri="{FF2B5EF4-FFF2-40B4-BE49-F238E27FC236}">
                <a16:creationId xmlns:a16="http://schemas.microsoft.com/office/drawing/2014/main" id="{54815CA7-59A2-4F1C-97F1-F6AEA14F4845}"/>
              </a:ext>
            </a:extLst>
          </p:cNvPr>
          <p:cNvPicPr>
            <a:picLocks noChangeAspect="1"/>
          </p:cNvPicPr>
          <p:nvPr/>
        </p:nvPicPr>
        <p:blipFill>
          <a:blip r:embed="rId4"/>
          <a:stretch>
            <a:fillRect/>
          </a:stretch>
        </p:blipFill>
        <p:spPr>
          <a:xfrm>
            <a:off x="4120055" y="5494260"/>
            <a:ext cx="1185734" cy="1274886"/>
          </a:xfrm>
          <a:prstGeom prst="rect">
            <a:avLst/>
          </a:prstGeom>
        </p:spPr>
      </p:pic>
      <p:pic>
        <p:nvPicPr>
          <p:cNvPr id="59" name="図 58">
            <a:extLst>
              <a:ext uri="{FF2B5EF4-FFF2-40B4-BE49-F238E27FC236}">
                <a16:creationId xmlns:a16="http://schemas.microsoft.com/office/drawing/2014/main" id="{0121024E-F341-42DC-BB49-EF6BEB209E4B}"/>
              </a:ext>
            </a:extLst>
          </p:cNvPr>
          <p:cNvPicPr>
            <a:picLocks noChangeAspect="1"/>
          </p:cNvPicPr>
          <p:nvPr/>
        </p:nvPicPr>
        <p:blipFill>
          <a:blip r:embed="rId5"/>
          <a:stretch>
            <a:fillRect/>
          </a:stretch>
        </p:blipFill>
        <p:spPr>
          <a:xfrm>
            <a:off x="7523562" y="4903543"/>
            <a:ext cx="1412299" cy="1618502"/>
          </a:xfrm>
          <a:prstGeom prst="rect">
            <a:avLst/>
          </a:prstGeom>
          <a:ln w="19050">
            <a:solidFill>
              <a:schemeClr val="tx1"/>
            </a:solidFill>
          </a:ln>
        </p:spPr>
      </p:pic>
      <p:sp>
        <p:nvSpPr>
          <p:cNvPr id="60" name="フローチャート: 手操作入力 59">
            <a:extLst>
              <a:ext uri="{FF2B5EF4-FFF2-40B4-BE49-F238E27FC236}">
                <a16:creationId xmlns:a16="http://schemas.microsoft.com/office/drawing/2014/main" id="{6DBDEA1A-8800-40A8-B8D1-1359D3980200}"/>
              </a:ext>
            </a:extLst>
          </p:cNvPr>
          <p:cNvSpPr/>
          <p:nvPr/>
        </p:nvSpPr>
        <p:spPr>
          <a:xfrm>
            <a:off x="7721601" y="1786961"/>
            <a:ext cx="1309316" cy="653201"/>
          </a:xfrm>
          <a:prstGeom prst="flowChartManualInpu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100" dirty="0">
                <a:solidFill>
                  <a:srgbClr val="323232"/>
                </a:solidFill>
              </a:rPr>
              <a:t>レイアウト情報</a:t>
            </a:r>
            <a:endParaRPr kumimoji="1" lang="en-US" altLang="ja-JP" sz="1100" dirty="0">
              <a:solidFill>
                <a:srgbClr val="323232"/>
              </a:solidFill>
            </a:endParaRPr>
          </a:p>
          <a:p>
            <a:pPr algn="ctr"/>
            <a:r>
              <a:rPr kumimoji="1" lang="ja-JP" altLang="en-US" sz="1200" dirty="0">
                <a:solidFill>
                  <a:srgbClr val="323232"/>
                </a:solidFill>
              </a:rPr>
              <a:t>変化のパターンリスト</a:t>
            </a:r>
          </a:p>
        </p:txBody>
      </p:sp>
      <p:sp>
        <p:nvSpPr>
          <p:cNvPr id="65" name="テキスト ボックス 64">
            <a:extLst>
              <a:ext uri="{FF2B5EF4-FFF2-40B4-BE49-F238E27FC236}">
                <a16:creationId xmlns:a16="http://schemas.microsoft.com/office/drawing/2014/main" id="{5C88E823-27D8-4E1D-9260-1587D7320B37}"/>
              </a:ext>
            </a:extLst>
          </p:cNvPr>
          <p:cNvSpPr txBox="1"/>
          <p:nvPr/>
        </p:nvSpPr>
        <p:spPr>
          <a:xfrm>
            <a:off x="8162738" y="1522951"/>
            <a:ext cx="920030" cy="276999"/>
          </a:xfrm>
          <a:prstGeom prst="rect">
            <a:avLst/>
          </a:prstGeom>
          <a:noFill/>
        </p:spPr>
        <p:txBody>
          <a:bodyPr wrap="square" rtlCol="0">
            <a:spAutoFit/>
          </a:bodyPr>
          <a:lstStyle/>
          <a:p>
            <a:pPr algn="ctr"/>
            <a:r>
              <a:rPr kumimoji="1" lang="ja-JP" altLang="en-US" sz="1200" b="1" dirty="0">
                <a:solidFill>
                  <a:srgbClr val="323232"/>
                </a:solidFill>
              </a:rPr>
              <a:t>手入力</a:t>
            </a:r>
          </a:p>
        </p:txBody>
      </p:sp>
      <p:sp>
        <p:nvSpPr>
          <p:cNvPr id="68" name="平行四辺形 67">
            <a:extLst>
              <a:ext uri="{FF2B5EF4-FFF2-40B4-BE49-F238E27FC236}">
                <a16:creationId xmlns:a16="http://schemas.microsoft.com/office/drawing/2014/main" id="{571283F7-49A6-4D1C-8F3F-985E541C268E}"/>
              </a:ext>
            </a:extLst>
          </p:cNvPr>
          <p:cNvSpPr/>
          <p:nvPr/>
        </p:nvSpPr>
        <p:spPr>
          <a:xfrm>
            <a:off x="6516959" y="1281065"/>
            <a:ext cx="1656098" cy="568654"/>
          </a:xfrm>
          <a:prstGeom prst="parallelogram">
            <a:avLst/>
          </a:prstGeom>
          <a:solidFill>
            <a:schemeClr val="accent1">
              <a:lumMod val="20000"/>
              <a:lumOff val="80000"/>
            </a:schemeClr>
          </a:solidFill>
          <a:ln w="9525">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r>
              <a:rPr kumimoji="1" lang="ja-JP" altLang="en-US" sz="1200" dirty="0"/>
              <a:t>・組立位置情報</a:t>
            </a:r>
            <a:endParaRPr kumimoji="1" lang="en-US" altLang="ja-JP" sz="1200" dirty="0"/>
          </a:p>
          <a:p>
            <a:r>
              <a:rPr kumimoji="1" lang="ja-JP" altLang="en-US" sz="1200" dirty="0"/>
              <a:t>・組付け</a:t>
            </a:r>
            <a:endParaRPr kumimoji="1" lang="en-US" altLang="ja-JP" sz="1200" dirty="0"/>
          </a:p>
          <a:p>
            <a:r>
              <a:rPr kumimoji="1" lang="ja-JP" altLang="en-US" sz="1200" dirty="0"/>
              <a:t>・部品属性</a:t>
            </a:r>
            <a:endParaRPr kumimoji="1" lang="en-US" altLang="ja-JP" sz="1200" dirty="0"/>
          </a:p>
        </p:txBody>
      </p:sp>
      <p:cxnSp>
        <p:nvCxnSpPr>
          <p:cNvPr id="83" name="直線矢印コネクタ 82">
            <a:extLst>
              <a:ext uri="{FF2B5EF4-FFF2-40B4-BE49-F238E27FC236}">
                <a16:creationId xmlns:a16="http://schemas.microsoft.com/office/drawing/2014/main" id="{8E67E00E-18F9-44F7-B9C6-AD0B4996FF3E}"/>
              </a:ext>
            </a:extLst>
          </p:cNvPr>
          <p:cNvCxnSpPr/>
          <p:nvPr/>
        </p:nvCxnSpPr>
        <p:spPr>
          <a:xfrm>
            <a:off x="4353683" y="1463016"/>
            <a:ext cx="22375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3" name="図 62">
            <a:extLst>
              <a:ext uri="{FF2B5EF4-FFF2-40B4-BE49-F238E27FC236}">
                <a16:creationId xmlns:a16="http://schemas.microsoft.com/office/drawing/2014/main" id="{2555BA3F-17E7-40B4-AB18-431DC61D6096}"/>
              </a:ext>
            </a:extLst>
          </p:cNvPr>
          <p:cNvPicPr>
            <a:picLocks noChangeAspect="1"/>
          </p:cNvPicPr>
          <p:nvPr/>
        </p:nvPicPr>
        <p:blipFill>
          <a:blip r:embed="rId6"/>
          <a:stretch>
            <a:fillRect/>
          </a:stretch>
        </p:blipFill>
        <p:spPr>
          <a:xfrm>
            <a:off x="2123369" y="5954752"/>
            <a:ext cx="1346555" cy="696696"/>
          </a:xfrm>
          <a:prstGeom prst="rect">
            <a:avLst/>
          </a:prstGeom>
        </p:spPr>
      </p:pic>
      <p:pic>
        <p:nvPicPr>
          <p:cNvPr id="64" name="図 63">
            <a:extLst>
              <a:ext uri="{FF2B5EF4-FFF2-40B4-BE49-F238E27FC236}">
                <a16:creationId xmlns:a16="http://schemas.microsoft.com/office/drawing/2014/main" id="{9B8919ED-35EE-4279-9E86-187B0B5EF897}"/>
              </a:ext>
            </a:extLst>
          </p:cNvPr>
          <p:cNvPicPr>
            <a:picLocks noChangeAspect="1"/>
          </p:cNvPicPr>
          <p:nvPr/>
        </p:nvPicPr>
        <p:blipFill>
          <a:blip r:embed="rId7"/>
          <a:stretch>
            <a:fillRect/>
          </a:stretch>
        </p:blipFill>
        <p:spPr>
          <a:xfrm>
            <a:off x="5412433" y="4136898"/>
            <a:ext cx="1971818" cy="799466"/>
          </a:xfrm>
          <a:prstGeom prst="rect">
            <a:avLst/>
          </a:prstGeom>
        </p:spPr>
      </p:pic>
      <p:sp>
        <p:nvSpPr>
          <p:cNvPr id="69" name="フローチャート: 手操作入力 68">
            <a:extLst>
              <a:ext uri="{FF2B5EF4-FFF2-40B4-BE49-F238E27FC236}">
                <a16:creationId xmlns:a16="http://schemas.microsoft.com/office/drawing/2014/main" id="{12C9A5C9-5A9E-4B30-B45E-62D2462E572E}"/>
              </a:ext>
            </a:extLst>
          </p:cNvPr>
          <p:cNvSpPr/>
          <p:nvPr/>
        </p:nvSpPr>
        <p:spPr>
          <a:xfrm>
            <a:off x="30146" y="2667410"/>
            <a:ext cx="1190427" cy="644301"/>
          </a:xfrm>
          <a:prstGeom prst="flowChartManualInpu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solidFill>
                  <a:srgbClr val="323232"/>
                </a:solidFill>
              </a:rPr>
              <a:t>工具を用いる部品の情報</a:t>
            </a:r>
          </a:p>
        </p:txBody>
      </p:sp>
      <p:cxnSp>
        <p:nvCxnSpPr>
          <p:cNvPr id="73" name="直線矢印コネクタ 72">
            <a:extLst>
              <a:ext uri="{FF2B5EF4-FFF2-40B4-BE49-F238E27FC236}">
                <a16:creationId xmlns:a16="http://schemas.microsoft.com/office/drawing/2014/main" id="{4E6D853E-1366-4D53-B27B-0C379ADC1D53}"/>
              </a:ext>
            </a:extLst>
          </p:cNvPr>
          <p:cNvCxnSpPr>
            <a:stCxn id="69" idx="3"/>
            <a:endCxn id="23" idx="5"/>
          </p:cNvCxnSpPr>
          <p:nvPr/>
        </p:nvCxnSpPr>
        <p:spPr>
          <a:xfrm>
            <a:off x="1220573" y="2989561"/>
            <a:ext cx="233448" cy="10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5" name="テキスト ボックス 74">
            <a:extLst>
              <a:ext uri="{FF2B5EF4-FFF2-40B4-BE49-F238E27FC236}">
                <a16:creationId xmlns:a16="http://schemas.microsoft.com/office/drawing/2014/main" id="{FCD3D659-3803-4095-A21F-284D41475900}"/>
              </a:ext>
            </a:extLst>
          </p:cNvPr>
          <p:cNvSpPr txBox="1"/>
          <p:nvPr/>
        </p:nvSpPr>
        <p:spPr>
          <a:xfrm>
            <a:off x="119739" y="3290500"/>
            <a:ext cx="920030" cy="276999"/>
          </a:xfrm>
          <a:prstGeom prst="rect">
            <a:avLst/>
          </a:prstGeom>
          <a:noFill/>
        </p:spPr>
        <p:txBody>
          <a:bodyPr wrap="square" rtlCol="0">
            <a:spAutoFit/>
          </a:bodyPr>
          <a:lstStyle/>
          <a:p>
            <a:pPr algn="ctr"/>
            <a:r>
              <a:rPr kumimoji="1" lang="ja-JP" altLang="en-US" sz="1200" b="1" dirty="0">
                <a:solidFill>
                  <a:srgbClr val="323232"/>
                </a:solidFill>
              </a:rPr>
              <a:t>手入力</a:t>
            </a:r>
          </a:p>
        </p:txBody>
      </p:sp>
    </p:spTree>
    <p:extLst>
      <p:ext uri="{BB962C8B-B14F-4D97-AF65-F5344CB8AC3E}">
        <p14:creationId xmlns:p14="http://schemas.microsoft.com/office/powerpoint/2010/main" val="343352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17CEEE-45C9-4E00-B442-42940213270E}"/>
              </a:ext>
            </a:extLst>
          </p:cNvPr>
          <p:cNvSpPr>
            <a:spLocks noGrp="1"/>
          </p:cNvSpPr>
          <p:nvPr>
            <p:ph type="title"/>
          </p:nvPr>
        </p:nvSpPr>
        <p:spPr/>
        <p:txBody>
          <a:bodyPr/>
          <a:lstStyle/>
          <a:p>
            <a:r>
              <a:rPr kumimoji="1" lang="ja-JP" altLang="en-US" dirty="0"/>
              <a:t>複数の作業に対応した</a:t>
            </a:r>
            <a:r>
              <a:rPr kumimoji="1" lang="en-US" altLang="ja-JP" dirty="0"/>
              <a:t>VFDL</a:t>
            </a:r>
            <a:r>
              <a:rPr kumimoji="1" lang="ja-JP" altLang="en-US" dirty="0"/>
              <a:t>の導出手順</a:t>
            </a:r>
          </a:p>
        </p:txBody>
      </p:sp>
      <p:grpSp>
        <p:nvGrpSpPr>
          <p:cNvPr id="11" name="グループ化 10">
            <a:extLst>
              <a:ext uri="{FF2B5EF4-FFF2-40B4-BE49-F238E27FC236}">
                <a16:creationId xmlns:a16="http://schemas.microsoft.com/office/drawing/2014/main" id="{518DDCD1-9B64-46EF-9187-8997E59F08E5}"/>
              </a:ext>
            </a:extLst>
          </p:cNvPr>
          <p:cNvGrpSpPr/>
          <p:nvPr/>
        </p:nvGrpSpPr>
        <p:grpSpPr>
          <a:xfrm>
            <a:off x="1097276" y="2364023"/>
            <a:ext cx="4327802" cy="3070716"/>
            <a:chOff x="1097276" y="2364023"/>
            <a:chExt cx="4327802" cy="3070716"/>
          </a:xfrm>
        </p:grpSpPr>
        <p:sp>
          <p:nvSpPr>
            <p:cNvPr id="12" name="四角形: 角を丸くする 11">
              <a:extLst>
                <a:ext uri="{FF2B5EF4-FFF2-40B4-BE49-F238E27FC236}">
                  <a16:creationId xmlns:a16="http://schemas.microsoft.com/office/drawing/2014/main" id="{38154F62-F9EC-4ACA-9E1D-19C36C3B03E7}"/>
                </a:ext>
              </a:extLst>
            </p:cNvPr>
            <p:cNvSpPr/>
            <p:nvPr/>
          </p:nvSpPr>
          <p:spPr>
            <a:xfrm>
              <a:off x="3282289" y="4507393"/>
              <a:ext cx="2142789" cy="923377"/>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D087AAA2-1D93-46EA-8666-B6FF0F462F99}"/>
                </a:ext>
              </a:extLst>
            </p:cNvPr>
            <p:cNvSpPr/>
            <p:nvPr/>
          </p:nvSpPr>
          <p:spPr>
            <a:xfrm>
              <a:off x="1097276" y="2364023"/>
              <a:ext cx="2618047" cy="3070716"/>
            </a:xfrm>
            <a:prstGeom prst="roundRect">
              <a:avLst>
                <a:gd name="adj" fmla="val 5018"/>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4D8FDEC7-E673-4EB2-947B-187AFF068336}"/>
              </a:ext>
            </a:extLst>
          </p:cNvPr>
          <p:cNvGrpSpPr/>
          <p:nvPr/>
        </p:nvGrpSpPr>
        <p:grpSpPr>
          <a:xfrm>
            <a:off x="3371862" y="1088947"/>
            <a:ext cx="972108" cy="785443"/>
            <a:chOff x="2481964" y="798242"/>
            <a:chExt cx="972108" cy="785443"/>
          </a:xfrm>
        </p:grpSpPr>
        <p:sp>
          <p:nvSpPr>
            <p:cNvPr id="15" name="四角形: 角を丸くする 14">
              <a:extLst>
                <a:ext uri="{FF2B5EF4-FFF2-40B4-BE49-F238E27FC236}">
                  <a16:creationId xmlns:a16="http://schemas.microsoft.com/office/drawing/2014/main" id="{3391C38F-B6FC-4EA2-8089-80936680606E}"/>
                </a:ext>
              </a:extLst>
            </p:cNvPr>
            <p:cNvSpPr/>
            <p:nvPr/>
          </p:nvSpPr>
          <p:spPr>
            <a:xfrm>
              <a:off x="2488131" y="798242"/>
              <a:ext cx="965941" cy="748382"/>
            </a:xfrm>
            <a:prstGeom prst="roundRect">
              <a:avLst>
                <a:gd name="adj" fmla="val 7431"/>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16" name="グループ化 15">
              <a:extLst>
                <a:ext uri="{FF2B5EF4-FFF2-40B4-BE49-F238E27FC236}">
                  <a16:creationId xmlns:a16="http://schemas.microsoft.com/office/drawing/2014/main" id="{4BEA15EB-8308-418C-B880-D8C67E54466B}"/>
                </a:ext>
              </a:extLst>
            </p:cNvPr>
            <p:cNvGrpSpPr/>
            <p:nvPr/>
          </p:nvGrpSpPr>
          <p:grpSpPr>
            <a:xfrm>
              <a:off x="2481964" y="887238"/>
              <a:ext cx="972108" cy="696447"/>
              <a:chOff x="210642" y="449508"/>
              <a:chExt cx="1584176" cy="1134948"/>
            </a:xfrm>
          </p:grpSpPr>
          <p:pic>
            <p:nvPicPr>
              <p:cNvPr id="17" name="図 16">
                <a:extLst>
                  <a:ext uri="{FF2B5EF4-FFF2-40B4-BE49-F238E27FC236}">
                    <a16:creationId xmlns:a16="http://schemas.microsoft.com/office/drawing/2014/main" id="{4E2B69BC-C18D-4249-B38F-32AEB9674F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1798" y="449508"/>
                <a:ext cx="591911" cy="591912"/>
              </a:xfrm>
              <a:prstGeom prst="rect">
                <a:avLst/>
              </a:prstGeom>
            </p:spPr>
          </p:pic>
          <p:sp>
            <p:nvSpPr>
              <p:cNvPr id="18" name="テキスト ボックス 17">
                <a:extLst>
                  <a:ext uri="{FF2B5EF4-FFF2-40B4-BE49-F238E27FC236}">
                    <a16:creationId xmlns:a16="http://schemas.microsoft.com/office/drawing/2014/main" id="{36CA7F19-BCE8-4A5A-A791-56949A57805E}"/>
                  </a:ext>
                </a:extLst>
              </p:cNvPr>
              <p:cNvSpPr txBox="1"/>
              <p:nvPr/>
            </p:nvSpPr>
            <p:spPr>
              <a:xfrm>
                <a:off x="210642" y="982583"/>
                <a:ext cx="1584176" cy="601873"/>
              </a:xfrm>
              <a:prstGeom prst="rect">
                <a:avLst/>
              </a:prstGeom>
              <a:noFill/>
            </p:spPr>
            <p:txBody>
              <a:bodyPr wrap="square" rtlCol="0">
                <a:spAutoFit/>
              </a:bodyPr>
              <a:lstStyle/>
              <a:p>
                <a:pPr algn="ctr"/>
                <a:r>
                  <a:rPr lang="en-US" altLang="ja-JP" sz="900" dirty="0"/>
                  <a:t>Maya</a:t>
                </a:r>
              </a:p>
              <a:p>
                <a:pPr algn="ctr"/>
                <a:r>
                  <a:rPr lang="en-US" altLang="ja-JP" sz="900" dirty="0"/>
                  <a:t>(PLP</a:t>
                </a:r>
                <a:r>
                  <a:rPr lang="ja-JP" altLang="en-US" sz="900" dirty="0"/>
                  <a:t>システム</a:t>
                </a:r>
                <a:r>
                  <a:rPr lang="en-US" altLang="ja-JP" sz="900" dirty="0"/>
                  <a:t>)</a:t>
                </a:r>
                <a:endParaRPr kumimoji="1" lang="ja-JP" altLang="en-US" sz="900" dirty="0"/>
              </a:p>
            </p:txBody>
          </p:sp>
        </p:grpSp>
      </p:grpSp>
      <p:grpSp>
        <p:nvGrpSpPr>
          <p:cNvPr id="19" name="グループ化 18">
            <a:extLst>
              <a:ext uri="{FF2B5EF4-FFF2-40B4-BE49-F238E27FC236}">
                <a16:creationId xmlns:a16="http://schemas.microsoft.com/office/drawing/2014/main" id="{5652780E-D656-4B08-B7E4-7FB7ADD20784}"/>
              </a:ext>
            </a:extLst>
          </p:cNvPr>
          <p:cNvGrpSpPr/>
          <p:nvPr/>
        </p:nvGrpSpPr>
        <p:grpSpPr>
          <a:xfrm>
            <a:off x="979357" y="1155338"/>
            <a:ext cx="2017832" cy="622659"/>
            <a:chOff x="4757967" y="-179977"/>
            <a:chExt cx="2466917" cy="600814"/>
          </a:xfrm>
        </p:grpSpPr>
        <p:sp>
          <p:nvSpPr>
            <p:cNvPr id="20" name="平行四辺形 19">
              <a:extLst>
                <a:ext uri="{FF2B5EF4-FFF2-40B4-BE49-F238E27FC236}">
                  <a16:creationId xmlns:a16="http://schemas.microsoft.com/office/drawing/2014/main" id="{191B264B-FDC5-4F98-A6F1-A5FDCEA5E43D}"/>
                </a:ext>
              </a:extLst>
            </p:cNvPr>
            <p:cNvSpPr/>
            <p:nvPr/>
          </p:nvSpPr>
          <p:spPr>
            <a:xfrm>
              <a:off x="4757967" y="-179977"/>
              <a:ext cx="2461139" cy="600814"/>
            </a:xfrm>
            <a:prstGeom prst="parallelogram">
              <a:avLst/>
            </a:prstGeom>
            <a:solidFill>
              <a:schemeClr val="accent1">
                <a:lumMod val="20000"/>
                <a:lumOff val="8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ysClr val="windowText" lastClr="000000"/>
                </a:solidFill>
              </a:endParaRPr>
            </a:p>
          </p:txBody>
        </p:sp>
        <p:sp>
          <p:nvSpPr>
            <p:cNvPr id="21" name="テキスト ボックス 20">
              <a:extLst>
                <a:ext uri="{FF2B5EF4-FFF2-40B4-BE49-F238E27FC236}">
                  <a16:creationId xmlns:a16="http://schemas.microsoft.com/office/drawing/2014/main" id="{1E7F7925-C85B-457B-85AA-C15D29957A86}"/>
                </a:ext>
              </a:extLst>
            </p:cNvPr>
            <p:cNvSpPr txBox="1"/>
            <p:nvPr/>
          </p:nvSpPr>
          <p:spPr>
            <a:xfrm>
              <a:off x="6009243" y="-115011"/>
              <a:ext cx="1215641" cy="504864"/>
            </a:xfrm>
            <a:prstGeom prst="rect">
              <a:avLst/>
            </a:prstGeom>
            <a:noFill/>
          </p:spPr>
          <p:txBody>
            <a:bodyPr wrap="square" rtlCol="0">
              <a:spAutoFit/>
            </a:bodyPr>
            <a:lstStyle/>
            <a:p>
              <a:pPr algn="ctr"/>
              <a:r>
                <a:rPr kumimoji="1" lang="en-US" altLang="ja-JP" sz="1400" dirty="0"/>
                <a:t>3DCAD</a:t>
              </a:r>
            </a:p>
            <a:p>
              <a:pPr algn="ctr"/>
              <a:r>
                <a:rPr kumimoji="1" lang="ja-JP" altLang="en-US" sz="1400" dirty="0"/>
                <a:t>データ</a:t>
              </a:r>
            </a:p>
          </p:txBody>
        </p:sp>
      </p:grpSp>
      <p:cxnSp>
        <p:nvCxnSpPr>
          <p:cNvPr id="22" name="直線矢印コネクタ 21">
            <a:extLst>
              <a:ext uri="{FF2B5EF4-FFF2-40B4-BE49-F238E27FC236}">
                <a16:creationId xmlns:a16="http://schemas.microsoft.com/office/drawing/2014/main" id="{93ECBE70-7ABC-4783-85F4-E3234A2C20DD}"/>
              </a:ext>
            </a:extLst>
          </p:cNvPr>
          <p:cNvCxnSpPr>
            <a:cxnSpLocks/>
            <a:stCxn id="20" idx="2"/>
            <a:endCxn id="15" idx="1"/>
          </p:cNvCxnSpPr>
          <p:nvPr/>
        </p:nvCxnSpPr>
        <p:spPr>
          <a:xfrm flipV="1">
            <a:off x="2914631" y="1463138"/>
            <a:ext cx="463398" cy="3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平行四辺形 22">
            <a:extLst>
              <a:ext uri="{FF2B5EF4-FFF2-40B4-BE49-F238E27FC236}">
                <a16:creationId xmlns:a16="http://schemas.microsoft.com/office/drawing/2014/main" id="{79CC770B-BBFC-4E51-B715-4802F26105AB}"/>
              </a:ext>
            </a:extLst>
          </p:cNvPr>
          <p:cNvSpPr/>
          <p:nvPr/>
        </p:nvSpPr>
        <p:spPr>
          <a:xfrm>
            <a:off x="1340228" y="2535451"/>
            <a:ext cx="2351856" cy="910343"/>
          </a:xfrm>
          <a:prstGeom prst="parallelogram">
            <a:avLst/>
          </a:prstGeom>
          <a:solidFill>
            <a:schemeClr val="accent1">
              <a:lumMod val="20000"/>
              <a:lumOff val="80000"/>
            </a:schemeClr>
          </a:solidFill>
          <a:ln w="9525">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r>
              <a:rPr kumimoji="1" lang="ja-JP" altLang="en-US" sz="1400" dirty="0"/>
              <a:t>・部品属性</a:t>
            </a:r>
            <a:endParaRPr kumimoji="1" lang="en-US" altLang="ja-JP" sz="1400" dirty="0"/>
          </a:p>
          <a:p>
            <a:r>
              <a:rPr kumimoji="1" lang="ja-JP" altLang="en-US" sz="1400" dirty="0"/>
              <a:t>・中間製品属性</a:t>
            </a:r>
            <a:endParaRPr kumimoji="1" lang="en-US" altLang="ja-JP" sz="1400" dirty="0"/>
          </a:p>
          <a:p>
            <a:r>
              <a:rPr kumimoji="1" lang="ja-JP" altLang="en-US" sz="1400" dirty="0"/>
              <a:t>・組立位置情報</a:t>
            </a:r>
            <a:endParaRPr kumimoji="1" lang="en-US" altLang="ja-JP" sz="1400" dirty="0"/>
          </a:p>
          <a:p>
            <a:r>
              <a:rPr kumimoji="1" lang="ja-JP" altLang="en-US" sz="1400" dirty="0"/>
              <a:t>・組付表</a:t>
            </a:r>
            <a:endParaRPr kumimoji="1" lang="en-US" altLang="ja-JP" sz="1400" dirty="0"/>
          </a:p>
        </p:txBody>
      </p:sp>
      <p:cxnSp>
        <p:nvCxnSpPr>
          <p:cNvPr id="24" name="コネクタ: カギ線 23">
            <a:extLst>
              <a:ext uri="{FF2B5EF4-FFF2-40B4-BE49-F238E27FC236}">
                <a16:creationId xmlns:a16="http://schemas.microsoft.com/office/drawing/2014/main" id="{1DE6CE82-B906-48BB-A723-A1D6FB9A80A0}"/>
              </a:ext>
            </a:extLst>
          </p:cNvPr>
          <p:cNvCxnSpPr>
            <a:cxnSpLocks/>
            <a:stCxn id="18" idx="2"/>
            <a:endCxn id="23" idx="0"/>
          </p:cNvCxnSpPr>
          <p:nvPr/>
        </p:nvCxnSpPr>
        <p:spPr>
          <a:xfrm rot="5400000">
            <a:off x="2856506" y="1534040"/>
            <a:ext cx="661061" cy="134176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25" name="四角形: 角を丸くする 24">
            <a:extLst>
              <a:ext uri="{FF2B5EF4-FFF2-40B4-BE49-F238E27FC236}">
                <a16:creationId xmlns:a16="http://schemas.microsoft.com/office/drawing/2014/main" id="{CDD670AC-D90A-4542-8FF0-972CAC0CA498}"/>
              </a:ext>
            </a:extLst>
          </p:cNvPr>
          <p:cNvSpPr/>
          <p:nvPr/>
        </p:nvSpPr>
        <p:spPr>
          <a:xfrm>
            <a:off x="1516499" y="4674694"/>
            <a:ext cx="1775327" cy="546087"/>
          </a:xfrm>
          <a:prstGeom prst="roundRect">
            <a:avLst/>
          </a:prstGeom>
          <a:solidFill>
            <a:schemeClr val="accent6">
              <a:lumMod val="40000"/>
              <a:lumOff val="60000"/>
            </a:schemeClr>
          </a:solidFill>
          <a:ln w="952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dirty="0">
                <a:solidFill>
                  <a:schemeClr val="tx1"/>
                </a:solidFill>
              </a:rPr>
              <a:t>両手組付けリスト作成システム</a:t>
            </a:r>
          </a:p>
        </p:txBody>
      </p:sp>
      <p:sp>
        <p:nvSpPr>
          <p:cNvPr id="26" name="平行四辺形 25">
            <a:extLst>
              <a:ext uri="{FF2B5EF4-FFF2-40B4-BE49-F238E27FC236}">
                <a16:creationId xmlns:a16="http://schemas.microsoft.com/office/drawing/2014/main" id="{D89EE0A6-DF65-4ADB-AAEC-F8FE813286F7}"/>
              </a:ext>
            </a:extLst>
          </p:cNvPr>
          <p:cNvSpPr/>
          <p:nvPr/>
        </p:nvSpPr>
        <p:spPr>
          <a:xfrm>
            <a:off x="3986962" y="2672369"/>
            <a:ext cx="1184428" cy="311663"/>
          </a:xfrm>
          <a:prstGeom prst="parallelogram">
            <a:avLst/>
          </a:prstGeom>
          <a:solidFill>
            <a:schemeClr val="accent1">
              <a:lumMod val="20000"/>
              <a:lumOff val="80000"/>
            </a:schemeClr>
          </a:solidFill>
          <a:ln w="9525">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t>組立順序</a:t>
            </a:r>
            <a:endParaRPr kumimoji="1" lang="en-US" altLang="ja-JP" sz="1400" dirty="0"/>
          </a:p>
        </p:txBody>
      </p:sp>
      <p:cxnSp>
        <p:nvCxnSpPr>
          <p:cNvPr id="27" name="コネクタ: カギ線 26">
            <a:extLst>
              <a:ext uri="{FF2B5EF4-FFF2-40B4-BE49-F238E27FC236}">
                <a16:creationId xmlns:a16="http://schemas.microsoft.com/office/drawing/2014/main" id="{2FDE084A-A08A-4969-9923-2E350292C4B3}"/>
              </a:ext>
            </a:extLst>
          </p:cNvPr>
          <p:cNvCxnSpPr>
            <a:cxnSpLocks/>
            <a:stCxn id="18" idx="2"/>
            <a:endCxn id="26" idx="0"/>
          </p:cNvCxnSpPr>
          <p:nvPr/>
        </p:nvCxnSpPr>
        <p:spPr>
          <a:xfrm rot="16200000" flipH="1">
            <a:off x="3819557" y="1912749"/>
            <a:ext cx="797979" cy="72126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8" name="平行四辺形 27">
            <a:extLst>
              <a:ext uri="{FF2B5EF4-FFF2-40B4-BE49-F238E27FC236}">
                <a16:creationId xmlns:a16="http://schemas.microsoft.com/office/drawing/2014/main" id="{9CCC4C77-FB46-437A-ABFD-EE7D4FA75CF9}"/>
              </a:ext>
            </a:extLst>
          </p:cNvPr>
          <p:cNvSpPr/>
          <p:nvPr/>
        </p:nvSpPr>
        <p:spPr>
          <a:xfrm>
            <a:off x="3852563" y="4670214"/>
            <a:ext cx="1453226" cy="546087"/>
          </a:xfrm>
          <a:prstGeom prst="parallelogram">
            <a:avLst/>
          </a:prstGeom>
          <a:solidFill>
            <a:schemeClr val="accent2">
              <a:lumMod val="40000"/>
              <a:lumOff val="60000"/>
            </a:schemeClr>
          </a:solidFill>
          <a:ln w="9525">
            <a:solidFill>
              <a:schemeClr val="accent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t>両手組付けリスト</a:t>
            </a:r>
            <a:endParaRPr kumimoji="1" lang="en-US" altLang="ja-JP" sz="1400" dirty="0"/>
          </a:p>
        </p:txBody>
      </p:sp>
      <p:cxnSp>
        <p:nvCxnSpPr>
          <p:cNvPr id="29" name="直線矢印コネクタ 28">
            <a:extLst>
              <a:ext uri="{FF2B5EF4-FFF2-40B4-BE49-F238E27FC236}">
                <a16:creationId xmlns:a16="http://schemas.microsoft.com/office/drawing/2014/main" id="{6FCF88BE-1245-4988-ACA9-2212F8262FEF}"/>
              </a:ext>
            </a:extLst>
          </p:cNvPr>
          <p:cNvCxnSpPr>
            <a:cxnSpLocks/>
            <a:stCxn id="25" idx="3"/>
            <a:endCxn id="28" idx="5"/>
          </p:cNvCxnSpPr>
          <p:nvPr/>
        </p:nvCxnSpPr>
        <p:spPr>
          <a:xfrm flipV="1">
            <a:off x="3291826" y="4943258"/>
            <a:ext cx="628998" cy="4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四角形: 角を丸くする 29">
            <a:extLst>
              <a:ext uri="{FF2B5EF4-FFF2-40B4-BE49-F238E27FC236}">
                <a16:creationId xmlns:a16="http://schemas.microsoft.com/office/drawing/2014/main" id="{7822EF41-0E96-4FE5-BB0F-B23A4EB883FA}"/>
              </a:ext>
            </a:extLst>
          </p:cNvPr>
          <p:cNvSpPr/>
          <p:nvPr/>
        </p:nvSpPr>
        <p:spPr>
          <a:xfrm>
            <a:off x="3852563" y="3545814"/>
            <a:ext cx="1453226" cy="478272"/>
          </a:xfrm>
          <a:prstGeom prst="roundRect">
            <a:avLst/>
          </a:prstGeom>
          <a:solidFill>
            <a:schemeClr val="accent6">
              <a:lumMod val="40000"/>
              <a:lumOff val="60000"/>
            </a:schemeClr>
          </a:solidFill>
          <a:ln w="952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200" dirty="0">
                <a:solidFill>
                  <a:schemeClr val="tx1"/>
                </a:solidFill>
              </a:rPr>
              <a:t>動作付き組立順序作成システム</a:t>
            </a:r>
          </a:p>
        </p:txBody>
      </p:sp>
      <p:cxnSp>
        <p:nvCxnSpPr>
          <p:cNvPr id="31" name="直線矢印コネクタ 30">
            <a:extLst>
              <a:ext uri="{FF2B5EF4-FFF2-40B4-BE49-F238E27FC236}">
                <a16:creationId xmlns:a16="http://schemas.microsoft.com/office/drawing/2014/main" id="{E24C2286-6A75-412D-BC3D-9B3B35B84A8A}"/>
              </a:ext>
            </a:extLst>
          </p:cNvPr>
          <p:cNvCxnSpPr>
            <a:cxnSpLocks/>
            <a:stCxn id="26" idx="4"/>
            <a:endCxn id="30" idx="0"/>
          </p:cNvCxnSpPr>
          <p:nvPr/>
        </p:nvCxnSpPr>
        <p:spPr>
          <a:xfrm>
            <a:off x="4579176" y="2984032"/>
            <a:ext cx="0" cy="5617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線矢印コネクタ 31">
            <a:extLst>
              <a:ext uri="{FF2B5EF4-FFF2-40B4-BE49-F238E27FC236}">
                <a16:creationId xmlns:a16="http://schemas.microsoft.com/office/drawing/2014/main" id="{719F298C-17B6-4F8D-8C12-EFEBB95BEC67}"/>
              </a:ext>
            </a:extLst>
          </p:cNvPr>
          <p:cNvCxnSpPr>
            <a:cxnSpLocks/>
            <a:stCxn id="28" idx="0"/>
            <a:endCxn id="30" idx="2"/>
          </p:cNvCxnSpPr>
          <p:nvPr/>
        </p:nvCxnSpPr>
        <p:spPr>
          <a:xfrm flipV="1">
            <a:off x="4579176" y="4024086"/>
            <a:ext cx="0" cy="6461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平行四辺形 32">
            <a:extLst>
              <a:ext uri="{FF2B5EF4-FFF2-40B4-BE49-F238E27FC236}">
                <a16:creationId xmlns:a16="http://schemas.microsoft.com/office/drawing/2014/main" id="{547D5753-A617-4E5C-973A-90B21FDD0651}"/>
              </a:ext>
            </a:extLst>
          </p:cNvPr>
          <p:cNvSpPr/>
          <p:nvPr/>
        </p:nvSpPr>
        <p:spPr>
          <a:xfrm>
            <a:off x="5596709" y="3532536"/>
            <a:ext cx="1633855" cy="499669"/>
          </a:xfrm>
          <a:prstGeom prst="parallelogram">
            <a:avLst/>
          </a:prstGeom>
          <a:solidFill>
            <a:schemeClr val="accent2">
              <a:lumMod val="40000"/>
              <a:lumOff val="60000"/>
            </a:schemeClr>
          </a:solidFill>
          <a:ln w="9525">
            <a:solidFill>
              <a:schemeClr val="accent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t>動作付き</a:t>
            </a:r>
            <a:endParaRPr kumimoji="1" lang="en-US" altLang="ja-JP" sz="1400" dirty="0"/>
          </a:p>
          <a:p>
            <a:pPr algn="ctr"/>
            <a:r>
              <a:rPr kumimoji="1" lang="ja-JP" altLang="en-US" sz="1400" dirty="0"/>
              <a:t>組立順序</a:t>
            </a:r>
            <a:endParaRPr kumimoji="1" lang="en-US" altLang="ja-JP" sz="1400" dirty="0"/>
          </a:p>
        </p:txBody>
      </p:sp>
      <p:cxnSp>
        <p:nvCxnSpPr>
          <p:cNvPr id="34" name="直線矢印コネクタ 33">
            <a:extLst>
              <a:ext uri="{FF2B5EF4-FFF2-40B4-BE49-F238E27FC236}">
                <a16:creationId xmlns:a16="http://schemas.microsoft.com/office/drawing/2014/main" id="{9FA0FA02-A607-4EC3-9D22-A065541E33DE}"/>
              </a:ext>
            </a:extLst>
          </p:cNvPr>
          <p:cNvCxnSpPr>
            <a:cxnSpLocks/>
            <a:stCxn id="30" idx="3"/>
            <a:endCxn id="33" idx="5"/>
          </p:cNvCxnSpPr>
          <p:nvPr/>
        </p:nvCxnSpPr>
        <p:spPr>
          <a:xfrm flipV="1">
            <a:off x="5305789" y="3782371"/>
            <a:ext cx="353379" cy="2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四角形: 角を丸くする 37">
            <a:extLst>
              <a:ext uri="{FF2B5EF4-FFF2-40B4-BE49-F238E27FC236}">
                <a16:creationId xmlns:a16="http://schemas.microsoft.com/office/drawing/2014/main" id="{A12ABA93-5174-464D-924C-604983A63C4E}"/>
              </a:ext>
            </a:extLst>
          </p:cNvPr>
          <p:cNvSpPr/>
          <p:nvPr/>
        </p:nvSpPr>
        <p:spPr>
          <a:xfrm>
            <a:off x="7144107" y="2813379"/>
            <a:ext cx="1918963" cy="546087"/>
          </a:xfrm>
          <a:prstGeom prst="roundRect">
            <a:avLst/>
          </a:prstGeom>
          <a:solidFill>
            <a:schemeClr val="accent6">
              <a:lumMod val="40000"/>
              <a:lumOff val="60000"/>
            </a:schemeClr>
          </a:solidFill>
          <a:ln w="952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dirty="0">
                <a:solidFill>
                  <a:schemeClr val="tx1"/>
                </a:solidFill>
              </a:rPr>
              <a:t>作業別シミュレーションシステム</a:t>
            </a:r>
          </a:p>
        </p:txBody>
      </p:sp>
      <p:cxnSp>
        <p:nvCxnSpPr>
          <p:cNvPr id="39" name="コネクタ: カギ線 38">
            <a:extLst>
              <a:ext uri="{FF2B5EF4-FFF2-40B4-BE49-F238E27FC236}">
                <a16:creationId xmlns:a16="http://schemas.microsoft.com/office/drawing/2014/main" id="{3864F643-A006-4927-93D4-4E7B68E2FBBB}"/>
              </a:ext>
            </a:extLst>
          </p:cNvPr>
          <p:cNvCxnSpPr>
            <a:cxnSpLocks/>
            <a:stCxn id="60" idx="2"/>
            <a:endCxn id="38" idx="0"/>
          </p:cNvCxnSpPr>
          <p:nvPr/>
        </p:nvCxnSpPr>
        <p:spPr>
          <a:xfrm rot="5400000">
            <a:off x="8053316" y="2490435"/>
            <a:ext cx="373217" cy="27267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40" name="平行四辺形 39">
            <a:extLst>
              <a:ext uri="{FF2B5EF4-FFF2-40B4-BE49-F238E27FC236}">
                <a16:creationId xmlns:a16="http://schemas.microsoft.com/office/drawing/2014/main" id="{AEBF9CC4-CF9C-4AC1-B34E-AAC515421F9D}"/>
              </a:ext>
            </a:extLst>
          </p:cNvPr>
          <p:cNvSpPr/>
          <p:nvPr/>
        </p:nvSpPr>
        <p:spPr>
          <a:xfrm>
            <a:off x="7463129" y="4250530"/>
            <a:ext cx="1309056" cy="402132"/>
          </a:xfrm>
          <a:prstGeom prst="parallelogram">
            <a:avLst/>
          </a:prstGeom>
          <a:solidFill>
            <a:schemeClr val="accent2">
              <a:lumMod val="40000"/>
              <a:lumOff val="60000"/>
            </a:schemeClr>
          </a:solidFill>
          <a:ln w="9525">
            <a:solidFill>
              <a:schemeClr val="accent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t>VFDL</a:t>
            </a:r>
          </a:p>
        </p:txBody>
      </p:sp>
      <p:cxnSp>
        <p:nvCxnSpPr>
          <p:cNvPr id="41" name="直線矢印コネクタ 40">
            <a:extLst>
              <a:ext uri="{FF2B5EF4-FFF2-40B4-BE49-F238E27FC236}">
                <a16:creationId xmlns:a16="http://schemas.microsoft.com/office/drawing/2014/main" id="{57773864-B3E7-4BF0-8395-610D2ACB6E88}"/>
              </a:ext>
            </a:extLst>
          </p:cNvPr>
          <p:cNvCxnSpPr>
            <a:cxnSpLocks/>
            <a:stCxn id="38" idx="2"/>
            <a:endCxn id="40" idx="0"/>
          </p:cNvCxnSpPr>
          <p:nvPr/>
        </p:nvCxnSpPr>
        <p:spPr>
          <a:xfrm>
            <a:off x="8103589" y="3359466"/>
            <a:ext cx="14068" cy="891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コネクタ: カギ線 43">
            <a:extLst>
              <a:ext uri="{FF2B5EF4-FFF2-40B4-BE49-F238E27FC236}">
                <a16:creationId xmlns:a16="http://schemas.microsoft.com/office/drawing/2014/main" id="{8A99D077-5EAE-4F4B-8E06-F286E0561911}"/>
              </a:ext>
            </a:extLst>
          </p:cNvPr>
          <p:cNvCxnSpPr>
            <a:cxnSpLocks/>
            <a:stCxn id="33" idx="1"/>
            <a:endCxn id="38" idx="1"/>
          </p:cNvCxnSpPr>
          <p:nvPr/>
        </p:nvCxnSpPr>
        <p:spPr>
          <a:xfrm rot="5400000" flipH="1" flipV="1">
            <a:off x="6587045" y="2975474"/>
            <a:ext cx="446113" cy="66801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7" name="コネクタ: カギ線 46">
            <a:extLst>
              <a:ext uri="{FF2B5EF4-FFF2-40B4-BE49-F238E27FC236}">
                <a16:creationId xmlns:a16="http://schemas.microsoft.com/office/drawing/2014/main" id="{AED35ACB-1AB5-4B73-A7BA-6E9CAE1C3E19}"/>
              </a:ext>
            </a:extLst>
          </p:cNvPr>
          <p:cNvCxnSpPr>
            <a:cxnSpLocks/>
            <a:stCxn id="68" idx="4"/>
            <a:endCxn id="38" idx="0"/>
          </p:cNvCxnSpPr>
          <p:nvPr/>
        </p:nvCxnSpPr>
        <p:spPr>
          <a:xfrm rot="16200000" flipH="1">
            <a:off x="7242468" y="1952258"/>
            <a:ext cx="963660" cy="758581"/>
          </a:xfrm>
          <a:prstGeom prst="bentConnector3">
            <a:avLst>
              <a:gd name="adj1" fmla="val 74187"/>
            </a:avLst>
          </a:prstGeom>
          <a:ln>
            <a:tailEnd type="triangle"/>
          </a:ln>
        </p:spPr>
        <p:style>
          <a:lnRef idx="1">
            <a:schemeClr val="dk1"/>
          </a:lnRef>
          <a:fillRef idx="0">
            <a:schemeClr val="dk1"/>
          </a:fillRef>
          <a:effectRef idx="0">
            <a:schemeClr val="dk1"/>
          </a:effectRef>
          <a:fontRef idx="minor">
            <a:schemeClr val="tx1"/>
          </a:fontRef>
        </p:style>
      </p:cxnSp>
      <p:pic>
        <p:nvPicPr>
          <p:cNvPr id="48" name="図 47">
            <a:extLst>
              <a:ext uri="{FF2B5EF4-FFF2-40B4-BE49-F238E27FC236}">
                <a16:creationId xmlns:a16="http://schemas.microsoft.com/office/drawing/2014/main" id="{88D832C4-1077-4BBA-885D-D7DF51C71AA8}"/>
              </a:ext>
            </a:extLst>
          </p:cNvPr>
          <p:cNvPicPr>
            <a:picLocks noChangeAspect="1"/>
          </p:cNvPicPr>
          <p:nvPr/>
        </p:nvPicPr>
        <p:blipFill>
          <a:blip r:embed="rId3"/>
          <a:stretch>
            <a:fillRect/>
          </a:stretch>
        </p:blipFill>
        <p:spPr>
          <a:xfrm>
            <a:off x="1156580" y="1287936"/>
            <a:ext cx="1014380" cy="350160"/>
          </a:xfrm>
          <a:prstGeom prst="rect">
            <a:avLst/>
          </a:prstGeom>
        </p:spPr>
      </p:pic>
      <p:cxnSp>
        <p:nvCxnSpPr>
          <p:cNvPr id="49" name="直線矢印コネクタ 48">
            <a:extLst>
              <a:ext uri="{FF2B5EF4-FFF2-40B4-BE49-F238E27FC236}">
                <a16:creationId xmlns:a16="http://schemas.microsoft.com/office/drawing/2014/main" id="{1A579918-6E8A-4C0A-8D2E-72B71CDD9596}"/>
              </a:ext>
            </a:extLst>
          </p:cNvPr>
          <p:cNvCxnSpPr>
            <a:cxnSpLocks/>
            <a:stCxn id="23" idx="3"/>
            <a:endCxn id="25" idx="0"/>
          </p:cNvCxnSpPr>
          <p:nvPr/>
        </p:nvCxnSpPr>
        <p:spPr>
          <a:xfrm>
            <a:off x="2402363" y="3445794"/>
            <a:ext cx="1800" cy="1228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平行四辺形 49">
            <a:extLst>
              <a:ext uri="{FF2B5EF4-FFF2-40B4-BE49-F238E27FC236}">
                <a16:creationId xmlns:a16="http://schemas.microsoft.com/office/drawing/2014/main" id="{0056121B-53B7-4EB9-A94D-8162A97A8CBD}"/>
              </a:ext>
            </a:extLst>
          </p:cNvPr>
          <p:cNvSpPr/>
          <p:nvPr/>
        </p:nvSpPr>
        <p:spPr>
          <a:xfrm>
            <a:off x="1097276" y="3637280"/>
            <a:ext cx="2596652" cy="910343"/>
          </a:xfrm>
          <a:prstGeom prst="parallelogram">
            <a:avLst/>
          </a:prstGeom>
          <a:solidFill>
            <a:schemeClr val="accent1">
              <a:lumMod val="20000"/>
              <a:lumOff val="80000"/>
            </a:schemeClr>
          </a:solidFill>
          <a:ln w="9525">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r>
              <a:rPr kumimoji="1" lang="ja-JP" altLang="en-US" sz="1400" dirty="0"/>
              <a:t>・部品特性</a:t>
            </a:r>
            <a:endParaRPr kumimoji="1" lang="en-US" altLang="ja-JP" sz="1400" dirty="0"/>
          </a:p>
          <a:p>
            <a:r>
              <a:rPr kumimoji="1" lang="ja-JP" altLang="en-US" sz="1400" dirty="0"/>
              <a:t>・接触線特性</a:t>
            </a:r>
            <a:endParaRPr kumimoji="1" lang="en-US" altLang="ja-JP" sz="1400" dirty="0"/>
          </a:p>
          <a:p>
            <a:r>
              <a:rPr kumimoji="1" lang="ja-JP" altLang="en-US" sz="1400" dirty="0"/>
              <a:t>・</a:t>
            </a:r>
            <a:r>
              <a:rPr kumimoji="1" lang="ja-JP" altLang="en-US" sz="1400" dirty="0">
                <a:solidFill>
                  <a:srgbClr val="323232"/>
                </a:solidFill>
              </a:rPr>
              <a:t>部品特性要因評価</a:t>
            </a:r>
          </a:p>
          <a:p>
            <a:r>
              <a:rPr kumimoji="1" lang="ja-JP" altLang="en-US" sz="1400" dirty="0"/>
              <a:t>・</a:t>
            </a:r>
            <a:r>
              <a:rPr kumimoji="1" lang="ja-JP" altLang="en-US" sz="1400" dirty="0">
                <a:solidFill>
                  <a:srgbClr val="323232"/>
                </a:solidFill>
              </a:rPr>
              <a:t>組付け特性要因評価</a:t>
            </a:r>
          </a:p>
        </p:txBody>
      </p:sp>
      <p:sp>
        <p:nvSpPr>
          <p:cNvPr id="51" name="フローチャート: 手操作入力 50">
            <a:extLst>
              <a:ext uri="{FF2B5EF4-FFF2-40B4-BE49-F238E27FC236}">
                <a16:creationId xmlns:a16="http://schemas.microsoft.com/office/drawing/2014/main" id="{EC70FAC8-FF0F-4C04-BA10-EF4D9BA14E0E}"/>
              </a:ext>
            </a:extLst>
          </p:cNvPr>
          <p:cNvSpPr/>
          <p:nvPr/>
        </p:nvSpPr>
        <p:spPr>
          <a:xfrm>
            <a:off x="110105" y="5619405"/>
            <a:ext cx="1418032" cy="644301"/>
          </a:xfrm>
          <a:prstGeom prst="flowChartManualInpu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solidFill>
                  <a:srgbClr val="323232"/>
                </a:solidFill>
              </a:rPr>
              <a:t>やりづらさに関する情報</a:t>
            </a:r>
            <a:endParaRPr kumimoji="1" lang="ja-JP" altLang="en-US" sz="1600" dirty="0">
              <a:solidFill>
                <a:srgbClr val="323232"/>
              </a:solidFill>
            </a:endParaRPr>
          </a:p>
        </p:txBody>
      </p:sp>
      <p:cxnSp>
        <p:nvCxnSpPr>
          <p:cNvPr id="52" name="コネクタ: カギ線 51">
            <a:extLst>
              <a:ext uri="{FF2B5EF4-FFF2-40B4-BE49-F238E27FC236}">
                <a16:creationId xmlns:a16="http://schemas.microsoft.com/office/drawing/2014/main" id="{7EDE7F7A-E7A8-4056-87C5-C239C83C8B81}"/>
              </a:ext>
            </a:extLst>
          </p:cNvPr>
          <p:cNvCxnSpPr>
            <a:cxnSpLocks/>
            <a:stCxn id="51" idx="0"/>
            <a:endCxn id="50" idx="5"/>
          </p:cNvCxnSpPr>
          <p:nvPr/>
        </p:nvCxnSpPr>
        <p:spPr>
          <a:xfrm rot="5400000" flipH="1" flipV="1">
            <a:off x="219404" y="4692170"/>
            <a:ext cx="1591383" cy="39194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53" name="テキスト ボックス 52">
            <a:extLst>
              <a:ext uri="{FF2B5EF4-FFF2-40B4-BE49-F238E27FC236}">
                <a16:creationId xmlns:a16="http://schemas.microsoft.com/office/drawing/2014/main" id="{E1091CC6-5D08-4CD2-A231-E90669C6A655}"/>
              </a:ext>
            </a:extLst>
          </p:cNvPr>
          <p:cNvSpPr txBox="1"/>
          <p:nvPr/>
        </p:nvSpPr>
        <p:spPr>
          <a:xfrm>
            <a:off x="332122" y="6256218"/>
            <a:ext cx="920030" cy="276999"/>
          </a:xfrm>
          <a:prstGeom prst="rect">
            <a:avLst/>
          </a:prstGeom>
          <a:noFill/>
        </p:spPr>
        <p:txBody>
          <a:bodyPr wrap="square" rtlCol="0">
            <a:spAutoFit/>
          </a:bodyPr>
          <a:lstStyle/>
          <a:p>
            <a:pPr algn="ctr"/>
            <a:r>
              <a:rPr kumimoji="1" lang="ja-JP" altLang="en-US" sz="1200" b="1" dirty="0">
                <a:solidFill>
                  <a:srgbClr val="323232"/>
                </a:solidFill>
              </a:rPr>
              <a:t>手入力</a:t>
            </a:r>
          </a:p>
        </p:txBody>
      </p:sp>
      <p:sp>
        <p:nvSpPr>
          <p:cNvPr id="54" name="テキスト ボックス 53">
            <a:extLst>
              <a:ext uri="{FF2B5EF4-FFF2-40B4-BE49-F238E27FC236}">
                <a16:creationId xmlns:a16="http://schemas.microsoft.com/office/drawing/2014/main" id="{8B3A7C17-E7D1-4A36-917A-3E65D94CB5A2}"/>
              </a:ext>
            </a:extLst>
          </p:cNvPr>
          <p:cNvSpPr txBox="1"/>
          <p:nvPr/>
        </p:nvSpPr>
        <p:spPr>
          <a:xfrm>
            <a:off x="474964" y="2042267"/>
            <a:ext cx="1939451" cy="461665"/>
          </a:xfrm>
          <a:prstGeom prst="rect">
            <a:avLst/>
          </a:prstGeom>
          <a:solidFill>
            <a:schemeClr val="accent4">
              <a:lumMod val="40000"/>
              <a:lumOff val="6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l"/>
            <a:r>
              <a:rPr kumimoji="1" lang="ja-JP" altLang="en-US" sz="1200" b="1" dirty="0">
                <a:solidFill>
                  <a:srgbClr val="323232"/>
                </a:solidFill>
              </a:rPr>
              <a:t>①組付けが</a:t>
            </a:r>
            <a:r>
              <a:rPr kumimoji="1" lang="en-US" altLang="ja-JP" sz="1200" b="1" dirty="0">
                <a:solidFill>
                  <a:srgbClr val="323232"/>
                </a:solidFill>
              </a:rPr>
              <a:t>10</a:t>
            </a:r>
            <a:r>
              <a:rPr kumimoji="1" lang="ja-JP" altLang="en-US" sz="1200" b="1" dirty="0">
                <a:solidFill>
                  <a:srgbClr val="323232"/>
                </a:solidFill>
              </a:rPr>
              <a:t>種類の作業のうちどれになるか分類</a:t>
            </a:r>
          </a:p>
        </p:txBody>
      </p:sp>
      <p:pic>
        <p:nvPicPr>
          <p:cNvPr id="58" name="図 57">
            <a:extLst>
              <a:ext uri="{FF2B5EF4-FFF2-40B4-BE49-F238E27FC236}">
                <a16:creationId xmlns:a16="http://schemas.microsoft.com/office/drawing/2014/main" id="{54815CA7-59A2-4F1C-97F1-F6AEA14F4845}"/>
              </a:ext>
            </a:extLst>
          </p:cNvPr>
          <p:cNvPicPr>
            <a:picLocks noChangeAspect="1"/>
          </p:cNvPicPr>
          <p:nvPr/>
        </p:nvPicPr>
        <p:blipFill>
          <a:blip r:embed="rId4"/>
          <a:stretch>
            <a:fillRect/>
          </a:stretch>
        </p:blipFill>
        <p:spPr>
          <a:xfrm>
            <a:off x="4120055" y="5494260"/>
            <a:ext cx="1185734" cy="1274886"/>
          </a:xfrm>
          <a:prstGeom prst="rect">
            <a:avLst/>
          </a:prstGeom>
        </p:spPr>
      </p:pic>
      <p:pic>
        <p:nvPicPr>
          <p:cNvPr id="59" name="図 58">
            <a:extLst>
              <a:ext uri="{FF2B5EF4-FFF2-40B4-BE49-F238E27FC236}">
                <a16:creationId xmlns:a16="http://schemas.microsoft.com/office/drawing/2014/main" id="{0121024E-F341-42DC-BB49-EF6BEB209E4B}"/>
              </a:ext>
            </a:extLst>
          </p:cNvPr>
          <p:cNvPicPr>
            <a:picLocks noChangeAspect="1"/>
          </p:cNvPicPr>
          <p:nvPr/>
        </p:nvPicPr>
        <p:blipFill>
          <a:blip r:embed="rId5"/>
          <a:stretch>
            <a:fillRect/>
          </a:stretch>
        </p:blipFill>
        <p:spPr>
          <a:xfrm>
            <a:off x="7523562" y="4903543"/>
            <a:ext cx="1412299" cy="1618502"/>
          </a:xfrm>
          <a:prstGeom prst="rect">
            <a:avLst/>
          </a:prstGeom>
          <a:ln w="19050">
            <a:solidFill>
              <a:schemeClr val="tx1"/>
            </a:solidFill>
          </a:ln>
        </p:spPr>
      </p:pic>
      <p:sp>
        <p:nvSpPr>
          <p:cNvPr id="60" name="フローチャート: 手操作入力 59">
            <a:extLst>
              <a:ext uri="{FF2B5EF4-FFF2-40B4-BE49-F238E27FC236}">
                <a16:creationId xmlns:a16="http://schemas.microsoft.com/office/drawing/2014/main" id="{6DBDEA1A-8800-40A8-B8D1-1359D3980200}"/>
              </a:ext>
            </a:extLst>
          </p:cNvPr>
          <p:cNvSpPr/>
          <p:nvPr/>
        </p:nvSpPr>
        <p:spPr>
          <a:xfrm>
            <a:off x="7721601" y="1786961"/>
            <a:ext cx="1309316" cy="653201"/>
          </a:xfrm>
          <a:prstGeom prst="flowChartManualInpu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100" dirty="0">
                <a:solidFill>
                  <a:srgbClr val="323232"/>
                </a:solidFill>
              </a:rPr>
              <a:t>レイアウト情報</a:t>
            </a:r>
            <a:endParaRPr kumimoji="1" lang="en-US" altLang="ja-JP" sz="1100" dirty="0">
              <a:solidFill>
                <a:srgbClr val="323232"/>
              </a:solidFill>
            </a:endParaRPr>
          </a:p>
          <a:p>
            <a:pPr algn="ctr"/>
            <a:r>
              <a:rPr kumimoji="1" lang="ja-JP" altLang="en-US" sz="1200" dirty="0">
                <a:solidFill>
                  <a:srgbClr val="323232"/>
                </a:solidFill>
              </a:rPr>
              <a:t>変化のパターンリスト</a:t>
            </a:r>
          </a:p>
        </p:txBody>
      </p:sp>
      <p:sp>
        <p:nvSpPr>
          <p:cNvPr id="65" name="テキスト ボックス 64">
            <a:extLst>
              <a:ext uri="{FF2B5EF4-FFF2-40B4-BE49-F238E27FC236}">
                <a16:creationId xmlns:a16="http://schemas.microsoft.com/office/drawing/2014/main" id="{5C88E823-27D8-4E1D-9260-1587D7320B37}"/>
              </a:ext>
            </a:extLst>
          </p:cNvPr>
          <p:cNvSpPr txBox="1"/>
          <p:nvPr/>
        </p:nvSpPr>
        <p:spPr>
          <a:xfrm>
            <a:off x="8162738" y="1522951"/>
            <a:ext cx="920030" cy="276999"/>
          </a:xfrm>
          <a:prstGeom prst="rect">
            <a:avLst/>
          </a:prstGeom>
          <a:noFill/>
        </p:spPr>
        <p:txBody>
          <a:bodyPr wrap="square" rtlCol="0">
            <a:spAutoFit/>
          </a:bodyPr>
          <a:lstStyle/>
          <a:p>
            <a:pPr algn="ctr"/>
            <a:r>
              <a:rPr kumimoji="1" lang="ja-JP" altLang="en-US" sz="1200" b="1" dirty="0">
                <a:solidFill>
                  <a:srgbClr val="323232"/>
                </a:solidFill>
              </a:rPr>
              <a:t>手入力</a:t>
            </a:r>
          </a:p>
        </p:txBody>
      </p:sp>
      <p:sp>
        <p:nvSpPr>
          <p:cNvPr id="68" name="平行四辺形 67">
            <a:extLst>
              <a:ext uri="{FF2B5EF4-FFF2-40B4-BE49-F238E27FC236}">
                <a16:creationId xmlns:a16="http://schemas.microsoft.com/office/drawing/2014/main" id="{571283F7-49A6-4D1C-8F3F-985E541C268E}"/>
              </a:ext>
            </a:extLst>
          </p:cNvPr>
          <p:cNvSpPr/>
          <p:nvPr/>
        </p:nvSpPr>
        <p:spPr>
          <a:xfrm>
            <a:off x="6516959" y="1281065"/>
            <a:ext cx="1656098" cy="568654"/>
          </a:xfrm>
          <a:prstGeom prst="parallelogram">
            <a:avLst/>
          </a:prstGeom>
          <a:solidFill>
            <a:schemeClr val="accent1">
              <a:lumMod val="20000"/>
              <a:lumOff val="80000"/>
            </a:schemeClr>
          </a:solidFill>
          <a:ln w="9525">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r>
              <a:rPr kumimoji="1" lang="ja-JP" altLang="en-US" sz="1200" dirty="0"/>
              <a:t>・組立位置情報</a:t>
            </a:r>
            <a:endParaRPr kumimoji="1" lang="en-US" altLang="ja-JP" sz="1200" dirty="0"/>
          </a:p>
          <a:p>
            <a:r>
              <a:rPr kumimoji="1" lang="ja-JP" altLang="en-US" sz="1200" dirty="0"/>
              <a:t>・組付け</a:t>
            </a:r>
            <a:endParaRPr kumimoji="1" lang="en-US" altLang="ja-JP" sz="1200" dirty="0"/>
          </a:p>
          <a:p>
            <a:r>
              <a:rPr kumimoji="1" lang="ja-JP" altLang="en-US" sz="1200" dirty="0"/>
              <a:t>・部品属性</a:t>
            </a:r>
            <a:endParaRPr kumimoji="1" lang="en-US" altLang="ja-JP" sz="1200" dirty="0"/>
          </a:p>
        </p:txBody>
      </p:sp>
      <p:cxnSp>
        <p:nvCxnSpPr>
          <p:cNvPr id="83" name="直線矢印コネクタ 82">
            <a:extLst>
              <a:ext uri="{FF2B5EF4-FFF2-40B4-BE49-F238E27FC236}">
                <a16:creationId xmlns:a16="http://schemas.microsoft.com/office/drawing/2014/main" id="{8E67E00E-18F9-44F7-B9C6-AD0B4996FF3E}"/>
              </a:ext>
            </a:extLst>
          </p:cNvPr>
          <p:cNvCxnSpPr/>
          <p:nvPr/>
        </p:nvCxnSpPr>
        <p:spPr>
          <a:xfrm>
            <a:off x="4353683" y="1463016"/>
            <a:ext cx="22375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3" name="図 62">
            <a:extLst>
              <a:ext uri="{FF2B5EF4-FFF2-40B4-BE49-F238E27FC236}">
                <a16:creationId xmlns:a16="http://schemas.microsoft.com/office/drawing/2014/main" id="{2555BA3F-17E7-40B4-AB18-431DC61D6096}"/>
              </a:ext>
            </a:extLst>
          </p:cNvPr>
          <p:cNvPicPr>
            <a:picLocks noChangeAspect="1"/>
          </p:cNvPicPr>
          <p:nvPr/>
        </p:nvPicPr>
        <p:blipFill>
          <a:blip r:embed="rId6"/>
          <a:stretch>
            <a:fillRect/>
          </a:stretch>
        </p:blipFill>
        <p:spPr>
          <a:xfrm>
            <a:off x="2123369" y="5954752"/>
            <a:ext cx="1346555" cy="696696"/>
          </a:xfrm>
          <a:prstGeom prst="rect">
            <a:avLst/>
          </a:prstGeom>
        </p:spPr>
      </p:pic>
      <p:pic>
        <p:nvPicPr>
          <p:cNvPr id="64" name="図 63">
            <a:extLst>
              <a:ext uri="{FF2B5EF4-FFF2-40B4-BE49-F238E27FC236}">
                <a16:creationId xmlns:a16="http://schemas.microsoft.com/office/drawing/2014/main" id="{9B8919ED-35EE-4279-9E86-187B0B5EF897}"/>
              </a:ext>
            </a:extLst>
          </p:cNvPr>
          <p:cNvPicPr>
            <a:picLocks noChangeAspect="1"/>
          </p:cNvPicPr>
          <p:nvPr/>
        </p:nvPicPr>
        <p:blipFill>
          <a:blip r:embed="rId7"/>
          <a:stretch>
            <a:fillRect/>
          </a:stretch>
        </p:blipFill>
        <p:spPr>
          <a:xfrm>
            <a:off x="5412433" y="4136898"/>
            <a:ext cx="1971818" cy="799466"/>
          </a:xfrm>
          <a:prstGeom prst="rect">
            <a:avLst/>
          </a:prstGeom>
        </p:spPr>
      </p:pic>
      <p:sp>
        <p:nvSpPr>
          <p:cNvPr id="69" name="フローチャート: 手操作入力 68">
            <a:extLst>
              <a:ext uri="{FF2B5EF4-FFF2-40B4-BE49-F238E27FC236}">
                <a16:creationId xmlns:a16="http://schemas.microsoft.com/office/drawing/2014/main" id="{12C9A5C9-5A9E-4B30-B45E-62D2462E572E}"/>
              </a:ext>
            </a:extLst>
          </p:cNvPr>
          <p:cNvSpPr/>
          <p:nvPr/>
        </p:nvSpPr>
        <p:spPr>
          <a:xfrm>
            <a:off x="30146" y="2667410"/>
            <a:ext cx="1190427" cy="644301"/>
          </a:xfrm>
          <a:prstGeom prst="flowChartManualInpu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solidFill>
                  <a:srgbClr val="323232"/>
                </a:solidFill>
              </a:rPr>
              <a:t>工具を用いる部品の情報</a:t>
            </a:r>
          </a:p>
        </p:txBody>
      </p:sp>
      <p:cxnSp>
        <p:nvCxnSpPr>
          <p:cNvPr id="73" name="直線矢印コネクタ 72">
            <a:extLst>
              <a:ext uri="{FF2B5EF4-FFF2-40B4-BE49-F238E27FC236}">
                <a16:creationId xmlns:a16="http://schemas.microsoft.com/office/drawing/2014/main" id="{4E6D853E-1366-4D53-B27B-0C379ADC1D53}"/>
              </a:ext>
            </a:extLst>
          </p:cNvPr>
          <p:cNvCxnSpPr>
            <a:stCxn id="69" idx="3"/>
            <a:endCxn id="23" idx="5"/>
          </p:cNvCxnSpPr>
          <p:nvPr/>
        </p:nvCxnSpPr>
        <p:spPr>
          <a:xfrm>
            <a:off x="1220573" y="2989561"/>
            <a:ext cx="233448" cy="10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5" name="テキスト ボックス 74">
            <a:extLst>
              <a:ext uri="{FF2B5EF4-FFF2-40B4-BE49-F238E27FC236}">
                <a16:creationId xmlns:a16="http://schemas.microsoft.com/office/drawing/2014/main" id="{FCD3D659-3803-4095-A21F-284D41475900}"/>
              </a:ext>
            </a:extLst>
          </p:cNvPr>
          <p:cNvSpPr txBox="1"/>
          <p:nvPr/>
        </p:nvSpPr>
        <p:spPr>
          <a:xfrm>
            <a:off x="119739" y="3290500"/>
            <a:ext cx="920030" cy="276999"/>
          </a:xfrm>
          <a:prstGeom prst="rect">
            <a:avLst/>
          </a:prstGeom>
          <a:noFill/>
        </p:spPr>
        <p:txBody>
          <a:bodyPr wrap="square" rtlCol="0">
            <a:spAutoFit/>
          </a:bodyPr>
          <a:lstStyle/>
          <a:p>
            <a:pPr algn="ctr"/>
            <a:r>
              <a:rPr kumimoji="1" lang="ja-JP" altLang="en-US" sz="1200" b="1" dirty="0">
                <a:solidFill>
                  <a:srgbClr val="323232"/>
                </a:solidFill>
              </a:rPr>
              <a:t>手入力</a:t>
            </a:r>
          </a:p>
        </p:txBody>
      </p:sp>
    </p:spTree>
    <p:extLst>
      <p:ext uri="{BB962C8B-B14F-4D97-AF65-F5344CB8AC3E}">
        <p14:creationId xmlns:p14="http://schemas.microsoft.com/office/powerpoint/2010/main" val="4160860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C0F616-3EEF-48C4-B55F-3CA1C885DE76}"/>
              </a:ext>
            </a:extLst>
          </p:cNvPr>
          <p:cNvSpPr>
            <a:spLocks noGrp="1"/>
          </p:cNvSpPr>
          <p:nvPr>
            <p:ph type="title"/>
          </p:nvPr>
        </p:nvSpPr>
        <p:spPr/>
        <p:txBody>
          <a:bodyPr/>
          <a:lstStyle/>
          <a:p>
            <a:r>
              <a:rPr kumimoji="1" lang="ja-JP" altLang="en-US" dirty="0"/>
              <a:t>両手組付けリストに必要な</a:t>
            </a:r>
            <a:r>
              <a:rPr kumimoji="1" lang="en-US" altLang="ja-JP" dirty="0"/>
              <a:t>input</a:t>
            </a:r>
            <a:r>
              <a:rPr kumimoji="1" lang="ja-JP" altLang="en-US" dirty="0"/>
              <a:t>データ</a:t>
            </a:r>
          </a:p>
        </p:txBody>
      </p:sp>
      <p:pic>
        <p:nvPicPr>
          <p:cNvPr id="4" name="図 3">
            <a:extLst>
              <a:ext uri="{FF2B5EF4-FFF2-40B4-BE49-F238E27FC236}">
                <a16:creationId xmlns:a16="http://schemas.microsoft.com/office/drawing/2014/main" id="{F2BB0AB9-1A71-4A81-9744-A463D35C980C}"/>
              </a:ext>
            </a:extLst>
          </p:cNvPr>
          <p:cNvPicPr>
            <a:picLocks noChangeAspect="1"/>
          </p:cNvPicPr>
          <p:nvPr/>
        </p:nvPicPr>
        <p:blipFill>
          <a:blip r:embed="rId2"/>
          <a:stretch>
            <a:fillRect/>
          </a:stretch>
        </p:blipFill>
        <p:spPr>
          <a:xfrm>
            <a:off x="280269" y="1433976"/>
            <a:ext cx="3966301" cy="695255"/>
          </a:xfrm>
          <a:prstGeom prst="rect">
            <a:avLst/>
          </a:prstGeom>
        </p:spPr>
      </p:pic>
      <p:sp>
        <p:nvSpPr>
          <p:cNvPr id="5" name="四角形: 角を丸くする 9">
            <a:extLst>
              <a:ext uri="{FF2B5EF4-FFF2-40B4-BE49-F238E27FC236}">
                <a16:creationId xmlns:a16="http://schemas.microsoft.com/office/drawing/2014/main" id="{6F7E6B08-DB26-4805-9BBB-C588C6E38DB2}"/>
              </a:ext>
            </a:extLst>
          </p:cNvPr>
          <p:cNvSpPr/>
          <p:nvPr/>
        </p:nvSpPr>
        <p:spPr>
          <a:xfrm>
            <a:off x="1918569" y="1581281"/>
            <a:ext cx="1158205" cy="369332"/>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latin typeface="+mn-ea"/>
              </a:rPr>
              <a:t>部品属性</a:t>
            </a:r>
          </a:p>
        </p:txBody>
      </p:sp>
      <p:pic>
        <p:nvPicPr>
          <p:cNvPr id="6" name="図 5">
            <a:extLst>
              <a:ext uri="{FF2B5EF4-FFF2-40B4-BE49-F238E27FC236}">
                <a16:creationId xmlns:a16="http://schemas.microsoft.com/office/drawing/2014/main" id="{7A8EF8CE-EE16-47D5-B3FC-339826AB3DD5}"/>
              </a:ext>
            </a:extLst>
          </p:cNvPr>
          <p:cNvPicPr>
            <a:picLocks noChangeAspect="1"/>
          </p:cNvPicPr>
          <p:nvPr/>
        </p:nvPicPr>
        <p:blipFill>
          <a:blip r:embed="rId3"/>
          <a:stretch>
            <a:fillRect/>
          </a:stretch>
        </p:blipFill>
        <p:spPr>
          <a:xfrm>
            <a:off x="280269" y="5400528"/>
            <a:ext cx="2124074" cy="639914"/>
          </a:xfrm>
          <a:prstGeom prst="rect">
            <a:avLst/>
          </a:prstGeom>
        </p:spPr>
      </p:pic>
      <p:sp>
        <p:nvSpPr>
          <p:cNvPr id="7" name="四角形: 角を丸くする 11">
            <a:extLst>
              <a:ext uri="{FF2B5EF4-FFF2-40B4-BE49-F238E27FC236}">
                <a16:creationId xmlns:a16="http://schemas.microsoft.com/office/drawing/2014/main" id="{B059CD28-1282-49E4-BDD1-9BB3CAA45940}"/>
              </a:ext>
            </a:extLst>
          </p:cNvPr>
          <p:cNvSpPr/>
          <p:nvPr/>
        </p:nvSpPr>
        <p:spPr>
          <a:xfrm>
            <a:off x="776228" y="5535819"/>
            <a:ext cx="1158205" cy="369332"/>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latin typeface="+mn-ea"/>
              </a:rPr>
              <a:t>部品特性</a:t>
            </a:r>
          </a:p>
        </p:txBody>
      </p:sp>
      <p:pic>
        <p:nvPicPr>
          <p:cNvPr id="8" name="図 7">
            <a:extLst>
              <a:ext uri="{FF2B5EF4-FFF2-40B4-BE49-F238E27FC236}">
                <a16:creationId xmlns:a16="http://schemas.microsoft.com/office/drawing/2014/main" id="{CBAE6E5C-2243-4790-9E7D-4D95A276B4C7}"/>
              </a:ext>
            </a:extLst>
          </p:cNvPr>
          <p:cNvPicPr>
            <a:picLocks noChangeAspect="1"/>
          </p:cNvPicPr>
          <p:nvPr/>
        </p:nvPicPr>
        <p:blipFill>
          <a:blip r:embed="rId4"/>
          <a:stretch>
            <a:fillRect/>
          </a:stretch>
        </p:blipFill>
        <p:spPr>
          <a:xfrm>
            <a:off x="2454473" y="5354537"/>
            <a:ext cx="3146411" cy="695521"/>
          </a:xfrm>
          <a:prstGeom prst="rect">
            <a:avLst/>
          </a:prstGeom>
        </p:spPr>
      </p:pic>
      <p:sp>
        <p:nvSpPr>
          <p:cNvPr id="9" name="四角形: 角を丸くする 15">
            <a:extLst>
              <a:ext uri="{FF2B5EF4-FFF2-40B4-BE49-F238E27FC236}">
                <a16:creationId xmlns:a16="http://schemas.microsoft.com/office/drawing/2014/main" id="{6EDB82D8-F371-48AA-BDC6-2B438B9B3BB1}"/>
              </a:ext>
            </a:extLst>
          </p:cNvPr>
          <p:cNvSpPr/>
          <p:nvPr/>
        </p:nvSpPr>
        <p:spPr>
          <a:xfrm>
            <a:off x="3301178" y="5519022"/>
            <a:ext cx="1452999" cy="369332"/>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latin typeface="+mn-ea"/>
              </a:rPr>
              <a:t>接触線特性</a:t>
            </a:r>
          </a:p>
        </p:txBody>
      </p:sp>
      <p:pic>
        <p:nvPicPr>
          <p:cNvPr id="10" name="図 9">
            <a:extLst>
              <a:ext uri="{FF2B5EF4-FFF2-40B4-BE49-F238E27FC236}">
                <a16:creationId xmlns:a16="http://schemas.microsoft.com/office/drawing/2014/main" id="{E7D7FF46-01BF-47BC-9015-EA019406F7C8}"/>
              </a:ext>
            </a:extLst>
          </p:cNvPr>
          <p:cNvPicPr>
            <a:picLocks noChangeAspect="1"/>
          </p:cNvPicPr>
          <p:nvPr/>
        </p:nvPicPr>
        <p:blipFill rotWithShape="1">
          <a:blip r:embed="rId5"/>
          <a:srcRect b="48422"/>
          <a:stretch/>
        </p:blipFill>
        <p:spPr>
          <a:xfrm>
            <a:off x="282758" y="3057732"/>
            <a:ext cx="3276600" cy="735305"/>
          </a:xfrm>
          <a:prstGeom prst="rect">
            <a:avLst/>
          </a:prstGeom>
        </p:spPr>
      </p:pic>
      <p:sp>
        <p:nvSpPr>
          <p:cNvPr id="11" name="四角形: 角を丸くする 19">
            <a:extLst>
              <a:ext uri="{FF2B5EF4-FFF2-40B4-BE49-F238E27FC236}">
                <a16:creationId xmlns:a16="http://schemas.microsoft.com/office/drawing/2014/main" id="{26489E7A-F807-40BD-BE19-A79DAB0DC7F1}"/>
              </a:ext>
            </a:extLst>
          </p:cNvPr>
          <p:cNvSpPr/>
          <p:nvPr/>
        </p:nvSpPr>
        <p:spPr>
          <a:xfrm>
            <a:off x="1230879" y="3238508"/>
            <a:ext cx="1458288" cy="369332"/>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latin typeface="+mn-ea"/>
              </a:rPr>
              <a:t>中間製品属性</a:t>
            </a:r>
          </a:p>
        </p:txBody>
      </p:sp>
      <p:pic>
        <p:nvPicPr>
          <p:cNvPr id="12" name="図 11">
            <a:extLst>
              <a:ext uri="{FF2B5EF4-FFF2-40B4-BE49-F238E27FC236}">
                <a16:creationId xmlns:a16="http://schemas.microsoft.com/office/drawing/2014/main" id="{A73811B9-B99E-4AA5-BE4E-17E8B60205F6}"/>
              </a:ext>
            </a:extLst>
          </p:cNvPr>
          <p:cNvPicPr>
            <a:picLocks noChangeAspect="1"/>
          </p:cNvPicPr>
          <p:nvPr/>
        </p:nvPicPr>
        <p:blipFill>
          <a:blip r:embed="rId6"/>
          <a:stretch>
            <a:fillRect/>
          </a:stretch>
        </p:blipFill>
        <p:spPr>
          <a:xfrm>
            <a:off x="280269" y="2220974"/>
            <a:ext cx="3359509" cy="696596"/>
          </a:xfrm>
          <a:prstGeom prst="rect">
            <a:avLst/>
          </a:prstGeom>
        </p:spPr>
      </p:pic>
      <p:sp>
        <p:nvSpPr>
          <p:cNvPr id="13" name="四角形: 角を丸くする 13">
            <a:extLst>
              <a:ext uri="{FF2B5EF4-FFF2-40B4-BE49-F238E27FC236}">
                <a16:creationId xmlns:a16="http://schemas.microsoft.com/office/drawing/2014/main" id="{5228AA07-7EF3-4AC4-916B-4F1E7073C512}"/>
              </a:ext>
            </a:extLst>
          </p:cNvPr>
          <p:cNvSpPr/>
          <p:nvPr/>
        </p:nvSpPr>
        <p:spPr>
          <a:xfrm>
            <a:off x="1180527" y="2384606"/>
            <a:ext cx="1476084" cy="369332"/>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latin typeface="+mn-ea"/>
              </a:rPr>
              <a:t>組立位置情報</a:t>
            </a:r>
          </a:p>
        </p:txBody>
      </p:sp>
      <p:pic>
        <p:nvPicPr>
          <p:cNvPr id="14" name="図 13">
            <a:extLst>
              <a:ext uri="{FF2B5EF4-FFF2-40B4-BE49-F238E27FC236}">
                <a16:creationId xmlns:a16="http://schemas.microsoft.com/office/drawing/2014/main" id="{D9C34119-3D53-4161-9819-2E9C2B2E10A2}"/>
              </a:ext>
            </a:extLst>
          </p:cNvPr>
          <p:cNvPicPr>
            <a:picLocks noChangeAspect="1"/>
          </p:cNvPicPr>
          <p:nvPr/>
        </p:nvPicPr>
        <p:blipFill rotWithShape="1">
          <a:blip r:embed="rId7"/>
          <a:srcRect b="75228"/>
          <a:stretch/>
        </p:blipFill>
        <p:spPr>
          <a:xfrm>
            <a:off x="4349840" y="1456157"/>
            <a:ext cx="1339993" cy="3564701"/>
          </a:xfrm>
          <a:prstGeom prst="rect">
            <a:avLst/>
          </a:prstGeom>
        </p:spPr>
      </p:pic>
      <p:sp>
        <p:nvSpPr>
          <p:cNvPr id="15" name="四角形: 角を丸くする 19">
            <a:extLst>
              <a:ext uri="{FF2B5EF4-FFF2-40B4-BE49-F238E27FC236}">
                <a16:creationId xmlns:a16="http://schemas.microsoft.com/office/drawing/2014/main" id="{33D6C5E6-25D4-4A98-974A-F529DD49418A}"/>
              </a:ext>
            </a:extLst>
          </p:cNvPr>
          <p:cNvSpPr/>
          <p:nvPr/>
        </p:nvSpPr>
        <p:spPr>
          <a:xfrm>
            <a:off x="4513748" y="2201463"/>
            <a:ext cx="1012176" cy="369332"/>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latin typeface="+mn-ea"/>
              </a:rPr>
              <a:t>組付表</a:t>
            </a:r>
          </a:p>
        </p:txBody>
      </p:sp>
      <p:sp>
        <p:nvSpPr>
          <p:cNvPr id="16" name="テキスト ボックス 15">
            <a:extLst>
              <a:ext uri="{FF2B5EF4-FFF2-40B4-BE49-F238E27FC236}">
                <a16:creationId xmlns:a16="http://schemas.microsoft.com/office/drawing/2014/main" id="{C01601F8-EB08-4BA9-9D4B-B152438D4F7A}"/>
              </a:ext>
            </a:extLst>
          </p:cNvPr>
          <p:cNvSpPr txBox="1"/>
          <p:nvPr/>
        </p:nvSpPr>
        <p:spPr>
          <a:xfrm rot="16200000">
            <a:off x="4609728" y="5032039"/>
            <a:ext cx="812612" cy="261610"/>
          </a:xfrm>
          <a:prstGeom prst="rect">
            <a:avLst/>
          </a:prstGeom>
          <a:noFill/>
        </p:spPr>
        <p:txBody>
          <a:bodyPr wrap="square" rtlCol="0">
            <a:spAutoFit/>
          </a:bodyPr>
          <a:lstStyle/>
          <a:p>
            <a:pPr algn="ctr"/>
            <a:r>
              <a:rPr kumimoji="1" lang="en-US" altLang="ja-JP" sz="1100"/>
              <a:t>‥‥</a:t>
            </a:r>
            <a:endParaRPr kumimoji="1" lang="ja-JP" altLang="en-US" sz="1100"/>
          </a:p>
        </p:txBody>
      </p:sp>
      <p:pic>
        <p:nvPicPr>
          <p:cNvPr id="17" name="図 16">
            <a:extLst>
              <a:ext uri="{FF2B5EF4-FFF2-40B4-BE49-F238E27FC236}">
                <a16:creationId xmlns:a16="http://schemas.microsoft.com/office/drawing/2014/main" id="{867EDAB2-2BDC-4B4A-ADB9-C769D501F5C6}"/>
              </a:ext>
            </a:extLst>
          </p:cNvPr>
          <p:cNvPicPr>
            <a:picLocks noChangeAspect="1"/>
          </p:cNvPicPr>
          <p:nvPr/>
        </p:nvPicPr>
        <p:blipFill rotWithShape="1">
          <a:blip r:embed="rId8"/>
          <a:srcRect b="87432"/>
          <a:stretch/>
        </p:blipFill>
        <p:spPr>
          <a:xfrm>
            <a:off x="384520" y="4039209"/>
            <a:ext cx="1339993" cy="1234800"/>
          </a:xfrm>
          <a:prstGeom prst="rect">
            <a:avLst/>
          </a:prstGeom>
        </p:spPr>
      </p:pic>
      <p:sp>
        <p:nvSpPr>
          <p:cNvPr id="18" name="四角形: 角を丸くする 17">
            <a:extLst>
              <a:ext uri="{FF2B5EF4-FFF2-40B4-BE49-F238E27FC236}">
                <a16:creationId xmlns:a16="http://schemas.microsoft.com/office/drawing/2014/main" id="{D8AEBBDF-AC77-4E39-800A-E5F7C166B9C4}"/>
              </a:ext>
            </a:extLst>
          </p:cNvPr>
          <p:cNvSpPr/>
          <p:nvPr/>
        </p:nvSpPr>
        <p:spPr>
          <a:xfrm>
            <a:off x="399641" y="4403245"/>
            <a:ext cx="1339993" cy="506728"/>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bg1"/>
                </a:solidFill>
              </a:rPr>
              <a:t>部品特性要因評価</a:t>
            </a:r>
          </a:p>
        </p:txBody>
      </p:sp>
      <p:pic>
        <p:nvPicPr>
          <p:cNvPr id="19" name="図 18">
            <a:extLst>
              <a:ext uri="{FF2B5EF4-FFF2-40B4-BE49-F238E27FC236}">
                <a16:creationId xmlns:a16="http://schemas.microsoft.com/office/drawing/2014/main" id="{EDE9E84B-EE18-48FD-83C6-2E2568274152}"/>
              </a:ext>
            </a:extLst>
          </p:cNvPr>
          <p:cNvPicPr>
            <a:picLocks noChangeAspect="1"/>
          </p:cNvPicPr>
          <p:nvPr/>
        </p:nvPicPr>
        <p:blipFill rotWithShape="1">
          <a:blip r:embed="rId9"/>
          <a:srcRect b="90286"/>
          <a:stretch/>
        </p:blipFill>
        <p:spPr>
          <a:xfrm>
            <a:off x="1986614" y="3997157"/>
            <a:ext cx="1339993" cy="1199250"/>
          </a:xfrm>
          <a:prstGeom prst="rect">
            <a:avLst/>
          </a:prstGeom>
        </p:spPr>
      </p:pic>
      <p:sp>
        <p:nvSpPr>
          <p:cNvPr id="20" name="四角形: 角を丸くする 17">
            <a:extLst>
              <a:ext uri="{FF2B5EF4-FFF2-40B4-BE49-F238E27FC236}">
                <a16:creationId xmlns:a16="http://schemas.microsoft.com/office/drawing/2014/main" id="{8708BC16-B71B-471F-9C8A-9A994795255A}"/>
              </a:ext>
            </a:extLst>
          </p:cNvPr>
          <p:cNvSpPr/>
          <p:nvPr/>
        </p:nvSpPr>
        <p:spPr>
          <a:xfrm>
            <a:off x="2036565" y="4419799"/>
            <a:ext cx="1207425" cy="506728"/>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bg1"/>
                </a:solidFill>
              </a:rPr>
              <a:t>組付け特性要因評価</a:t>
            </a:r>
          </a:p>
        </p:txBody>
      </p:sp>
      <p:sp>
        <p:nvSpPr>
          <p:cNvPr id="47" name="四角形: 角を丸くする 46">
            <a:extLst>
              <a:ext uri="{FF2B5EF4-FFF2-40B4-BE49-F238E27FC236}">
                <a16:creationId xmlns:a16="http://schemas.microsoft.com/office/drawing/2014/main" id="{5CE5559F-C6C1-4916-853A-1EF9351D69EF}"/>
              </a:ext>
            </a:extLst>
          </p:cNvPr>
          <p:cNvSpPr/>
          <p:nvPr/>
        </p:nvSpPr>
        <p:spPr>
          <a:xfrm>
            <a:off x="161366" y="1310640"/>
            <a:ext cx="5791200" cy="4964794"/>
          </a:xfrm>
          <a:prstGeom prst="roundRect">
            <a:avLst>
              <a:gd name="adj" fmla="val 3618"/>
            </a:avLst>
          </a:prstGeom>
          <a:noFill/>
          <a:ln w="2857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kumimoji="1" lang="ja-JP" altLang="en-US"/>
          </a:p>
        </p:txBody>
      </p:sp>
      <p:sp>
        <p:nvSpPr>
          <p:cNvPr id="48" name="矢印: 右 47">
            <a:extLst>
              <a:ext uri="{FF2B5EF4-FFF2-40B4-BE49-F238E27FC236}">
                <a16:creationId xmlns:a16="http://schemas.microsoft.com/office/drawing/2014/main" id="{3CC3E5E7-DB44-4C24-9CEC-B3E274291F79}"/>
              </a:ext>
            </a:extLst>
          </p:cNvPr>
          <p:cNvSpPr/>
          <p:nvPr/>
        </p:nvSpPr>
        <p:spPr>
          <a:xfrm>
            <a:off x="6051972" y="3423174"/>
            <a:ext cx="591670" cy="78442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pic>
        <p:nvPicPr>
          <p:cNvPr id="49" name="図 48">
            <a:extLst>
              <a:ext uri="{FF2B5EF4-FFF2-40B4-BE49-F238E27FC236}">
                <a16:creationId xmlns:a16="http://schemas.microsoft.com/office/drawing/2014/main" id="{7983EEEB-735B-4F64-9705-D272E2F23EA7}"/>
              </a:ext>
            </a:extLst>
          </p:cNvPr>
          <p:cNvPicPr/>
          <p:nvPr/>
        </p:nvPicPr>
        <p:blipFill>
          <a:blip r:embed="rId10">
            <a:extLst>
              <a:ext uri="{28A0092B-C50C-407E-A947-70E740481C1C}">
                <a14:useLocalDpi xmlns:a14="http://schemas.microsoft.com/office/drawing/2010/main" val="0"/>
              </a:ext>
            </a:extLst>
          </a:blip>
          <a:srcRect/>
          <a:stretch>
            <a:fillRect/>
          </a:stretch>
        </p:blipFill>
        <p:spPr bwMode="auto">
          <a:xfrm>
            <a:off x="6751563" y="2844704"/>
            <a:ext cx="2222671" cy="2057037"/>
          </a:xfrm>
          <a:prstGeom prst="rect">
            <a:avLst/>
          </a:prstGeom>
          <a:noFill/>
          <a:ln>
            <a:noFill/>
          </a:ln>
        </p:spPr>
      </p:pic>
      <p:sp>
        <p:nvSpPr>
          <p:cNvPr id="50" name="テキスト ボックス 49">
            <a:extLst>
              <a:ext uri="{FF2B5EF4-FFF2-40B4-BE49-F238E27FC236}">
                <a16:creationId xmlns:a16="http://schemas.microsoft.com/office/drawing/2014/main" id="{16EF3646-8EFA-4403-BB4E-F6C4EC997D08}"/>
              </a:ext>
            </a:extLst>
          </p:cNvPr>
          <p:cNvSpPr txBox="1"/>
          <p:nvPr/>
        </p:nvSpPr>
        <p:spPr>
          <a:xfrm>
            <a:off x="6845085" y="2384606"/>
            <a:ext cx="2129149" cy="369332"/>
          </a:xfrm>
          <a:prstGeom prst="rect">
            <a:avLst/>
          </a:prstGeom>
          <a:noFill/>
        </p:spPr>
        <p:txBody>
          <a:bodyPr wrap="square" rtlCol="0">
            <a:spAutoFit/>
          </a:bodyPr>
          <a:lstStyle/>
          <a:p>
            <a:pPr algn="ctr"/>
            <a:r>
              <a:rPr kumimoji="1" lang="ja-JP" altLang="en-US" dirty="0">
                <a:solidFill>
                  <a:srgbClr val="323232"/>
                </a:solidFill>
              </a:rPr>
              <a:t>両手組付けリスト</a:t>
            </a:r>
          </a:p>
        </p:txBody>
      </p:sp>
    </p:spTree>
    <p:extLst>
      <p:ext uri="{BB962C8B-B14F-4D97-AF65-F5344CB8AC3E}">
        <p14:creationId xmlns:p14="http://schemas.microsoft.com/office/powerpoint/2010/main" val="1169357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A82701-0549-49F4-9D21-BCB748497563}"/>
              </a:ext>
            </a:extLst>
          </p:cNvPr>
          <p:cNvSpPr>
            <a:spLocks noGrp="1"/>
          </p:cNvSpPr>
          <p:nvPr>
            <p:ph type="title"/>
          </p:nvPr>
        </p:nvSpPr>
        <p:spPr/>
        <p:txBody>
          <a:bodyPr/>
          <a:lstStyle/>
          <a:p>
            <a:r>
              <a:rPr kumimoji="1" lang="ja-JP" altLang="en-US" dirty="0"/>
              <a:t>両手組付けリスト</a:t>
            </a:r>
          </a:p>
        </p:txBody>
      </p:sp>
      <p:sp>
        <p:nvSpPr>
          <p:cNvPr id="5" name="四角形: 角を丸くする 4">
            <a:extLst>
              <a:ext uri="{FF2B5EF4-FFF2-40B4-BE49-F238E27FC236}">
                <a16:creationId xmlns:a16="http://schemas.microsoft.com/office/drawing/2014/main" id="{3643F307-8F15-4A5C-A533-D0970E9FF092}"/>
              </a:ext>
            </a:extLst>
          </p:cNvPr>
          <p:cNvSpPr/>
          <p:nvPr/>
        </p:nvSpPr>
        <p:spPr>
          <a:xfrm>
            <a:off x="311989" y="5989199"/>
            <a:ext cx="8563154" cy="556061"/>
          </a:xfrm>
          <a:prstGeom prst="roundRect">
            <a:avLst/>
          </a:prstGeom>
          <a:solidFill>
            <a:srgbClr val="65B8D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t>どの組付けがどの作業になるのかを分類したリスト</a:t>
            </a:r>
          </a:p>
        </p:txBody>
      </p:sp>
      <p:sp>
        <p:nvSpPr>
          <p:cNvPr id="6" name="テキスト ボックス 5">
            <a:extLst>
              <a:ext uri="{FF2B5EF4-FFF2-40B4-BE49-F238E27FC236}">
                <a16:creationId xmlns:a16="http://schemas.microsoft.com/office/drawing/2014/main" id="{50C74724-42D7-4026-854A-84CE50A23F59}"/>
              </a:ext>
            </a:extLst>
          </p:cNvPr>
          <p:cNvSpPr txBox="1"/>
          <p:nvPr/>
        </p:nvSpPr>
        <p:spPr>
          <a:xfrm>
            <a:off x="3277846" y="800609"/>
            <a:ext cx="2631440" cy="369332"/>
          </a:xfrm>
          <a:prstGeom prst="rect">
            <a:avLst/>
          </a:prstGeom>
          <a:noFill/>
        </p:spPr>
        <p:txBody>
          <a:bodyPr wrap="square" rtlCol="0">
            <a:spAutoFit/>
          </a:bodyPr>
          <a:lstStyle/>
          <a:p>
            <a:pPr algn="ctr"/>
            <a:r>
              <a:rPr kumimoji="1" lang="ja-JP" altLang="en-US" dirty="0">
                <a:solidFill>
                  <a:srgbClr val="323232"/>
                </a:solidFill>
              </a:rPr>
              <a:t>両手組付けリスト</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21A7F32-3D43-4272-B909-A8672BC49066}"/>
                  </a:ext>
                </a:extLst>
              </p:cNvPr>
              <p:cNvSpPr txBox="1"/>
              <p:nvPr/>
            </p:nvSpPr>
            <p:spPr>
              <a:xfrm>
                <a:off x="833717" y="4857670"/>
                <a:ext cx="8175811" cy="954107"/>
              </a:xfrm>
              <a:prstGeom prst="rect">
                <a:avLst/>
              </a:prstGeom>
              <a:noFill/>
            </p:spPr>
            <p:txBody>
              <a:bodyPr wrap="square" rtlCol="0">
                <a:spAutoFit/>
              </a:bodyPr>
              <a:lstStyle/>
              <a:p>
                <a:pPr marL="285750" indent="-285750" algn="l">
                  <a:buFont typeface="Arial" panose="020B0604020202020204" pitchFamily="34" charset="0"/>
                  <a:buChar char="•"/>
                </a:pPr>
                <a:r>
                  <a:rPr kumimoji="1" lang="ja-JP" altLang="en-US" sz="1400" dirty="0">
                    <a:solidFill>
                      <a:srgbClr val="323232"/>
                    </a:solidFill>
                  </a:rPr>
                  <a:t>親子フラグ</a:t>
                </a:r>
                <a14:m>
                  <m:oMath xmlns:m="http://schemas.openxmlformats.org/officeDocument/2006/math">
                    <m:r>
                      <a:rPr kumimoji="1" lang="ja-JP" altLang="en-US" sz="1400" i="1" smtClean="0">
                        <a:solidFill>
                          <a:srgbClr val="323232"/>
                        </a:solidFill>
                        <a:latin typeface="Cambria Math" panose="02040503050406030204" pitchFamily="18" charset="0"/>
                      </a:rPr>
                      <m:t>⋯</m:t>
                    </m:r>
                  </m:oMath>
                </a14:m>
                <a:r>
                  <a:rPr kumimoji="1" lang="ja-JP" altLang="en-US" sz="1400" dirty="0">
                    <a:solidFill>
                      <a:srgbClr val="323232"/>
                    </a:solidFill>
                  </a:rPr>
                  <a:t>親部品と子部品を入れ替えられるかどうか</a:t>
                </a:r>
                <a:r>
                  <a:rPr kumimoji="1" lang="en-US" altLang="ja-JP" sz="1400" dirty="0">
                    <a:solidFill>
                      <a:srgbClr val="323232"/>
                    </a:solidFill>
                  </a:rPr>
                  <a:t>(1</a:t>
                </a:r>
                <a:r>
                  <a:rPr kumimoji="1" lang="ja-JP" altLang="en-US" sz="1400" dirty="0">
                    <a:solidFill>
                      <a:srgbClr val="323232"/>
                    </a:solidFill>
                  </a:rPr>
                  <a:t>なら入れ替え可，</a:t>
                </a:r>
                <a:r>
                  <a:rPr kumimoji="1" lang="en-US" altLang="ja-JP" sz="1400" dirty="0">
                    <a:solidFill>
                      <a:srgbClr val="323232"/>
                    </a:solidFill>
                  </a:rPr>
                  <a:t>0</a:t>
                </a:r>
                <a:r>
                  <a:rPr kumimoji="1" lang="ja-JP" altLang="en-US" sz="1400" dirty="0">
                    <a:solidFill>
                      <a:srgbClr val="323232"/>
                    </a:solidFill>
                  </a:rPr>
                  <a:t>なら入れ替え不可</a:t>
                </a:r>
                <a:r>
                  <a:rPr kumimoji="1" lang="en-US" altLang="ja-JP" sz="1400" dirty="0">
                    <a:solidFill>
                      <a:srgbClr val="323232"/>
                    </a:solidFill>
                  </a:rPr>
                  <a:t>)</a:t>
                </a:r>
              </a:p>
              <a:p>
                <a:pPr marL="285750" indent="-285750" algn="l">
                  <a:buFont typeface="Arial" panose="020B0604020202020204" pitchFamily="34" charset="0"/>
                  <a:buChar char="•"/>
                </a:pPr>
                <a:r>
                  <a:rPr kumimoji="1" lang="ja-JP" altLang="en-US" sz="1400" dirty="0">
                    <a:solidFill>
                      <a:srgbClr val="323232"/>
                    </a:solidFill>
                  </a:rPr>
                  <a:t>作業番号</a:t>
                </a:r>
                <a14:m>
                  <m:oMath xmlns:m="http://schemas.openxmlformats.org/officeDocument/2006/math">
                    <m:r>
                      <a:rPr kumimoji="1" lang="ja-JP" altLang="en-US" sz="1400" i="1" smtClean="0">
                        <a:solidFill>
                          <a:srgbClr val="323232"/>
                        </a:solidFill>
                        <a:latin typeface="Cambria Math" panose="02040503050406030204" pitchFamily="18" charset="0"/>
                      </a:rPr>
                      <m:t>⋯</m:t>
                    </m:r>
                  </m:oMath>
                </a14:m>
                <a:r>
                  <a:rPr kumimoji="1" lang="en-US" altLang="ja-JP" sz="1400" dirty="0">
                    <a:solidFill>
                      <a:srgbClr val="323232"/>
                    </a:solidFill>
                  </a:rPr>
                  <a:t>1</a:t>
                </a:r>
                <a:r>
                  <a:rPr kumimoji="1" lang="ja-JP" altLang="en-US" sz="1400" dirty="0">
                    <a:solidFill>
                      <a:srgbClr val="323232"/>
                    </a:solidFill>
                  </a:rPr>
                  <a:t>なら親部品が大物，</a:t>
                </a:r>
                <a:r>
                  <a:rPr kumimoji="1" lang="en-US" altLang="ja-JP" sz="1400" dirty="0">
                    <a:solidFill>
                      <a:srgbClr val="323232"/>
                    </a:solidFill>
                  </a:rPr>
                  <a:t>2</a:t>
                </a:r>
                <a:r>
                  <a:rPr kumimoji="1" lang="ja-JP" altLang="en-US" sz="1400" dirty="0">
                    <a:solidFill>
                      <a:srgbClr val="323232"/>
                    </a:solidFill>
                  </a:rPr>
                  <a:t>なら子部品が大物，</a:t>
                </a:r>
                <a:r>
                  <a:rPr kumimoji="1" lang="en-US" altLang="ja-JP" sz="1400" dirty="0">
                    <a:solidFill>
                      <a:srgbClr val="323232"/>
                    </a:solidFill>
                  </a:rPr>
                  <a:t>3</a:t>
                </a:r>
                <a:r>
                  <a:rPr kumimoji="1" lang="ja-JP" altLang="en-US" sz="1400" dirty="0">
                    <a:solidFill>
                      <a:srgbClr val="323232"/>
                    </a:solidFill>
                  </a:rPr>
                  <a:t>なら親部品と子部品が大物</a:t>
                </a:r>
                <a:endParaRPr kumimoji="1" lang="en-US" altLang="ja-JP" sz="1400" dirty="0">
                  <a:solidFill>
                    <a:srgbClr val="323232"/>
                  </a:solidFill>
                </a:endParaRPr>
              </a:p>
              <a:p>
                <a:pPr marL="285750" indent="-285750" algn="l">
                  <a:buFont typeface="Arial" panose="020B0604020202020204" pitchFamily="34" charset="0"/>
                  <a:buChar char="•"/>
                </a:pPr>
                <a:r>
                  <a:rPr kumimoji="1" lang="ja-JP" altLang="en-US" sz="1400" dirty="0">
                    <a:solidFill>
                      <a:srgbClr val="323232"/>
                    </a:solidFill>
                  </a:rPr>
                  <a:t>工具番号</a:t>
                </a:r>
                <a14:m>
                  <m:oMath xmlns:m="http://schemas.openxmlformats.org/officeDocument/2006/math">
                    <m:r>
                      <a:rPr kumimoji="1" lang="ja-JP" altLang="en-US" sz="1400" i="1" smtClean="0">
                        <a:solidFill>
                          <a:srgbClr val="323232"/>
                        </a:solidFill>
                        <a:latin typeface="Cambria Math" panose="02040503050406030204" pitchFamily="18" charset="0"/>
                      </a:rPr>
                      <m:t>⋯</m:t>
                    </m:r>
                  </m:oMath>
                </a14:m>
                <a:r>
                  <a:rPr kumimoji="1" lang="ja-JP" altLang="en-US" sz="1400" dirty="0">
                    <a:solidFill>
                      <a:srgbClr val="323232"/>
                    </a:solidFill>
                  </a:rPr>
                  <a:t>その組付けに用いる工具の番号</a:t>
                </a:r>
                <a:endParaRPr kumimoji="1" lang="en-US" altLang="ja-JP" sz="1400" dirty="0">
                  <a:solidFill>
                    <a:srgbClr val="323232"/>
                  </a:solidFill>
                </a:endParaRPr>
              </a:p>
              <a:p>
                <a:pPr marL="285750" indent="-285750" algn="l">
                  <a:buFont typeface="Arial" panose="020B0604020202020204" pitchFamily="34" charset="0"/>
                  <a:buChar char="•"/>
                </a:pPr>
                <a:r>
                  <a:rPr kumimoji="1" lang="ja-JP" altLang="en-US" sz="1400" dirty="0">
                    <a:solidFill>
                      <a:srgbClr val="323232"/>
                    </a:solidFill>
                  </a:rPr>
                  <a:t>工具パターン</a:t>
                </a:r>
                <a14:m>
                  <m:oMath xmlns:m="http://schemas.openxmlformats.org/officeDocument/2006/math">
                    <m:r>
                      <a:rPr kumimoji="1" lang="ja-JP" altLang="en-US" sz="1400" i="1" smtClean="0">
                        <a:solidFill>
                          <a:srgbClr val="323232"/>
                        </a:solidFill>
                        <a:latin typeface="Cambria Math" panose="02040503050406030204" pitchFamily="18" charset="0"/>
                      </a:rPr>
                      <m:t>⋯</m:t>
                    </m:r>
                  </m:oMath>
                </a14:m>
                <a:r>
                  <a:rPr kumimoji="1" lang="ja-JP" altLang="en-US" sz="1400" dirty="0">
                    <a:solidFill>
                      <a:srgbClr val="323232"/>
                    </a:solidFill>
                  </a:rPr>
                  <a:t>動作付き組立順序の動作番号</a:t>
                </a:r>
              </a:p>
            </p:txBody>
          </p:sp>
        </mc:Choice>
        <mc:Fallback xmlns="">
          <p:sp>
            <p:nvSpPr>
              <p:cNvPr id="3" name="テキスト ボックス 2">
                <a:extLst>
                  <a:ext uri="{FF2B5EF4-FFF2-40B4-BE49-F238E27FC236}">
                    <a16:creationId xmlns:a16="http://schemas.microsoft.com/office/drawing/2014/main" id="{321A7F32-3D43-4272-B909-A8672BC49066}"/>
                  </a:ext>
                </a:extLst>
              </p:cNvPr>
              <p:cNvSpPr txBox="1">
                <a:spLocks noRot="1" noChangeAspect="1" noMove="1" noResize="1" noEditPoints="1" noAdjustHandles="1" noChangeArrowheads="1" noChangeShapeType="1" noTextEdit="1"/>
              </p:cNvSpPr>
              <p:nvPr/>
            </p:nvSpPr>
            <p:spPr>
              <a:xfrm>
                <a:off x="833717" y="4857670"/>
                <a:ext cx="8175811" cy="954107"/>
              </a:xfrm>
              <a:prstGeom prst="rect">
                <a:avLst/>
              </a:prstGeom>
              <a:blipFill>
                <a:blip r:embed="rId2"/>
                <a:stretch>
                  <a:fillRect l="-149" t="-1282" b="-5769"/>
                </a:stretch>
              </a:blipFill>
            </p:spPr>
            <p:txBody>
              <a:bodyPr/>
              <a:lstStyle/>
              <a:p>
                <a:r>
                  <a:rPr lang="ja-JP" altLang="en-US">
                    <a:noFill/>
                  </a:rPr>
                  <a:t> </a:t>
                </a:r>
              </a:p>
            </p:txBody>
          </p:sp>
        </mc:Fallback>
      </mc:AlternateContent>
      <p:pic>
        <p:nvPicPr>
          <p:cNvPr id="7" name="図 6">
            <a:extLst>
              <a:ext uri="{FF2B5EF4-FFF2-40B4-BE49-F238E27FC236}">
                <a16:creationId xmlns:a16="http://schemas.microsoft.com/office/drawing/2014/main" id="{42634089-489D-4E17-8A81-C403063A6659}"/>
              </a:ext>
            </a:extLst>
          </p:cNvPr>
          <p:cNvPicPr>
            <a:picLocks noChangeAspect="1"/>
          </p:cNvPicPr>
          <p:nvPr/>
        </p:nvPicPr>
        <p:blipFill>
          <a:blip r:embed="rId3"/>
          <a:stretch>
            <a:fillRect/>
          </a:stretch>
        </p:blipFill>
        <p:spPr>
          <a:xfrm>
            <a:off x="1528481" y="1096344"/>
            <a:ext cx="6087037" cy="3583904"/>
          </a:xfrm>
          <a:prstGeom prst="rect">
            <a:avLst/>
          </a:prstGeom>
        </p:spPr>
      </p:pic>
    </p:spTree>
    <p:extLst>
      <p:ext uri="{BB962C8B-B14F-4D97-AF65-F5344CB8AC3E}">
        <p14:creationId xmlns:p14="http://schemas.microsoft.com/office/powerpoint/2010/main" val="2446546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9B6290-D394-4B09-83DC-A8A413479FD3}"/>
              </a:ext>
            </a:extLst>
          </p:cNvPr>
          <p:cNvSpPr>
            <a:spLocks noGrp="1"/>
          </p:cNvSpPr>
          <p:nvPr>
            <p:ph type="title"/>
          </p:nvPr>
        </p:nvSpPr>
        <p:spPr/>
        <p:txBody>
          <a:bodyPr/>
          <a:lstStyle/>
          <a:p>
            <a:r>
              <a:rPr kumimoji="1" lang="en-US" altLang="ja-JP" dirty="0"/>
              <a:t>Input</a:t>
            </a:r>
            <a:r>
              <a:rPr kumimoji="1" lang="ja-JP" altLang="en-US" dirty="0"/>
              <a:t>の前準備</a:t>
            </a:r>
            <a:r>
              <a:rPr kumimoji="1" lang="en-US" altLang="ja-JP" dirty="0"/>
              <a:t>~</a:t>
            </a:r>
            <a:r>
              <a:rPr kumimoji="1" lang="ja-JP" altLang="en-US" dirty="0"/>
              <a:t>部品属性</a:t>
            </a:r>
            <a:r>
              <a:rPr kumimoji="1" lang="en-US" altLang="ja-JP" dirty="0"/>
              <a:t>~</a:t>
            </a:r>
            <a:endParaRPr kumimoji="1" lang="ja-JP" altLang="en-US" dirty="0"/>
          </a:p>
        </p:txBody>
      </p:sp>
      <p:pic>
        <p:nvPicPr>
          <p:cNvPr id="4" name="図 3">
            <a:extLst>
              <a:ext uri="{FF2B5EF4-FFF2-40B4-BE49-F238E27FC236}">
                <a16:creationId xmlns:a16="http://schemas.microsoft.com/office/drawing/2014/main" id="{188510D1-9030-4B23-8E68-CF92952D2C1D}"/>
              </a:ext>
            </a:extLst>
          </p:cNvPr>
          <p:cNvPicPr>
            <a:picLocks noChangeAspect="1"/>
          </p:cNvPicPr>
          <p:nvPr/>
        </p:nvPicPr>
        <p:blipFill>
          <a:blip r:embed="rId2"/>
          <a:stretch>
            <a:fillRect/>
          </a:stretch>
        </p:blipFill>
        <p:spPr>
          <a:xfrm>
            <a:off x="0" y="1507570"/>
            <a:ext cx="9144000" cy="2175423"/>
          </a:xfrm>
          <a:prstGeom prst="rect">
            <a:avLst/>
          </a:prstGeom>
        </p:spPr>
      </p:pic>
      <p:sp>
        <p:nvSpPr>
          <p:cNvPr id="5" name="正方形/長方形 4">
            <a:extLst>
              <a:ext uri="{FF2B5EF4-FFF2-40B4-BE49-F238E27FC236}">
                <a16:creationId xmlns:a16="http://schemas.microsoft.com/office/drawing/2014/main" id="{97152075-D66C-4F97-A509-808186B8BE74}"/>
              </a:ext>
            </a:extLst>
          </p:cNvPr>
          <p:cNvSpPr/>
          <p:nvPr/>
        </p:nvSpPr>
        <p:spPr>
          <a:xfrm>
            <a:off x="7144871" y="1507570"/>
            <a:ext cx="403411" cy="217542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EF4040F8-AD89-460D-B34E-70CA725D312B}"/>
              </a:ext>
            </a:extLst>
          </p:cNvPr>
          <p:cNvSpPr txBox="1"/>
          <p:nvPr/>
        </p:nvSpPr>
        <p:spPr>
          <a:xfrm>
            <a:off x="609600" y="4059231"/>
            <a:ext cx="7924799" cy="1477328"/>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solidFill>
                  <a:srgbClr val="323232"/>
                </a:solidFill>
              </a:rPr>
              <a:t>工具を使う部品の部品属性の工具番号の箇所に使用する工具番号を記入</a:t>
            </a:r>
            <a:endParaRPr kumimoji="1" lang="en-US" altLang="ja-JP" dirty="0">
              <a:solidFill>
                <a:srgbClr val="323232"/>
              </a:solidFill>
            </a:endParaRPr>
          </a:p>
          <a:p>
            <a:pPr marL="285750" indent="-285750">
              <a:buFont typeface="Arial" panose="020B0604020202020204" pitchFamily="34" charset="0"/>
              <a:buChar char="•"/>
            </a:pPr>
            <a:r>
              <a:rPr kumimoji="1" lang="ja-JP" altLang="en-US" dirty="0">
                <a:solidFill>
                  <a:srgbClr val="323232"/>
                </a:solidFill>
              </a:rPr>
              <a:t>新しい</a:t>
            </a:r>
            <a:r>
              <a:rPr kumimoji="1" lang="en-US" altLang="ja-JP" dirty="0">
                <a:solidFill>
                  <a:srgbClr val="323232"/>
                </a:solidFill>
              </a:rPr>
              <a:t>NOS0</a:t>
            </a:r>
            <a:r>
              <a:rPr kumimoji="1" lang="ja-JP" altLang="en-US" dirty="0">
                <a:solidFill>
                  <a:srgbClr val="323232"/>
                </a:solidFill>
              </a:rPr>
              <a:t>の組立順序を用いる場合は，レイアウト情報に書いてある工具番号</a:t>
            </a:r>
            <a:r>
              <a:rPr kumimoji="1" lang="en-US" altLang="ja-JP" dirty="0">
                <a:solidFill>
                  <a:srgbClr val="323232"/>
                </a:solidFill>
              </a:rPr>
              <a:t>(</a:t>
            </a:r>
            <a:r>
              <a:rPr kumimoji="1" lang="ja-JP" altLang="en-US" dirty="0">
                <a:solidFill>
                  <a:srgbClr val="323232"/>
                </a:solidFill>
              </a:rPr>
              <a:t>負の値</a:t>
            </a:r>
            <a:r>
              <a:rPr kumimoji="1" lang="en-US" altLang="ja-JP" dirty="0">
                <a:solidFill>
                  <a:srgbClr val="323232"/>
                </a:solidFill>
              </a:rPr>
              <a:t>-10</a:t>
            </a:r>
            <a:r>
              <a:rPr kumimoji="1" lang="ja-JP" altLang="en-US" dirty="0">
                <a:solidFill>
                  <a:srgbClr val="323232"/>
                </a:solidFill>
              </a:rPr>
              <a:t>など</a:t>
            </a:r>
            <a:r>
              <a:rPr kumimoji="1" lang="en-US" altLang="ja-JP" dirty="0">
                <a:solidFill>
                  <a:srgbClr val="323232"/>
                </a:solidFill>
              </a:rPr>
              <a:t>)</a:t>
            </a:r>
            <a:r>
              <a:rPr kumimoji="1" lang="ja-JP" altLang="en-US" dirty="0">
                <a:solidFill>
                  <a:srgbClr val="323232"/>
                </a:solidFill>
              </a:rPr>
              <a:t>を入れる．</a:t>
            </a:r>
            <a:endParaRPr kumimoji="1" lang="en-US" altLang="ja-JP" dirty="0">
              <a:solidFill>
                <a:srgbClr val="323232"/>
              </a:solidFill>
            </a:endParaRPr>
          </a:p>
          <a:p>
            <a:pPr marL="285750" indent="-285750">
              <a:buFont typeface="Arial" panose="020B0604020202020204" pitchFamily="34" charset="0"/>
              <a:buChar char="•"/>
            </a:pPr>
            <a:r>
              <a:rPr kumimoji="1" lang="ja-JP" altLang="en-US" dirty="0">
                <a:solidFill>
                  <a:srgbClr val="323232"/>
                </a:solidFill>
              </a:rPr>
              <a:t>古い</a:t>
            </a:r>
            <a:r>
              <a:rPr kumimoji="1" lang="en-US" altLang="ja-JP" dirty="0">
                <a:solidFill>
                  <a:srgbClr val="323232"/>
                </a:solidFill>
              </a:rPr>
              <a:t>NOS0</a:t>
            </a:r>
            <a:r>
              <a:rPr kumimoji="1" lang="ja-JP" altLang="en-US" dirty="0">
                <a:solidFill>
                  <a:srgbClr val="323232"/>
                </a:solidFill>
              </a:rPr>
              <a:t>の場合は何個目の工具なのか</a:t>
            </a:r>
            <a:r>
              <a:rPr kumimoji="1" lang="en-US" altLang="ja-JP" dirty="0">
                <a:solidFill>
                  <a:srgbClr val="323232"/>
                </a:solidFill>
              </a:rPr>
              <a:t>(-10</a:t>
            </a:r>
            <a:r>
              <a:rPr kumimoji="1" lang="ja-JP" altLang="en-US" dirty="0">
                <a:solidFill>
                  <a:srgbClr val="323232"/>
                </a:solidFill>
              </a:rPr>
              <a:t>なら</a:t>
            </a:r>
            <a:r>
              <a:rPr kumimoji="1" lang="en-US" altLang="ja-JP" dirty="0">
                <a:solidFill>
                  <a:srgbClr val="323232"/>
                </a:solidFill>
              </a:rPr>
              <a:t>1</a:t>
            </a:r>
            <a:r>
              <a:rPr kumimoji="1" lang="ja-JP" altLang="en-US" dirty="0">
                <a:solidFill>
                  <a:srgbClr val="323232"/>
                </a:solidFill>
              </a:rPr>
              <a:t>，</a:t>
            </a:r>
            <a:r>
              <a:rPr kumimoji="1" lang="en-US" altLang="ja-JP" dirty="0">
                <a:solidFill>
                  <a:srgbClr val="323232"/>
                </a:solidFill>
              </a:rPr>
              <a:t>-11</a:t>
            </a:r>
            <a:r>
              <a:rPr kumimoji="1" lang="ja-JP" altLang="en-US" dirty="0">
                <a:solidFill>
                  <a:srgbClr val="323232"/>
                </a:solidFill>
              </a:rPr>
              <a:t>なら</a:t>
            </a:r>
            <a:r>
              <a:rPr kumimoji="1" lang="en-US" altLang="ja-JP" dirty="0">
                <a:solidFill>
                  <a:srgbClr val="323232"/>
                </a:solidFill>
              </a:rPr>
              <a:t>2)</a:t>
            </a:r>
            <a:r>
              <a:rPr kumimoji="1" lang="ja-JP" altLang="en-US" dirty="0">
                <a:solidFill>
                  <a:srgbClr val="323232"/>
                </a:solidFill>
              </a:rPr>
              <a:t>を入れる</a:t>
            </a:r>
            <a:endParaRPr kumimoji="1" lang="en-US" altLang="ja-JP" dirty="0">
              <a:solidFill>
                <a:srgbClr val="323232"/>
              </a:solidFill>
            </a:endParaRPr>
          </a:p>
          <a:p>
            <a:pPr marL="285750" indent="-285750">
              <a:buFont typeface="Arial" panose="020B0604020202020204" pitchFamily="34" charset="0"/>
              <a:buChar char="•"/>
            </a:pPr>
            <a:r>
              <a:rPr kumimoji="1" lang="ja-JP" altLang="en-US" dirty="0">
                <a:solidFill>
                  <a:srgbClr val="323232"/>
                </a:solidFill>
              </a:rPr>
              <a:t>空欄には</a:t>
            </a:r>
            <a:r>
              <a:rPr kumimoji="1" lang="en-US" altLang="ja-JP" dirty="0">
                <a:solidFill>
                  <a:srgbClr val="323232"/>
                </a:solidFill>
              </a:rPr>
              <a:t>0</a:t>
            </a:r>
            <a:r>
              <a:rPr kumimoji="1" lang="ja-JP" altLang="en-US" dirty="0">
                <a:solidFill>
                  <a:srgbClr val="323232"/>
                </a:solidFill>
              </a:rPr>
              <a:t>を入れる</a:t>
            </a:r>
          </a:p>
        </p:txBody>
      </p:sp>
    </p:spTree>
    <p:extLst>
      <p:ext uri="{BB962C8B-B14F-4D97-AF65-F5344CB8AC3E}">
        <p14:creationId xmlns:p14="http://schemas.microsoft.com/office/powerpoint/2010/main" val="1886984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A10C86-66C0-4D5C-A253-57038F9A9871}"/>
              </a:ext>
            </a:extLst>
          </p:cNvPr>
          <p:cNvSpPr>
            <a:spLocks noGrp="1"/>
          </p:cNvSpPr>
          <p:nvPr>
            <p:ph type="title"/>
          </p:nvPr>
        </p:nvSpPr>
        <p:spPr/>
        <p:txBody>
          <a:bodyPr/>
          <a:lstStyle/>
          <a:p>
            <a:r>
              <a:rPr kumimoji="1" lang="en-US" altLang="ja-JP" dirty="0"/>
              <a:t>Input</a:t>
            </a:r>
            <a:r>
              <a:rPr kumimoji="1" lang="ja-JP" altLang="en-US" dirty="0"/>
              <a:t>の前準備</a:t>
            </a:r>
            <a:r>
              <a:rPr kumimoji="1" lang="en-US" altLang="ja-JP" dirty="0"/>
              <a:t>~</a:t>
            </a:r>
            <a:r>
              <a:rPr kumimoji="1" lang="ja-JP" altLang="en-US" dirty="0"/>
              <a:t>部品特性と接触線特性を作る</a:t>
            </a:r>
            <a:r>
              <a:rPr kumimoji="1" lang="en-US" altLang="ja-JP" dirty="0"/>
              <a:t>~</a:t>
            </a:r>
            <a:endParaRPr kumimoji="1" lang="ja-JP" altLang="en-US" dirty="0"/>
          </a:p>
        </p:txBody>
      </p:sp>
      <p:pic>
        <p:nvPicPr>
          <p:cNvPr id="5" name="図 4">
            <a:extLst>
              <a:ext uri="{FF2B5EF4-FFF2-40B4-BE49-F238E27FC236}">
                <a16:creationId xmlns:a16="http://schemas.microsoft.com/office/drawing/2014/main" id="{A9251E1F-112D-4A30-BA92-A6202C1791EA}"/>
              </a:ext>
            </a:extLst>
          </p:cNvPr>
          <p:cNvPicPr>
            <a:picLocks noChangeAspect="1"/>
          </p:cNvPicPr>
          <p:nvPr/>
        </p:nvPicPr>
        <p:blipFill rotWithShape="1">
          <a:blip r:embed="rId2"/>
          <a:srcRect b="6689"/>
          <a:stretch/>
        </p:blipFill>
        <p:spPr>
          <a:xfrm>
            <a:off x="0" y="794497"/>
            <a:ext cx="9144000" cy="4799479"/>
          </a:xfrm>
          <a:prstGeom prst="rect">
            <a:avLst/>
          </a:prstGeom>
        </p:spPr>
      </p:pic>
      <p:sp>
        <p:nvSpPr>
          <p:cNvPr id="6" name="テキスト ボックス 5">
            <a:extLst>
              <a:ext uri="{FF2B5EF4-FFF2-40B4-BE49-F238E27FC236}">
                <a16:creationId xmlns:a16="http://schemas.microsoft.com/office/drawing/2014/main" id="{BECFDA74-8988-4F5C-807B-E0E0F1889C41}"/>
              </a:ext>
            </a:extLst>
          </p:cNvPr>
          <p:cNvSpPr txBox="1"/>
          <p:nvPr/>
        </p:nvSpPr>
        <p:spPr>
          <a:xfrm>
            <a:off x="276045" y="5983282"/>
            <a:ext cx="8635042" cy="369332"/>
          </a:xfrm>
          <a:prstGeom prst="rect">
            <a:avLst/>
          </a:prstGeom>
          <a:noFill/>
        </p:spPr>
        <p:txBody>
          <a:bodyPr wrap="square" rtlCol="0">
            <a:spAutoFit/>
          </a:bodyPr>
          <a:lstStyle/>
          <a:p>
            <a:pPr algn="l"/>
            <a:r>
              <a:rPr kumimoji="1" lang="en-US" altLang="ja-JP" dirty="0">
                <a:solidFill>
                  <a:srgbClr val="323232"/>
                </a:solidFill>
              </a:rPr>
              <a:t>PLP</a:t>
            </a:r>
            <a:r>
              <a:rPr kumimoji="1" lang="ja-JP" altLang="en-US" dirty="0">
                <a:solidFill>
                  <a:srgbClr val="323232"/>
                </a:solidFill>
              </a:rPr>
              <a:t>の「中間製品属性」の「入力データ作成」から「</a:t>
            </a:r>
            <a:r>
              <a:rPr kumimoji="1" lang="en-US" altLang="ja-JP" dirty="0">
                <a:solidFill>
                  <a:srgbClr val="323232"/>
                </a:solidFill>
              </a:rPr>
              <a:t>VFDL</a:t>
            </a:r>
            <a:r>
              <a:rPr kumimoji="1" lang="ja-JP" altLang="en-US" dirty="0">
                <a:solidFill>
                  <a:srgbClr val="323232"/>
                </a:solidFill>
              </a:rPr>
              <a:t>データ作成情報」を作成</a:t>
            </a:r>
          </a:p>
        </p:txBody>
      </p:sp>
    </p:spTree>
    <p:extLst>
      <p:ext uri="{BB962C8B-B14F-4D97-AF65-F5344CB8AC3E}">
        <p14:creationId xmlns:p14="http://schemas.microsoft.com/office/powerpoint/2010/main" val="53556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315472-E26E-4D5B-8CFE-0D3B3A6F02B1}"/>
              </a:ext>
            </a:extLst>
          </p:cNvPr>
          <p:cNvSpPr>
            <a:spLocks noGrp="1"/>
          </p:cNvSpPr>
          <p:nvPr>
            <p:ph type="title"/>
          </p:nvPr>
        </p:nvSpPr>
        <p:spPr/>
        <p:txBody>
          <a:bodyPr/>
          <a:lstStyle/>
          <a:p>
            <a:r>
              <a:rPr kumimoji="1" lang="en-US" altLang="ja-JP" dirty="0"/>
              <a:t>Input</a:t>
            </a:r>
            <a:r>
              <a:rPr kumimoji="1" lang="ja-JP" altLang="en-US" dirty="0"/>
              <a:t>の前準備</a:t>
            </a:r>
            <a:r>
              <a:rPr kumimoji="1" lang="en-US" altLang="ja-JP" dirty="0"/>
              <a:t>~</a:t>
            </a:r>
            <a:r>
              <a:rPr kumimoji="1" lang="ja-JP" altLang="en-US" dirty="0"/>
              <a:t>部品特性と接触線特性を作る</a:t>
            </a:r>
            <a:r>
              <a:rPr kumimoji="1" lang="en-US" altLang="ja-JP" dirty="0"/>
              <a:t>~</a:t>
            </a:r>
            <a:endParaRPr kumimoji="1" lang="ja-JP" altLang="en-US" dirty="0"/>
          </a:p>
        </p:txBody>
      </p:sp>
      <p:pic>
        <p:nvPicPr>
          <p:cNvPr id="5" name="図 4">
            <a:extLst>
              <a:ext uri="{FF2B5EF4-FFF2-40B4-BE49-F238E27FC236}">
                <a16:creationId xmlns:a16="http://schemas.microsoft.com/office/drawing/2014/main" id="{B249D86B-D0CA-4E8B-A8BD-7F04DB0CC688}"/>
              </a:ext>
            </a:extLst>
          </p:cNvPr>
          <p:cNvPicPr>
            <a:picLocks noChangeAspect="1"/>
          </p:cNvPicPr>
          <p:nvPr/>
        </p:nvPicPr>
        <p:blipFill rotWithShape="1">
          <a:blip r:embed="rId2"/>
          <a:srcRect b="4867"/>
          <a:stretch/>
        </p:blipFill>
        <p:spPr>
          <a:xfrm>
            <a:off x="170508" y="816909"/>
            <a:ext cx="5995339" cy="3208243"/>
          </a:xfrm>
          <a:prstGeom prst="rect">
            <a:avLst/>
          </a:prstGeom>
        </p:spPr>
      </p:pic>
      <p:pic>
        <p:nvPicPr>
          <p:cNvPr id="7" name="図 6">
            <a:extLst>
              <a:ext uri="{FF2B5EF4-FFF2-40B4-BE49-F238E27FC236}">
                <a16:creationId xmlns:a16="http://schemas.microsoft.com/office/drawing/2014/main" id="{96353E0C-347D-4A55-8280-E5E6C0BAE841}"/>
              </a:ext>
            </a:extLst>
          </p:cNvPr>
          <p:cNvPicPr>
            <a:picLocks noChangeAspect="1"/>
          </p:cNvPicPr>
          <p:nvPr/>
        </p:nvPicPr>
        <p:blipFill rotWithShape="1">
          <a:blip r:embed="rId3"/>
          <a:srcRect b="4867"/>
          <a:stretch/>
        </p:blipFill>
        <p:spPr>
          <a:xfrm>
            <a:off x="1090235" y="3189786"/>
            <a:ext cx="5995339" cy="3208243"/>
          </a:xfrm>
          <a:prstGeom prst="rect">
            <a:avLst/>
          </a:prstGeom>
        </p:spPr>
      </p:pic>
      <p:sp>
        <p:nvSpPr>
          <p:cNvPr id="8" name="正方形/長方形 7">
            <a:extLst>
              <a:ext uri="{FF2B5EF4-FFF2-40B4-BE49-F238E27FC236}">
                <a16:creationId xmlns:a16="http://schemas.microsoft.com/office/drawing/2014/main" id="{D52A7CC9-900F-4430-BF15-4A025FE613F6}"/>
              </a:ext>
            </a:extLst>
          </p:cNvPr>
          <p:cNvSpPr/>
          <p:nvPr/>
        </p:nvSpPr>
        <p:spPr>
          <a:xfrm>
            <a:off x="466165" y="3783106"/>
            <a:ext cx="331694" cy="24204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2D8F2E2-9804-45F6-8CEC-03FBA204DF47}"/>
              </a:ext>
            </a:extLst>
          </p:cNvPr>
          <p:cNvSpPr/>
          <p:nvPr/>
        </p:nvSpPr>
        <p:spPr>
          <a:xfrm>
            <a:off x="1676400" y="6155983"/>
            <a:ext cx="382026" cy="24204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2ACE0990-E032-45B4-B9B1-1292CBEB8104}"/>
              </a:ext>
            </a:extLst>
          </p:cNvPr>
          <p:cNvSpPr txBox="1"/>
          <p:nvPr/>
        </p:nvSpPr>
        <p:spPr>
          <a:xfrm>
            <a:off x="6573023" y="1195268"/>
            <a:ext cx="2400469" cy="1815882"/>
          </a:xfrm>
          <a:prstGeom prst="rect">
            <a:avLst/>
          </a:prstGeom>
          <a:noFill/>
        </p:spPr>
        <p:txBody>
          <a:bodyPr wrap="square">
            <a:spAutoFit/>
          </a:bodyPr>
          <a:lstStyle/>
          <a:p>
            <a:r>
              <a:rPr kumimoji="1" lang="en-US" altLang="ja-JP" sz="1600" dirty="0">
                <a:solidFill>
                  <a:srgbClr val="323232"/>
                </a:solidFill>
              </a:rPr>
              <a:t>VFDL</a:t>
            </a:r>
            <a:r>
              <a:rPr kumimoji="1" lang="ja-JP" altLang="en-US" sz="1600" dirty="0">
                <a:solidFill>
                  <a:srgbClr val="323232"/>
                </a:solidFill>
              </a:rPr>
              <a:t>データ作成情報の「部品特性」と「接触線特性」を</a:t>
            </a:r>
            <a:r>
              <a:rPr kumimoji="1" lang="en-US" altLang="ja-JP" sz="1600" dirty="0">
                <a:solidFill>
                  <a:srgbClr val="323232"/>
                </a:solidFill>
              </a:rPr>
              <a:t>csv</a:t>
            </a:r>
            <a:r>
              <a:rPr kumimoji="1" lang="ja-JP" altLang="en-US" sz="1600" dirty="0">
                <a:solidFill>
                  <a:srgbClr val="323232"/>
                </a:solidFill>
              </a:rPr>
              <a:t>ファイルにして保存し，やりづらさがある場合には</a:t>
            </a:r>
            <a:r>
              <a:rPr kumimoji="1" lang="en-US" altLang="ja-JP" sz="1600" dirty="0">
                <a:solidFill>
                  <a:srgbClr val="323232"/>
                </a:solidFill>
              </a:rPr>
              <a:t>1</a:t>
            </a:r>
            <a:r>
              <a:rPr kumimoji="1" lang="ja-JP" altLang="en-US" sz="1600" dirty="0">
                <a:solidFill>
                  <a:srgbClr val="323232"/>
                </a:solidFill>
              </a:rPr>
              <a:t>を入れる．それ以外の空欄には</a:t>
            </a:r>
            <a:r>
              <a:rPr kumimoji="1" lang="en-US" altLang="ja-JP" sz="1600" dirty="0">
                <a:solidFill>
                  <a:srgbClr val="323232"/>
                </a:solidFill>
              </a:rPr>
              <a:t>0</a:t>
            </a:r>
            <a:r>
              <a:rPr kumimoji="1" lang="ja-JP" altLang="en-US" sz="1600" dirty="0">
                <a:solidFill>
                  <a:srgbClr val="323232"/>
                </a:solidFill>
              </a:rPr>
              <a:t>を入れておく</a:t>
            </a:r>
            <a:endParaRPr lang="ja-JP" altLang="en-US" sz="1600" dirty="0"/>
          </a:p>
        </p:txBody>
      </p:sp>
    </p:spTree>
    <p:extLst>
      <p:ext uri="{BB962C8B-B14F-4D97-AF65-F5344CB8AC3E}">
        <p14:creationId xmlns:p14="http://schemas.microsoft.com/office/powerpoint/2010/main" val="3702725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8943FC-B598-49B5-BF41-3DA0E71B2D70}"/>
              </a:ext>
            </a:extLst>
          </p:cNvPr>
          <p:cNvSpPr>
            <a:spLocks noGrp="1"/>
          </p:cNvSpPr>
          <p:nvPr>
            <p:ph type="title"/>
          </p:nvPr>
        </p:nvSpPr>
        <p:spPr/>
        <p:txBody>
          <a:bodyPr/>
          <a:lstStyle/>
          <a:p>
            <a:r>
              <a:rPr kumimoji="1" lang="en-US" altLang="ja-JP" dirty="0"/>
              <a:t>Input</a:t>
            </a:r>
            <a:r>
              <a:rPr kumimoji="1" lang="ja-JP" altLang="en-US" dirty="0"/>
              <a:t>の前準備</a:t>
            </a:r>
            <a:r>
              <a:rPr kumimoji="1" lang="en-US" altLang="ja-JP" dirty="0"/>
              <a:t>~</a:t>
            </a:r>
            <a:r>
              <a:rPr kumimoji="1" lang="ja-JP" altLang="en-US" dirty="0"/>
              <a:t>組付表</a:t>
            </a:r>
            <a:r>
              <a:rPr kumimoji="1" lang="en-US" altLang="ja-JP" dirty="0"/>
              <a:t>~</a:t>
            </a:r>
            <a:endParaRPr kumimoji="1" lang="ja-JP" altLang="en-US" dirty="0"/>
          </a:p>
        </p:txBody>
      </p:sp>
      <p:pic>
        <p:nvPicPr>
          <p:cNvPr id="6" name="図 5">
            <a:extLst>
              <a:ext uri="{FF2B5EF4-FFF2-40B4-BE49-F238E27FC236}">
                <a16:creationId xmlns:a16="http://schemas.microsoft.com/office/drawing/2014/main" id="{D42F5AF4-2375-4E96-8200-76988D74BFF6}"/>
              </a:ext>
            </a:extLst>
          </p:cNvPr>
          <p:cNvPicPr>
            <a:picLocks noChangeAspect="1"/>
          </p:cNvPicPr>
          <p:nvPr/>
        </p:nvPicPr>
        <p:blipFill rotWithShape="1">
          <a:blip r:embed="rId2"/>
          <a:srcRect b="6689"/>
          <a:stretch/>
        </p:blipFill>
        <p:spPr>
          <a:xfrm>
            <a:off x="0" y="794497"/>
            <a:ext cx="9144000" cy="4799479"/>
          </a:xfrm>
          <a:prstGeom prst="rect">
            <a:avLst/>
          </a:prstGeom>
        </p:spPr>
      </p:pic>
      <p:sp>
        <p:nvSpPr>
          <p:cNvPr id="8" name="テキスト ボックス 7">
            <a:extLst>
              <a:ext uri="{FF2B5EF4-FFF2-40B4-BE49-F238E27FC236}">
                <a16:creationId xmlns:a16="http://schemas.microsoft.com/office/drawing/2014/main" id="{B00DBB32-0548-4A34-A52F-B60FE4B0BFE4}"/>
              </a:ext>
            </a:extLst>
          </p:cNvPr>
          <p:cNvSpPr txBox="1"/>
          <p:nvPr/>
        </p:nvSpPr>
        <p:spPr>
          <a:xfrm>
            <a:off x="276045" y="5688449"/>
            <a:ext cx="8635042" cy="1169551"/>
          </a:xfrm>
          <a:prstGeom prst="rect">
            <a:avLst/>
          </a:prstGeom>
          <a:noFill/>
        </p:spPr>
        <p:txBody>
          <a:bodyPr wrap="square" rtlCol="0">
            <a:spAutoFit/>
          </a:bodyPr>
          <a:lstStyle/>
          <a:p>
            <a:pPr algn="l"/>
            <a:r>
              <a:rPr kumimoji="1" lang="en-US" altLang="ja-JP" sz="1400" dirty="0">
                <a:solidFill>
                  <a:srgbClr val="323232"/>
                </a:solidFill>
              </a:rPr>
              <a:t>NOS0(</a:t>
            </a:r>
            <a:r>
              <a:rPr kumimoji="1" lang="ja-JP" altLang="en-US" sz="1400" dirty="0">
                <a:solidFill>
                  <a:srgbClr val="323232"/>
                </a:solidFill>
              </a:rPr>
              <a:t>現状の</a:t>
            </a:r>
            <a:r>
              <a:rPr kumimoji="1" lang="en-US" altLang="ja-JP" sz="1400" dirty="0">
                <a:solidFill>
                  <a:srgbClr val="323232"/>
                </a:solidFill>
              </a:rPr>
              <a:t>PLP</a:t>
            </a:r>
            <a:r>
              <a:rPr kumimoji="1" lang="ja-JP" altLang="en-US" sz="1400" dirty="0">
                <a:solidFill>
                  <a:srgbClr val="323232"/>
                </a:solidFill>
              </a:rPr>
              <a:t>では「中間製品属性」の「親部品決定」からできます</a:t>
            </a:r>
            <a:r>
              <a:rPr kumimoji="1" lang="en-US" altLang="ja-JP" sz="1400" dirty="0">
                <a:solidFill>
                  <a:srgbClr val="323232"/>
                </a:solidFill>
              </a:rPr>
              <a:t>)</a:t>
            </a:r>
            <a:r>
              <a:rPr kumimoji="1" lang="ja-JP" altLang="en-US" sz="1400" dirty="0">
                <a:solidFill>
                  <a:srgbClr val="323232"/>
                </a:solidFill>
              </a:rPr>
              <a:t>を作成したのち，</a:t>
            </a:r>
            <a:r>
              <a:rPr kumimoji="1" lang="en-US" altLang="ja-JP" sz="1400" dirty="0">
                <a:solidFill>
                  <a:srgbClr val="323232"/>
                </a:solidFill>
              </a:rPr>
              <a:t>PLP</a:t>
            </a:r>
            <a:r>
              <a:rPr kumimoji="1" lang="ja-JP" altLang="en-US" sz="1400" dirty="0">
                <a:solidFill>
                  <a:srgbClr val="323232"/>
                </a:solidFill>
              </a:rPr>
              <a:t>の「中間製品属性」の「評価作成」から「</a:t>
            </a:r>
            <a:r>
              <a:rPr kumimoji="1" lang="en-US" altLang="ja-JP" sz="1400" dirty="0">
                <a:solidFill>
                  <a:srgbClr val="323232"/>
                </a:solidFill>
              </a:rPr>
              <a:t>VFDL</a:t>
            </a:r>
            <a:r>
              <a:rPr kumimoji="1" lang="ja-JP" altLang="en-US" sz="1400" dirty="0">
                <a:solidFill>
                  <a:srgbClr val="323232"/>
                </a:solidFill>
              </a:rPr>
              <a:t>データ」を作成</a:t>
            </a:r>
            <a:endParaRPr kumimoji="1" lang="en-US" altLang="ja-JP" sz="1400" dirty="0">
              <a:solidFill>
                <a:srgbClr val="323232"/>
              </a:solidFill>
            </a:endParaRPr>
          </a:p>
          <a:p>
            <a:pPr algn="l"/>
            <a:r>
              <a:rPr kumimoji="1" lang="en-US" altLang="ja-JP" sz="1400" dirty="0">
                <a:solidFill>
                  <a:srgbClr val="323232"/>
                </a:solidFill>
              </a:rPr>
              <a:t>※</a:t>
            </a:r>
            <a:r>
              <a:rPr kumimoji="1" lang="ja-JP" altLang="en-US" sz="1400" dirty="0">
                <a:solidFill>
                  <a:srgbClr val="323232"/>
                </a:solidFill>
              </a:rPr>
              <a:t>「評価作成」では「</a:t>
            </a:r>
            <a:r>
              <a:rPr kumimoji="1" lang="en-US" altLang="ja-JP" sz="1400" dirty="0">
                <a:solidFill>
                  <a:srgbClr val="323232"/>
                </a:solidFill>
              </a:rPr>
              <a:t>VFDL</a:t>
            </a:r>
            <a:r>
              <a:rPr kumimoji="1" lang="ja-JP" altLang="en-US" sz="1400" dirty="0">
                <a:solidFill>
                  <a:srgbClr val="323232"/>
                </a:solidFill>
              </a:rPr>
              <a:t>データ」と「評価」ファイルが作成されます．組立順序が多いと評価ファイルを作成するのに時間がかかります．今回，「</a:t>
            </a:r>
            <a:r>
              <a:rPr kumimoji="1" lang="en-US" altLang="ja-JP" sz="1400" dirty="0">
                <a:solidFill>
                  <a:srgbClr val="323232"/>
                </a:solidFill>
              </a:rPr>
              <a:t>VFDL</a:t>
            </a:r>
            <a:r>
              <a:rPr kumimoji="1" lang="ja-JP" altLang="en-US" sz="1400" dirty="0">
                <a:solidFill>
                  <a:srgbClr val="323232"/>
                </a:solidFill>
              </a:rPr>
              <a:t>データ」が必要なので，順序数を</a:t>
            </a:r>
            <a:r>
              <a:rPr kumimoji="1" lang="en-US" altLang="ja-JP" sz="1400" dirty="0">
                <a:solidFill>
                  <a:srgbClr val="323232"/>
                </a:solidFill>
              </a:rPr>
              <a:t>1</a:t>
            </a:r>
            <a:r>
              <a:rPr kumimoji="1" lang="ja-JP" altLang="en-US" sz="1400" dirty="0">
                <a:solidFill>
                  <a:srgbClr val="323232"/>
                </a:solidFill>
              </a:rPr>
              <a:t>つにした</a:t>
            </a:r>
            <a:r>
              <a:rPr kumimoji="1" lang="en-US" altLang="ja-JP" sz="1400" dirty="0">
                <a:solidFill>
                  <a:srgbClr val="323232"/>
                </a:solidFill>
              </a:rPr>
              <a:t>NOS0</a:t>
            </a:r>
            <a:r>
              <a:rPr kumimoji="1" lang="ja-JP" altLang="en-US" sz="1400" dirty="0">
                <a:solidFill>
                  <a:srgbClr val="323232"/>
                </a:solidFill>
              </a:rPr>
              <a:t>を別途作成した方が早くできます．</a:t>
            </a:r>
          </a:p>
        </p:txBody>
      </p:sp>
    </p:spTree>
    <p:extLst>
      <p:ext uri="{BB962C8B-B14F-4D97-AF65-F5344CB8AC3E}">
        <p14:creationId xmlns:p14="http://schemas.microsoft.com/office/powerpoint/2010/main" val="1580903425"/>
      </p:ext>
    </p:extLst>
  </p:cSld>
  <p:clrMapOvr>
    <a:masterClrMapping/>
  </p:clrMapOvr>
</p:sld>
</file>

<file path=ppt/theme/theme1.xml><?xml version="1.0" encoding="utf-8"?>
<a:theme xmlns:a="http://schemas.openxmlformats.org/drawingml/2006/main" name="テーマ1">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kumimoji="1" dirty="0">
            <a:solidFill>
              <a:srgbClr val="323232"/>
            </a:solidFill>
          </a:defRPr>
        </a:defPPr>
      </a:lstStyle>
    </a:txDef>
  </a:objectDefaults>
  <a:extraClrSchemeLst/>
  <a:extLst>
    <a:ext uri="{05A4C25C-085E-4340-85A3-A5531E510DB2}">
      <thm15:themeFamily xmlns:thm15="http://schemas.microsoft.com/office/thememl/2012/main" name="テーマ1" id="{46985251-D8C1-4FC5-835E-13279A47403C}" vid="{A799E654-59C2-4105-9270-F8C9041290F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BD38A436686869498CDFD74D4BAB561A" ma:contentTypeVersion="12" ma:contentTypeDescription="新しいドキュメントを作成します。" ma:contentTypeScope="" ma:versionID="68c21186b0563cb70cdfefa031220723">
  <xsd:schema xmlns:xsd="http://www.w3.org/2001/XMLSchema" xmlns:xs="http://www.w3.org/2001/XMLSchema" xmlns:p="http://schemas.microsoft.com/office/2006/metadata/properties" xmlns:ns2="281d9746-bd72-4e35-9f78-a45b9075ec73" xmlns:ns3="b5110969-07ff-4b8f-bf14-b20658cbc675" targetNamespace="http://schemas.microsoft.com/office/2006/metadata/properties" ma:root="true" ma:fieldsID="cf580bc10e0115fd80abed73782b4ad8" ns2:_="" ns3:_="">
    <xsd:import namespace="281d9746-bd72-4e35-9f78-a45b9075ec73"/>
    <xsd:import namespace="b5110969-07ff-4b8f-bf14-b20658cbc67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lcf76f155ced4ddcb4097134ff3c332f" minOccurs="0"/>
                <xsd:element ref="ns3:TaxCatchAll" minOccurs="0"/>
                <xsd:element ref="ns2:MediaServiceDateTaken" minOccurs="0"/>
                <xsd:element ref="ns2:MediaLengthInSeconds" minOccurs="0"/>
                <xsd:element ref="ns2:MediaServiceLocatio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1d9746-bd72-4e35-9f78-a45b9075ec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lcf76f155ced4ddcb4097134ff3c332f" ma:index="12" nillable="true" ma:taxonomy="true" ma:internalName="lcf76f155ced4ddcb4097134ff3c332f" ma:taxonomyFieldName="MediaServiceImageTags" ma:displayName="画像タグ" ma:readOnly="false" ma:fieldId="{5cf76f15-5ced-4ddc-b409-7134ff3c332f}" ma:taxonomyMulti="true" ma:sspId="c6420bf8-4c95-4e92-8313-b67cd5cbc3a7"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Location" ma:index="16" nillable="true" ma:displayName="Location" ma:indexed="true"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5110969-07ff-4b8f-bf14-b20658cbc675"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967cae95-9001-4bfe-b316-f2327d078958}" ma:internalName="TaxCatchAll" ma:showField="CatchAllData" ma:web="b5110969-07ff-4b8f-bf14-b20658cbc67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281d9746-bd72-4e35-9f78-a45b9075ec73">
      <Terms xmlns="http://schemas.microsoft.com/office/infopath/2007/PartnerControls"/>
    </lcf76f155ced4ddcb4097134ff3c332f>
    <TaxCatchAll xmlns="b5110969-07ff-4b8f-bf14-b20658cbc675" xsi:nil="true"/>
  </documentManagement>
</p:properties>
</file>

<file path=customXml/itemProps1.xml><?xml version="1.0" encoding="utf-8"?>
<ds:datastoreItem xmlns:ds="http://schemas.openxmlformats.org/officeDocument/2006/customXml" ds:itemID="{DC9CE634-2873-4368-869B-9EB12E5FEEA7}"/>
</file>

<file path=customXml/itemProps2.xml><?xml version="1.0" encoding="utf-8"?>
<ds:datastoreItem xmlns:ds="http://schemas.openxmlformats.org/officeDocument/2006/customXml" ds:itemID="{0FF37BEB-70D5-4FAF-8ED2-996580650236}"/>
</file>

<file path=customXml/itemProps3.xml><?xml version="1.0" encoding="utf-8"?>
<ds:datastoreItem xmlns:ds="http://schemas.openxmlformats.org/officeDocument/2006/customXml" ds:itemID="{2227A7DE-60D4-474C-97AE-3AB5DCCD831E}"/>
</file>

<file path=docProps/app.xml><?xml version="1.0" encoding="utf-8"?>
<Properties xmlns="http://schemas.openxmlformats.org/officeDocument/2006/extended-properties" xmlns:vt="http://schemas.openxmlformats.org/officeDocument/2006/docPropsVTypes">
  <Template>テーマ1</Template>
  <TotalTime>91</TotalTime>
  <Words>834</Words>
  <Application>Microsoft Office PowerPoint</Application>
  <PresentationFormat>画面に合わせる (4:3)</PresentationFormat>
  <Paragraphs>115</Paragraphs>
  <Slides>13</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13</vt:i4>
      </vt:variant>
    </vt:vector>
  </HeadingPairs>
  <TitlesOfParts>
    <vt:vector size="20" baseType="lpstr">
      <vt:lpstr>游ゴシック</vt:lpstr>
      <vt:lpstr>游ゴシック Medium</vt:lpstr>
      <vt:lpstr>Arial</vt:lpstr>
      <vt:lpstr>Calibri</vt:lpstr>
      <vt:lpstr>Calibri Light</vt:lpstr>
      <vt:lpstr>Cambria Math</vt:lpstr>
      <vt:lpstr>テーマ1</vt:lpstr>
      <vt:lpstr>両手組付けリストの作成について</vt:lpstr>
      <vt:lpstr>複数の作業に対応したVFDLの導出手順</vt:lpstr>
      <vt:lpstr>複数の作業に対応したVFDLの導出手順</vt:lpstr>
      <vt:lpstr>両手組付けリストに必要なinputデータ</vt:lpstr>
      <vt:lpstr>両手組付けリスト</vt:lpstr>
      <vt:lpstr>Inputの前準備~部品属性~</vt:lpstr>
      <vt:lpstr>Inputの前準備~部品特性と接触線特性を作る~</vt:lpstr>
      <vt:lpstr>Inputの前準備~部品特性と接触線特性を作る~</vt:lpstr>
      <vt:lpstr>Inputの前準備~組付表~</vt:lpstr>
      <vt:lpstr>Inputの前準備~組付表~</vt:lpstr>
      <vt:lpstr>Inputの前準備~やりづらさについて~</vt:lpstr>
      <vt:lpstr>Inputの前準備~やりづらさについて~番外編</vt:lpstr>
      <vt:lpstr>両手組付けリスト作成システムを使用する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動作付き組立順序作成について</dc:title>
  <dc:creator>takei hiroki</dc:creator>
  <cp:lastModifiedBy>takei hiroki</cp:lastModifiedBy>
  <cp:revision>15</cp:revision>
  <dcterms:created xsi:type="dcterms:W3CDTF">2021-02-08T12:38:04Z</dcterms:created>
  <dcterms:modified xsi:type="dcterms:W3CDTF">2021-02-28T00:14:27Z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0x010100BD38A436686869498CDFD74D4BAB561A</vt:lpwstr>
  </property>
</Properties>
</file>