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697" r:id="rId3"/>
    <p:sldId id="746" r:id="rId4"/>
    <p:sldId id="744" r:id="rId5"/>
    <p:sldId id="698" r:id="rId6"/>
    <p:sldId id="713" r:id="rId7"/>
    <p:sldId id="710" r:id="rId8"/>
    <p:sldId id="712" r:id="rId9"/>
    <p:sldId id="745" r:id="rId10"/>
    <p:sldId id="705" r:id="rId11"/>
    <p:sldId id="706" r:id="rId12"/>
    <p:sldId id="71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5050"/>
    <a:srgbClr val="6F6F6F"/>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4660"/>
  </p:normalViewPr>
  <p:slideViewPr>
    <p:cSldViewPr snapToGrid="0">
      <p:cViewPr varScale="1">
        <p:scale>
          <a:sx n="85" d="100"/>
          <a:sy n="85" d="100"/>
        </p:scale>
        <p:origin x="13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212FE-7717-4902-AB65-93934902D0B1}" type="datetimeFigureOut">
              <a:rPr kumimoji="1" lang="ja-JP" altLang="en-US" smtClean="0"/>
              <a:t>2021/3/31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0A318-6038-4AB1-8F7B-D25722B5BB39}" type="slidenum">
              <a:rPr kumimoji="1" lang="ja-JP" altLang="en-US" smtClean="0"/>
              <a:t>‹#›</a:t>
            </a:fld>
            <a:endParaRPr kumimoji="1" lang="ja-JP" altLang="en-US"/>
          </a:p>
        </p:txBody>
      </p:sp>
    </p:spTree>
    <p:extLst>
      <p:ext uri="{BB962C8B-B14F-4D97-AF65-F5344CB8AC3E}">
        <p14:creationId xmlns:p14="http://schemas.microsoft.com/office/powerpoint/2010/main" val="15689268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a:t>
            </a:r>
            <a:r>
              <a:rPr kumimoji="1" lang="en-US" altLang="ja-JP" dirty="0"/>
              <a:t>6</a:t>
            </a:r>
            <a:r>
              <a:rPr kumimoji="1" lang="ja-JP" altLang="en-US" dirty="0"/>
              <a:t>つの組付けの動作を考えると，大物組付けと両手</a:t>
            </a:r>
            <a:r>
              <a:rPr kumimoji="1" lang="en-US" altLang="ja-JP" dirty="0"/>
              <a:t>2</a:t>
            </a:r>
            <a:r>
              <a:rPr kumimoji="1" lang="ja-JP" altLang="en-US" dirty="0"/>
              <a:t>部品組付けに</a:t>
            </a:r>
            <a:r>
              <a:rPr kumimoji="1" lang="en-US" altLang="ja-JP" dirty="0"/>
              <a:t>3</a:t>
            </a:r>
            <a:r>
              <a:rPr kumimoji="1" lang="ja-JP" altLang="en-US" dirty="0"/>
              <a:t>つのバリエーションがあり，</a:t>
            </a:r>
            <a:endParaRPr kumimoji="1" lang="en-US" altLang="ja-JP" dirty="0"/>
          </a:p>
          <a:p>
            <a:r>
              <a:rPr kumimoji="1" lang="ja-JP" altLang="en-US" dirty="0"/>
              <a:t>全部で</a:t>
            </a:r>
            <a:r>
              <a:rPr kumimoji="1" lang="en-US" altLang="ja-JP" dirty="0"/>
              <a:t>10</a:t>
            </a:r>
            <a:r>
              <a:rPr kumimoji="1" lang="ja-JP" altLang="en-US" dirty="0"/>
              <a:t>個の動作になります．</a:t>
            </a:r>
          </a:p>
        </p:txBody>
      </p:sp>
      <p:sp>
        <p:nvSpPr>
          <p:cNvPr id="4" name="スライド番号プレースホルダー 3"/>
          <p:cNvSpPr>
            <a:spLocks noGrp="1"/>
          </p:cNvSpPr>
          <p:nvPr>
            <p:ph type="sldNum" sz="quarter" idx="5"/>
          </p:nvPr>
        </p:nvSpPr>
        <p:spPr/>
        <p:txBody>
          <a:bodyPr/>
          <a:lstStyle/>
          <a:p>
            <a:fld id="{F120C72D-F251-4C78-ACBE-7B193CDBCFCF}" type="slidenum">
              <a:rPr kumimoji="1" lang="ja-JP" altLang="en-US" smtClean="0"/>
              <a:t>4</a:t>
            </a:fld>
            <a:endParaRPr kumimoji="1" lang="ja-JP" altLang="en-US"/>
          </a:p>
        </p:txBody>
      </p:sp>
    </p:spTree>
    <p:extLst>
      <p:ext uri="{BB962C8B-B14F-4D97-AF65-F5344CB8AC3E}">
        <p14:creationId xmlns:p14="http://schemas.microsoft.com/office/powerpoint/2010/main" val="338658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000">
                <a:solidFill>
                  <a:srgbClr val="323232"/>
                </a:solidFill>
                <a:latin typeface="游ゴシック Medium" panose="020B0500000000000000" pitchFamily="50" charset="-128"/>
                <a:ea typeface="游ゴシック Medium" panose="020B0500000000000000"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500">
                <a:solidFill>
                  <a:srgbClr val="32323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5516889-2605-4444-8141-DC5CA3FDF24A}"/>
              </a:ext>
            </a:extLst>
          </p:cNvPr>
          <p:cNvSpPr/>
          <p:nvPr/>
        </p:nvSpPr>
        <p:spPr>
          <a:xfrm>
            <a:off x="0" y="3509963"/>
            <a:ext cx="9144000" cy="92075"/>
          </a:xfrm>
          <a:prstGeom prst="rect">
            <a:avLst/>
          </a:prstGeom>
          <a:solidFill>
            <a:srgbClr val="65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137485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312049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204373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76045" y="182118"/>
            <a:ext cx="8635042" cy="456155"/>
          </a:xfrm>
        </p:spPr>
        <p:txBody>
          <a:bodyPr>
            <a:noAutofit/>
          </a:bodyPr>
          <a:lstStyle>
            <a:lvl1pPr>
              <a:lnSpc>
                <a:spcPct val="100000"/>
              </a:lnSpc>
              <a:defRPr sz="2100" b="1">
                <a:solidFill>
                  <a:srgbClr val="323232"/>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276045" y="877957"/>
            <a:ext cx="8635042" cy="5264502"/>
          </a:xfrm>
        </p:spPr>
        <p:txBody>
          <a:bodyPr/>
          <a:lstStyle>
            <a:lvl1pPr>
              <a:defRPr sz="1800">
                <a:solidFill>
                  <a:srgbClr val="505050"/>
                </a:solidFill>
              </a:defRPr>
            </a:lvl1pPr>
            <a:lvl2pPr>
              <a:defRPr sz="1500">
                <a:solidFill>
                  <a:srgbClr val="505050"/>
                </a:solidFill>
              </a:defRPr>
            </a:lvl2pPr>
            <a:lvl3pPr>
              <a:defRPr sz="1350">
                <a:solidFill>
                  <a:srgbClr val="505050"/>
                </a:solidFill>
              </a:defRPr>
            </a:lvl3pPr>
            <a:lvl4pPr>
              <a:defRPr sz="1200">
                <a:solidFill>
                  <a:srgbClr val="505050"/>
                </a:solidFill>
              </a:defRPr>
            </a:lvl4pPr>
            <a:lvl5pPr>
              <a:defRPr sz="1200">
                <a:solidFill>
                  <a:srgbClr val="505050"/>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6853687" y="273148"/>
            <a:ext cx="2057400" cy="365125"/>
          </a:xfrm>
        </p:spPr>
        <p:txBody>
          <a:bodyPr/>
          <a:lstStyle>
            <a:lvl1pPr>
              <a:defRPr sz="1200">
                <a:solidFill>
                  <a:srgbClr val="505050"/>
                </a:solidFill>
              </a:defRPr>
            </a:lvl1pPr>
          </a:lstStyle>
          <a:p>
            <a:fld id="{64CF5A27-4B60-4E8F-A837-121C73890B5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4048B0A0-51F9-4DEF-A3D9-B95673C399C6}"/>
              </a:ext>
            </a:extLst>
          </p:cNvPr>
          <p:cNvSpPr/>
          <p:nvPr/>
        </p:nvSpPr>
        <p:spPr>
          <a:xfrm>
            <a:off x="1" y="698179"/>
            <a:ext cx="9144000" cy="612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2A35475C-126D-474D-8774-2A78083ACAFB}"/>
              </a:ext>
            </a:extLst>
          </p:cNvPr>
          <p:cNvSpPr/>
          <p:nvPr/>
        </p:nvSpPr>
        <p:spPr>
          <a:xfrm>
            <a:off x="0" y="655840"/>
            <a:ext cx="9144000" cy="25200"/>
          </a:xfrm>
          <a:prstGeom prst="rect">
            <a:avLst/>
          </a:prstGeom>
          <a:solidFill>
            <a:srgbClr val="65B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Tree>
    <p:extLst>
      <p:ext uri="{BB962C8B-B14F-4D97-AF65-F5344CB8AC3E}">
        <p14:creationId xmlns:p14="http://schemas.microsoft.com/office/powerpoint/2010/main" val="63435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410111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316806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1"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109202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175201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147626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100392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381D8D5-329E-4E44-A5FC-75D936436567}" type="datetimeFigureOut">
              <a:rPr kumimoji="1" lang="ja-JP" altLang="en-US" smtClean="0"/>
              <a:t>2021/3/31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170126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381D8D5-329E-4E44-A5FC-75D936436567}" type="datetimeFigureOut">
              <a:rPr kumimoji="1" lang="ja-JP" altLang="en-US" smtClean="0"/>
              <a:t>2021/3/31</a:t>
            </a:fld>
            <a:endParaRPr kumimoji="1" lang="ja-JP"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CF5A27-4B60-4E8F-A837-121C73890B5C}" type="slidenum">
              <a:rPr kumimoji="1" lang="ja-JP" altLang="en-US" smtClean="0"/>
              <a:t>‹#›</a:t>
            </a:fld>
            <a:endParaRPr kumimoji="1" lang="ja-JP" altLang="en-US"/>
          </a:p>
        </p:txBody>
      </p:sp>
    </p:spTree>
    <p:extLst>
      <p:ext uri="{BB962C8B-B14F-4D97-AF65-F5344CB8AC3E}">
        <p14:creationId xmlns:p14="http://schemas.microsoft.com/office/powerpoint/2010/main" val="3957151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17BD0-DFA3-4433-96FD-DE7C788CA335}"/>
              </a:ext>
            </a:extLst>
          </p:cNvPr>
          <p:cNvSpPr>
            <a:spLocks noGrp="1"/>
          </p:cNvSpPr>
          <p:nvPr>
            <p:ph type="ctrTitle"/>
          </p:nvPr>
        </p:nvSpPr>
        <p:spPr/>
        <p:txBody>
          <a:bodyPr/>
          <a:lstStyle/>
          <a:p>
            <a:r>
              <a:rPr kumimoji="1" lang="en-US" altLang="ja-JP" dirty="0"/>
              <a:t>VFDL</a:t>
            </a:r>
            <a:r>
              <a:rPr kumimoji="1" lang="ja-JP" altLang="en-US" dirty="0"/>
              <a:t>導出について</a:t>
            </a:r>
          </a:p>
        </p:txBody>
      </p:sp>
      <p:sp>
        <p:nvSpPr>
          <p:cNvPr id="3" name="字幕 2">
            <a:extLst>
              <a:ext uri="{FF2B5EF4-FFF2-40B4-BE49-F238E27FC236}">
                <a16:creationId xmlns:a16="http://schemas.microsoft.com/office/drawing/2014/main" id="{9DEA173C-D737-4188-A8A2-679E14B9D101}"/>
              </a:ext>
            </a:extLst>
          </p:cNvPr>
          <p:cNvSpPr>
            <a:spLocks noGrp="1"/>
          </p:cNvSpPr>
          <p:nvPr>
            <p:ph type="subTitle" idx="1"/>
          </p:nvPr>
        </p:nvSpPr>
        <p:spPr/>
        <p:txBody>
          <a:bodyPr>
            <a:normAutofit/>
          </a:bodyPr>
          <a:lstStyle/>
          <a:p>
            <a:r>
              <a:rPr kumimoji="1" lang="ja-JP" altLang="en-US" sz="1800" dirty="0"/>
              <a:t>経営工学研究室</a:t>
            </a:r>
            <a:endParaRPr kumimoji="1" lang="en-US" altLang="ja-JP" sz="1800" dirty="0"/>
          </a:p>
          <a:p>
            <a:r>
              <a:rPr lang="ja-JP" altLang="en-US" sz="1800" dirty="0"/>
              <a:t>修士</a:t>
            </a:r>
            <a:r>
              <a:rPr lang="en-US" altLang="ja-JP" sz="1800" dirty="0"/>
              <a:t>2</a:t>
            </a:r>
            <a:r>
              <a:rPr lang="ja-JP" altLang="en-US" sz="1800" dirty="0"/>
              <a:t>年武井宏樹</a:t>
            </a:r>
            <a:endParaRPr kumimoji="1" lang="ja-JP" altLang="en-US" sz="1800" dirty="0"/>
          </a:p>
        </p:txBody>
      </p:sp>
    </p:spTree>
    <p:extLst>
      <p:ext uri="{BB962C8B-B14F-4D97-AF65-F5344CB8AC3E}">
        <p14:creationId xmlns:p14="http://schemas.microsoft.com/office/powerpoint/2010/main" val="421787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A8294-7EBF-4CFD-BB1B-6EB2CAFA632A}"/>
              </a:ext>
            </a:extLst>
          </p:cNvPr>
          <p:cNvSpPr>
            <a:spLocks noGrp="1"/>
          </p:cNvSpPr>
          <p:nvPr>
            <p:ph type="title"/>
          </p:nvPr>
        </p:nvSpPr>
        <p:spPr>
          <a:xfrm>
            <a:off x="114680" y="155224"/>
            <a:ext cx="9029320" cy="456155"/>
          </a:xfrm>
        </p:spPr>
        <p:txBody>
          <a:bodyPr/>
          <a:lstStyle/>
          <a:p>
            <a:r>
              <a:rPr kumimoji="1" lang="en-US" altLang="ja-JP" sz="1800" dirty="0"/>
              <a:t>VFDL</a:t>
            </a:r>
            <a:r>
              <a:rPr kumimoji="1" lang="ja-JP" altLang="en-US" sz="1800" dirty="0"/>
              <a:t>のファイルを</a:t>
            </a:r>
            <a:r>
              <a:rPr kumimoji="1" lang="en-US" altLang="ja-JP" sz="1800" dirty="0"/>
              <a:t>PLP</a:t>
            </a:r>
            <a:r>
              <a:rPr kumimoji="1" lang="ja-JP" altLang="en-US" sz="1800" dirty="0"/>
              <a:t>システムで作成される</a:t>
            </a:r>
            <a:r>
              <a:rPr kumimoji="1" lang="en-US" altLang="ja-JP" sz="1800" dirty="0" err="1"/>
              <a:t>Vfdl</a:t>
            </a:r>
            <a:r>
              <a:rPr kumimoji="1" lang="ja-JP" altLang="en-US" sz="1800" dirty="0"/>
              <a:t>フォルダの中に入れる</a:t>
            </a:r>
          </a:p>
        </p:txBody>
      </p:sp>
      <p:pic>
        <p:nvPicPr>
          <p:cNvPr id="5" name="図 4">
            <a:extLst>
              <a:ext uri="{FF2B5EF4-FFF2-40B4-BE49-F238E27FC236}">
                <a16:creationId xmlns:a16="http://schemas.microsoft.com/office/drawing/2014/main" id="{39B43205-5854-40D7-B2C9-64D7E3DDF994}"/>
              </a:ext>
            </a:extLst>
          </p:cNvPr>
          <p:cNvPicPr>
            <a:picLocks noChangeAspect="1"/>
          </p:cNvPicPr>
          <p:nvPr/>
        </p:nvPicPr>
        <p:blipFill>
          <a:blip r:embed="rId2"/>
          <a:stretch>
            <a:fillRect/>
          </a:stretch>
        </p:blipFill>
        <p:spPr>
          <a:xfrm>
            <a:off x="0" y="857250"/>
            <a:ext cx="9144000" cy="5143500"/>
          </a:xfrm>
          <a:prstGeom prst="rect">
            <a:avLst/>
          </a:prstGeom>
        </p:spPr>
      </p:pic>
      <p:sp>
        <p:nvSpPr>
          <p:cNvPr id="4" name="四角形: 角を丸くする 3">
            <a:extLst>
              <a:ext uri="{FF2B5EF4-FFF2-40B4-BE49-F238E27FC236}">
                <a16:creationId xmlns:a16="http://schemas.microsoft.com/office/drawing/2014/main" id="{1E8CDCA0-C81C-4CF1-9905-0A9E7ABB4D9D}"/>
              </a:ext>
            </a:extLst>
          </p:cNvPr>
          <p:cNvSpPr/>
          <p:nvPr/>
        </p:nvSpPr>
        <p:spPr>
          <a:xfrm>
            <a:off x="319500" y="6176690"/>
            <a:ext cx="8619680" cy="538412"/>
          </a:xfrm>
          <a:prstGeom prst="roundRect">
            <a:avLst/>
          </a:prstGeom>
          <a:solidFill>
            <a:srgbClr val="65B8D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VFDL</a:t>
            </a:r>
            <a:r>
              <a:rPr kumimoji="1" lang="ja-JP" altLang="en-US" dirty="0"/>
              <a:t>の出力先が</a:t>
            </a:r>
            <a:r>
              <a:rPr kumimoji="1" lang="en-US" altLang="ja-JP" dirty="0" err="1"/>
              <a:t>Vfdl</a:t>
            </a:r>
            <a:r>
              <a:rPr kumimoji="1" lang="ja-JP" altLang="en-US" dirty="0"/>
              <a:t>フォルダならこの作業はいりません</a:t>
            </a:r>
            <a:endParaRPr kumimoji="1" lang="en-US" altLang="ja-JP" dirty="0"/>
          </a:p>
        </p:txBody>
      </p:sp>
    </p:spTree>
    <p:extLst>
      <p:ext uri="{BB962C8B-B14F-4D97-AF65-F5344CB8AC3E}">
        <p14:creationId xmlns:p14="http://schemas.microsoft.com/office/powerpoint/2010/main" val="188446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5F8A6-159D-4D58-9D7A-4508BAE1B043}"/>
              </a:ext>
            </a:extLst>
          </p:cNvPr>
          <p:cNvSpPr>
            <a:spLocks noGrp="1"/>
          </p:cNvSpPr>
          <p:nvPr>
            <p:ph type="title"/>
          </p:nvPr>
        </p:nvSpPr>
        <p:spPr/>
        <p:txBody>
          <a:bodyPr/>
          <a:lstStyle/>
          <a:p>
            <a:r>
              <a:rPr kumimoji="1" lang="en-US" altLang="ja-JP" dirty="0"/>
              <a:t>PLP</a:t>
            </a:r>
            <a:r>
              <a:rPr kumimoji="1" lang="ja-JP" altLang="en-US" dirty="0"/>
              <a:t>システムで動画を見る</a:t>
            </a:r>
          </a:p>
        </p:txBody>
      </p:sp>
      <p:pic>
        <p:nvPicPr>
          <p:cNvPr id="5" name="図 4">
            <a:extLst>
              <a:ext uri="{FF2B5EF4-FFF2-40B4-BE49-F238E27FC236}">
                <a16:creationId xmlns:a16="http://schemas.microsoft.com/office/drawing/2014/main" id="{557B5DFC-5EC2-4790-9C79-D6E30F12D5BA}"/>
              </a:ext>
            </a:extLst>
          </p:cNvPr>
          <p:cNvPicPr>
            <a:picLocks noChangeAspect="1"/>
          </p:cNvPicPr>
          <p:nvPr/>
        </p:nvPicPr>
        <p:blipFill rotWithShape="1">
          <a:blip r:embed="rId2"/>
          <a:srcRect b="4771"/>
          <a:stretch/>
        </p:blipFill>
        <p:spPr>
          <a:xfrm>
            <a:off x="0" y="1636135"/>
            <a:ext cx="9144000" cy="4898091"/>
          </a:xfrm>
          <a:prstGeom prst="rect">
            <a:avLst/>
          </a:prstGeom>
        </p:spPr>
      </p:pic>
      <p:sp>
        <p:nvSpPr>
          <p:cNvPr id="6" name="テキスト ボックス 5">
            <a:extLst>
              <a:ext uri="{FF2B5EF4-FFF2-40B4-BE49-F238E27FC236}">
                <a16:creationId xmlns:a16="http://schemas.microsoft.com/office/drawing/2014/main" id="{3E69C0B3-2B02-4469-B222-6DD0519F0611}"/>
              </a:ext>
            </a:extLst>
          </p:cNvPr>
          <p:cNvSpPr txBox="1"/>
          <p:nvPr/>
        </p:nvSpPr>
        <p:spPr>
          <a:xfrm>
            <a:off x="2236693" y="793487"/>
            <a:ext cx="4670613" cy="923330"/>
          </a:xfrm>
          <a:prstGeom prst="rect">
            <a:avLst/>
          </a:prstGeom>
          <a:noFill/>
        </p:spPr>
        <p:txBody>
          <a:bodyPr wrap="square" rtlCol="0">
            <a:spAutoFit/>
          </a:bodyPr>
          <a:lstStyle/>
          <a:p>
            <a:pPr marL="342900" indent="-342900" algn="l">
              <a:buFont typeface="+mj-lt"/>
              <a:buAutoNum type="arabicPeriod"/>
            </a:pPr>
            <a:r>
              <a:rPr kumimoji="1" lang="en-US" altLang="ja-JP" dirty="0">
                <a:solidFill>
                  <a:srgbClr val="323232"/>
                </a:solidFill>
              </a:rPr>
              <a:t>PLP</a:t>
            </a:r>
            <a:r>
              <a:rPr kumimoji="1" lang="ja-JP" altLang="en-US" dirty="0">
                <a:solidFill>
                  <a:srgbClr val="323232"/>
                </a:solidFill>
              </a:rPr>
              <a:t>の動画再生をクリック</a:t>
            </a:r>
            <a:endParaRPr kumimoji="1" lang="en-US" altLang="ja-JP" dirty="0">
              <a:solidFill>
                <a:srgbClr val="323232"/>
              </a:solidFill>
            </a:endParaRPr>
          </a:p>
          <a:p>
            <a:pPr marL="342900" indent="-342900" algn="l">
              <a:buFont typeface="+mj-lt"/>
              <a:buAutoNum type="arabicPeriod"/>
            </a:pPr>
            <a:r>
              <a:rPr kumimoji="1" lang="ja-JP" altLang="en-US" dirty="0">
                <a:solidFill>
                  <a:srgbClr val="323232"/>
                </a:solidFill>
              </a:rPr>
              <a:t>対象製品を選び動画作成をクリック</a:t>
            </a:r>
            <a:endParaRPr kumimoji="1" lang="en-US" altLang="ja-JP" dirty="0">
              <a:solidFill>
                <a:srgbClr val="323232"/>
              </a:solidFill>
            </a:endParaRPr>
          </a:p>
          <a:p>
            <a:pPr marL="342900" indent="-342900" algn="l">
              <a:buFont typeface="+mj-lt"/>
              <a:buAutoNum type="arabicPeriod"/>
            </a:pPr>
            <a:r>
              <a:rPr kumimoji="1" lang="ja-JP" altLang="en-US" dirty="0">
                <a:solidFill>
                  <a:srgbClr val="323232"/>
                </a:solidFill>
              </a:rPr>
              <a:t>動画を作成したい</a:t>
            </a:r>
            <a:r>
              <a:rPr kumimoji="1" lang="en-US" altLang="ja-JP" dirty="0">
                <a:solidFill>
                  <a:srgbClr val="323232"/>
                </a:solidFill>
              </a:rPr>
              <a:t>VFDL</a:t>
            </a:r>
            <a:r>
              <a:rPr kumimoji="1" lang="ja-JP" altLang="en-US" dirty="0">
                <a:solidFill>
                  <a:srgbClr val="323232"/>
                </a:solidFill>
              </a:rPr>
              <a:t>を選択する</a:t>
            </a:r>
            <a:endParaRPr kumimoji="1" lang="en-US" altLang="ja-JP" dirty="0">
              <a:solidFill>
                <a:srgbClr val="323232"/>
              </a:solidFill>
            </a:endParaRPr>
          </a:p>
        </p:txBody>
      </p:sp>
    </p:spTree>
    <p:extLst>
      <p:ext uri="{BB962C8B-B14F-4D97-AF65-F5344CB8AC3E}">
        <p14:creationId xmlns:p14="http://schemas.microsoft.com/office/powerpoint/2010/main" val="88632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30AA1-E435-46C3-B0C4-56A326665AAA}"/>
              </a:ext>
            </a:extLst>
          </p:cNvPr>
          <p:cNvSpPr>
            <a:spLocks noGrp="1"/>
          </p:cNvSpPr>
          <p:nvPr>
            <p:ph type="title"/>
          </p:nvPr>
        </p:nvSpPr>
        <p:spPr/>
        <p:txBody>
          <a:bodyPr/>
          <a:lstStyle/>
          <a:p>
            <a:r>
              <a:rPr kumimoji="1" lang="ja-JP" altLang="en-US" dirty="0"/>
              <a:t>動作変更の例</a:t>
            </a:r>
          </a:p>
        </p:txBody>
      </p:sp>
      <p:sp>
        <p:nvSpPr>
          <p:cNvPr id="7" name="四角形: 角を丸くする 6">
            <a:extLst>
              <a:ext uri="{FF2B5EF4-FFF2-40B4-BE49-F238E27FC236}">
                <a16:creationId xmlns:a16="http://schemas.microsoft.com/office/drawing/2014/main" id="{C309ADE0-6968-4ADD-AF03-AD3E4F2C81C3}"/>
              </a:ext>
            </a:extLst>
          </p:cNvPr>
          <p:cNvSpPr/>
          <p:nvPr/>
        </p:nvSpPr>
        <p:spPr>
          <a:xfrm>
            <a:off x="262160" y="6225103"/>
            <a:ext cx="8619680" cy="538412"/>
          </a:xfrm>
          <a:prstGeom prst="roundRect">
            <a:avLst/>
          </a:prstGeom>
          <a:solidFill>
            <a:srgbClr val="65B8D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指定した動作の動画が作成できる</a:t>
            </a:r>
            <a:endParaRPr kumimoji="1" lang="en-US" altLang="ja-JP" dirty="0"/>
          </a:p>
        </p:txBody>
      </p:sp>
      <p:pic>
        <p:nvPicPr>
          <p:cNvPr id="3" name="図 2">
            <a:extLst>
              <a:ext uri="{FF2B5EF4-FFF2-40B4-BE49-F238E27FC236}">
                <a16:creationId xmlns:a16="http://schemas.microsoft.com/office/drawing/2014/main" id="{168DAD6C-9B32-4DB5-8A61-9A9AD405ED7A}"/>
              </a:ext>
            </a:extLst>
          </p:cNvPr>
          <p:cNvPicPr>
            <a:picLocks noChangeAspect="1"/>
          </p:cNvPicPr>
          <p:nvPr/>
        </p:nvPicPr>
        <p:blipFill>
          <a:blip r:embed="rId4"/>
          <a:stretch>
            <a:fillRect/>
          </a:stretch>
        </p:blipFill>
        <p:spPr>
          <a:xfrm>
            <a:off x="1823762" y="779117"/>
            <a:ext cx="5368855" cy="2042059"/>
          </a:xfrm>
          <a:prstGeom prst="rect">
            <a:avLst/>
          </a:prstGeom>
        </p:spPr>
      </p:pic>
      <p:pic>
        <p:nvPicPr>
          <p:cNvPr id="4" name="bandicam 2021-01-14 14-43-03-276">
            <a:hlinkClick r:id="" action="ppaction://media"/>
            <a:extLst>
              <a:ext uri="{FF2B5EF4-FFF2-40B4-BE49-F238E27FC236}">
                <a16:creationId xmlns:a16="http://schemas.microsoft.com/office/drawing/2014/main" id="{A0070CE9-48DC-42E2-ADDE-088900E8377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9138" y="2893509"/>
            <a:ext cx="5368855" cy="3259261"/>
          </a:xfrm>
          <a:prstGeom prst="rect">
            <a:avLst/>
          </a:prstGeom>
        </p:spPr>
      </p:pic>
    </p:spTree>
    <p:extLst>
      <p:ext uri="{BB962C8B-B14F-4D97-AF65-F5344CB8AC3E}">
        <p14:creationId xmlns:p14="http://schemas.microsoft.com/office/powerpoint/2010/main" val="401633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2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7CEEE-45C9-4E00-B442-42940213270E}"/>
              </a:ext>
            </a:extLst>
          </p:cNvPr>
          <p:cNvSpPr>
            <a:spLocks noGrp="1"/>
          </p:cNvSpPr>
          <p:nvPr>
            <p:ph type="title"/>
          </p:nvPr>
        </p:nvSpPr>
        <p:spPr/>
        <p:txBody>
          <a:bodyPr/>
          <a:lstStyle/>
          <a:p>
            <a:r>
              <a:rPr kumimoji="1" lang="ja-JP" altLang="en-US" dirty="0"/>
              <a:t>複数の作業に対応した</a:t>
            </a:r>
            <a:r>
              <a:rPr kumimoji="1" lang="en-US" altLang="ja-JP" dirty="0"/>
              <a:t>VFDL</a:t>
            </a:r>
            <a:r>
              <a:rPr kumimoji="1" lang="ja-JP" altLang="en-US" dirty="0"/>
              <a:t>の導出手順</a:t>
            </a:r>
          </a:p>
        </p:txBody>
      </p:sp>
      <p:grpSp>
        <p:nvGrpSpPr>
          <p:cNvPr id="4" name="グループ化 3">
            <a:extLst>
              <a:ext uri="{FF2B5EF4-FFF2-40B4-BE49-F238E27FC236}">
                <a16:creationId xmlns:a16="http://schemas.microsoft.com/office/drawing/2014/main" id="{1E3D8215-7F77-4F70-A1AE-159495A269BA}"/>
              </a:ext>
            </a:extLst>
          </p:cNvPr>
          <p:cNvGrpSpPr/>
          <p:nvPr/>
        </p:nvGrpSpPr>
        <p:grpSpPr>
          <a:xfrm>
            <a:off x="4563533" y="1155338"/>
            <a:ext cx="4550321" cy="3584103"/>
            <a:chOff x="4563534" y="1155338"/>
            <a:chExt cx="4499536" cy="3584103"/>
          </a:xfrm>
        </p:grpSpPr>
        <p:sp>
          <p:nvSpPr>
            <p:cNvPr id="5" name="四角形: 角を丸くする 4">
              <a:extLst>
                <a:ext uri="{FF2B5EF4-FFF2-40B4-BE49-F238E27FC236}">
                  <a16:creationId xmlns:a16="http://schemas.microsoft.com/office/drawing/2014/main" id="{5008A27A-AE0B-4695-8FA6-CD994E94FEDB}"/>
                </a:ext>
              </a:extLst>
            </p:cNvPr>
            <p:cNvSpPr/>
            <p:nvPr/>
          </p:nvSpPr>
          <p:spPr>
            <a:xfrm>
              <a:off x="7340266" y="3041054"/>
              <a:ext cx="1722804" cy="1698387"/>
            </a:xfrm>
            <a:prstGeom prst="roundRect">
              <a:avLst>
                <a:gd name="adj" fmla="val 33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A41D9B3B-C9C8-4330-A2F7-A5EEA3BE663A}"/>
                </a:ext>
              </a:extLst>
            </p:cNvPr>
            <p:cNvSpPr/>
            <p:nvPr/>
          </p:nvSpPr>
          <p:spPr>
            <a:xfrm>
              <a:off x="6568583" y="1786962"/>
              <a:ext cx="2494486" cy="1664420"/>
            </a:xfrm>
            <a:prstGeom prst="roundRect">
              <a:avLst>
                <a:gd name="adj" fmla="val 33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四角形: 角を丸くする 6">
              <a:extLst>
                <a:ext uri="{FF2B5EF4-FFF2-40B4-BE49-F238E27FC236}">
                  <a16:creationId xmlns:a16="http://schemas.microsoft.com/office/drawing/2014/main" id="{893ABD08-4756-4696-8D3B-EC7D0740674D}"/>
                </a:ext>
              </a:extLst>
            </p:cNvPr>
            <p:cNvSpPr/>
            <p:nvPr/>
          </p:nvSpPr>
          <p:spPr>
            <a:xfrm>
              <a:off x="4563534" y="1155338"/>
              <a:ext cx="4499535" cy="73343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8" name="グループ化 7">
            <a:extLst>
              <a:ext uri="{FF2B5EF4-FFF2-40B4-BE49-F238E27FC236}">
                <a16:creationId xmlns:a16="http://schemas.microsoft.com/office/drawing/2014/main" id="{6C157912-19D8-4105-A52A-A0D5373246F0}"/>
              </a:ext>
            </a:extLst>
          </p:cNvPr>
          <p:cNvGrpSpPr/>
          <p:nvPr/>
        </p:nvGrpSpPr>
        <p:grpSpPr>
          <a:xfrm>
            <a:off x="3823043" y="2362099"/>
            <a:ext cx="3470389" cy="1700191"/>
            <a:chOff x="3812609" y="2437002"/>
            <a:chExt cx="3470389" cy="1629116"/>
          </a:xfrm>
        </p:grpSpPr>
        <p:sp>
          <p:nvSpPr>
            <p:cNvPr id="9" name="四角形: 角を丸くする 8">
              <a:extLst>
                <a:ext uri="{FF2B5EF4-FFF2-40B4-BE49-F238E27FC236}">
                  <a16:creationId xmlns:a16="http://schemas.microsoft.com/office/drawing/2014/main" id="{9CB80DCC-E2DC-41F8-86A8-33735614AB78}"/>
                </a:ext>
              </a:extLst>
            </p:cNvPr>
            <p:cNvSpPr/>
            <p:nvPr/>
          </p:nvSpPr>
          <p:spPr>
            <a:xfrm>
              <a:off x="3812609" y="2437002"/>
              <a:ext cx="1665946" cy="1627387"/>
            </a:xfrm>
            <a:prstGeom prst="roundRect">
              <a:avLst>
                <a:gd name="adj" fmla="val 545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4927E73-DEA2-4C27-90AE-76083AB2B5DD}"/>
                </a:ext>
              </a:extLst>
            </p:cNvPr>
            <p:cNvSpPr/>
            <p:nvPr/>
          </p:nvSpPr>
          <p:spPr>
            <a:xfrm>
              <a:off x="5209203" y="3535359"/>
              <a:ext cx="2073795" cy="530759"/>
            </a:xfrm>
            <a:prstGeom prst="roundRect">
              <a:avLst>
                <a:gd name="adj" fmla="val 545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18DDCD1-9B64-46EF-9187-8997E59F08E5}"/>
              </a:ext>
            </a:extLst>
          </p:cNvPr>
          <p:cNvGrpSpPr/>
          <p:nvPr/>
        </p:nvGrpSpPr>
        <p:grpSpPr>
          <a:xfrm>
            <a:off x="1097276" y="2364023"/>
            <a:ext cx="4327802" cy="3070716"/>
            <a:chOff x="1097276" y="2364023"/>
            <a:chExt cx="4327802" cy="3070716"/>
          </a:xfrm>
        </p:grpSpPr>
        <p:sp>
          <p:nvSpPr>
            <p:cNvPr id="12" name="四角形: 角を丸くする 11">
              <a:extLst>
                <a:ext uri="{FF2B5EF4-FFF2-40B4-BE49-F238E27FC236}">
                  <a16:creationId xmlns:a16="http://schemas.microsoft.com/office/drawing/2014/main" id="{38154F62-F9EC-4ACA-9E1D-19C36C3B03E7}"/>
                </a:ext>
              </a:extLst>
            </p:cNvPr>
            <p:cNvSpPr/>
            <p:nvPr/>
          </p:nvSpPr>
          <p:spPr>
            <a:xfrm>
              <a:off x="3282289" y="4507393"/>
              <a:ext cx="2142789" cy="923377"/>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D087AAA2-1D93-46EA-8666-B6FF0F462F99}"/>
                </a:ext>
              </a:extLst>
            </p:cNvPr>
            <p:cNvSpPr/>
            <p:nvPr/>
          </p:nvSpPr>
          <p:spPr>
            <a:xfrm>
              <a:off x="1097276" y="2364023"/>
              <a:ext cx="2618047" cy="3070716"/>
            </a:xfrm>
            <a:prstGeom prst="roundRect">
              <a:avLst>
                <a:gd name="adj" fmla="val 5018"/>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4D8FDEC7-E673-4EB2-947B-187AFF068336}"/>
              </a:ext>
            </a:extLst>
          </p:cNvPr>
          <p:cNvGrpSpPr/>
          <p:nvPr/>
        </p:nvGrpSpPr>
        <p:grpSpPr>
          <a:xfrm>
            <a:off x="3371862" y="1088947"/>
            <a:ext cx="972108" cy="785443"/>
            <a:chOff x="2481964" y="798242"/>
            <a:chExt cx="972108" cy="785443"/>
          </a:xfrm>
        </p:grpSpPr>
        <p:sp>
          <p:nvSpPr>
            <p:cNvPr id="15" name="四角形: 角を丸くする 14">
              <a:extLst>
                <a:ext uri="{FF2B5EF4-FFF2-40B4-BE49-F238E27FC236}">
                  <a16:creationId xmlns:a16="http://schemas.microsoft.com/office/drawing/2014/main" id="{3391C38F-B6FC-4EA2-8089-80936680606E}"/>
                </a:ext>
              </a:extLst>
            </p:cNvPr>
            <p:cNvSpPr/>
            <p:nvPr/>
          </p:nvSpPr>
          <p:spPr>
            <a:xfrm>
              <a:off x="2488131" y="798242"/>
              <a:ext cx="965941" cy="748382"/>
            </a:xfrm>
            <a:prstGeom prst="roundRect">
              <a:avLst>
                <a:gd name="adj" fmla="val 7431"/>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6" name="グループ化 15">
              <a:extLst>
                <a:ext uri="{FF2B5EF4-FFF2-40B4-BE49-F238E27FC236}">
                  <a16:creationId xmlns:a16="http://schemas.microsoft.com/office/drawing/2014/main" id="{4BEA15EB-8308-418C-B880-D8C67E54466B}"/>
                </a:ext>
              </a:extLst>
            </p:cNvPr>
            <p:cNvGrpSpPr/>
            <p:nvPr/>
          </p:nvGrpSpPr>
          <p:grpSpPr>
            <a:xfrm>
              <a:off x="2481964" y="887238"/>
              <a:ext cx="972108" cy="696447"/>
              <a:chOff x="210642" y="449508"/>
              <a:chExt cx="1584176" cy="1134948"/>
            </a:xfrm>
          </p:grpSpPr>
          <p:pic>
            <p:nvPicPr>
              <p:cNvPr id="17" name="図 16">
                <a:extLst>
                  <a:ext uri="{FF2B5EF4-FFF2-40B4-BE49-F238E27FC236}">
                    <a16:creationId xmlns:a16="http://schemas.microsoft.com/office/drawing/2014/main" id="{4E2B69BC-C18D-4249-B38F-32AEB9674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98" y="449508"/>
                <a:ext cx="591911" cy="591912"/>
              </a:xfrm>
              <a:prstGeom prst="rect">
                <a:avLst/>
              </a:prstGeom>
            </p:spPr>
          </p:pic>
          <p:sp>
            <p:nvSpPr>
              <p:cNvPr id="18" name="テキスト ボックス 17">
                <a:extLst>
                  <a:ext uri="{FF2B5EF4-FFF2-40B4-BE49-F238E27FC236}">
                    <a16:creationId xmlns:a16="http://schemas.microsoft.com/office/drawing/2014/main" id="{36CA7F19-BCE8-4A5A-A791-56949A57805E}"/>
                  </a:ext>
                </a:extLst>
              </p:cNvPr>
              <p:cNvSpPr txBox="1"/>
              <p:nvPr/>
            </p:nvSpPr>
            <p:spPr>
              <a:xfrm>
                <a:off x="210642" y="982583"/>
                <a:ext cx="1584176" cy="601873"/>
              </a:xfrm>
              <a:prstGeom prst="rect">
                <a:avLst/>
              </a:prstGeom>
              <a:noFill/>
            </p:spPr>
            <p:txBody>
              <a:bodyPr wrap="square" rtlCol="0">
                <a:spAutoFit/>
              </a:bodyPr>
              <a:lstStyle/>
              <a:p>
                <a:pPr algn="ctr"/>
                <a:r>
                  <a:rPr lang="en-US" altLang="ja-JP" sz="900" dirty="0"/>
                  <a:t>Maya</a:t>
                </a:r>
              </a:p>
              <a:p>
                <a:pPr algn="ctr"/>
                <a:r>
                  <a:rPr lang="en-US" altLang="ja-JP" sz="900" dirty="0"/>
                  <a:t>(PLP</a:t>
                </a:r>
                <a:r>
                  <a:rPr lang="ja-JP" altLang="en-US" sz="900" dirty="0"/>
                  <a:t>システム</a:t>
                </a:r>
                <a:r>
                  <a:rPr lang="en-US" altLang="ja-JP" sz="900" dirty="0"/>
                  <a:t>)</a:t>
                </a:r>
                <a:endParaRPr kumimoji="1" lang="ja-JP" altLang="en-US" sz="900" dirty="0"/>
              </a:p>
            </p:txBody>
          </p:sp>
        </p:grpSp>
      </p:grpSp>
      <p:grpSp>
        <p:nvGrpSpPr>
          <p:cNvPr id="19" name="グループ化 18">
            <a:extLst>
              <a:ext uri="{FF2B5EF4-FFF2-40B4-BE49-F238E27FC236}">
                <a16:creationId xmlns:a16="http://schemas.microsoft.com/office/drawing/2014/main" id="{5652780E-D656-4B08-B7E4-7FB7ADD20784}"/>
              </a:ext>
            </a:extLst>
          </p:cNvPr>
          <p:cNvGrpSpPr/>
          <p:nvPr/>
        </p:nvGrpSpPr>
        <p:grpSpPr>
          <a:xfrm>
            <a:off x="979357" y="1155338"/>
            <a:ext cx="2017832" cy="622659"/>
            <a:chOff x="4757967" y="-179977"/>
            <a:chExt cx="2466917" cy="600814"/>
          </a:xfrm>
        </p:grpSpPr>
        <p:sp>
          <p:nvSpPr>
            <p:cNvPr id="20" name="平行四辺形 19">
              <a:extLst>
                <a:ext uri="{FF2B5EF4-FFF2-40B4-BE49-F238E27FC236}">
                  <a16:creationId xmlns:a16="http://schemas.microsoft.com/office/drawing/2014/main" id="{191B264B-FDC5-4F98-A6F1-A5FDCEA5E43D}"/>
                </a:ext>
              </a:extLst>
            </p:cNvPr>
            <p:cNvSpPr/>
            <p:nvPr/>
          </p:nvSpPr>
          <p:spPr>
            <a:xfrm>
              <a:off x="4757967" y="-179977"/>
              <a:ext cx="2461139" cy="600814"/>
            </a:xfrm>
            <a:prstGeom prst="parallelogram">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ysClr val="windowText" lastClr="000000"/>
                </a:solidFill>
              </a:endParaRPr>
            </a:p>
          </p:txBody>
        </p:sp>
        <p:sp>
          <p:nvSpPr>
            <p:cNvPr id="21" name="テキスト ボックス 20">
              <a:extLst>
                <a:ext uri="{FF2B5EF4-FFF2-40B4-BE49-F238E27FC236}">
                  <a16:creationId xmlns:a16="http://schemas.microsoft.com/office/drawing/2014/main" id="{1E7F7925-C85B-457B-85AA-C15D29957A86}"/>
                </a:ext>
              </a:extLst>
            </p:cNvPr>
            <p:cNvSpPr txBox="1"/>
            <p:nvPr/>
          </p:nvSpPr>
          <p:spPr>
            <a:xfrm>
              <a:off x="6009243" y="-115011"/>
              <a:ext cx="1215641" cy="504864"/>
            </a:xfrm>
            <a:prstGeom prst="rect">
              <a:avLst/>
            </a:prstGeom>
            <a:noFill/>
          </p:spPr>
          <p:txBody>
            <a:bodyPr wrap="square" rtlCol="0">
              <a:spAutoFit/>
            </a:bodyPr>
            <a:lstStyle/>
            <a:p>
              <a:pPr algn="ctr"/>
              <a:r>
                <a:rPr kumimoji="1" lang="en-US" altLang="ja-JP" sz="1400" dirty="0"/>
                <a:t>3DCAD</a:t>
              </a:r>
            </a:p>
            <a:p>
              <a:pPr algn="ctr"/>
              <a:r>
                <a:rPr kumimoji="1" lang="ja-JP" altLang="en-US" sz="1400" dirty="0"/>
                <a:t>データ</a:t>
              </a:r>
            </a:p>
          </p:txBody>
        </p:sp>
      </p:grpSp>
      <p:cxnSp>
        <p:nvCxnSpPr>
          <p:cNvPr id="22" name="直線矢印コネクタ 21">
            <a:extLst>
              <a:ext uri="{FF2B5EF4-FFF2-40B4-BE49-F238E27FC236}">
                <a16:creationId xmlns:a16="http://schemas.microsoft.com/office/drawing/2014/main" id="{93ECBE70-7ABC-4783-85F4-E3234A2C20DD}"/>
              </a:ext>
            </a:extLst>
          </p:cNvPr>
          <p:cNvCxnSpPr>
            <a:cxnSpLocks/>
            <a:stCxn id="20" idx="2"/>
            <a:endCxn id="15" idx="1"/>
          </p:cNvCxnSpPr>
          <p:nvPr/>
        </p:nvCxnSpPr>
        <p:spPr>
          <a:xfrm flipV="1">
            <a:off x="2914631" y="1463138"/>
            <a:ext cx="463398" cy="3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平行四辺形 22">
            <a:extLst>
              <a:ext uri="{FF2B5EF4-FFF2-40B4-BE49-F238E27FC236}">
                <a16:creationId xmlns:a16="http://schemas.microsoft.com/office/drawing/2014/main" id="{79CC770B-BBFC-4E51-B715-4802F26105AB}"/>
              </a:ext>
            </a:extLst>
          </p:cNvPr>
          <p:cNvSpPr/>
          <p:nvPr/>
        </p:nvSpPr>
        <p:spPr>
          <a:xfrm>
            <a:off x="1340228" y="2535451"/>
            <a:ext cx="2351856"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・部品属性</a:t>
            </a:r>
            <a:endParaRPr kumimoji="1" lang="en-US" altLang="ja-JP" sz="1400" dirty="0"/>
          </a:p>
          <a:p>
            <a:r>
              <a:rPr kumimoji="1" lang="ja-JP" altLang="en-US" sz="1400" dirty="0"/>
              <a:t>・中間製品属性</a:t>
            </a:r>
            <a:endParaRPr kumimoji="1" lang="en-US" altLang="ja-JP" sz="1400" dirty="0"/>
          </a:p>
          <a:p>
            <a:r>
              <a:rPr kumimoji="1" lang="ja-JP" altLang="en-US" sz="1400" dirty="0"/>
              <a:t>・組立位置情報</a:t>
            </a:r>
            <a:endParaRPr kumimoji="1" lang="en-US" altLang="ja-JP" sz="1400" dirty="0"/>
          </a:p>
          <a:p>
            <a:r>
              <a:rPr kumimoji="1" lang="ja-JP" altLang="en-US" sz="1400" dirty="0"/>
              <a:t>・組付表</a:t>
            </a:r>
            <a:endParaRPr kumimoji="1" lang="en-US" altLang="ja-JP" sz="1400" dirty="0"/>
          </a:p>
        </p:txBody>
      </p:sp>
      <p:cxnSp>
        <p:nvCxnSpPr>
          <p:cNvPr id="24" name="コネクタ: カギ線 23">
            <a:extLst>
              <a:ext uri="{FF2B5EF4-FFF2-40B4-BE49-F238E27FC236}">
                <a16:creationId xmlns:a16="http://schemas.microsoft.com/office/drawing/2014/main" id="{1DE6CE82-B906-48BB-A723-A1D6FB9A80A0}"/>
              </a:ext>
            </a:extLst>
          </p:cNvPr>
          <p:cNvCxnSpPr>
            <a:cxnSpLocks/>
            <a:stCxn id="18" idx="2"/>
            <a:endCxn id="23" idx="0"/>
          </p:cNvCxnSpPr>
          <p:nvPr/>
        </p:nvCxnSpPr>
        <p:spPr>
          <a:xfrm rot="5400000">
            <a:off x="2856506" y="1534040"/>
            <a:ext cx="661061" cy="13417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四角形: 角を丸くする 24">
            <a:extLst>
              <a:ext uri="{FF2B5EF4-FFF2-40B4-BE49-F238E27FC236}">
                <a16:creationId xmlns:a16="http://schemas.microsoft.com/office/drawing/2014/main" id="{CDD670AC-D90A-4542-8FF0-972CAC0CA498}"/>
              </a:ext>
            </a:extLst>
          </p:cNvPr>
          <p:cNvSpPr/>
          <p:nvPr/>
        </p:nvSpPr>
        <p:spPr>
          <a:xfrm>
            <a:off x="1516499" y="4674694"/>
            <a:ext cx="1775327"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両手組付けリスト作成システム</a:t>
            </a:r>
          </a:p>
        </p:txBody>
      </p:sp>
      <p:sp>
        <p:nvSpPr>
          <p:cNvPr id="26" name="平行四辺形 25">
            <a:extLst>
              <a:ext uri="{FF2B5EF4-FFF2-40B4-BE49-F238E27FC236}">
                <a16:creationId xmlns:a16="http://schemas.microsoft.com/office/drawing/2014/main" id="{D89EE0A6-DF65-4ADB-AAEC-F8FE813286F7}"/>
              </a:ext>
            </a:extLst>
          </p:cNvPr>
          <p:cNvSpPr/>
          <p:nvPr/>
        </p:nvSpPr>
        <p:spPr>
          <a:xfrm>
            <a:off x="3986962" y="2672369"/>
            <a:ext cx="1184428" cy="31166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組立順序</a:t>
            </a:r>
            <a:endParaRPr kumimoji="1" lang="en-US" altLang="ja-JP" sz="1400" dirty="0"/>
          </a:p>
        </p:txBody>
      </p:sp>
      <p:cxnSp>
        <p:nvCxnSpPr>
          <p:cNvPr id="27" name="コネクタ: カギ線 26">
            <a:extLst>
              <a:ext uri="{FF2B5EF4-FFF2-40B4-BE49-F238E27FC236}">
                <a16:creationId xmlns:a16="http://schemas.microsoft.com/office/drawing/2014/main" id="{2FDE084A-A08A-4969-9923-2E350292C4B3}"/>
              </a:ext>
            </a:extLst>
          </p:cNvPr>
          <p:cNvCxnSpPr>
            <a:cxnSpLocks/>
            <a:stCxn id="18" idx="2"/>
            <a:endCxn id="26" idx="0"/>
          </p:cNvCxnSpPr>
          <p:nvPr/>
        </p:nvCxnSpPr>
        <p:spPr>
          <a:xfrm rot="16200000" flipH="1">
            <a:off x="3819557" y="1912749"/>
            <a:ext cx="797979" cy="721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8" name="平行四辺形 27">
            <a:extLst>
              <a:ext uri="{FF2B5EF4-FFF2-40B4-BE49-F238E27FC236}">
                <a16:creationId xmlns:a16="http://schemas.microsoft.com/office/drawing/2014/main" id="{9CCC4C77-FB46-437A-ABFD-EE7D4FA75CF9}"/>
              </a:ext>
            </a:extLst>
          </p:cNvPr>
          <p:cNvSpPr/>
          <p:nvPr/>
        </p:nvSpPr>
        <p:spPr>
          <a:xfrm>
            <a:off x="3852563" y="4670214"/>
            <a:ext cx="1453226" cy="546087"/>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両手組付けリスト</a:t>
            </a:r>
            <a:endParaRPr kumimoji="1" lang="en-US" altLang="ja-JP" sz="1400" dirty="0"/>
          </a:p>
        </p:txBody>
      </p:sp>
      <p:cxnSp>
        <p:nvCxnSpPr>
          <p:cNvPr id="29" name="直線矢印コネクタ 28">
            <a:extLst>
              <a:ext uri="{FF2B5EF4-FFF2-40B4-BE49-F238E27FC236}">
                <a16:creationId xmlns:a16="http://schemas.microsoft.com/office/drawing/2014/main" id="{6FCF88BE-1245-4988-ACA9-2212F8262FEF}"/>
              </a:ext>
            </a:extLst>
          </p:cNvPr>
          <p:cNvCxnSpPr>
            <a:cxnSpLocks/>
            <a:stCxn id="25" idx="3"/>
            <a:endCxn id="28" idx="5"/>
          </p:cNvCxnSpPr>
          <p:nvPr/>
        </p:nvCxnSpPr>
        <p:spPr>
          <a:xfrm flipV="1">
            <a:off x="3291826" y="4943258"/>
            <a:ext cx="628998" cy="4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822EF41-0E96-4FE5-BB0F-B23A4EB883FA}"/>
              </a:ext>
            </a:extLst>
          </p:cNvPr>
          <p:cNvSpPr/>
          <p:nvPr/>
        </p:nvSpPr>
        <p:spPr>
          <a:xfrm>
            <a:off x="3852563" y="3545814"/>
            <a:ext cx="1453226" cy="478272"/>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dirty="0">
                <a:solidFill>
                  <a:schemeClr val="tx1"/>
                </a:solidFill>
              </a:rPr>
              <a:t>動作付き組立順序作成システム</a:t>
            </a:r>
          </a:p>
        </p:txBody>
      </p:sp>
      <p:cxnSp>
        <p:nvCxnSpPr>
          <p:cNvPr id="31" name="直線矢印コネクタ 30">
            <a:extLst>
              <a:ext uri="{FF2B5EF4-FFF2-40B4-BE49-F238E27FC236}">
                <a16:creationId xmlns:a16="http://schemas.microsoft.com/office/drawing/2014/main" id="{E24C2286-6A75-412D-BC3D-9B3B35B84A8A}"/>
              </a:ext>
            </a:extLst>
          </p:cNvPr>
          <p:cNvCxnSpPr>
            <a:cxnSpLocks/>
            <a:stCxn id="26" idx="4"/>
            <a:endCxn id="30" idx="0"/>
          </p:cNvCxnSpPr>
          <p:nvPr/>
        </p:nvCxnSpPr>
        <p:spPr>
          <a:xfrm>
            <a:off x="4579176" y="2984032"/>
            <a:ext cx="0" cy="56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719F298C-17B6-4F8D-8C12-EFEBB95BEC67}"/>
              </a:ext>
            </a:extLst>
          </p:cNvPr>
          <p:cNvCxnSpPr>
            <a:cxnSpLocks/>
            <a:stCxn id="28" idx="0"/>
            <a:endCxn id="30" idx="2"/>
          </p:cNvCxnSpPr>
          <p:nvPr/>
        </p:nvCxnSpPr>
        <p:spPr>
          <a:xfrm flipV="1">
            <a:off x="4579176" y="4024086"/>
            <a:ext cx="0" cy="64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平行四辺形 32">
            <a:extLst>
              <a:ext uri="{FF2B5EF4-FFF2-40B4-BE49-F238E27FC236}">
                <a16:creationId xmlns:a16="http://schemas.microsoft.com/office/drawing/2014/main" id="{547D5753-A617-4E5C-973A-90B21FDD0651}"/>
              </a:ext>
            </a:extLst>
          </p:cNvPr>
          <p:cNvSpPr/>
          <p:nvPr/>
        </p:nvSpPr>
        <p:spPr>
          <a:xfrm>
            <a:off x="5596709" y="3532536"/>
            <a:ext cx="1633855" cy="499669"/>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動作付き</a:t>
            </a:r>
            <a:endParaRPr kumimoji="1" lang="en-US" altLang="ja-JP" sz="1400" dirty="0"/>
          </a:p>
          <a:p>
            <a:pPr algn="ctr"/>
            <a:r>
              <a:rPr kumimoji="1" lang="ja-JP" altLang="en-US" sz="1400" dirty="0"/>
              <a:t>組立順序</a:t>
            </a:r>
            <a:endParaRPr kumimoji="1" lang="en-US" altLang="ja-JP" sz="1400" dirty="0"/>
          </a:p>
        </p:txBody>
      </p:sp>
      <p:cxnSp>
        <p:nvCxnSpPr>
          <p:cNvPr id="34" name="直線矢印コネクタ 33">
            <a:extLst>
              <a:ext uri="{FF2B5EF4-FFF2-40B4-BE49-F238E27FC236}">
                <a16:creationId xmlns:a16="http://schemas.microsoft.com/office/drawing/2014/main" id="{9FA0FA02-A607-4EC3-9D22-A065541E33DE}"/>
              </a:ext>
            </a:extLst>
          </p:cNvPr>
          <p:cNvCxnSpPr>
            <a:cxnSpLocks/>
            <a:stCxn id="30" idx="3"/>
            <a:endCxn id="33" idx="5"/>
          </p:cNvCxnSpPr>
          <p:nvPr/>
        </p:nvCxnSpPr>
        <p:spPr>
          <a:xfrm flipV="1">
            <a:off x="5305789" y="3782371"/>
            <a:ext cx="353379" cy="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A12ABA93-5174-464D-924C-604983A63C4E}"/>
              </a:ext>
            </a:extLst>
          </p:cNvPr>
          <p:cNvSpPr/>
          <p:nvPr/>
        </p:nvSpPr>
        <p:spPr>
          <a:xfrm>
            <a:off x="7144107" y="2813379"/>
            <a:ext cx="1918963"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作業別シミュレーションシステム</a:t>
            </a:r>
          </a:p>
        </p:txBody>
      </p:sp>
      <p:cxnSp>
        <p:nvCxnSpPr>
          <p:cNvPr id="39" name="コネクタ: カギ線 38">
            <a:extLst>
              <a:ext uri="{FF2B5EF4-FFF2-40B4-BE49-F238E27FC236}">
                <a16:creationId xmlns:a16="http://schemas.microsoft.com/office/drawing/2014/main" id="{3864F643-A006-4927-93D4-4E7B68E2FBBB}"/>
              </a:ext>
            </a:extLst>
          </p:cNvPr>
          <p:cNvCxnSpPr>
            <a:cxnSpLocks/>
            <a:stCxn id="60" idx="2"/>
            <a:endCxn id="38" idx="0"/>
          </p:cNvCxnSpPr>
          <p:nvPr/>
        </p:nvCxnSpPr>
        <p:spPr>
          <a:xfrm rot="5400000">
            <a:off x="8053316" y="2490435"/>
            <a:ext cx="373217" cy="2726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平行四辺形 39">
            <a:extLst>
              <a:ext uri="{FF2B5EF4-FFF2-40B4-BE49-F238E27FC236}">
                <a16:creationId xmlns:a16="http://schemas.microsoft.com/office/drawing/2014/main" id="{AEBF9CC4-CF9C-4AC1-B34E-AAC515421F9D}"/>
              </a:ext>
            </a:extLst>
          </p:cNvPr>
          <p:cNvSpPr/>
          <p:nvPr/>
        </p:nvSpPr>
        <p:spPr>
          <a:xfrm>
            <a:off x="7463129" y="4250530"/>
            <a:ext cx="1309056" cy="402132"/>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VFDL</a:t>
            </a:r>
          </a:p>
        </p:txBody>
      </p:sp>
      <p:cxnSp>
        <p:nvCxnSpPr>
          <p:cNvPr id="41" name="直線矢印コネクタ 40">
            <a:extLst>
              <a:ext uri="{FF2B5EF4-FFF2-40B4-BE49-F238E27FC236}">
                <a16:creationId xmlns:a16="http://schemas.microsoft.com/office/drawing/2014/main" id="{57773864-B3E7-4BF0-8395-610D2ACB6E88}"/>
              </a:ext>
            </a:extLst>
          </p:cNvPr>
          <p:cNvCxnSpPr>
            <a:cxnSpLocks/>
            <a:stCxn id="38" idx="2"/>
            <a:endCxn id="40" idx="0"/>
          </p:cNvCxnSpPr>
          <p:nvPr/>
        </p:nvCxnSpPr>
        <p:spPr>
          <a:xfrm>
            <a:off x="8103589" y="3359466"/>
            <a:ext cx="14068" cy="891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コネクタ: カギ線 43">
            <a:extLst>
              <a:ext uri="{FF2B5EF4-FFF2-40B4-BE49-F238E27FC236}">
                <a16:creationId xmlns:a16="http://schemas.microsoft.com/office/drawing/2014/main" id="{8A99D077-5EAE-4F4B-8E06-F286E0561911}"/>
              </a:ext>
            </a:extLst>
          </p:cNvPr>
          <p:cNvCxnSpPr>
            <a:cxnSpLocks/>
            <a:stCxn id="33" idx="1"/>
            <a:endCxn id="38" idx="1"/>
          </p:cNvCxnSpPr>
          <p:nvPr/>
        </p:nvCxnSpPr>
        <p:spPr>
          <a:xfrm rot="5400000" flipH="1" flipV="1">
            <a:off x="6587045" y="2975474"/>
            <a:ext cx="446113" cy="6680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 name="コネクタ: カギ線 46">
            <a:extLst>
              <a:ext uri="{FF2B5EF4-FFF2-40B4-BE49-F238E27FC236}">
                <a16:creationId xmlns:a16="http://schemas.microsoft.com/office/drawing/2014/main" id="{AED35ACB-1AB5-4B73-A7BA-6E9CAE1C3E19}"/>
              </a:ext>
            </a:extLst>
          </p:cNvPr>
          <p:cNvCxnSpPr>
            <a:cxnSpLocks/>
            <a:stCxn id="68" idx="4"/>
            <a:endCxn id="38" idx="0"/>
          </p:cNvCxnSpPr>
          <p:nvPr/>
        </p:nvCxnSpPr>
        <p:spPr>
          <a:xfrm rot="16200000" flipH="1">
            <a:off x="7242468" y="1952258"/>
            <a:ext cx="963660" cy="758581"/>
          </a:xfrm>
          <a:prstGeom prst="bentConnector3">
            <a:avLst>
              <a:gd name="adj1" fmla="val 74187"/>
            </a:avLst>
          </a:prstGeom>
          <a:ln>
            <a:tailEnd type="triangle"/>
          </a:ln>
        </p:spPr>
        <p:style>
          <a:lnRef idx="1">
            <a:schemeClr val="dk1"/>
          </a:lnRef>
          <a:fillRef idx="0">
            <a:schemeClr val="dk1"/>
          </a:fillRef>
          <a:effectRef idx="0">
            <a:schemeClr val="dk1"/>
          </a:effectRef>
          <a:fontRef idx="minor">
            <a:schemeClr val="tx1"/>
          </a:fontRef>
        </p:style>
      </p:cxnSp>
      <p:pic>
        <p:nvPicPr>
          <p:cNvPr id="48" name="図 47">
            <a:extLst>
              <a:ext uri="{FF2B5EF4-FFF2-40B4-BE49-F238E27FC236}">
                <a16:creationId xmlns:a16="http://schemas.microsoft.com/office/drawing/2014/main" id="{88D832C4-1077-4BBA-885D-D7DF51C71AA8}"/>
              </a:ext>
            </a:extLst>
          </p:cNvPr>
          <p:cNvPicPr>
            <a:picLocks noChangeAspect="1"/>
          </p:cNvPicPr>
          <p:nvPr/>
        </p:nvPicPr>
        <p:blipFill>
          <a:blip r:embed="rId3"/>
          <a:stretch>
            <a:fillRect/>
          </a:stretch>
        </p:blipFill>
        <p:spPr>
          <a:xfrm>
            <a:off x="1156580" y="1287936"/>
            <a:ext cx="1014380" cy="350160"/>
          </a:xfrm>
          <a:prstGeom prst="rect">
            <a:avLst/>
          </a:prstGeom>
        </p:spPr>
      </p:pic>
      <p:cxnSp>
        <p:nvCxnSpPr>
          <p:cNvPr id="49" name="直線矢印コネクタ 48">
            <a:extLst>
              <a:ext uri="{FF2B5EF4-FFF2-40B4-BE49-F238E27FC236}">
                <a16:creationId xmlns:a16="http://schemas.microsoft.com/office/drawing/2014/main" id="{1A579918-6E8A-4C0A-8D2E-72B71CDD9596}"/>
              </a:ext>
            </a:extLst>
          </p:cNvPr>
          <p:cNvCxnSpPr>
            <a:cxnSpLocks/>
            <a:stCxn id="23" idx="3"/>
            <a:endCxn id="25" idx="0"/>
          </p:cNvCxnSpPr>
          <p:nvPr/>
        </p:nvCxnSpPr>
        <p:spPr>
          <a:xfrm>
            <a:off x="2402363" y="3445794"/>
            <a:ext cx="1800" cy="1228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平行四辺形 49">
            <a:extLst>
              <a:ext uri="{FF2B5EF4-FFF2-40B4-BE49-F238E27FC236}">
                <a16:creationId xmlns:a16="http://schemas.microsoft.com/office/drawing/2014/main" id="{0056121B-53B7-4EB9-A94D-8162A97A8CBD}"/>
              </a:ext>
            </a:extLst>
          </p:cNvPr>
          <p:cNvSpPr/>
          <p:nvPr/>
        </p:nvSpPr>
        <p:spPr>
          <a:xfrm>
            <a:off x="1097276" y="3637280"/>
            <a:ext cx="2596652"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・部品特性</a:t>
            </a:r>
            <a:endParaRPr kumimoji="1" lang="en-US" altLang="ja-JP" sz="1400" dirty="0"/>
          </a:p>
          <a:p>
            <a:r>
              <a:rPr kumimoji="1" lang="ja-JP" altLang="en-US" sz="1400" dirty="0"/>
              <a:t>・接触線特性</a:t>
            </a:r>
            <a:endParaRPr kumimoji="1" lang="en-US" altLang="ja-JP" sz="1400" dirty="0"/>
          </a:p>
          <a:p>
            <a:r>
              <a:rPr kumimoji="1" lang="ja-JP" altLang="en-US" sz="1400" dirty="0"/>
              <a:t>・</a:t>
            </a:r>
            <a:r>
              <a:rPr kumimoji="1" lang="ja-JP" altLang="en-US" sz="1400" dirty="0">
                <a:solidFill>
                  <a:srgbClr val="323232"/>
                </a:solidFill>
              </a:rPr>
              <a:t>部品特性要因評価</a:t>
            </a:r>
          </a:p>
          <a:p>
            <a:r>
              <a:rPr kumimoji="1" lang="ja-JP" altLang="en-US" sz="1400" dirty="0"/>
              <a:t>・</a:t>
            </a:r>
            <a:r>
              <a:rPr kumimoji="1" lang="ja-JP" altLang="en-US" sz="1400" dirty="0">
                <a:solidFill>
                  <a:srgbClr val="323232"/>
                </a:solidFill>
              </a:rPr>
              <a:t>組付け特性要因評価</a:t>
            </a:r>
          </a:p>
        </p:txBody>
      </p:sp>
      <p:sp>
        <p:nvSpPr>
          <p:cNvPr id="51" name="フローチャート: 手操作入力 50">
            <a:extLst>
              <a:ext uri="{FF2B5EF4-FFF2-40B4-BE49-F238E27FC236}">
                <a16:creationId xmlns:a16="http://schemas.microsoft.com/office/drawing/2014/main" id="{EC70FAC8-FF0F-4C04-BA10-EF4D9BA14E0E}"/>
              </a:ext>
            </a:extLst>
          </p:cNvPr>
          <p:cNvSpPr/>
          <p:nvPr/>
        </p:nvSpPr>
        <p:spPr>
          <a:xfrm>
            <a:off x="110105" y="5619405"/>
            <a:ext cx="1418032"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rgbClr val="323232"/>
                </a:solidFill>
              </a:rPr>
              <a:t>やりづらさに関する情報</a:t>
            </a:r>
            <a:endParaRPr kumimoji="1" lang="ja-JP" altLang="en-US" sz="1600" dirty="0">
              <a:solidFill>
                <a:srgbClr val="323232"/>
              </a:solidFill>
            </a:endParaRPr>
          </a:p>
        </p:txBody>
      </p:sp>
      <p:cxnSp>
        <p:nvCxnSpPr>
          <p:cNvPr id="52" name="コネクタ: カギ線 51">
            <a:extLst>
              <a:ext uri="{FF2B5EF4-FFF2-40B4-BE49-F238E27FC236}">
                <a16:creationId xmlns:a16="http://schemas.microsoft.com/office/drawing/2014/main" id="{7EDE7F7A-E7A8-4056-87C5-C239C83C8B81}"/>
              </a:ext>
            </a:extLst>
          </p:cNvPr>
          <p:cNvCxnSpPr>
            <a:cxnSpLocks/>
            <a:stCxn id="51" idx="0"/>
            <a:endCxn id="50" idx="5"/>
          </p:cNvCxnSpPr>
          <p:nvPr/>
        </p:nvCxnSpPr>
        <p:spPr>
          <a:xfrm rot="5400000" flipH="1" flipV="1">
            <a:off x="219404" y="4692170"/>
            <a:ext cx="1591383" cy="3919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E1091CC6-5D08-4CD2-A231-E90669C6A655}"/>
              </a:ext>
            </a:extLst>
          </p:cNvPr>
          <p:cNvSpPr txBox="1"/>
          <p:nvPr/>
        </p:nvSpPr>
        <p:spPr>
          <a:xfrm>
            <a:off x="332122" y="6256218"/>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54" name="テキスト ボックス 53">
            <a:extLst>
              <a:ext uri="{FF2B5EF4-FFF2-40B4-BE49-F238E27FC236}">
                <a16:creationId xmlns:a16="http://schemas.microsoft.com/office/drawing/2014/main" id="{8B3A7C17-E7D1-4A36-917A-3E65D94CB5A2}"/>
              </a:ext>
            </a:extLst>
          </p:cNvPr>
          <p:cNvSpPr txBox="1"/>
          <p:nvPr/>
        </p:nvSpPr>
        <p:spPr>
          <a:xfrm>
            <a:off x="474964" y="2042267"/>
            <a:ext cx="1939451" cy="461665"/>
          </a:xfrm>
          <a:prstGeom prst="rect">
            <a:avLst/>
          </a:prstGeom>
          <a:solidFill>
            <a:schemeClr val="accent4">
              <a:lumMod val="40000"/>
              <a:lumOff val="6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①組付けが</a:t>
            </a:r>
            <a:r>
              <a:rPr kumimoji="1" lang="en-US" altLang="ja-JP" sz="1200" b="1" dirty="0">
                <a:solidFill>
                  <a:srgbClr val="323232"/>
                </a:solidFill>
              </a:rPr>
              <a:t>10</a:t>
            </a:r>
            <a:r>
              <a:rPr kumimoji="1" lang="ja-JP" altLang="en-US" sz="1200" b="1" dirty="0">
                <a:solidFill>
                  <a:srgbClr val="323232"/>
                </a:solidFill>
              </a:rPr>
              <a:t>種類の作業のうちどれになるか分類</a:t>
            </a:r>
          </a:p>
        </p:txBody>
      </p:sp>
      <p:sp>
        <p:nvSpPr>
          <p:cNvPr id="55" name="テキスト ボックス 54">
            <a:extLst>
              <a:ext uri="{FF2B5EF4-FFF2-40B4-BE49-F238E27FC236}">
                <a16:creationId xmlns:a16="http://schemas.microsoft.com/office/drawing/2014/main" id="{DB9D263C-333F-4219-88B3-29DCAE16718D}"/>
              </a:ext>
            </a:extLst>
          </p:cNvPr>
          <p:cNvSpPr txBox="1"/>
          <p:nvPr/>
        </p:nvSpPr>
        <p:spPr>
          <a:xfrm>
            <a:off x="4830008" y="2173872"/>
            <a:ext cx="1453226" cy="461665"/>
          </a:xfrm>
          <a:prstGeom prst="rect">
            <a:avLst/>
          </a:prstGeom>
          <a:solidFill>
            <a:schemeClr val="accent6">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②組立順序に動作番号を付ける</a:t>
            </a:r>
          </a:p>
        </p:txBody>
      </p:sp>
      <p:sp>
        <p:nvSpPr>
          <p:cNvPr id="56" name="テキスト ボックス 55">
            <a:extLst>
              <a:ext uri="{FF2B5EF4-FFF2-40B4-BE49-F238E27FC236}">
                <a16:creationId xmlns:a16="http://schemas.microsoft.com/office/drawing/2014/main" id="{0BC9B226-ACAB-485B-8015-9246DA91E02E}"/>
              </a:ext>
            </a:extLst>
          </p:cNvPr>
          <p:cNvSpPr txBox="1"/>
          <p:nvPr/>
        </p:nvSpPr>
        <p:spPr>
          <a:xfrm>
            <a:off x="4800032" y="859619"/>
            <a:ext cx="1425420" cy="276999"/>
          </a:xfrm>
          <a:prstGeom prst="rect">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③</a:t>
            </a:r>
            <a:r>
              <a:rPr kumimoji="1" lang="en-US" altLang="ja-JP" sz="1200" b="1" dirty="0">
                <a:solidFill>
                  <a:srgbClr val="323232"/>
                </a:solidFill>
              </a:rPr>
              <a:t>VFDL</a:t>
            </a:r>
            <a:r>
              <a:rPr kumimoji="1" lang="ja-JP" altLang="en-US" sz="1200" b="1" dirty="0">
                <a:solidFill>
                  <a:srgbClr val="323232"/>
                </a:solidFill>
              </a:rPr>
              <a:t>を作成する</a:t>
            </a:r>
          </a:p>
        </p:txBody>
      </p:sp>
      <p:pic>
        <p:nvPicPr>
          <p:cNvPr id="58" name="図 57">
            <a:extLst>
              <a:ext uri="{FF2B5EF4-FFF2-40B4-BE49-F238E27FC236}">
                <a16:creationId xmlns:a16="http://schemas.microsoft.com/office/drawing/2014/main" id="{54815CA7-59A2-4F1C-97F1-F6AEA14F4845}"/>
              </a:ext>
            </a:extLst>
          </p:cNvPr>
          <p:cNvPicPr>
            <a:picLocks noChangeAspect="1"/>
          </p:cNvPicPr>
          <p:nvPr/>
        </p:nvPicPr>
        <p:blipFill>
          <a:blip r:embed="rId4"/>
          <a:stretch>
            <a:fillRect/>
          </a:stretch>
        </p:blipFill>
        <p:spPr>
          <a:xfrm>
            <a:off x="4120055" y="5494260"/>
            <a:ext cx="1185734" cy="1274886"/>
          </a:xfrm>
          <a:prstGeom prst="rect">
            <a:avLst/>
          </a:prstGeom>
        </p:spPr>
      </p:pic>
      <p:pic>
        <p:nvPicPr>
          <p:cNvPr id="59" name="図 58">
            <a:extLst>
              <a:ext uri="{FF2B5EF4-FFF2-40B4-BE49-F238E27FC236}">
                <a16:creationId xmlns:a16="http://schemas.microsoft.com/office/drawing/2014/main" id="{0121024E-F341-42DC-BB49-EF6BEB209E4B}"/>
              </a:ext>
            </a:extLst>
          </p:cNvPr>
          <p:cNvPicPr>
            <a:picLocks noChangeAspect="1"/>
          </p:cNvPicPr>
          <p:nvPr/>
        </p:nvPicPr>
        <p:blipFill>
          <a:blip r:embed="rId5"/>
          <a:stretch>
            <a:fillRect/>
          </a:stretch>
        </p:blipFill>
        <p:spPr>
          <a:xfrm>
            <a:off x="7523562" y="4903543"/>
            <a:ext cx="1412299" cy="1618502"/>
          </a:xfrm>
          <a:prstGeom prst="rect">
            <a:avLst/>
          </a:prstGeom>
          <a:ln w="19050">
            <a:solidFill>
              <a:schemeClr val="tx1"/>
            </a:solidFill>
          </a:ln>
        </p:spPr>
      </p:pic>
      <p:sp>
        <p:nvSpPr>
          <p:cNvPr id="60" name="フローチャート: 手操作入力 59">
            <a:extLst>
              <a:ext uri="{FF2B5EF4-FFF2-40B4-BE49-F238E27FC236}">
                <a16:creationId xmlns:a16="http://schemas.microsoft.com/office/drawing/2014/main" id="{6DBDEA1A-8800-40A8-B8D1-1359D3980200}"/>
              </a:ext>
            </a:extLst>
          </p:cNvPr>
          <p:cNvSpPr/>
          <p:nvPr/>
        </p:nvSpPr>
        <p:spPr>
          <a:xfrm>
            <a:off x="7721601" y="1786961"/>
            <a:ext cx="1309316" cy="6532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323232"/>
                </a:solidFill>
              </a:rPr>
              <a:t>レイアウト情報</a:t>
            </a:r>
            <a:endParaRPr kumimoji="1" lang="en-US" altLang="ja-JP" sz="1100" dirty="0">
              <a:solidFill>
                <a:srgbClr val="323232"/>
              </a:solidFill>
            </a:endParaRPr>
          </a:p>
          <a:p>
            <a:pPr algn="ctr"/>
            <a:r>
              <a:rPr kumimoji="1" lang="ja-JP" altLang="en-US" sz="1200" dirty="0">
                <a:solidFill>
                  <a:srgbClr val="323232"/>
                </a:solidFill>
              </a:rPr>
              <a:t>変化のパターンリスト</a:t>
            </a:r>
          </a:p>
        </p:txBody>
      </p:sp>
      <p:sp>
        <p:nvSpPr>
          <p:cNvPr id="65" name="テキスト ボックス 64">
            <a:extLst>
              <a:ext uri="{FF2B5EF4-FFF2-40B4-BE49-F238E27FC236}">
                <a16:creationId xmlns:a16="http://schemas.microsoft.com/office/drawing/2014/main" id="{5C88E823-27D8-4E1D-9260-1587D7320B37}"/>
              </a:ext>
            </a:extLst>
          </p:cNvPr>
          <p:cNvSpPr txBox="1"/>
          <p:nvPr/>
        </p:nvSpPr>
        <p:spPr>
          <a:xfrm>
            <a:off x="8162738" y="1522951"/>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68" name="平行四辺形 67">
            <a:extLst>
              <a:ext uri="{FF2B5EF4-FFF2-40B4-BE49-F238E27FC236}">
                <a16:creationId xmlns:a16="http://schemas.microsoft.com/office/drawing/2014/main" id="{571283F7-49A6-4D1C-8F3F-985E541C268E}"/>
              </a:ext>
            </a:extLst>
          </p:cNvPr>
          <p:cNvSpPr/>
          <p:nvPr/>
        </p:nvSpPr>
        <p:spPr>
          <a:xfrm>
            <a:off x="6516959" y="1281065"/>
            <a:ext cx="1656098" cy="568654"/>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dirty="0"/>
              <a:t>・組立位置情報</a:t>
            </a:r>
            <a:endParaRPr kumimoji="1" lang="en-US" altLang="ja-JP" sz="1200" dirty="0"/>
          </a:p>
          <a:p>
            <a:r>
              <a:rPr kumimoji="1" lang="ja-JP" altLang="en-US" sz="1200" dirty="0"/>
              <a:t>・組付け</a:t>
            </a:r>
            <a:endParaRPr kumimoji="1" lang="en-US" altLang="ja-JP" sz="1200" dirty="0"/>
          </a:p>
          <a:p>
            <a:r>
              <a:rPr kumimoji="1" lang="ja-JP" altLang="en-US" sz="1200" dirty="0"/>
              <a:t>・部品属性</a:t>
            </a:r>
            <a:endParaRPr kumimoji="1" lang="en-US" altLang="ja-JP" sz="1200" dirty="0"/>
          </a:p>
        </p:txBody>
      </p:sp>
      <p:cxnSp>
        <p:nvCxnSpPr>
          <p:cNvPr id="83" name="直線矢印コネクタ 82">
            <a:extLst>
              <a:ext uri="{FF2B5EF4-FFF2-40B4-BE49-F238E27FC236}">
                <a16:creationId xmlns:a16="http://schemas.microsoft.com/office/drawing/2014/main" id="{8E67E00E-18F9-44F7-B9C6-AD0B4996FF3E}"/>
              </a:ext>
            </a:extLst>
          </p:cNvPr>
          <p:cNvCxnSpPr/>
          <p:nvPr/>
        </p:nvCxnSpPr>
        <p:spPr>
          <a:xfrm>
            <a:off x="4353683" y="1463016"/>
            <a:ext cx="2237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図 62">
            <a:extLst>
              <a:ext uri="{FF2B5EF4-FFF2-40B4-BE49-F238E27FC236}">
                <a16:creationId xmlns:a16="http://schemas.microsoft.com/office/drawing/2014/main" id="{2555BA3F-17E7-40B4-AB18-431DC61D6096}"/>
              </a:ext>
            </a:extLst>
          </p:cNvPr>
          <p:cNvPicPr>
            <a:picLocks noChangeAspect="1"/>
          </p:cNvPicPr>
          <p:nvPr/>
        </p:nvPicPr>
        <p:blipFill>
          <a:blip r:embed="rId6"/>
          <a:stretch>
            <a:fillRect/>
          </a:stretch>
        </p:blipFill>
        <p:spPr>
          <a:xfrm>
            <a:off x="2123369" y="5954752"/>
            <a:ext cx="1346555" cy="696696"/>
          </a:xfrm>
          <a:prstGeom prst="rect">
            <a:avLst/>
          </a:prstGeom>
        </p:spPr>
      </p:pic>
      <p:pic>
        <p:nvPicPr>
          <p:cNvPr id="64" name="図 63">
            <a:extLst>
              <a:ext uri="{FF2B5EF4-FFF2-40B4-BE49-F238E27FC236}">
                <a16:creationId xmlns:a16="http://schemas.microsoft.com/office/drawing/2014/main" id="{9B8919ED-35EE-4279-9E86-187B0B5EF897}"/>
              </a:ext>
            </a:extLst>
          </p:cNvPr>
          <p:cNvPicPr>
            <a:picLocks noChangeAspect="1"/>
          </p:cNvPicPr>
          <p:nvPr/>
        </p:nvPicPr>
        <p:blipFill>
          <a:blip r:embed="rId7"/>
          <a:stretch>
            <a:fillRect/>
          </a:stretch>
        </p:blipFill>
        <p:spPr>
          <a:xfrm>
            <a:off x="5412433" y="4136898"/>
            <a:ext cx="1971818" cy="799466"/>
          </a:xfrm>
          <a:prstGeom prst="rect">
            <a:avLst/>
          </a:prstGeom>
        </p:spPr>
      </p:pic>
      <p:sp>
        <p:nvSpPr>
          <p:cNvPr id="69" name="フローチャート: 手操作入力 68">
            <a:extLst>
              <a:ext uri="{FF2B5EF4-FFF2-40B4-BE49-F238E27FC236}">
                <a16:creationId xmlns:a16="http://schemas.microsoft.com/office/drawing/2014/main" id="{12C9A5C9-5A9E-4B30-B45E-62D2462E572E}"/>
              </a:ext>
            </a:extLst>
          </p:cNvPr>
          <p:cNvSpPr/>
          <p:nvPr/>
        </p:nvSpPr>
        <p:spPr>
          <a:xfrm>
            <a:off x="30146" y="2667410"/>
            <a:ext cx="1190427"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323232"/>
                </a:solidFill>
              </a:rPr>
              <a:t>工具を用いる部品の情報</a:t>
            </a:r>
          </a:p>
        </p:txBody>
      </p:sp>
      <p:cxnSp>
        <p:nvCxnSpPr>
          <p:cNvPr id="73" name="直線矢印コネクタ 72">
            <a:extLst>
              <a:ext uri="{FF2B5EF4-FFF2-40B4-BE49-F238E27FC236}">
                <a16:creationId xmlns:a16="http://schemas.microsoft.com/office/drawing/2014/main" id="{4E6D853E-1366-4D53-B27B-0C379ADC1D53}"/>
              </a:ext>
            </a:extLst>
          </p:cNvPr>
          <p:cNvCxnSpPr>
            <a:stCxn id="69" idx="3"/>
            <a:endCxn id="23" idx="5"/>
          </p:cNvCxnSpPr>
          <p:nvPr/>
        </p:nvCxnSpPr>
        <p:spPr>
          <a:xfrm>
            <a:off x="1220573" y="2989561"/>
            <a:ext cx="233448" cy="1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テキスト ボックス 74">
            <a:extLst>
              <a:ext uri="{FF2B5EF4-FFF2-40B4-BE49-F238E27FC236}">
                <a16:creationId xmlns:a16="http://schemas.microsoft.com/office/drawing/2014/main" id="{FCD3D659-3803-4095-A21F-284D41475900}"/>
              </a:ext>
            </a:extLst>
          </p:cNvPr>
          <p:cNvSpPr txBox="1"/>
          <p:nvPr/>
        </p:nvSpPr>
        <p:spPr>
          <a:xfrm>
            <a:off x="119739" y="3290500"/>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Tree>
    <p:extLst>
      <p:ext uri="{BB962C8B-B14F-4D97-AF65-F5344CB8AC3E}">
        <p14:creationId xmlns:p14="http://schemas.microsoft.com/office/powerpoint/2010/main" val="343352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7CEEE-45C9-4E00-B442-42940213270E}"/>
              </a:ext>
            </a:extLst>
          </p:cNvPr>
          <p:cNvSpPr>
            <a:spLocks noGrp="1"/>
          </p:cNvSpPr>
          <p:nvPr>
            <p:ph type="title"/>
          </p:nvPr>
        </p:nvSpPr>
        <p:spPr/>
        <p:txBody>
          <a:bodyPr/>
          <a:lstStyle/>
          <a:p>
            <a:r>
              <a:rPr kumimoji="1" lang="ja-JP" altLang="en-US" dirty="0"/>
              <a:t>このシステムが対応している箇所</a:t>
            </a:r>
          </a:p>
        </p:txBody>
      </p:sp>
      <p:grpSp>
        <p:nvGrpSpPr>
          <p:cNvPr id="4" name="グループ化 3">
            <a:extLst>
              <a:ext uri="{FF2B5EF4-FFF2-40B4-BE49-F238E27FC236}">
                <a16:creationId xmlns:a16="http://schemas.microsoft.com/office/drawing/2014/main" id="{1E3D8215-7F77-4F70-A1AE-159495A269BA}"/>
              </a:ext>
            </a:extLst>
          </p:cNvPr>
          <p:cNvGrpSpPr/>
          <p:nvPr/>
        </p:nvGrpSpPr>
        <p:grpSpPr>
          <a:xfrm>
            <a:off x="4563533" y="1155338"/>
            <a:ext cx="4550321" cy="3584103"/>
            <a:chOff x="4563534" y="1155338"/>
            <a:chExt cx="4499536" cy="3584103"/>
          </a:xfrm>
        </p:grpSpPr>
        <p:sp>
          <p:nvSpPr>
            <p:cNvPr id="5" name="四角形: 角を丸くする 4">
              <a:extLst>
                <a:ext uri="{FF2B5EF4-FFF2-40B4-BE49-F238E27FC236}">
                  <a16:creationId xmlns:a16="http://schemas.microsoft.com/office/drawing/2014/main" id="{5008A27A-AE0B-4695-8FA6-CD994E94FEDB}"/>
                </a:ext>
              </a:extLst>
            </p:cNvPr>
            <p:cNvSpPr/>
            <p:nvPr/>
          </p:nvSpPr>
          <p:spPr>
            <a:xfrm>
              <a:off x="7340266" y="3041054"/>
              <a:ext cx="1722804" cy="1698387"/>
            </a:xfrm>
            <a:prstGeom prst="roundRect">
              <a:avLst>
                <a:gd name="adj" fmla="val 33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A41D9B3B-C9C8-4330-A2F7-A5EEA3BE663A}"/>
                </a:ext>
              </a:extLst>
            </p:cNvPr>
            <p:cNvSpPr/>
            <p:nvPr/>
          </p:nvSpPr>
          <p:spPr>
            <a:xfrm>
              <a:off x="6568583" y="1786962"/>
              <a:ext cx="2494486" cy="1664420"/>
            </a:xfrm>
            <a:prstGeom prst="roundRect">
              <a:avLst>
                <a:gd name="adj" fmla="val 33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四角形: 角を丸くする 6">
              <a:extLst>
                <a:ext uri="{FF2B5EF4-FFF2-40B4-BE49-F238E27FC236}">
                  <a16:creationId xmlns:a16="http://schemas.microsoft.com/office/drawing/2014/main" id="{893ABD08-4756-4696-8D3B-EC7D0740674D}"/>
                </a:ext>
              </a:extLst>
            </p:cNvPr>
            <p:cNvSpPr/>
            <p:nvPr/>
          </p:nvSpPr>
          <p:spPr>
            <a:xfrm>
              <a:off x="4563534" y="1155338"/>
              <a:ext cx="4499535" cy="73343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4D8FDEC7-E673-4EB2-947B-187AFF068336}"/>
              </a:ext>
            </a:extLst>
          </p:cNvPr>
          <p:cNvGrpSpPr/>
          <p:nvPr/>
        </p:nvGrpSpPr>
        <p:grpSpPr>
          <a:xfrm>
            <a:off x="3371862" y="1088947"/>
            <a:ext cx="972108" cy="785443"/>
            <a:chOff x="2481964" y="798242"/>
            <a:chExt cx="972108" cy="785443"/>
          </a:xfrm>
        </p:grpSpPr>
        <p:sp>
          <p:nvSpPr>
            <p:cNvPr id="15" name="四角形: 角を丸くする 14">
              <a:extLst>
                <a:ext uri="{FF2B5EF4-FFF2-40B4-BE49-F238E27FC236}">
                  <a16:creationId xmlns:a16="http://schemas.microsoft.com/office/drawing/2014/main" id="{3391C38F-B6FC-4EA2-8089-80936680606E}"/>
                </a:ext>
              </a:extLst>
            </p:cNvPr>
            <p:cNvSpPr/>
            <p:nvPr/>
          </p:nvSpPr>
          <p:spPr>
            <a:xfrm>
              <a:off x="2488131" y="798242"/>
              <a:ext cx="965941" cy="748382"/>
            </a:xfrm>
            <a:prstGeom prst="roundRect">
              <a:avLst>
                <a:gd name="adj" fmla="val 7431"/>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nvGrpSpPr>
            <p:cNvPr id="16" name="グループ化 15">
              <a:extLst>
                <a:ext uri="{FF2B5EF4-FFF2-40B4-BE49-F238E27FC236}">
                  <a16:creationId xmlns:a16="http://schemas.microsoft.com/office/drawing/2014/main" id="{4BEA15EB-8308-418C-B880-D8C67E54466B}"/>
                </a:ext>
              </a:extLst>
            </p:cNvPr>
            <p:cNvGrpSpPr/>
            <p:nvPr/>
          </p:nvGrpSpPr>
          <p:grpSpPr>
            <a:xfrm>
              <a:off x="2481964" y="887238"/>
              <a:ext cx="972108" cy="696447"/>
              <a:chOff x="210642" y="449508"/>
              <a:chExt cx="1584176" cy="1134948"/>
            </a:xfrm>
          </p:grpSpPr>
          <p:pic>
            <p:nvPicPr>
              <p:cNvPr id="17" name="図 16">
                <a:extLst>
                  <a:ext uri="{FF2B5EF4-FFF2-40B4-BE49-F238E27FC236}">
                    <a16:creationId xmlns:a16="http://schemas.microsoft.com/office/drawing/2014/main" id="{4E2B69BC-C18D-4249-B38F-32AEB9674F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798" y="449508"/>
                <a:ext cx="591911" cy="591912"/>
              </a:xfrm>
              <a:prstGeom prst="rect">
                <a:avLst/>
              </a:prstGeom>
            </p:spPr>
          </p:pic>
          <p:sp>
            <p:nvSpPr>
              <p:cNvPr id="18" name="テキスト ボックス 17">
                <a:extLst>
                  <a:ext uri="{FF2B5EF4-FFF2-40B4-BE49-F238E27FC236}">
                    <a16:creationId xmlns:a16="http://schemas.microsoft.com/office/drawing/2014/main" id="{36CA7F19-BCE8-4A5A-A791-56949A57805E}"/>
                  </a:ext>
                </a:extLst>
              </p:cNvPr>
              <p:cNvSpPr txBox="1"/>
              <p:nvPr/>
            </p:nvSpPr>
            <p:spPr>
              <a:xfrm>
                <a:off x="210642" y="982583"/>
                <a:ext cx="1584176" cy="601873"/>
              </a:xfrm>
              <a:prstGeom prst="rect">
                <a:avLst/>
              </a:prstGeom>
              <a:noFill/>
            </p:spPr>
            <p:txBody>
              <a:bodyPr wrap="square" rtlCol="0">
                <a:spAutoFit/>
              </a:bodyPr>
              <a:lstStyle/>
              <a:p>
                <a:pPr algn="ctr"/>
                <a:r>
                  <a:rPr lang="en-US" altLang="ja-JP" sz="900" dirty="0"/>
                  <a:t>Maya</a:t>
                </a:r>
              </a:p>
              <a:p>
                <a:pPr algn="ctr"/>
                <a:r>
                  <a:rPr lang="en-US" altLang="ja-JP" sz="900" dirty="0"/>
                  <a:t>(PLP</a:t>
                </a:r>
                <a:r>
                  <a:rPr lang="ja-JP" altLang="en-US" sz="900" dirty="0"/>
                  <a:t>システム</a:t>
                </a:r>
                <a:r>
                  <a:rPr lang="en-US" altLang="ja-JP" sz="900" dirty="0"/>
                  <a:t>)</a:t>
                </a:r>
                <a:endParaRPr kumimoji="1" lang="ja-JP" altLang="en-US" sz="900" dirty="0"/>
              </a:p>
            </p:txBody>
          </p:sp>
        </p:grpSp>
      </p:grpSp>
      <p:grpSp>
        <p:nvGrpSpPr>
          <p:cNvPr id="19" name="グループ化 18">
            <a:extLst>
              <a:ext uri="{FF2B5EF4-FFF2-40B4-BE49-F238E27FC236}">
                <a16:creationId xmlns:a16="http://schemas.microsoft.com/office/drawing/2014/main" id="{5652780E-D656-4B08-B7E4-7FB7ADD20784}"/>
              </a:ext>
            </a:extLst>
          </p:cNvPr>
          <p:cNvGrpSpPr/>
          <p:nvPr/>
        </p:nvGrpSpPr>
        <p:grpSpPr>
          <a:xfrm>
            <a:off x="979357" y="1155338"/>
            <a:ext cx="2017832" cy="622659"/>
            <a:chOff x="4757967" y="-179977"/>
            <a:chExt cx="2466917" cy="600814"/>
          </a:xfrm>
        </p:grpSpPr>
        <p:sp>
          <p:nvSpPr>
            <p:cNvPr id="20" name="平行四辺形 19">
              <a:extLst>
                <a:ext uri="{FF2B5EF4-FFF2-40B4-BE49-F238E27FC236}">
                  <a16:creationId xmlns:a16="http://schemas.microsoft.com/office/drawing/2014/main" id="{191B264B-FDC5-4F98-A6F1-A5FDCEA5E43D}"/>
                </a:ext>
              </a:extLst>
            </p:cNvPr>
            <p:cNvSpPr/>
            <p:nvPr/>
          </p:nvSpPr>
          <p:spPr>
            <a:xfrm>
              <a:off x="4757967" y="-179977"/>
              <a:ext cx="2461139" cy="600814"/>
            </a:xfrm>
            <a:prstGeom prst="parallelogram">
              <a:avLst/>
            </a:prstGeom>
            <a:solidFill>
              <a:schemeClr val="accent1">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ysClr val="windowText" lastClr="000000"/>
                </a:solidFill>
              </a:endParaRPr>
            </a:p>
          </p:txBody>
        </p:sp>
        <p:sp>
          <p:nvSpPr>
            <p:cNvPr id="21" name="テキスト ボックス 20">
              <a:extLst>
                <a:ext uri="{FF2B5EF4-FFF2-40B4-BE49-F238E27FC236}">
                  <a16:creationId xmlns:a16="http://schemas.microsoft.com/office/drawing/2014/main" id="{1E7F7925-C85B-457B-85AA-C15D29957A86}"/>
                </a:ext>
              </a:extLst>
            </p:cNvPr>
            <p:cNvSpPr txBox="1"/>
            <p:nvPr/>
          </p:nvSpPr>
          <p:spPr>
            <a:xfrm>
              <a:off x="6009243" y="-115011"/>
              <a:ext cx="1215641" cy="504864"/>
            </a:xfrm>
            <a:prstGeom prst="rect">
              <a:avLst/>
            </a:prstGeom>
            <a:noFill/>
          </p:spPr>
          <p:txBody>
            <a:bodyPr wrap="square" rtlCol="0">
              <a:spAutoFit/>
            </a:bodyPr>
            <a:lstStyle/>
            <a:p>
              <a:pPr algn="ctr"/>
              <a:r>
                <a:rPr kumimoji="1" lang="en-US" altLang="ja-JP" sz="1400" dirty="0"/>
                <a:t>3DCAD</a:t>
              </a:r>
            </a:p>
            <a:p>
              <a:pPr algn="ctr"/>
              <a:r>
                <a:rPr kumimoji="1" lang="ja-JP" altLang="en-US" sz="1400" dirty="0"/>
                <a:t>データ</a:t>
              </a:r>
            </a:p>
          </p:txBody>
        </p:sp>
      </p:grpSp>
      <p:cxnSp>
        <p:nvCxnSpPr>
          <p:cNvPr id="22" name="直線矢印コネクタ 21">
            <a:extLst>
              <a:ext uri="{FF2B5EF4-FFF2-40B4-BE49-F238E27FC236}">
                <a16:creationId xmlns:a16="http://schemas.microsoft.com/office/drawing/2014/main" id="{93ECBE70-7ABC-4783-85F4-E3234A2C20DD}"/>
              </a:ext>
            </a:extLst>
          </p:cNvPr>
          <p:cNvCxnSpPr>
            <a:cxnSpLocks/>
            <a:stCxn id="20" idx="2"/>
            <a:endCxn id="15" idx="1"/>
          </p:cNvCxnSpPr>
          <p:nvPr/>
        </p:nvCxnSpPr>
        <p:spPr>
          <a:xfrm flipV="1">
            <a:off x="2914631" y="1463138"/>
            <a:ext cx="463398" cy="3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平行四辺形 22">
            <a:extLst>
              <a:ext uri="{FF2B5EF4-FFF2-40B4-BE49-F238E27FC236}">
                <a16:creationId xmlns:a16="http://schemas.microsoft.com/office/drawing/2014/main" id="{79CC770B-BBFC-4E51-B715-4802F26105AB}"/>
              </a:ext>
            </a:extLst>
          </p:cNvPr>
          <p:cNvSpPr/>
          <p:nvPr/>
        </p:nvSpPr>
        <p:spPr>
          <a:xfrm>
            <a:off x="1340228" y="2535451"/>
            <a:ext cx="2351856"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・部品属性</a:t>
            </a:r>
            <a:endParaRPr kumimoji="1" lang="en-US" altLang="ja-JP" sz="1400" dirty="0"/>
          </a:p>
          <a:p>
            <a:r>
              <a:rPr kumimoji="1" lang="ja-JP" altLang="en-US" sz="1400" dirty="0"/>
              <a:t>・中間製品属性</a:t>
            </a:r>
            <a:endParaRPr kumimoji="1" lang="en-US" altLang="ja-JP" sz="1400" dirty="0"/>
          </a:p>
          <a:p>
            <a:r>
              <a:rPr kumimoji="1" lang="ja-JP" altLang="en-US" sz="1400" dirty="0"/>
              <a:t>・組立位置情報</a:t>
            </a:r>
            <a:endParaRPr kumimoji="1" lang="en-US" altLang="ja-JP" sz="1400" dirty="0"/>
          </a:p>
          <a:p>
            <a:r>
              <a:rPr kumimoji="1" lang="ja-JP" altLang="en-US" sz="1400" dirty="0"/>
              <a:t>・組付表</a:t>
            </a:r>
            <a:endParaRPr kumimoji="1" lang="en-US" altLang="ja-JP" sz="1400" dirty="0"/>
          </a:p>
        </p:txBody>
      </p:sp>
      <p:cxnSp>
        <p:nvCxnSpPr>
          <p:cNvPr id="24" name="コネクタ: カギ線 23">
            <a:extLst>
              <a:ext uri="{FF2B5EF4-FFF2-40B4-BE49-F238E27FC236}">
                <a16:creationId xmlns:a16="http://schemas.microsoft.com/office/drawing/2014/main" id="{1DE6CE82-B906-48BB-A723-A1D6FB9A80A0}"/>
              </a:ext>
            </a:extLst>
          </p:cNvPr>
          <p:cNvCxnSpPr>
            <a:cxnSpLocks/>
            <a:stCxn id="18" idx="2"/>
            <a:endCxn id="23" idx="0"/>
          </p:cNvCxnSpPr>
          <p:nvPr/>
        </p:nvCxnSpPr>
        <p:spPr>
          <a:xfrm rot="5400000">
            <a:off x="2856506" y="1534040"/>
            <a:ext cx="661061" cy="13417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5" name="四角形: 角を丸くする 24">
            <a:extLst>
              <a:ext uri="{FF2B5EF4-FFF2-40B4-BE49-F238E27FC236}">
                <a16:creationId xmlns:a16="http://schemas.microsoft.com/office/drawing/2014/main" id="{CDD670AC-D90A-4542-8FF0-972CAC0CA498}"/>
              </a:ext>
            </a:extLst>
          </p:cNvPr>
          <p:cNvSpPr/>
          <p:nvPr/>
        </p:nvSpPr>
        <p:spPr>
          <a:xfrm>
            <a:off x="1516499" y="4674694"/>
            <a:ext cx="1775327"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両手組付けリスト作成システム</a:t>
            </a:r>
          </a:p>
        </p:txBody>
      </p:sp>
      <p:sp>
        <p:nvSpPr>
          <p:cNvPr id="26" name="平行四辺形 25">
            <a:extLst>
              <a:ext uri="{FF2B5EF4-FFF2-40B4-BE49-F238E27FC236}">
                <a16:creationId xmlns:a16="http://schemas.microsoft.com/office/drawing/2014/main" id="{D89EE0A6-DF65-4ADB-AAEC-F8FE813286F7}"/>
              </a:ext>
            </a:extLst>
          </p:cNvPr>
          <p:cNvSpPr/>
          <p:nvPr/>
        </p:nvSpPr>
        <p:spPr>
          <a:xfrm>
            <a:off x="3986962" y="2672369"/>
            <a:ext cx="1184428" cy="31166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組立順序</a:t>
            </a:r>
            <a:endParaRPr kumimoji="1" lang="en-US" altLang="ja-JP" sz="1400" dirty="0"/>
          </a:p>
        </p:txBody>
      </p:sp>
      <p:cxnSp>
        <p:nvCxnSpPr>
          <p:cNvPr id="27" name="コネクタ: カギ線 26">
            <a:extLst>
              <a:ext uri="{FF2B5EF4-FFF2-40B4-BE49-F238E27FC236}">
                <a16:creationId xmlns:a16="http://schemas.microsoft.com/office/drawing/2014/main" id="{2FDE084A-A08A-4969-9923-2E350292C4B3}"/>
              </a:ext>
            </a:extLst>
          </p:cNvPr>
          <p:cNvCxnSpPr>
            <a:cxnSpLocks/>
            <a:stCxn id="18" idx="2"/>
            <a:endCxn id="26" idx="0"/>
          </p:cNvCxnSpPr>
          <p:nvPr/>
        </p:nvCxnSpPr>
        <p:spPr>
          <a:xfrm rot="16200000" flipH="1">
            <a:off x="3819557" y="1912749"/>
            <a:ext cx="797979" cy="72126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8" name="平行四辺形 27">
            <a:extLst>
              <a:ext uri="{FF2B5EF4-FFF2-40B4-BE49-F238E27FC236}">
                <a16:creationId xmlns:a16="http://schemas.microsoft.com/office/drawing/2014/main" id="{9CCC4C77-FB46-437A-ABFD-EE7D4FA75CF9}"/>
              </a:ext>
            </a:extLst>
          </p:cNvPr>
          <p:cNvSpPr/>
          <p:nvPr/>
        </p:nvSpPr>
        <p:spPr>
          <a:xfrm>
            <a:off x="3852563" y="4670214"/>
            <a:ext cx="1453226" cy="546087"/>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両手組付けリスト</a:t>
            </a:r>
            <a:endParaRPr kumimoji="1" lang="en-US" altLang="ja-JP" sz="1400" dirty="0"/>
          </a:p>
        </p:txBody>
      </p:sp>
      <p:cxnSp>
        <p:nvCxnSpPr>
          <p:cNvPr id="29" name="直線矢印コネクタ 28">
            <a:extLst>
              <a:ext uri="{FF2B5EF4-FFF2-40B4-BE49-F238E27FC236}">
                <a16:creationId xmlns:a16="http://schemas.microsoft.com/office/drawing/2014/main" id="{6FCF88BE-1245-4988-ACA9-2212F8262FEF}"/>
              </a:ext>
            </a:extLst>
          </p:cNvPr>
          <p:cNvCxnSpPr>
            <a:cxnSpLocks/>
            <a:stCxn id="25" idx="3"/>
            <a:endCxn id="28" idx="5"/>
          </p:cNvCxnSpPr>
          <p:nvPr/>
        </p:nvCxnSpPr>
        <p:spPr>
          <a:xfrm flipV="1">
            <a:off x="3291826" y="4943258"/>
            <a:ext cx="628998" cy="4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7822EF41-0E96-4FE5-BB0F-B23A4EB883FA}"/>
              </a:ext>
            </a:extLst>
          </p:cNvPr>
          <p:cNvSpPr/>
          <p:nvPr/>
        </p:nvSpPr>
        <p:spPr>
          <a:xfrm>
            <a:off x="3852563" y="3545814"/>
            <a:ext cx="1453226" cy="478272"/>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dirty="0">
                <a:solidFill>
                  <a:schemeClr val="tx1"/>
                </a:solidFill>
              </a:rPr>
              <a:t>動作付き組立順序作成システム</a:t>
            </a:r>
          </a:p>
        </p:txBody>
      </p:sp>
      <p:cxnSp>
        <p:nvCxnSpPr>
          <p:cNvPr id="31" name="直線矢印コネクタ 30">
            <a:extLst>
              <a:ext uri="{FF2B5EF4-FFF2-40B4-BE49-F238E27FC236}">
                <a16:creationId xmlns:a16="http://schemas.microsoft.com/office/drawing/2014/main" id="{E24C2286-6A75-412D-BC3D-9B3B35B84A8A}"/>
              </a:ext>
            </a:extLst>
          </p:cNvPr>
          <p:cNvCxnSpPr>
            <a:cxnSpLocks/>
            <a:stCxn id="26" idx="4"/>
            <a:endCxn id="30" idx="0"/>
          </p:cNvCxnSpPr>
          <p:nvPr/>
        </p:nvCxnSpPr>
        <p:spPr>
          <a:xfrm>
            <a:off x="4579176" y="2984032"/>
            <a:ext cx="0" cy="561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矢印コネクタ 31">
            <a:extLst>
              <a:ext uri="{FF2B5EF4-FFF2-40B4-BE49-F238E27FC236}">
                <a16:creationId xmlns:a16="http://schemas.microsoft.com/office/drawing/2014/main" id="{719F298C-17B6-4F8D-8C12-EFEBB95BEC67}"/>
              </a:ext>
            </a:extLst>
          </p:cNvPr>
          <p:cNvCxnSpPr>
            <a:cxnSpLocks/>
            <a:stCxn id="28" idx="0"/>
            <a:endCxn id="30" idx="2"/>
          </p:cNvCxnSpPr>
          <p:nvPr/>
        </p:nvCxnSpPr>
        <p:spPr>
          <a:xfrm flipV="1">
            <a:off x="4579176" y="4024086"/>
            <a:ext cx="0" cy="64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平行四辺形 32">
            <a:extLst>
              <a:ext uri="{FF2B5EF4-FFF2-40B4-BE49-F238E27FC236}">
                <a16:creationId xmlns:a16="http://schemas.microsoft.com/office/drawing/2014/main" id="{547D5753-A617-4E5C-973A-90B21FDD0651}"/>
              </a:ext>
            </a:extLst>
          </p:cNvPr>
          <p:cNvSpPr/>
          <p:nvPr/>
        </p:nvSpPr>
        <p:spPr>
          <a:xfrm>
            <a:off x="5596709" y="3532536"/>
            <a:ext cx="1633855" cy="499669"/>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t>動作付き</a:t>
            </a:r>
            <a:endParaRPr kumimoji="1" lang="en-US" altLang="ja-JP" sz="1400" dirty="0"/>
          </a:p>
          <a:p>
            <a:pPr algn="ctr"/>
            <a:r>
              <a:rPr kumimoji="1" lang="ja-JP" altLang="en-US" sz="1400" dirty="0"/>
              <a:t>組立順序</a:t>
            </a:r>
            <a:endParaRPr kumimoji="1" lang="en-US" altLang="ja-JP" sz="1400" dirty="0"/>
          </a:p>
        </p:txBody>
      </p:sp>
      <p:cxnSp>
        <p:nvCxnSpPr>
          <p:cNvPr id="34" name="直線矢印コネクタ 33">
            <a:extLst>
              <a:ext uri="{FF2B5EF4-FFF2-40B4-BE49-F238E27FC236}">
                <a16:creationId xmlns:a16="http://schemas.microsoft.com/office/drawing/2014/main" id="{9FA0FA02-A607-4EC3-9D22-A065541E33DE}"/>
              </a:ext>
            </a:extLst>
          </p:cNvPr>
          <p:cNvCxnSpPr>
            <a:cxnSpLocks/>
            <a:stCxn id="30" idx="3"/>
            <a:endCxn id="33" idx="5"/>
          </p:cNvCxnSpPr>
          <p:nvPr/>
        </p:nvCxnSpPr>
        <p:spPr>
          <a:xfrm flipV="1">
            <a:off x="5305789" y="3782371"/>
            <a:ext cx="353379" cy="2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A12ABA93-5174-464D-924C-604983A63C4E}"/>
              </a:ext>
            </a:extLst>
          </p:cNvPr>
          <p:cNvSpPr/>
          <p:nvPr/>
        </p:nvSpPr>
        <p:spPr>
          <a:xfrm>
            <a:off x="7144107" y="2813379"/>
            <a:ext cx="1918963" cy="546087"/>
          </a:xfrm>
          <a:prstGeom prst="roundRect">
            <a:avLst/>
          </a:prstGeom>
          <a:solidFill>
            <a:schemeClr val="accent6">
              <a:lumMod val="40000"/>
              <a:lumOff val="60000"/>
            </a:schemeClr>
          </a:solidFill>
          <a:ln w="952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solidFill>
                  <a:schemeClr val="tx1"/>
                </a:solidFill>
              </a:rPr>
              <a:t>作業別シミュレーションシステム</a:t>
            </a:r>
          </a:p>
        </p:txBody>
      </p:sp>
      <p:cxnSp>
        <p:nvCxnSpPr>
          <p:cNvPr id="39" name="コネクタ: カギ線 38">
            <a:extLst>
              <a:ext uri="{FF2B5EF4-FFF2-40B4-BE49-F238E27FC236}">
                <a16:creationId xmlns:a16="http://schemas.microsoft.com/office/drawing/2014/main" id="{3864F643-A006-4927-93D4-4E7B68E2FBBB}"/>
              </a:ext>
            </a:extLst>
          </p:cNvPr>
          <p:cNvCxnSpPr>
            <a:cxnSpLocks/>
            <a:stCxn id="60" idx="2"/>
            <a:endCxn id="38" idx="0"/>
          </p:cNvCxnSpPr>
          <p:nvPr/>
        </p:nvCxnSpPr>
        <p:spPr>
          <a:xfrm rot="5400000">
            <a:off x="8053316" y="2490435"/>
            <a:ext cx="373217" cy="2726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0" name="平行四辺形 39">
            <a:extLst>
              <a:ext uri="{FF2B5EF4-FFF2-40B4-BE49-F238E27FC236}">
                <a16:creationId xmlns:a16="http://schemas.microsoft.com/office/drawing/2014/main" id="{AEBF9CC4-CF9C-4AC1-B34E-AAC515421F9D}"/>
              </a:ext>
            </a:extLst>
          </p:cNvPr>
          <p:cNvSpPr/>
          <p:nvPr/>
        </p:nvSpPr>
        <p:spPr>
          <a:xfrm>
            <a:off x="7463129" y="4250530"/>
            <a:ext cx="1309056" cy="402132"/>
          </a:xfrm>
          <a:prstGeom prst="parallelogram">
            <a:avLst/>
          </a:prstGeom>
          <a:solidFill>
            <a:schemeClr val="accent2">
              <a:lumMod val="40000"/>
              <a:lumOff val="60000"/>
            </a:schemeClr>
          </a:solidFill>
          <a:ln w="9525">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a:t>VFDL</a:t>
            </a:r>
          </a:p>
        </p:txBody>
      </p:sp>
      <p:cxnSp>
        <p:nvCxnSpPr>
          <p:cNvPr id="41" name="直線矢印コネクタ 40">
            <a:extLst>
              <a:ext uri="{FF2B5EF4-FFF2-40B4-BE49-F238E27FC236}">
                <a16:creationId xmlns:a16="http://schemas.microsoft.com/office/drawing/2014/main" id="{57773864-B3E7-4BF0-8395-610D2ACB6E88}"/>
              </a:ext>
            </a:extLst>
          </p:cNvPr>
          <p:cNvCxnSpPr>
            <a:cxnSpLocks/>
            <a:stCxn id="38" idx="2"/>
            <a:endCxn id="40" idx="0"/>
          </p:cNvCxnSpPr>
          <p:nvPr/>
        </p:nvCxnSpPr>
        <p:spPr>
          <a:xfrm>
            <a:off x="8103589" y="3359466"/>
            <a:ext cx="14068" cy="891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コネクタ: カギ線 43">
            <a:extLst>
              <a:ext uri="{FF2B5EF4-FFF2-40B4-BE49-F238E27FC236}">
                <a16:creationId xmlns:a16="http://schemas.microsoft.com/office/drawing/2014/main" id="{8A99D077-5EAE-4F4B-8E06-F286E0561911}"/>
              </a:ext>
            </a:extLst>
          </p:cNvPr>
          <p:cNvCxnSpPr>
            <a:cxnSpLocks/>
            <a:stCxn id="33" idx="1"/>
            <a:endCxn id="38" idx="1"/>
          </p:cNvCxnSpPr>
          <p:nvPr/>
        </p:nvCxnSpPr>
        <p:spPr>
          <a:xfrm rot="5400000" flipH="1" flipV="1">
            <a:off x="6587045" y="2975474"/>
            <a:ext cx="446113" cy="6680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7" name="コネクタ: カギ線 46">
            <a:extLst>
              <a:ext uri="{FF2B5EF4-FFF2-40B4-BE49-F238E27FC236}">
                <a16:creationId xmlns:a16="http://schemas.microsoft.com/office/drawing/2014/main" id="{AED35ACB-1AB5-4B73-A7BA-6E9CAE1C3E19}"/>
              </a:ext>
            </a:extLst>
          </p:cNvPr>
          <p:cNvCxnSpPr>
            <a:cxnSpLocks/>
            <a:stCxn id="68" idx="4"/>
            <a:endCxn id="38" idx="0"/>
          </p:cNvCxnSpPr>
          <p:nvPr/>
        </p:nvCxnSpPr>
        <p:spPr>
          <a:xfrm rot="16200000" flipH="1">
            <a:off x="7242468" y="1952258"/>
            <a:ext cx="963660" cy="758581"/>
          </a:xfrm>
          <a:prstGeom prst="bentConnector3">
            <a:avLst>
              <a:gd name="adj1" fmla="val 74187"/>
            </a:avLst>
          </a:prstGeom>
          <a:ln>
            <a:tailEnd type="triangle"/>
          </a:ln>
        </p:spPr>
        <p:style>
          <a:lnRef idx="1">
            <a:schemeClr val="dk1"/>
          </a:lnRef>
          <a:fillRef idx="0">
            <a:schemeClr val="dk1"/>
          </a:fillRef>
          <a:effectRef idx="0">
            <a:schemeClr val="dk1"/>
          </a:effectRef>
          <a:fontRef idx="minor">
            <a:schemeClr val="tx1"/>
          </a:fontRef>
        </p:style>
      </p:cxnSp>
      <p:pic>
        <p:nvPicPr>
          <p:cNvPr id="48" name="図 47">
            <a:extLst>
              <a:ext uri="{FF2B5EF4-FFF2-40B4-BE49-F238E27FC236}">
                <a16:creationId xmlns:a16="http://schemas.microsoft.com/office/drawing/2014/main" id="{88D832C4-1077-4BBA-885D-D7DF51C71AA8}"/>
              </a:ext>
            </a:extLst>
          </p:cNvPr>
          <p:cNvPicPr>
            <a:picLocks noChangeAspect="1"/>
          </p:cNvPicPr>
          <p:nvPr/>
        </p:nvPicPr>
        <p:blipFill>
          <a:blip r:embed="rId3"/>
          <a:stretch>
            <a:fillRect/>
          </a:stretch>
        </p:blipFill>
        <p:spPr>
          <a:xfrm>
            <a:off x="1156580" y="1287936"/>
            <a:ext cx="1014380" cy="350160"/>
          </a:xfrm>
          <a:prstGeom prst="rect">
            <a:avLst/>
          </a:prstGeom>
        </p:spPr>
      </p:pic>
      <p:cxnSp>
        <p:nvCxnSpPr>
          <p:cNvPr id="49" name="直線矢印コネクタ 48">
            <a:extLst>
              <a:ext uri="{FF2B5EF4-FFF2-40B4-BE49-F238E27FC236}">
                <a16:creationId xmlns:a16="http://schemas.microsoft.com/office/drawing/2014/main" id="{1A579918-6E8A-4C0A-8D2E-72B71CDD9596}"/>
              </a:ext>
            </a:extLst>
          </p:cNvPr>
          <p:cNvCxnSpPr>
            <a:cxnSpLocks/>
            <a:stCxn id="23" idx="3"/>
            <a:endCxn id="25" idx="0"/>
          </p:cNvCxnSpPr>
          <p:nvPr/>
        </p:nvCxnSpPr>
        <p:spPr>
          <a:xfrm>
            <a:off x="2402363" y="3445794"/>
            <a:ext cx="1800" cy="1228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平行四辺形 49">
            <a:extLst>
              <a:ext uri="{FF2B5EF4-FFF2-40B4-BE49-F238E27FC236}">
                <a16:creationId xmlns:a16="http://schemas.microsoft.com/office/drawing/2014/main" id="{0056121B-53B7-4EB9-A94D-8162A97A8CBD}"/>
              </a:ext>
            </a:extLst>
          </p:cNvPr>
          <p:cNvSpPr/>
          <p:nvPr/>
        </p:nvSpPr>
        <p:spPr>
          <a:xfrm>
            <a:off x="1097276" y="3637280"/>
            <a:ext cx="2596652" cy="910343"/>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400" dirty="0"/>
              <a:t>・部品特性</a:t>
            </a:r>
            <a:endParaRPr kumimoji="1" lang="en-US" altLang="ja-JP" sz="1400" dirty="0"/>
          </a:p>
          <a:p>
            <a:r>
              <a:rPr kumimoji="1" lang="ja-JP" altLang="en-US" sz="1400" dirty="0"/>
              <a:t>・接触線特性</a:t>
            </a:r>
            <a:endParaRPr kumimoji="1" lang="en-US" altLang="ja-JP" sz="1400" dirty="0"/>
          </a:p>
          <a:p>
            <a:r>
              <a:rPr kumimoji="1" lang="ja-JP" altLang="en-US" sz="1400" dirty="0"/>
              <a:t>・</a:t>
            </a:r>
            <a:r>
              <a:rPr kumimoji="1" lang="ja-JP" altLang="en-US" sz="1400" dirty="0">
                <a:solidFill>
                  <a:srgbClr val="323232"/>
                </a:solidFill>
              </a:rPr>
              <a:t>部品特性要因評価</a:t>
            </a:r>
          </a:p>
          <a:p>
            <a:r>
              <a:rPr kumimoji="1" lang="ja-JP" altLang="en-US" sz="1400" dirty="0"/>
              <a:t>・</a:t>
            </a:r>
            <a:r>
              <a:rPr kumimoji="1" lang="ja-JP" altLang="en-US" sz="1400" dirty="0">
                <a:solidFill>
                  <a:srgbClr val="323232"/>
                </a:solidFill>
              </a:rPr>
              <a:t>組付け特性要因評価</a:t>
            </a:r>
          </a:p>
        </p:txBody>
      </p:sp>
      <p:sp>
        <p:nvSpPr>
          <p:cNvPr id="51" name="フローチャート: 手操作入力 50">
            <a:extLst>
              <a:ext uri="{FF2B5EF4-FFF2-40B4-BE49-F238E27FC236}">
                <a16:creationId xmlns:a16="http://schemas.microsoft.com/office/drawing/2014/main" id="{EC70FAC8-FF0F-4C04-BA10-EF4D9BA14E0E}"/>
              </a:ext>
            </a:extLst>
          </p:cNvPr>
          <p:cNvSpPr/>
          <p:nvPr/>
        </p:nvSpPr>
        <p:spPr>
          <a:xfrm>
            <a:off x="110105" y="5619405"/>
            <a:ext cx="1418032"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400" dirty="0">
                <a:solidFill>
                  <a:srgbClr val="323232"/>
                </a:solidFill>
              </a:rPr>
              <a:t>やりづらさに関する情報</a:t>
            </a:r>
            <a:endParaRPr kumimoji="1" lang="ja-JP" altLang="en-US" sz="1600" dirty="0">
              <a:solidFill>
                <a:srgbClr val="323232"/>
              </a:solidFill>
            </a:endParaRPr>
          </a:p>
        </p:txBody>
      </p:sp>
      <p:cxnSp>
        <p:nvCxnSpPr>
          <p:cNvPr id="52" name="コネクタ: カギ線 51">
            <a:extLst>
              <a:ext uri="{FF2B5EF4-FFF2-40B4-BE49-F238E27FC236}">
                <a16:creationId xmlns:a16="http://schemas.microsoft.com/office/drawing/2014/main" id="{7EDE7F7A-E7A8-4056-87C5-C239C83C8B81}"/>
              </a:ext>
            </a:extLst>
          </p:cNvPr>
          <p:cNvCxnSpPr>
            <a:cxnSpLocks/>
            <a:stCxn id="51" idx="0"/>
            <a:endCxn id="50" idx="5"/>
          </p:cNvCxnSpPr>
          <p:nvPr/>
        </p:nvCxnSpPr>
        <p:spPr>
          <a:xfrm rot="5400000" flipH="1" flipV="1">
            <a:off x="219404" y="4692170"/>
            <a:ext cx="1591383" cy="3919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E1091CC6-5D08-4CD2-A231-E90669C6A655}"/>
              </a:ext>
            </a:extLst>
          </p:cNvPr>
          <p:cNvSpPr txBox="1"/>
          <p:nvPr/>
        </p:nvSpPr>
        <p:spPr>
          <a:xfrm>
            <a:off x="332122" y="6256218"/>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56" name="テキスト ボックス 55">
            <a:extLst>
              <a:ext uri="{FF2B5EF4-FFF2-40B4-BE49-F238E27FC236}">
                <a16:creationId xmlns:a16="http://schemas.microsoft.com/office/drawing/2014/main" id="{0BC9B226-ACAB-485B-8015-9246DA91E02E}"/>
              </a:ext>
            </a:extLst>
          </p:cNvPr>
          <p:cNvSpPr txBox="1"/>
          <p:nvPr/>
        </p:nvSpPr>
        <p:spPr>
          <a:xfrm>
            <a:off x="4800032" y="859619"/>
            <a:ext cx="1425420" cy="276999"/>
          </a:xfrm>
          <a:prstGeom prst="rect">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kumimoji="1" lang="ja-JP" altLang="en-US" sz="1200" b="1" dirty="0">
                <a:solidFill>
                  <a:srgbClr val="323232"/>
                </a:solidFill>
              </a:rPr>
              <a:t>③</a:t>
            </a:r>
            <a:r>
              <a:rPr kumimoji="1" lang="en-US" altLang="ja-JP" sz="1200" b="1" dirty="0">
                <a:solidFill>
                  <a:srgbClr val="323232"/>
                </a:solidFill>
              </a:rPr>
              <a:t>VFDL</a:t>
            </a:r>
            <a:r>
              <a:rPr kumimoji="1" lang="ja-JP" altLang="en-US" sz="1200" b="1" dirty="0">
                <a:solidFill>
                  <a:srgbClr val="323232"/>
                </a:solidFill>
              </a:rPr>
              <a:t>を作成する</a:t>
            </a:r>
          </a:p>
        </p:txBody>
      </p:sp>
      <p:pic>
        <p:nvPicPr>
          <p:cNvPr id="58" name="図 57">
            <a:extLst>
              <a:ext uri="{FF2B5EF4-FFF2-40B4-BE49-F238E27FC236}">
                <a16:creationId xmlns:a16="http://schemas.microsoft.com/office/drawing/2014/main" id="{54815CA7-59A2-4F1C-97F1-F6AEA14F4845}"/>
              </a:ext>
            </a:extLst>
          </p:cNvPr>
          <p:cNvPicPr>
            <a:picLocks noChangeAspect="1"/>
          </p:cNvPicPr>
          <p:nvPr/>
        </p:nvPicPr>
        <p:blipFill>
          <a:blip r:embed="rId4"/>
          <a:stretch>
            <a:fillRect/>
          </a:stretch>
        </p:blipFill>
        <p:spPr>
          <a:xfrm>
            <a:off x="4120055" y="5494260"/>
            <a:ext cx="1185734" cy="1274886"/>
          </a:xfrm>
          <a:prstGeom prst="rect">
            <a:avLst/>
          </a:prstGeom>
        </p:spPr>
      </p:pic>
      <p:pic>
        <p:nvPicPr>
          <p:cNvPr id="59" name="図 58">
            <a:extLst>
              <a:ext uri="{FF2B5EF4-FFF2-40B4-BE49-F238E27FC236}">
                <a16:creationId xmlns:a16="http://schemas.microsoft.com/office/drawing/2014/main" id="{0121024E-F341-42DC-BB49-EF6BEB209E4B}"/>
              </a:ext>
            </a:extLst>
          </p:cNvPr>
          <p:cNvPicPr>
            <a:picLocks noChangeAspect="1"/>
          </p:cNvPicPr>
          <p:nvPr/>
        </p:nvPicPr>
        <p:blipFill>
          <a:blip r:embed="rId5"/>
          <a:stretch>
            <a:fillRect/>
          </a:stretch>
        </p:blipFill>
        <p:spPr>
          <a:xfrm>
            <a:off x="7523562" y="4903543"/>
            <a:ext cx="1412299" cy="1618502"/>
          </a:xfrm>
          <a:prstGeom prst="rect">
            <a:avLst/>
          </a:prstGeom>
          <a:ln w="19050">
            <a:solidFill>
              <a:schemeClr val="tx1"/>
            </a:solidFill>
          </a:ln>
        </p:spPr>
      </p:pic>
      <p:sp>
        <p:nvSpPr>
          <p:cNvPr id="60" name="フローチャート: 手操作入力 59">
            <a:extLst>
              <a:ext uri="{FF2B5EF4-FFF2-40B4-BE49-F238E27FC236}">
                <a16:creationId xmlns:a16="http://schemas.microsoft.com/office/drawing/2014/main" id="{6DBDEA1A-8800-40A8-B8D1-1359D3980200}"/>
              </a:ext>
            </a:extLst>
          </p:cNvPr>
          <p:cNvSpPr/>
          <p:nvPr/>
        </p:nvSpPr>
        <p:spPr>
          <a:xfrm>
            <a:off x="7721601" y="1786961"/>
            <a:ext cx="1309316" cy="6532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a:solidFill>
                  <a:srgbClr val="323232"/>
                </a:solidFill>
              </a:rPr>
              <a:t>レイアウト情報</a:t>
            </a:r>
            <a:endParaRPr kumimoji="1" lang="en-US" altLang="ja-JP" sz="1100" dirty="0">
              <a:solidFill>
                <a:srgbClr val="323232"/>
              </a:solidFill>
            </a:endParaRPr>
          </a:p>
          <a:p>
            <a:pPr algn="ctr"/>
            <a:r>
              <a:rPr kumimoji="1" lang="ja-JP" altLang="en-US" sz="1200" dirty="0">
                <a:solidFill>
                  <a:srgbClr val="323232"/>
                </a:solidFill>
              </a:rPr>
              <a:t>変化のパターンリスト</a:t>
            </a:r>
          </a:p>
        </p:txBody>
      </p:sp>
      <p:sp>
        <p:nvSpPr>
          <p:cNvPr id="65" name="テキスト ボックス 64">
            <a:extLst>
              <a:ext uri="{FF2B5EF4-FFF2-40B4-BE49-F238E27FC236}">
                <a16:creationId xmlns:a16="http://schemas.microsoft.com/office/drawing/2014/main" id="{5C88E823-27D8-4E1D-9260-1587D7320B37}"/>
              </a:ext>
            </a:extLst>
          </p:cNvPr>
          <p:cNvSpPr txBox="1"/>
          <p:nvPr/>
        </p:nvSpPr>
        <p:spPr>
          <a:xfrm>
            <a:off x="8162738" y="1522951"/>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
        <p:nvSpPr>
          <p:cNvPr id="68" name="平行四辺形 67">
            <a:extLst>
              <a:ext uri="{FF2B5EF4-FFF2-40B4-BE49-F238E27FC236}">
                <a16:creationId xmlns:a16="http://schemas.microsoft.com/office/drawing/2014/main" id="{571283F7-49A6-4D1C-8F3F-985E541C268E}"/>
              </a:ext>
            </a:extLst>
          </p:cNvPr>
          <p:cNvSpPr/>
          <p:nvPr/>
        </p:nvSpPr>
        <p:spPr>
          <a:xfrm>
            <a:off x="6516959" y="1281065"/>
            <a:ext cx="1656098" cy="568654"/>
          </a:xfrm>
          <a:prstGeom prst="parallelogram">
            <a:avLst/>
          </a:prstGeom>
          <a:solidFill>
            <a:schemeClr val="accent1">
              <a:lumMod val="20000"/>
              <a:lumOff val="80000"/>
            </a:schemeClr>
          </a:solidFill>
          <a:ln w="952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dirty="0"/>
              <a:t>・組立位置情報</a:t>
            </a:r>
            <a:endParaRPr kumimoji="1" lang="en-US" altLang="ja-JP" sz="1200" dirty="0"/>
          </a:p>
          <a:p>
            <a:r>
              <a:rPr kumimoji="1" lang="ja-JP" altLang="en-US" sz="1200" dirty="0"/>
              <a:t>・組付け</a:t>
            </a:r>
            <a:endParaRPr kumimoji="1" lang="en-US" altLang="ja-JP" sz="1200" dirty="0"/>
          </a:p>
          <a:p>
            <a:r>
              <a:rPr kumimoji="1" lang="ja-JP" altLang="en-US" sz="1200" dirty="0"/>
              <a:t>・部品属性</a:t>
            </a:r>
            <a:endParaRPr kumimoji="1" lang="en-US" altLang="ja-JP" sz="1200" dirty="0"/>
          </a:p>
        </p:txBody>
      </p:sp>
      <p:cxnSp>
        <p:nvCxnSpPr>
          <p:cNvPr id="83" name="直線矢印コネクタ 82">
            <a:extLst>
              <a:ext uri="{FF2B5EF4-FFF2-40B4-BE49-F238E27FC236}">
                <a16:creationId xmlns:a16="http://schemas.microsoft.com/office/drawing/2014/main" id="{8E67E00E-18F9-44F7-B9C6-AD0B4996FF3E}"/>
              </a:ext>
            </a:extLst>
          </p:cNvPr>
          <p:cNvCxnSpPr/>
          <p:nvPr/>
        </p:nvCxnSpPr>
        <p:spPr>
          <a:xfrm>
            <a:off x="4353683" y="1463016"/>
            <a:ext cx="2237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3" name="図 62">
            <a:extLst>
              <a:ext uri="{FF2B5EF4-FFF2-40B4-BE49-F238E27FC236}">
                <a16:creationId xmlns:a16="http://schemas.microsoft.com/office/drawing/2014/main" id="{2555BA3F-17E7-40B4-AB18-431DC61D6096}"/>
              </a:ext>
            </a:extLst>
          </p:cNvPr>
          <p:cNvPicPr>
            <a:picLocks noChangeAspect="1"/>
          </p:cNvPicPr>
          <p:nvPr/>
        </p:nvPicPr>
        <p:blipFill>
          <a:blip r:embed="rId6"/>
          <a:stretch>
            <a:fillRect/>
          </a:stretch>
        </p:blipFill>
        <p:spPr>
          <a:xfrm>
            <a:off x="2123369" y="5954752"/>
            <a:ext cx="1346555" cy="696696"/>
          </a:xfrm>
          <a:prstGeom prst="rect">
            <a:avLst/>
          </a:prstGeom>
        </p:spPr>
      </p:pic>
      <p:pic>
        <p:nvPicPr>
          <p:cNvPr id="64" name="図 63">
            <a:extLst>
              <a:ext uri="{FF2B5EF4-FFF2-40B4-BE49-F238E27FC236}">
                <a16:creationId xmlns:a16="http://schemas.microsoft.com/office/drawing/2014/main" id="{9B8919ED-35EE-4279-9E86-187B0B5EF897}"/>
              </a:ext>
            </a:extLst>
          </p:cNvPr>
          <p:cNvPicPr>
            <a:picLocks noChangeAspect="1"/>
          </p:cNvPicPr>
          <p:nvPr/>
        </p:nvPicPr>
        <p:blipFill>
          <a:blip r:embed="rId7"/>
          <a:stretch>
            <a:fillRect/>
          </a:stretch>
        </p:blipFill>
        <p:spPr>
          <a:xfrm>
            <a:off x="5412433" y="4136898"/>
            <a:ext cx="1971818" cy="799466"/>
          </a:xfrm>
          <a:prstGeom prst="rect">
            <a:avLst/>
          </a:prstGeom>
        </p:spPr>
      </p:pic>
      <p:sp>
        <p:nvSpPr>
          <p:cNvPr id="69" name="フローチャート: 手操作入力 68">
            <a:extLst>
              <a:ext uri="{FF2B5EF4-FFF2-40B4-BE49-F238E27FC236}">
                <a16:creationId xmlns:a16="http://schemas.microsoft.com/office/drawing/2014/main" id="{12C9A5C9-5A9E-4B30-B45E-62D2462E572E}"/>
              </a:ext>
            </a:extLst>
          </p:cNvPr>
          <p:cNvSpPr/>
          <p:nvPr/>
        </p:nvSpPr>
        <p:spPr>
          <a:xfrm>
            <a:off x="30146" y="2667410"/>
            <a:ext cx="1190427" cy="644301"/>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solidFill>
                  <a:srgbClr val="323232"/>
                </a:solidFill>
              </a:rPr>
              <a:t>工具を用いる部品の情報</a:t>
            </a:r>
          </a:p>
        </p:txBody>
      </p:sp>
      <p:cxnSp>
        <p:nvCxnSpPr>
          <p:cNvPr id="73" name="直線矢印コネクタ 72">
            <a:extLst>
              <a:ext uri="{FF2B5EF4-FFF2-40B4-BE49-F238E27FC236}">
                <a16:creationId xmlns:a16="http://schemas.microsoft.com/office/drawing/2014/main" id="{4E6D853E-1366-4D53-B27B-0C379ADC1D53}"/>
              </a:ext>
            </a:extLst>
          </p:cNvPr>
          <p:cNvCxnSpPr>
            <a:stCxn id="69" idx="3"/>
            <a:endCxn id="23" idx="5"/>
          </p:cNvCxnSpPr>
          <p:nvPr/>
        </p:nvCxnSpPr>
        <p:spPr>
          <a:xfrm>
            <a:off x="1220573" y="2989561"/>
            <a:ext cx="233448" cy="1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テキスト ボックス 74">
            <a:extLst>
              <a:ext uri="{FF2B5EF4-FFF2-40B4-BE49-F238E27FC236}">
                <a16:creationId xmlns:a16="http://schemas.microsoft.com/office/drawing/2014/main" id="{FCD3D659-3803-4095-A21F-284D41475900}"/>
              </a:ext>
            </a:extLst>
          </p:cNvPr>
          <p:cNvSpPr txBox="1"/>
          <p:nvPr/>
        </p:nvSpPr>
        <p:spPr>
          <a:xfrm>
            <a:off x="119739" y="3290500"/>
            <a:ext cx="920030" cy="276999"/>
          </a:xfrm>
          <a:prstGeom prst="rect">
            <a:avLst/>
          </a:prstGeom>
          <a:noFill/>
        </p:spPr>
        <p:txBody>
          <a:bodyPr wrap="square" rtlCol="0">
            <a:spAutoFit/>
          </a:bodyPr>
          <a:lstStyle/>
          <a:p>
            <a:pPr algn="ctr"/>
            <a:r>
              <a:rPr kumimoji="1" lang="ja-JP" altLang="en-US" sz="1200" b="1" dirty="0">
                <a:solidFill>
                  <a:srgbClr val="323232"/>
                </a:solidFill>
              </a:rPr>
              <a:t>手入力</a:t>
            </a:r>
          </a:p>
        </p:txBody>
      </p:sp>
    </p:spTree>
    <p:extLst>
      <p:ext uri="{BB962C8B-B14F-4D97-AF65-F5344CB8AC3E}">
        <p14:creationId xmlns:p14="http://schemas.microsoft.com/office/powerpoint/2010/main" val="109930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CBF25B-96AF-4348-BA0E-450C22C67C75}"/>
              </a:ext>
            </a:extLst>
          </p:cNvPr>
          <p:cNvSpPr>
            <a:spLocks noGrp="1"/>
          </p:cNvSpPr>
          <p:nvPr>
            <p:ph type="title"/>
          </p:nvPr>
        </p:nvSpPr>
        <p:spPr/>
        <p:txBody>
          <a:bodyPr/>
          <a:lstStyle/>
          <a:p>
            <a:r>
              <a:rPr kumimoji="1" lang="ja-JP" altLang="en-US" dirty="0"/>
              <a:t>対応した動作</a:t>
            </a:r>
          </a:p>
        </p:txBody>
      </p:sp>
      <p:sp>
        <p:nvSpPr>
          <p:cNvPr id="4" name="コンテンツ プレースホルダー 3">
            <a:extLst>
              <a:ext uri="{FF2B5EF4-FFF2-40B4-BE49-F238E27FC236}">
                <a16:creationId xmlns:a16="http://schemas.microsoft.com/office/drawing/2014/main" id="{56E53CC2-83C1-476F-B4F0-B04FF47CE66A}"/>
              </a:ext>
            </a:extLst>
          </p:cNvPr>
          <p:cNvSpPr>
            <a:spLocks noGrp="1"/>
          </p:cNvSpPr>
          <p:nvPr>
            <p:ph idx="1"/>
          </p:nvPr>
        </p:nvSpPr>
        <p:spPr>
          <a:xfrm>
            <a:off x="4451710" y="989098"/>
            <a:ext cx="2515976" cy="1579835"/>
          </a:xfrm>
        </p:spPr>
        <p:txBody>
          <a:bodyPr/>
          <a:lstStyle/>
          <a:p>
            <a:r>
              <a:rPr lang="ja-JP" altLang="en-US" sz="2000" dirty="0"/>
              <a:t>大物組付け</a:t>
            </a:r>
            <a:endParaRPr lang="en-US" altLang="ja-JP" sz="2000" dirty="0"/>
          </a:p>
          <a:p>
            <a:pPr lvl="1"/>
            <a:r>
              <a:rPr lang="ja-JP" altLang="en-US" sz="2000" dirty="0"/>
              <a:t>親部品が大物</a:t>
            </a:r>
            <a:endParaRPr lang="en-US" altLang="ja-JP" sz="2000" dirty="0"/>
          </a:p>
          <a:p>
            <a:pPr lvl="1"/>
            <a:r>
              <a:rPr lang="ja-JP" altLang="en-US" sz="2000" dirty="0"/>
              <a:t>子部品が大物</a:t>
            </a:r>
            <a:endParaRPr lang="en-US" altLang="ja-JP" sz="2000" dirty="0"/>
          </a:p>
          <a:p>
            <a:pPr lvl="1"/>
            <a:r>
              <a:rPr lang="ja-JP" altLang="en-US" sz="2000" dirty="0"/>
              <a:t>親子両方大物</a:t>
            </a:r>
            <a:endParaRPr lang="en-US" altLang="ja-JP" sz="2000" dirty="0"/>
          </a:p>
          <a:p>
            <a:pPr lvl="1"/>
            <a:endParaRPr lang="en-US" altLang="ja-JP" sz="2000" dirty="0"/>
          </a:p>
          <a:p>
            <a:endParaRPr lang="en-US" altLang="ja-JP" dirty="0"/>
          </a:p>
          <a:p>
            <a:pPr marL="0" indent="0">
              <a:buNone/>
            </a:pPr>
            <a:endParaRPr lang="en-US" altLang="ja-JP" dirty="0"/>
          </a:p>
          <a:p>
            <a:pPr marL="0" indent="0">
              <a:buNone/>
            </a:pPr>
            <a:endParaRPr lang="en-US" altLang="ja-JP" dirty="0"/>
          </a:p>
          <a:p>
            <a:endParaRPr lang="en-US" altLang="ja-JP" dirty="0"/>
          </a:p>
          <a:p>
            <a:endParaRPr lang="en-US" altLang="ja-JP" dirty="0"/>
          </a:p>
          <a:p>
            <a:endParaRPr lang="en-US" altLang="ja-JP" dirty="0"/>
          </a:p>
        </p:txBody>
      </p:sp>
      <p:pic>
        <p:nvPicPr>
          <p:cNvPr id="17" name="図 16" descr="人, 壁, 保持している が含まれている画像&#10;&#10;高い精度で生成された説明">
            <a:extLst>
              <a:ext uri="{FF2B5EF4-FFF2-40B4-BE49-F238E27FC236}">
                <a16:creationId xmlns:a16="http://schemas.microsoft.com/office/drawing/2014/main" id="{121B99B4-DE7A-4153-A4B3-73154DAC39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939" y="3321025"/>
            <a:ext cx="1687707" cy="1125138"/>
          </a:xfrm>
          <a:prstGeom prst="rect">
            <a:avLst/>
          </a:prstGeom>
        </p:spPr>
      </p:pic>
      <p:pic>
        <p:nvPicPr>
          <p:cNvPr id="18" name="図 17">
            <a:extLst>
              <a:ext uri="{FF2B5EF4-FFF2-40B4-BE49-F238E27FC236}">
                <a16:creationId xmlns:a16="http://schemas.microsoft.com/office/drawing/2014/main" id="{96BC6D29-F933-4BB5-97E8-A83F176F5299}"/>
              </a:ext>
            </a:extLst>
          </p:cNvPr>
          <p:cNvPicPr>
            <a:picLocks noChangeAspect="1"/>
          </p:cNvPicPr>
          <p:nvPr/>
        </p:nvPicPr>
        <p:blipFill>
          <a:blip r:embed="rId4"/>
          <a:stretch>
            <a:fillRect/>
          </a:stretch>
        </p:blipFill>
        <p:spPr>
          <a:xfrm>
            <a:off x="5359452" y="3277487"/>
            <a:ext cx="1855083" cy="1087753"/>
          </a:xfrm>
          <a:prstGeom prst="rect">
            <a:avLst/>
          </a:prstGeom>
        </p:spPr>
      </p:pic>
      <p:pic>
        <p:nvPicPr>
          <p:cNvPr id="20" name="図 19">
            <a:extLst>
              <a:ext uri="{FF2B5EF4-FFF2-40B4-BE49-F238E27FC236}">
                <a16:creationId xmlns:a16="http://schemas.microsoft.com/office/drawing/2014/main" id="{A67E2865-930C-4C6A-B26D-1B1E51DF817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830150" y="5048646"/>
            <a:ext cx="4480027" cy="1050347"/>
          </a:xfrm>
          <a:prstGeom prst="rect">
            <a:avLst/>
          </a:prstGeom>
          <a:noFill/>
          <a:ln>
            <a:noFill/>
          </a:ln>
        </p:spPr>
      </p:pic>
      <p:sp>
        <p:nvSpPr>
          <p:cNvPr id="21" name="テキスト ボックス 20">
            <a:extLst>
              <a:ext uri="{FF2B5EF4-FFF2-40B4-BE49-F238E27FC236}">
                <a16:creationId xmlns:a16="http://schemas.microsoft.com/office/drawing/2014/main" id="{7A767ABB-EABD-4E1D-AC0E-5112F4076EED}"/>
              </a:ext>
            </a:extLst>
          </p:cNvPr>
          <p:cNvSpPr txBox="1"/>
          <p:nvPr/>
        </p:nvSpPr>
        <p:spPr>
          <a:xfrm>
            <a:off x="2042312" y="5976696"/>
            <a:ext cx="903346" cy="369332"/>
          </a:xfrm>
          <a:prstGeom prst="rect">
            <a:avLst/>
          </a:prstGeom>
          <a:noFill/>
        </p:spPr>
        <p:txBody>
          <a:bodyPr wrap="square" rtlCol="0">
            <a:spAutoFit/>
          </a:bodyPr>
          <a:lstStyle/>
          <a:p>
            <a:pPr algn="l"/>
            <a:r>
              <a:rPr kumimoji="1" lang="ja-JP" altLang="en-US" dirty="0">
                <a:solidFill>
                  <a:srgbClr val="323232"/>
                </a:solidFill>
              </a:rPr>
              <a:t>親</a:t>
            </a:r>
            <a:r>
              <a:rPr kumimoji="1" lang="en-US" altLang="ja-JP" dirty="0">
                <a:solidFill>
                  <a:srgbClr val="323232"/>
                </a:solidFill>
              </a:rPr>
              <a:t>1</a:t>
            </a:r>
            <a:r>
              <a:rPr kumimoji="1" lang="ja-JP" altLang="en-US" dirty="0">
                <a:solidFill>
                  <a:srgbClr val="323232"/>
                </a:solidFill>
              </a:rPr>
              <a:t>子</a:t>
            </a:r>
            <a:r>
              <a:rPr kumimoji="1" lang="en-US" altLang="ja-JP" dirty="0">
                <a:solidFill>
                  <a:srgbClr val="323232"/>
                </a:solidFill>
              </a:rPr>
              <a:t>2</a:t>
            </a:r>
            <a:endParaRPr kumimoji="1" lang="ja-JP" altLang="en-US" dirty="0">
              <a:solidFill>
                <a:srgbClr val="323232"/>
              </a:solidFill>
            </a:endParaRPr>
          </a:p>
        </p:txBody>
      </p:sp>
      <p:sp>
        <p:nvSpPr>
          <p:cNvPr id="22" name="テキスト ボックス 21">
            <a:extLst>
              <a:ext uri="{FF2B5EF4-FFF2-40B4-BE49-F238E27FC236}">
                <a16:creationId xmlns:a16="http://schemas.microsoft.com/office/drawing/2014/main" id="{518E3115-6187-4326-8132-E49DC6241CF6}"/>
              </a:ext>
            </a:extLst>
          </p:cNvPr>
          <p:cNvSpPr txBox="1"/>
          <p:nvPr/>
        </p:nvSpPr>
        <p:spPr>
          <a:xfrm>
            <a:off x="3612520" y="5971727"/>
            <a:ext cx="903346" cy="369332"/>
          </a:xfrm>
          <a:prstGeom prst="rect">
            <a:avLst/>
          </a:prstGeom>
          <a:noFill/>
        </p:spPr>
        <p:txBody>
          <a:bodyPr wrap="square" rtlCol="0">
            <a:spAutoFit/>
          </a:bodyPr>
          <a:lstStyle/>
          <a:p>
            <a:pPr algn="l"/>
            <a:r>
              <a:rPr kumimoji="1" lang="ja-JP" altLang="en-US" dirty="0">
                <a:solidFill>
                  <a:srgbClr val="323232"/>
                </a:solidFill>
              </a:rPr>
              <a:t>親</a:t>
            </a:r>
            <a:r>
              <a:rPr kumimoji="1" lang="en-US" altLang="ja-JP" dirty="0">
                <a:solidFill>
                  <a:srgbClr val="323232"/>
                </a:solidFill>
              </a:rPr>
              <a:t>2</a:t>
            </a:r>
            <a:r>
              <a:rPr kumimoji="1" lang="ja-JP" altLang="en-US" dirty="0">
                <a:solidFill>
                  <a:srgbClr val="323232"/>
                </a:solidFill>
              </a:rPr>
              <a:t>子</a:t>
            </a:r>
            <a:r>
              <a:rPr kumimoji="1" lang="en-US" altLang="ja-JP" dirty="0">
                <a:solidFill>
                  <a:srgbClr val="323232"/>
                </a:solidFill>
              </a:rPr>
              <a:t>1</a:t>
            </a:r>
            <a:endParaRPr kumimoji="1" lang="ja-JP" altLang="en-US" dirty="0">
              <a:solidFill>
                <a:srgbClr val="323232"/>
              </a:solidFill>
            </a:endParaRPr>
          </a:p>
        </p:txBody>
      </p:sp>
      <p:sp>
        <p:nvSpPr>
          <p:cNvPr id="23" name="テキスト ボックス 22">
            <a:extLst>
              <a:ext uri="{FF2B5EF4-FFF2-40B4-BE49-F238E27FC236}">
                <a16:creationId xmlns:a16="http://schemas.microsoft.com/office/drawing/2014/main" id="{135AD706-CA2E-4AC9-9A13-78662693F4C1}"/>
              </a:ext>
            </a:extLst>
          </p:cNvPr>
          <p:cNvSpPr txBox="1"/>
          <p:nvPr/>
        </p:nvSpPr>
        <p:spPr>
          <a:xfrm>
            <a:off x="5288589" y="6038891"/>
            <a:ext cx="903346" cy="369332"/>
          </a:xfrm>
          <a:prstGeom prst="rect">
            <a:avLst/>
          </a:prstGeom>
          <a:noFill/>
        </p:spPr>
        <p:txBody>
          <a:bodyPr wrap="square" rtlCol="0">
            <a:spAutoFit/>
          </a:bodyPr>
          <a:lstStyle/>
          <a:p>
            <a:pPr algn="l"/>
            <a:r>
              <a:rPr kumimoji="1" lang="ja-JP" altLang="en-US" dirty="0">
                <a:solidFill>
                  <a:srgbClr val="323232"/>
                </a:solidFill>
              </a:rPr>
              <a:t>親</a:t>
            </a:r>
            <a:r>
              <a:rPr kumimoji="1" lang="en-US" altLang="ja-JP" dirty="0">
                <a:solidFill>
                  <a:srgbClr val="323232"/>
                </a:solidFill>
              </a:rPr>
              <a:t>2</a:t>
            </a:r>
            <a:r>
              <a:rPr kumimoji="1" lang="ja-JP" altLang="en-US" dirty="0">
                <a:solidFill>
                  <a:srgbClr val="323232"/>
                </a:solidFill>
              </a:rPr>
              <a:t>子</a:t>
            </a:r>
            <a:r>
              <a:rPr kumimoji="1" lang="en-US" altLang="ja-JP" dirty="0">
                <a:solidFill>
                  <a:srgbClr val="323232"/>
                </a:solidFill>
              </a:rPr>
              <a:t>2</a:t>
            </a:r>
            <a:endParaRPr kumimoji="1" lang="ja-JP" altLang="en-US" dirty="0">
              <a:solidFill>
                <a:srgbClr val="323232"/>
              </a:solidFill>
            </a:endParaRPr>
          </a:p>
        </p:txBody>
      </p:sp>
      <p:pic>
        <p:nvPicPr>
          <p:cNvPr id="24" name="図 2">
            <a:extLst>
              <a:ext uri="{FF2B5EF4-FFF2-40B4-BE49-F238E27FC236}">
                <a16:creationId xmlns:a16="http://schemas.microsoft.com/office/drawing/2014/main" id="{F6F6186C-A653-49C8-8A6B-94CBA47C1C33}"/>
              </a:ext>
            </a:extLst>
          </p:cNvPr>
          <p:cNvPicPr>
            <a:picLocks noChangeAspect="1"/>
          </p:cNvPicPr>
          <p:nvPr/>
        </p:nvPicPr>
        <p:blipFill>
          <a:blip r:embed="rId6"/>
          <a:stretch>
            <a:fillRect/>
          </a:stretch>
        </p:blipFill>
        <p:spPr>
          <a:xfrm>
            <a:off x="6809135" y="1457358"/>
            <a:ext cx="1687707" cy="1262857"/>
          </a:xfrm>
          <a:prstGeom prst="rect">
            <a:avLst/>
          </a:prstGeom>
        </p:spPr>
      </p:pic>
      <p:sp>
        <p:nvSpPr>
          <p:cNvPr id="3" name="テキスト ボックス 2">
            <a:extLst>
              <a:ext uri="{FF2B5EF4-FFF2-40B4-BE49-F238E27FC236}">
                <a16:creationId xmlns:a16="http://schemas.microsoft.com/office/drawing/2014/main" id="{1C0481BC-0E81-40F1-81E7-F145271E77ED}"/>
              </a:ext>
            </a:extLst>
          </p:cNvPr>
          <p:cNvSpPr txBox="1"/>
          <p:nvPr/>
        </p:nvSpPr>
        <p:spPr>
          <a:xfrm>
            <a:off x="4851560" y="2906316"/>
            <a:ext cx="2271859" cy="369332"/>
          </a:xfrm>
          <a:prstGeom prst="rect">
            <a:avLst/>
          </a:prstGeom>
          <a:noFill/>
        </p:spPr>
        <p:txBody>
          <a:bodyPr wrap="square" rtlCol="0">
            <a:spAutoFit/>
          </a:bodyPr>
          <a:lstStyle/>
          <a:p>
            <a:pPr marL="742950" lvl="1" indent="-285750">
              <a:buFont typeface="Arial" panose="020B0604020202020204" pitchFamily="34" charset="0"/>
              <a:buChar char="•"/>
            </a:pPr>
            <a:r>
              <a:rPr lang="ja-JP" altLang="en-US" dirty="0">
                <a:solidFill>
                  <a:srgbClr val="505050"/>
                </a:solidFill>
              </a:rPr>
              <a:t>手組み</a:t>
            </a:r>
            <a:endParaRPr lang="en-US" altLang="ja-JP" dirty="0">
              <a:solidFill>
                <a:srgbClr val="505050"/>
              </a:solidFill>
            </a:endParaRPr>
          </a:p>
        </p:txBody>
      </p:sp>
      <p:sp>
        <p:nvSpPr>
          <p:cNvPr id="8" name="テキスト ボックス 7">
            <a:extLst>
              <a:ext uri="{FF2B5EF4-FFF2-40B4-BE49-F238E27FC236}">
                <a16:creationId xmlns:a16="http://schemas.microsoft.com/office/drawing/2014/main" id="{66973BD1-2CFE-4D9E-BBA7-7BCDFAF452B7}"/>
              </a:ext>
            </a:extLst>
          </p:cNvPr>
          <p:cNvSpPr txBox="1"/>
          <p:nvPr/>
        </p:nvSpPr>
        <p:spPr>
          <a:xfrm>
            <a:off x="6689595" y="910322"/>
            <a:ext cx="2085338" cy="584775"/>
          </a:xfrm>
          <a:prstGeom prst="rect">
            <a:avLst/>
          </a:prstGeom>
          <a:noFill/>
        </p:spPr>
        <p:txBody>
          <a:bodyPr wrap="square" rtlCol="0">
            <a:spAutoFit/>
          </a:bodyPr>
          <a:lstStyle/>
          <a:p>
            <a:pPr algn="l"/>
            <a:r>
              <a:rPr kumimoji="1" lang="ja-JP" altLang="en-US" sz="1600" dirty="0">
                <a:solidFill>
                  <a:srgbClr val="323232"/>
                </a:solidFill>
              </a:rPr>
              <a:t>両方の手で部品を運び組付ける動作</a:t>
            </a:r>
          </a:p>
        </p:txBody>
      </p:sp>
      <p:sp>
        <p:nvSpPr>
          <p:cNvPr id="25" name="テキスト ボックス 24">
            <a:extLst>
              <a:ext uri="{FF2B5EF4-FFF2-40B4-BE49-F238E27FC236}">
                <a16:creationId xmlns:a16="http://schemas.microsoft.com/office/drawing/2014/main" id="{ED1DA516-16F7-4FFD-8B66-C11450C8B6DF}"/>
              </a:ext>
            </a:extLst>
          </p:cNvPr>
          <p:cNvSpPr txBox="1"/>
          <p:nvPr/>
        </p:nvSpPr>
        <p:spPr>
          <a:xfrm>
            <a:off x="2708096" y="3468932"/>
            <a:ext cx="2255668" cy="830997"/>
          </a:xfrm>
          <a:prstGeom prst="rect">
            <a:avLst/>
          </a:prstGeom>
          <a:noFill/>
        </p:spPr>
        <p:txBody>
          <a:bodyPr wrap="square" rtlCol="0">
            <a:spAutoFit/>
          </a:bodyPr>
          <a:lstStyle/>
          <a:p>
            <a:pPr algn="l"/>
            <a:r>
              <a:rPr kumimoji="1" lang="ja-JP" altLang="en-US" sz="1600" dirty="0">
                <a:solidFill>
                  <a:srgbClr val="323232"/>
                </a:solidFill>
              </a:rPr>
              <a:t>部品を運んでくる時は片手、組付けるときは両手の動作</a:t>
            </a:r>
          </a:p>
        </p:txBody>
      </p:sp>
      <p:sp>
        <p:nvSpPr>
          <p:cNvPr id="26" name="テキスト ボックス 25">
            <a:extLst>
              <a:ext uri="{FF2B5EF4-FFF2-40B4-BE49-F238E27FC236}">
                <a16:creationId xmlns:a16="http://schemas.microsoft.com/office/drawing/2014/main" id="{CC21B8FA-1016-4ECB-9245-65B2B1069911}"/>
              </a:ext>
            </a:extLst>
          </p:cNvPr>
          <p:cNvSpPr txBox="1"/>
          <p:nvPr/>
        </p:nvSpPr>
        <p:spPr>
          <a:xfrm>
            <a:off x="7214535" y="3456804"/>
            <a:ext cx="1526367" cy="830997"/>
          </a:xfrm>
          <a:prstGeom prst="rect">
            <a:avLst/>
          </a:prstGeom>
          <a:noFill/>
        </p:spPr>
        <p:txBody>
          <a:bodyPr wrap="square" rtlCol="0">
            <a:spAutoFit/>
          </a:bodyPr>
          <a:lstStyle/>
          <a:p>
            <a:pPr algn="l"/>
            <a:r>
              <a:rPr kumimoji="1" lang="ja-JP" altLang="en-US" sz="1600" dirty="0">
                <a:solidFill>
                  <a:srgbClr val="323232"/>
                </a:solidFill>
              </a:rPr>
              <a:t>治具に付けずに手で組付ける動作</a:t>
            </a:r>
          </a:p>
        </p:txBody>
      </p:sp>
      <p:sp>
        <p:nvSpPr>
          <p:cNvPr id="27" name="テキスト ボックス 26">
            <a:extLst>
              <a:ext uri="{FF2B5EF4-FFF2-40B4-BE49-F238E27FC236}">
                <a16:creationId xmlns:a16="http://schemas.microsoft.com/office/drawing/2014/main" id="{0E46C721-994B-4DB4-8474-C3CE6004132E}"/>
              </a:ext>
            </a:extLst>
          </p:cNvPr>
          <p:cNvSpPr txBox="1"/>
          <p:nvPr/>
        </p:nvSpPr>
        <p:spPr>
          <a:xfrm>
            <a:off x="358296" y="6384075"/>
            <a:ext cx="5174724" cy="338554"/>
          </a:xfrm>
          <a:prstGeom prst="rect">
            <a:avLst/>
          </a:prstGeom>
          <a:noFill/>
        </p:spPr>
        <p:txBody>
          <a:bodyPr wrap="square" rtlCol="0">
            <a:spAutoFit/>
          </a:bodyPr>
          <a:lstStyle/>
          <a:p>
            <a:pPr algn="ctr"/>
            <a:r>
              <a:rPr kumimoji="1" lang="en-US" altLang="ja-JP" sz="1600" dirty="0">
                <a:solidFill>
                  <a:srgbClr val="323232"/>
                </a:solidFill>
              </a:rPr>
              <a:t>2</a:t>
            </a:r>
            <a:r>
              <a:rPr kumimoji="1" lang="ja-JP" altLang="en-US" sz="1600" dirty="0">
                <a:solidFill>
                  <a:srgbClr val="323232"/>
                </a:solidFill>
              </a:rPr>
              <a:t>つの部品を同時に組付ける動作</a:t>
            </a:r>
          </a:p>
        </p:txBody>
      </p:sp>
      <p:sp>
        <p:nvSpPr>
          <p:cNvPr id="19" name="テキスト ボックス 18">
            <a:extLst>
              <a:ext uri="{FF2B5EF4-FFF2-40B4-BE49-F238E27FC236}">
                <a16:creationId xmlns:a16="http://schemas.microsoft.com/office/drawing/2014/main" id="{DCDD94D0-31BA-4E2A-8D89-A2B0A388DA7E}"/>
              </a:ext>
            </a:extLst>
          </p:cNvPr>
          <p:cNvSpPr txBox="1"/>
          <p:nvPr/>
        </p:nvSpPr>
        <p:spPr>
          <a:xfrm>
            <a:off x="892972" y="2873415"/>
            <a:ext cx="1979155" cy="369332"/>
          </a:xfrm>
          <a:prstGeom prst="rect">
            <a:avLst/>
          </a:prstGeom>
          <a:noFill/>
        </p:spPr>
        <p:txBody>
          <a:bodyPr wrap="square">
            <a:spAutoFit/>
          </a:bodyPr>
          <a:lstStyle/>
          <a:p>
            <a:pPr marL="285750" indent="-285750">
              <a:buFont typeface="Arial" panose="020B0604020202020204" pitchFamily="34" charset="0"/>
              <a:buChar char="•"/>
            </a:pPr>
            <a:r>
              <a:rPr lang="ja-JP" altLang="en-US" dirty="0">
                <a:solidFill>
                  <a:srgbClr val="505050"/>
                </a:solidFill>
              </a:rPr>
              <a:t>要援助組付け</a:t>
            </a:r>
            <a:endParaRPr lang="en-US" altLang="ja-JP" dirty="0">
              <a:solidFill>
                <a:srgbClr val="505050"/>
              </a:solidFill>
            </a:endParaRPr>
          </a:p>
        </p:txBody>
      </p:sp>
      <p:sp>
        <p:nvSpPr>
          <p:cNvPr id="29" name="テキスト ボックス 28">
            <a:extLst>
              <a:ext uri="{FF2B5EF4-FFF2-40B4-BE49-F238E27FC236}">
                <a16:creationId xmlns:a16="http://schemas.microsoft.com/office/drawing/2014/main" id="{D57EF6A0-69C9-4014-9E2E-909282B9AC32}"/>
              </a:ext>
            </a:extLst>
          </p:cNvPr>
          <p:cNvSpPr txBox="1"/>
          <p:nvPr/>
        </p:nvSpPr>
        <p:spPr>
          <a:xfrm>
            <a:off x="6477999" y="4499848"/>
            <a:ext cx="2351275" cy="369332"/>
          </a:xfrm>
          <a:prstGeom prst="rect">
            <a:avLst/>
          </a:prstGeom>
          <a:noFill/>
        </p:spPr>
        <p:txBody>
          <a:bodyPr wrap="square" rtlCol="0">
            <a:spAutoFit/>
          </a:bodyPr>
          <a:lstStyle/>
          <a:p>
            <a:pPr marL="285750" indent="-285750" algn="ctr">
              <a:buFont typeface="Arial" panose="020B0604020202020204" pitchFamily="34" charset="0"/>
              <a:buChar char="•"/>
            </a:pPr>
            <a:r>
              <a:rPr kumimoji="1" lang="ja-JP" altLang="en-US" dirty="0">
                <a:solidFill>
                  <a:srgbClr val="323232"/>
                </a:solidFill>
              </a:rPr>
              <a:t>工具での組付け</a:t>
            </a:r>
            <a:endParaRPr kumimoji="1" lang="en-US" altLang="ja-JP" dirty="0">
              <a:solidFill>
                <a:srgbClr val="323232"/>
              </a:solidFill>
            </a:endParaRPr>
          </a:p>
        </p:txBody>
      </p:sp>
      <p:pic>
        <p:nvPicPr>
          <p:cNvPr id="30" name="図 29">
            <a:extLst>
              <a:ext uri="{FF2B5EF4-FFF2-40B4-BE49-F238E27FC236}">
                <a16:creationId xmlns:a16="http://schemas.microsoft.com/office/drawing/2014/main" id="{111E99B3-C5BD-4B1C-8D7B-6583785231AA}"/>
              </a:ext>
            </a:extLst>
          </p:cNvPr>
          <p:cNvPicPr>
            <a:picLocks noChangeAspect="1"/>
          </p:cNvPicPr>
          <p:nvPr/>
        </p:nvPicPr>
        <p:blipFill rotWithShape="1">
          <a:blip r:embed="rId7"/>
          <a:srcRect l="20184"/>
          <a:stretch/>
        </p:blipFill>
        <p:spPr>
          <a:xfrm>
            <a:off x="6809135" y="4908091"/>
            <a:ext cx="1734075" cy="1229763"/>
          </a:xfrm>
          <a:prstGeom prst="rect">
            <a:avLst/>
          </a:prstGeom>
        </p:spPr>
      </p:pic>
      <p:sp>
        <p:nvSpPr>
          <p:cNvPr id="31" name="テキスト ボックス 30">
            <a:extLst>
              <a:ext uri="{FF2B5EF4-FFF2-40B4-BE49-F238E27FC236}">
                <a16:creationId xmlns:a16="http://schemas.microsoft.com/office/drawing/2014/main" id="{B9309FF6-4886-4247-8D86-604BC6C1E164}"/>
              </a:ext>
            </a:extLst>
          </p:cNvPr>
          <p:cNvSpPr txBox="1"/>
          <p:nvPr/>
        </p:nvSpPr>
        <p:spPr>
          <a:xfrm>
            <a:off x="6586407" y="6137854"/>
            <a:ext cx="2134460" cy="584775"/>
          </a:xfrm>
          <a:prstGeom prst="rect">
            <a:avLst/>
          </a:prstGeom>
          <a:noFill/>
        </p:spPr>
        <p:txBody>
          <a:bodyPr wrap="square">
            <a:spAutoFit/>
          </a:bodyPr>
          <a:lstStyle/>
          <a:p>
            <a:r>
              <a:rPr kumimoji="1" lang="ja-JP" altLang="en-US" sz="1600" dirty="0">
                <a:solidFill>
                  <a:srgbClr val="323232"/>
                </a:solidFill>
              </a:rPr>
              <a:t>ネジを工具に付けてから組付ける組立</a:t>
            </a:r>
          </a:p>
        </p:txBody>
      </p:sp>
      <p:sp>
        <p:nvSpPr>
          <p:cNvPr id="33" name="テキスト ボックス 32">
            <a:extLst>
              <a:ext uri="{FF2B5EF4-FFF2-40B4-BE49-F238E27FC236}">
                <a16:creationId xmlns:a16="http://schemas.microsoft.com/office/drawing/2014/main" id="{89B8BC51-2B06-48B0-9A42-806B5D86C1CD}"/>
              </a:ext>
            </a:extLst>
          </p:cNvPr>
          <p:cNvSpPr txBox="1"/>
          <p:nvPr/>
        </p:nvSpPr>
        <p:spPr>
          <a:xfrm>
            <a:off x="236989" y="4809349"/>
            <a:ext cx="2376246" cy="1328505"/>
          </a:xfrm>
          <a:prstGeom prst="rect">
            <a:avLst/>
          </a:prstGeom>
          <a:noFill/>
        </p:spPr>
        <p:txBody>
          <a:bodyPr wrap="square">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両手</a:t>
            </a:r>
            <a:r>
              <a:rPr kumimoji="1" lang="en-US" altLang="ja-JP" sz="18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2</a:t>
            </a:r>
            <a:r>
              <a:rPr kumimoji="1" lang="ja-JP" altLang="en-US" sz="18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部品組付け</a:t>
            </a:r>
            <a:endParaRPr kumimoji="1" lang="en-US" altLang="ja-JP" sz="18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親</a:t>
            </a:r>
            <a:r>
              <a:rPr kumimoji="1" lang="en-US" altLang="ja-JP"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1</a:t>
            </a:r>
            <a:r>
              <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子</a:t>
            </a:r>
            <a:r>
              <a:rPr kumimoji="1" lang="en-US" altLang="ja-JP"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2</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親</a:t>
            </a:r>
            <a:r>
              <a:rPr kumimoji="1" lang="en-US" altLang="ja-JP"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2</a:t>
            </a:r>
            <a:r>
              <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子</a:t>
            </a:r>
            <a:r>
              <a:rPr kumimoji="1" lang="en-US" altLang="ja-JP"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1</a:t>
            </a: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親</a:t>
            </a:r>
            <a:r>
              <a:rPr kumimoji="1" lang="en-US" altLang="ja-JP"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2</a:t>
            </a:r>
            <a:r>
              <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子</a:t>
            </a:r>
            <a:r>
              <a:rPr kumimoji="1" lang="en-US" altLang="ja-JP"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rPr>
              <a:t>2</a:t>
            </a:r>
            <a:endParaRPr kumimoji="1" lang="ja-JP" altLang="en-US" sz="2000" b="0" i="0" u="none" strike="noStrike" kern="1200" cap="none" spc="0" normalizeH="0" baseline="0" noProof="0" dirty="0">
              <a:ln>
                <a:noFill/>
              </a:ln>
              <a:solidFill>
                <a:srgbClr val="505050"/>
              </a:solidFill>
              <a:effectLst/>
              <a:uLnTx/>
              <a:uFillTx/>
              <a:latin typeface="Calibri" panose="020F0502020204030204"/>
              <a:ea typeface="游ゴシック" panose="020B0400000000000000" pitchFamily="50" charset="-128"/>
              <a:cs typeface="+mn-cs"/>
            </a:endParaRPr>
          </a:p>
        </p:txBody>
      </p:sp>
      <p:pic>
        <p:nvPicPr>
          <p:cNvPr id="34" name="図 33" descr="人, 男, テーブル, 座る が含まれている画像&#10;&#10;自動的に生成された説明">
            <a:extLst>
              <a:ext uri="{FF2B5EF4-FFF2-40B4-BE49-F238E27FC236}">
                <a16:creationId xmlns:a16="http://schemas.microsoft.com/office/drawing/2014/main" id="{10CB131B-DC2D-41BE-A210-0E32D08F6C4F}"/>
              </a:ext>
            </a:extLst>
          </p:cNvPr>
          <p:cNvPicPr>
            <a:picLocks noChangeAspect="1"/>
          </p:cNvPicPr>
          <p:nvPr/>
        </p:nvPicPr>
        <p:blipFill>
          <a:blip r:embed="rId8"/>
          <a:stretch>
            <a:fillRect/>
          </a:stretch>
        </p:blipFill>
        <p:spPr>
          <a:xfrm>
            <a:off x="965767" y="1432620"/>
            <a:ext cx="1689879" cy="1158231"/>
          </a:xfrm>
          <a:prstGeom prst="rect">
            <a:avLst/>
          </a:prstGeom>
        </p:spPr>
      </p:pic>
      <p:sp>
        <p:nvSpPr>
          <p:cNvPr id="35" name="テキスト ボックス 34">
            <a:extLst>
              <a:ext uri="{FF2B5EF4-FFF2-40B4-BE49-F238E27FC236}">
                <a16:creationId xmlns:a16="http://schemas.microsoft.com/office/drawing/2014/main" id="{A2017045-AF4B-467F-B960-A9FF027226A8}"/>
              </a:ext>
            </a:extLst>
          </p:cNvPr>
          <p:cNvSpPr txBox="1"/>
          <p:nvPr/>
        </p:nvSpPr>
        <p:spPr>
          <a:xfrm>
            <a:off x="531301" y="967714"/>
            <a:ext cx="2558809" cy="369332"/>
          </a:xfrm>
          <a:prstGeom prst="rect">
            <a:avLst/>
          </a:prstGeom>
          <a:noFill/>
        </p:spPr>
        <p:txBody>
          <a:bodyPr wrap="square">
            <a:spAutoFit/>
          </a:bodyPr>
          <a:lstStyle/>
          <a:p>
            <a:pPr marL="285750" indent="-285750" algn="ctr">
              <a:buFont typeface="Arial" panose="020B0604020202020204" pitchFamily="34" charset="0"/>
              <a:buChar char="•"/>
            </a:pPr>
            <a:r>
              <a:rPr kumimoji="1" lang="ja-JP" altLang="en-US" dirty="0">
                <a:solidFill>
                  <a:srgbClr val="323232"/>
                </a:solidFill>
              </a:rPr>
              <a:t>右手での組付け</a:t>
            </a:r>
            <a:endParaRPr kumimoji="1" lang="en-US" altLang="ja-JP" dirty="0">
              <a:solidFill>
                <a:srgbClr val="323232"/>
              </a:solidFill>
            </a:endParaRPr>
          </a:p>
        </p:txBody>
      </p:sp>
      <p:sp>
        <p:nvSpPr>
          <p:cNvPr id="36" name="テキスト ボックス 35">
            <a:extLst>
              <a:ext uri="{FF2B5EF4-FFF2-40B4-BE49-F238E27FC236}">
                <a16:creationId xmlns:a16="http://schemas.microsoft.com/office/drawing/2014/main" id="{08291B68-F467-4368-9BDB-F2FF50D7FCEA}"/>
              </a:ext>
            </a:extLst>
          </p:cNvPr>
          <p:cNvSpPr txBox="1"/>
          <p:nvPr/>
        </p:nvSpPr>
        <p:spPr>
          <a:xfrm>
            <a:off x="2656499" y="1473126"/>
            <a:ext cx="1795211" cy="1077218"/>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323232"/>
                </a:solidFill>
                <a:effectLst/>
                <a:uLnTx/>
                <a:uFillTx/>
                <a:latin typeface="Calibri" panose="020F0502020204030204"/>
                <a:ea typeface="游ゴシック" panose="020B0400000000000000" pitchFamily="50" charset="-128"/>
                <a:cs typeface="+mn-cs"/>
              </a:rPr>
              <a:t>従来と同じ右手で子部品、左手で親部品を扱う組付け</a:t>
            </a:r>
          </a:p>
        </p:txBody>
      </p:sp>
      <p:sp>
        <p:nvSpPr>
          <p:cNvPr id="5" name="スライド番号プレースホルダー 4">
            <a:extLst>
              <a:ext uri="{FF2B5EF4-FFF2-40B4-BE49-F238E27FC236}">
                <a16:creationId xmlns:a16="http://schemas.microsoft.com/office/drawing/2014/main" id="{2D90CE54-FB6D-48E8-B6E3-347208818892}"/>
              </a:ext>
            </a:extLst>
          </p:cNvPr>
          <p:cNvSpPr>
            <a:spLocks noGrp="1"/>
          </p:cNvSpPr>
          <p:nvPr>
            <p:ph type="sldNum" sz="quarter" idx="12"/>
          </p:nvPr>
        </p:nvSpPr>
        <p:spPr/>
        <p:txBody>
          <a:bodyPr/>
          <a:lstStyle/>
          <a:p>
            <a:fld id="{3FF0EC9E-0BA0-42E8-A9F8-978BACFC7FD8}" type="slidenum">
              <a:rPr kumimoji="1" lang="ja-JP" altLang="en-US" smtClean="0"/>
              <a:t>4</a:t>
            </a:fld>
            <a:endParaRPr kumimoji="1" lang="ja-JP" altLang="en-US"/>
          </a:p>
        </p:txBody>
      </p:sp>
    </p:spTree>
    <p:extLst>
      <p:ext uri="{BB962C8B-B14F-4D97-AF65-F5344CB8AC3E}">
        <p14:creationId xmlns:p14="http://schemas.microsoft.com/office/powerpoint/2010/main" val="402790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F2A9B-523B-44AC-A59A-255FC6B973F9}"/>
              </a:ext>
            </a:extLst>
          </p:cNvPr>
          <p:cNvSpPr>
            <a:spLocks noGrp="1"/>
          </p:cNvSpPr>
          <p:nvPr>
            <p:ph type="title"/>
          </p:nvPr>
        </p:nvSpPr>
        <p:spPr/>
        <p:txBody>
          <a:bodyPr/>
          <a:lstStyle/>
          <a:p>
            <a:r>
              <a:rPr kumimoji="1" lang="ja-JP" altLang="en-US" dirty="0"/>
              <a:t>インプットデータについて</a:t>
            </a:r>
          </a:p>
        </p:txBody>
      </p:sp>
      <p:pic>
        <p:nvPicPr>
          <p:cNvPr id="4" name="図 3">
            <a:extLst>
              <a:ext uri="{FF2B5EF4-FFF2-40B4-BE49-F238E27FC236}">
                <a16:creationId xmlns:a16="http://schemas.microsoft.com/office/drawing/2014/main" id="{55369348-9541-4D3A-86C7-01397BA03DDA}"/>
              </a:ext>
            </a:extLst>
          </p:cNvPr>
          <p:cNvPicPr>
            <a:picLocks noChangeAspect="1"/>
          </p:cNvPicPr>
          <p:nvPr/>
        </p:nvPicPr>
        <p:blipFill>
          <a:blip r:embed="rId2"/>
          <a:stretch>
            <a:fillRect/>
          </a:stretch>
        </p:blipFill>
        <p:spPr>
          <a:xfrm>
            <a:off x="482234" y="834024"/>
            <a:ext cx="2925933" cy="1830782"/>
          </a:xfrm>
          <a:prstGeom prst="rect">
            <a:avLst/>
          </a:prstGeom>
        </p:spPr>
      </p:pic>
      <p:sp>
        <p:nvSpPr>
          <p:cNvPr id="5" name="正方形/長方形 4">
            <a:extLst>
              <a:ext uri="{FF2B5EF4-FFF2-40B4-BE49-F238E27FC236}">
                <a16:creationId xmlns:a16="http://schemas.microsoft.com/office/drawing/2014/main" id="{DB94FDE3-8853-4F7F-B318-B3406155FEBD}"/>
              </a:ext>
            </a:extLst>
          </p:cNvPr>
          <p:cNvSpPr/>
          <p:nvPr/>
        </p:nvSpPr>
        <p:spPr>
          <a:xfrm>
            <a:off x="950118" y="1037611"/>
            <a:ext cx="1990164" cy="118121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レイアウト情報</a:t>
            </a:r>
            <a:endParaRPr kumimoji="1" lang="en-US" altLang="ja-JP" b="1" dirty="0">
              <a:solidFill>
                <a:schemeClr val="tx1"/>
              </a:solidFill>
            </a:endParaRPr>
          </a:p>
          <a:p>
            <a:pPr algn="ctr"/>
            <a:r>
              <a:rPr kumimoji="1" lang="ja-JP" altLang="en-US" sz="1400" dirty="0">
                <a:solidFill>
                  <a:schemeClr val="tx1"/>
                </a:solidFill>
              </a:rPr>
              <a:t>部品の初期位置</a:t>
            </a:r>
          </a:p>
        </p:txBody>
      </p:sp>
      <p:pic>
        <p:nvPicPr>
          <p:cNvPr id="6" name="図 5">
            <a:extLst>
              <a:ext uri="{FF2B5EF4-FFF2-40B4-BE49-F238E27FC236}">
                <a16:creationId xmlns:a16="http://schemas.microsoft.com/office/drawing/2014/main" id="{ABB393F3-98E9-4841-AAC8-DF9D1A378AF9}"/>
              </a:ext>
            </a:extLst>
          </p:cNvPr>
          <p:cNvPicPr>
            <a:picLocks noChangeAspect="1"/>
          </p:cNvPicPr>
          <p:nvPr/>
        </p:nvPicPr>
        <p:blipFill>
          <a:blip r:embed="rId3"/>
          <a:stretch>
            <a:fillRect/>
          </a:stretch>
        </p:blipFill>
        <p:spPr>
          <a:xfrm>
            <a:off x="3842661" y="854228"/>
            <a:ext cx="4760259" cy="1810577"/>
          </a:xfrm>
          <a:prstGeom prst="rect">
            <a:avLst/>
          </a:prstGeom>
        </p:spPr>
      </p:pic>
      <p:sp>
        <p:nvSpPr>
          <p:cNvPr id="7" name="正方形/長方形 6">
            <a:extLst>
              <a:ext uri="{FF2B5EF4-FFF2-40B4-BE49-F238E27FC236}">
                <a16:creationId xmlns:a16="http://schemas.microsoft.com/office/drawing/2014/main" id="{5F195D71-45E8-45A1-84B2-EEA43DA14A38}"/>
              </a:ext>
            </a:extLst>
          </p:cNvPr>
          <p:cNvSpPr/>
          <p:nvPr/>
        </p:nvSpPr>
        <p:spPr>
          <a:xfrm>
            <a:off x="4320846" y="1158807"/>
            <a:ext cx="3803887" cy="1181215"/>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動作付き組立順序</a:t>
            </a:r>
            <a:endParaRPr kumimoji="1" lang="en-US" altLang="ja-JP" b="1" dirty="0">
              <a:solidFill>
                <a:schemeClr val="tx1"/>
              </a:solidFill>
            </a:endParaRPr>
          </a:p>
          <a:p>
            <a:pPr algn="ctr"/>
            <a:r>
              <a:rPr kumimoji="1" lang="ja-JP" altLang="en-US" dirty="0">
                <a:solidFill>
                  <a:schemeClr val="tx1"/>
                </a:solidFill>
              </a:rPr>
              <a:t>部品の組付く順番＆動作</a:t>
            </a:r>
          </a:p>
        </p:txBody>
      </p:sp>
      <p:pic>
        <p:nvPicPr>
          <p:cNvPr id="3" name="図 2">
            <a:extLst>
              <a:ext uri="{FF2B5EF4-FFF2-40B4-BE49-F238E27FC236}">
                <a16:creationId xmlns:a16="http://schemas.microsoft.com/office/drawing/2014/main" id="{BB168B9D-7C5A-42E1-B0B7-8B675C3D19C0}"/>
              </a:ext>
            </a:extLst>
          </p:cNvPr>
          <p:cNvPicPr>
            <a:picLocks noChangeAspect="1"/>
          </p:cNvPicPr>
          <p:nvPr/>
        </p:nvPicPr>
        <p:blipFill>
          <a:blip r:embed="rId4"/>
          <a:stretch>
            <a:fillRect/>
          </a:stretch>
        </p:blipFill>
        <p:spPr>
          <a:xfrm>
            <a:off x="4554071" y="2770455"/>
            <a:ext cx="3791901" cy="1573301"/>
          </a:xfrm>
          <a:prstGeom prst="rect">
            <a:avLst/>
          </a:prstGeom>
        </p:spPr>
      </p:pic>
      <p:sp>
        <p:nvSpPr>
          <p:cNvPr id="8" name="正方形/長方形 7">
            <a:extLst>
              <a:ext uri="{FF2B5EF4-FFF2-40B4-BE49-F238E27FC236}">
                <a16:creationId xmlns:a16="http://schemas.microsoft.com/office/drawing/2014/main" id="{8E17ACCC-6C01-48AF-B603-A9E3C9A6690F}"/>
              </a:ext>
            </a:extLst>
          </p:cNvPr>
          <p:cNvSpPr/>
          <p:nvPr/>
        </p:nvSpPr>
        <p:spPr>
          <a:xfrm>
            <a:off x="5118847" y="3110454"/>
            <a:ext cx="2822769" cy="82412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組立位置情報</a:t>
            </a:r>
            <a:endParaRPr kumimoji="1" lang="en-US" altLang="ja-JP" b="1" dirty="0">
              <a:solidFill>
                <a:schemeClr val="tx1"/>
              </a:solidFill>
            </a:endParaRPr>
          </a:p>
          <a:p>
            <a:pPr algn="ctr"/>
            <a:r>
              <a:rPr kumimoji="1" lang="ja-JP" altLang="en-US" dirty="0">
                <a:solidFill>
                  <a:schemeClr val="tx1"/>
                </a:solidFill>
              </a:rPr>
              <a:t>接触線情報と組付け方向</a:t>
            </a:r>
            <a:endParaRPr kumimoji="1" lang="en-US" altLang="ja-JP" dirty="0">
              <a:solidFill>
                <a:schemeClr val="tx1"/>
              </a:solidFill>
            </a:endParaRPr>
          </a:p>
        </p:txBody>
      </p:sp>
      <p:pic>
        <p:nvPicPr>
          <p:cNvPr id="9" name="図 8">
            <a:extLst>
              <a:ext uri="{FF2B5EF4-FFF2-40B4-BE49-F238E27FC236}">
                <a16:creationId xmlns:a16="http://schemas.microsoft.com/office/drawing/2014/main" id="{AEFDCA5E-5D40-49E5-9EAD-6C484EE5A485}"/>
              </a:ext>
            </a:extLst>
          </p:cNvPr>
          <p:cNvPicPr>
            <a:picLocks noChangeAspect="1"/>
          </p:cNvPicPr>
          <p:nvPr/>
        </p:nvPicPr>
        <p:blipFill>
          <a:blip r:embed="rId5"/>
          <a:stretch>
            <a:fillRect/>
          </a:stretch>
        </p:blipFill>
        <p:spPr>
          <a:xfrm>
            <a:off x="580845" y="2770455"/>
            <a:ext cx="3048303" cy="1564412"/>
          </a:xfrm>
          <a:prstGeom prst="rect">
            <a:avLst/>
          </a:prstGeom>
        </p:spPr>
      </p:pic>
      <p:sp>
        <p:nvSpPr>
          <p:cNvPr id="10" name="正方形/長方形 9">
            <a:extLst>
              <a:ext uri="{FF2B5EF4-FFF2-40B4-BE49-F238E27FC236}">
                <a16:creationId xmlns:a16="http://schemas.microsoft.com/office/drawing/2014/main" id="{8637CCDB-7478-47B3-96B9-AB056DD3E8AF}"/>
              </a:ext>
            </a:extLst>
          </p:cNvPr>
          <p:cNvSpPr/>
          <p:nvPr/>
        </p:nvSpPr>
        <p:spPr>
          <a:xfrm>
            <a:off x="1202384" y="3110454"/>
            <a:ext cx="1737898" cy="82412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組付け</a:t>
            </a:r>
            <a:endParaRPr kumimoji="1" lang="en-US" altLang="ja-JP" b="1" dirty="0">
              <a:solidFill>
                <a:schemeClr val="tx1"/>
              </a:solidFill>
            </a:endParaRPr>
          </a:p>
          <a:p>
            <a:pPr algn="ctr"/>
            <a:r>
              <a:rPr kumimoji="1" lang="ja-JP" altLang="en-US" dirty="0">
                <a:solidFill>
                  <a:schemeClr val="tx1"/>
                </a:solidFill>
              </a:rPr>
              <a:t>どの接触線を使っているか</a:t>
            </a:r>
            <a:endParaRPr kumimoji="1" lang="en-US" altLang="ja-JP" dirty="0">
              <a:solidFill>
                <a:schemeClr val="tx1"/>
              </a:solidFill>
            </a:endParaRPr>
          </a:p>
        </p:txBody>
      </p:sp>
      <p:pic>
        <p:nvPicPr>
          <p:cNvPr id="11" name="図 10">
            <a:extLst>
              <a:ext uri="{FF2B5EF4-FFF2-40B4-BE49-F238E27FC236}">
                <a16:creationId xmlns:a16="http://schemas.microsoft.com/office/drawing/2014/main" id="{BA53F537-554A-4866-BF1A-19053B664897}"/>
              </a:ext>
            </a:extLst>
          </p:cNvPr>
          <p:cNvPicPr>
            <a:picLocks noChangeAspect="1"/>
          </p:cNvPicPr>
          <p:nvPr/>
        </p:nvPicPr>
        <p:blipFill rotWithShape="1">
          <a:blip r:embed="rId6"/>
          <a:srcRect r="56448"/>
          <a:stretch/>
        </p:blipFill>
        <p:spPr>
          <a:xfrm>
            <a:off x="276045" y="4610979"/>
            <a:ext cx="3818121" cy="1572904"/>
          </a:xfrm>
          <a:prstGeom prst="rect">
            <a:avLst/>
          </a:prstGeom>
        </p:spPr>
      </p:pic>
      <p:sp>
        <p:nvSpPr>
          <p:cNvPr id="13" name="正方形/長方形 12">
            <a:extLst>
              <a:ext uri="{FF2B5EF4-FFF2-40B4-BE49-F238E27FC236}">
                <a16:creationId xmlns:a16="http://schemas.microsoft.com/office/drawing/2014/main" id="{80CADA07-D038-4441-A734-1B09C3DB1552}"/>
              </a:ext>
            </a:extLst>
          </p:cNvPr>
          <p:cNvSpPr/>
          <p:nvPr/>
        </p:nvSpPr>
        <p:spPr>
          <a:xfrm>
            <a:off x="482234" y="4922705"/>
            <a:ext cx="3513320" cy="103458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部品属性</a:t>
            </a:r>
            <a:endParaRPr kumimoji="1" lang="en-US" altLang="ja-JP" b="1" dirty="0">
              <a:solidFill>
                <a:schemeClr val="tx1"/>
              </a:solidFill>
            </a:endParaRPr>
          </a:p>
          <a:p>
            <a:pPr algn="ctr"/>
            <a:r>
              <a:rPr kumimoji="1" lang="ja-JP" altLang="en-US" dirty="0">
                <a:solidFill>
                  <a:schemeClr val="tx1"/>
                </a:solidFill>
              </a:rPr>
              <a:t>部品同士が組付く時の位置関係</a:t>
            </a:r>
            <a:endParaRPr kumimoji="1" lang="en-US" altLang="ja-JP" dirty="0">
              <a:solidFill>
                <a:schemeClr val="tx1"/>
              </a:solidFill>
            </a:endParaRPr>
          </a:p>
        </p:txBody>
      </p:sp>
      <p:pic>
        <p:nvPicPr>
          <p:cNvPr id="14" name="図 13">
            <a:extLst>
              <a:ext uri="{FF2B5EF4-FFF2-40B4-BE49-F238E27FC236}">
                <a16:creationId xmlns:a16="http://schemas.microsoft.com/office/drawing/2014/main" id="{9BEC8697-5E4F-47BE-872D-82013AA50CAA}"/>
              </a:ext>
            </a:extLst>
          </p:cNvPr>
          <p:cNvPicPr>
            <a:picLocks noChangeAspect="1"/>
          </p:cNvPicPr>
          <p:nvPr/>
        </p:nvPicPr>
        <p:blipFill rotWithShape="1">
          <a:blip r:embed="rId7"/>
          <a:srcRect r="25822"/>
          <a:stretch/>
        </p:blipFill>
        <p:spPr>
          <a:xfrm>
            <a:off x="4449633" y="4651032"/>
            <a:ext cx="4552793" cy="1577931"/>
          </a:xfrm>
          <a:prstGeom prst="rect">
            <a:avLst/>
          </a:prstGeom>
        </p:spPr>
      </p:pic>
      <p:sp>
        <p:nvSpPr>
          <p:cNvPr id="15" name="正方形/長方形 14">
            <a:extLst>
              <a:ext uri="{FF2B5EF4-FFF2-40B4-BE49-F238E27FC236}">
                <a16:creationId xmlns:a16="http://schemas.microsoft.com/office/drawing/2014/main" id="{3AE843E1-1529-43D0-8F3A-9C1BEA0CD81D}"/>
              </a:ext>
            </a:extLst>
          </p:cNvPr>
          <p:cNvSpPr/>
          <p:nvPr/>
        </p:nvSpPr>
        <p:spPr>
          <a:xfrm>
            <a:off x="5073194" y="4844764"/>
            <a:ext cx="2868422" cy="103458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変化のパターンリスト</a:t>
            </a:r>
            <a:endParaRPr kumimoji="1" lang="en-US" altLang="ja-JP" b="1" dirty="0">
              <a:solidFill>
                <a:schemeClr val="tx1"/>
              </a:solidFill>
            </a:endParaRPr>
          </a:p>
          <a:p>
            <a:pPr algn="ctr"/>
            <a:r>
              <a:rPr kumimoji="1" lang="ja-JP" altLang="en-US" dirty="0">
                <a:solidFill>
                  <a:schemeClr val="tx1"/>
                </a:solidFill>
              </a:rPr>
              <a:t>指定した動作の内容</a:t>
            </a:r>
            <a:endParaRPr kumimoji="1" lang="en-US" altLang="ja-JP" dirty="0">
              <a:solidFill>
                <a:schemeClr val="tx1"/>
              </a:solidFill>
            </a:endParaRPr>
          </a:p>
        </p:txBody>
      </p:sp>
      <p:sp>
        <p:nvSpPr>
          <p:cNvPr id="12" name="正方形/長方形 11">
            <a:extLst>
              <a:ext uri="{FF2B5EF4-FFF2-40B4-BE49-F238E27FC236}">
                <a16:creationId xmlns:a16="http://schemas.microsoft.com/office/drawing/2014/main" id="{F7B6CE6F-FBAD-4C4C-9AF9-75431E02D2F4}"/>
              </a:ext>
            </a:extLst>
          </p:cNvPr>
          <p:cNvSpPr/>
          <p:nvPr/>
        </p:nvSpPr>
        <p:spPr>
          <a:xfrm>
            <a:off x="3756212" y="735106"/>
            <a:ext cx="5020235" cy="19661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84A9563-43D0-4E0F-90FA-D86EE8373D50}"/>
              </a:ext>
            </a:extLst>
          </p:cNvPr>
          <p:cNvSpPr/>
          <p:nvPr/>
        </p:nvSpPr>
        <p:spPr>
          <a:xfrm>
            <a:off x="4449632" y="4472204"/>
            <a:ext cx="4552793" cy="17567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C0CBABB-96E4-4FAF-84F5-30F046105B20}"/>
              </a:ext>
            </a:extLst>
          </p:cNvPr>
          <p:cNvSpPr/>
          <p:nvPr/>
        </p:nvSpPr>
        <p:spPr>
          <a:xfrm>
            <a:off x="151647" y="6357411"/>
            <a:ext cx="8619680" cy="405646"/>
          </a:xfrm>
          <a:prstGeom prst="roundRect">
            <a:avLst/>
          </a:prstGeom>
          <a:solidFill>
            <a:srgbClr val="65B8D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赤枠で囲った場所が新しく作成したもの</a:t>
            </a:r>
            <a:endParaRPr kumimoji="1" lang="en-US" altLang="ja-JP" dirty="0"/>
          </a:p>
        </p:txBody>
      </p:sp>
    </p:spTree>
    <p:extLst>
      <p:ext uri="{BB962C8B-B14F-4D97-AF65-F5344CB8AC3E}">
        <p14:creationId xmlns:p14="http://schemas.microsoft.com/office/powerpoint/2010/main" val="294157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226A9-4544-414F-805B-6EBBBA725482}"/>
              </a:ext>
            </a:extLst>
          </p:cNvPr>
          <p:cNvSpPr>
            <a:spLocks noGrp="1"/>
          </p:cNvSpPr>
          <p:nvPr>
            <p:ph type="title"/>
          </p:nvPr>
        </p:nvSpPr>
        <p:spPr/>
        <p:txBody>
          <a:bodyPr/>
          <a:lstStyle/>
          <a:p>
            <a:r>
              <a:rPr kumimoji="1" lang="ja-JP" altLang="en-US" dirty="0"/>
              <a:t>変化のパターンリスト</a:t>
            </a:r>
          </a:p>
        </p:txBody>
      </p:sp>
      <p:pic>
        <p:nvPicPr>
          <p:cNvPr id="4" name="図 3">
            <a:extLst>
              <a:ext uri="{FF2B5EF4-FFF2-40B4-BE49-F238E27FC236}">
                <a16:creationId xmlns:a16="http://schemas.microsoft.com/office/drawing/2014/main" id="{72430F36-E061-4BC7-BF2D-373B407DCDC3}"/>
              </a:ext>
            </a:extLst>
          </p:cNvPr>
          <p:cNvPicPr>
            <a:picLocks noChangeAspect="1"/>
          </p:cNvPicPr>
          <p:nvPr/>
        </p:nvPicPr>
        <p:blipFill>
          <a:blip r:embed="rId2"/>
          <a:stretch>
            <a:fillRect/>
          </a:stretch>
        </p:blipFill>
        <p:spPr>
          <a:xfrm>
            <a:off x="541020" y="1184686"/>
            <a:ext cx="8061960" cy="4130040"/>
          </a:xfrm>
          <a:prstGeom prst="rect">
            <a:avLst/>
          </a:prstGeom>
        </p:spPr>
      </p:pic>
      <p:sp>
        <p:nvSpPr>
          <p:cNvPr id="5" name="四角形: 角を丸くする 4">
            <a:extLst>
              <a:ext uri="{FF2B5EF4-FFF2-40B4-BE49-F238E27FC236}">
                <a16:creationId xmlns:a16="http://schemas.microsoft.com/office/drawing/2014/main" id="{49700793-72A6-4DDA-B75A-DCA8D4C9235B}"/>
              </a:ext>
            </a:extLst>
          </p:cNvPr>
          <p:cNvSpPr/>
          <p:nvPr/>
        </p:nvSpPr>
        <p:spPr>
          <a:xfrm>
            <a:off x="291407" y="5953728"/>
            <a:ext cx="8619680" cy="538412"/>
          </a:xfrm>
          <a:prstGeom prst="roundRect">
            <a:avLst/>
          </a:prstGeom>
          <a:solidFill>
            <a:srgbClr val="65B8D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組立作業を行うために必要な変化</a:t>
            </a:r>
            <a:r>
              <a:rPr kumimoji="1" lang="en-US" altLang="ja-JP" dirty="0"/>
              <a:t>(</a:t>
            </a:r>
            <a:r>
              <a:rPr kumimoji="1" lang="ja-JP" altLang="en-US" dirty="0"/>
              <a:t>動作</a:t>
            </a:r>
            <a:r>
              <a:rPr kumimoji="1" lang="en-US" altLang="ja-JP" dirty="0"/>
              <a:t>)</a:t>
            </a:r>
            <a:r>
              <a:rPr kumimoji="1" lang="ja-JP" altLang="en-US" dirty="0"/>
              <a:t>が記述してある</a:t>
            </a:r>
            <a:endParaRPr kumimoji="1" lang="en-US" altLang="ja-JP" dirty="0"/>
          </a:p>
        </p:txBody>
      </p:sp>
    </p:spTree>
    <p:extLst>
      <p:ext uri="{BB962C8B-B14F-4D97-AF65-F5344CB8AC3E}">
        <p14:creationId xmlns:p14="http://schemas.microsoft.com/office/powerpoint/2010/main" val="368559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B6F08-7CC7-4A2D-8B04-57B88F38986A}"/>
              </a:ext>
            </a:extLst>
          </p:cNvPr>
          <p:cNvSpPr>
            <a:spLocks noGrp="1"/>
          </p:cNvSpPr>
          <p:nvPr>
            <p:ph type="title"/>
          </p:nvPr>
        </p:nvSpPr>
        <p:spPr/>
        <p:txBody>
          <a:bodyPr/>
          <a:lstStyle/>
          <a:p>
            <a:r>
              <a:rPr kumimoji="1" lang="ja-JP" altLang="en-US" dirty="0"/>
              <a:t>動作付き組立順序</a:t>
            </a:r>
          </a:p>
        </p:txBody>
      </p:sp>
      <p:sp>
        <p:nvSpPr>
          <p:cNvPr id="8" name="四角形: 角を丸くする 7">
            <a:extLst>
              <a:ext uri="{FF2B5EF4-FFF2-40B4-BE49-F238E27FC236}">
                <a16:creationId xmlns:a16="http://schemas.microsoft.com/office/drawing/2014/main" id="{D90EC8F7-C8AA-4338-A83F-35B32F2EF510}"/>
              </a:ext>
            </a:extLst>
          </p:cNvPr>
          <p:cNvSpPr/>
          <p:nvPr/>
        </p:nvSpPr>
        <p:spPr>
          <a:xfrm>
            <a:off x="262159" y="6222934"/>
            <a:ext cx="8619680" cy="538412"/>
          </a:xfrm>
          <a:prstGeom prst="roundRect">
            <a:avLst/>
          </a:prstGeom>
          <a:solidFill>
            <a:srgbClr val="65B8D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動作番号の数字を変えると動作を変更できる</a:t>
            </a:r>
            <a:endParaRPr kumimoji="1" lang="en-US" altLang="ja-JP" dirty="0"/>
          </a:p>
        </p:txBody>
      </p:sp>
      <p:pic>
        <p:nvPicPr>
          <p:cNvPr id="11" name="図 10">
            <a:extLst>
              <a:ext uri="{FF2B5EF4-FFF2-40B4-BE49-F238E27FC236}">
                <a16:creationId xmlns:a16="http://schemas.microsoft.com/office/drawing/2014/main" id="{94106FDA-81F5-42E4-B344-D1B7BB34EA43}"/>
              </a:ext>
            </a:extLst>
          </p:cNvPr>
          <p:cNvPicPr>
            <a:picLocks noChangeAspect="1"/>
          </p:cNvPicPr>
          <p:nvPr/>
        </p:nvPicPr>
        <p:blipFill>
          <a:blip r:embed="rId2"/>
          <a:stretch>
            <a:fillRect/>
          </a:stretch>
        </p:blipFill>
        <p:spPr>
          <a:xfrm>
            <a:off x="670188" y="1195690"/>
            <a:ext cx="7803623" cy="2968130"/>
          </a:xfrm>
          <a:prstGeom prst="rect">
            <a:avLst/>
          </a:prstGeom>
        </p:spPr>
      </p:pic>
      <p:sp>
        <p:nvSpPr>
          <p:cNvPr id="7" name="正方形/長方形 6">
            <a:extLst>
              <a:ext uri="{FF2B5EF4-FFF2-40B4-BE49-F238E27FC236}">
                <a16:creationId xmlns:a16="http://schemas.microsoft.com/office/drawing/2014/main" id="{EA8D13C7-E842-45AC-B775-F25C4A4190B8}"/>
              </a:ext>
            </a:extLst>
          </p:cNvPr>
          <p:cNvSpPr/>
          <p:nvPr/>
        </p:nvSpPr>
        <p:spPr>
          <a:xfrm>
            <a:off x="7592068" y="1195690"/>
            <a:ext cx="881743" cy="29681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1E02592A-92DB-4AAC-84F1-E9E2F71D4A3F}"/>
              </a:ext>
            </a:extLst>
          </p:cNvPr>
          <p:cNvSpPr/>
          <p:nvPr/>
        </p:nvSpPr>
        <p:spPr>
          <a:xfrm>
            <a:off x="5860565" y="2672348"/>
            <a:ext cx="881743" cy="3137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吹き出し: 角を丸めた四角形 3">
            <a:extLst>
              <a:ext uri="{FF2B5EF4-FFF2-40B4-BE49-F238E27FC236}">
                <a16:creationId xmlns:a16="http://schemas.microsoft.com/office/drawing/2014/main" id="{E53575DC-DAC9-420D-BB47-F6C08A9E0DDC}"/>
              </a:ext>
            </a:extLst>
          </p:cNvPr>
          <p:cNvSpPr/>
          <p:nvPr/>
        </p:nvSpPr>
        <p:spPr>
          <a:xfrm>
            <a:off x="5233034" y="365860"/>
            <a:ext cx="3678053" cy="685239"/>
          </a:xfrm>
          <a:prstGeom prst="wedgeRoundRectCallout">
            <a:avLst>
              <a:gd name="adj1" fmla="val -25797"/>
              <a:gd name="adj2" fmla="val 2794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手組みの場合は手組みを行う位置の治具に変更する</a:t>
            </a:r>
            <a:r>
              <a:rPr kumimoji="1" lang="en-US" altLang="ja-JP" sz="1400" dirty="0">
                <a:solidFill>
                  <a:srgbClr val="323232"/>
                </a:solidFill>
              </a:rPr>
              <a:t>※</a:t>
            </a:r>
            <a:r>
              <a:rPr kumimoji="1" lang="ja-JP" altLang="en-US" sz="1400" dirty="0">
                <a:solidFill>
                  <a:srgbClr val="323232"/>
                </a:solidFill>
              </a:rPr>
              <a:t>あらかじめレイアウト情報に手組みを行う位置の治具を作成しておくこと</a:t>
            </a:r>
            <a:endParaRPr kumimoji="1" lang="ja-JP" altLang="en-US" sz="1400" dirty="0"/>
          </a:p>
        </p:txBody>
      </p:sp>
      <p:sp>
        <p:nvSpPr>
          <p:cNvPr id="5" name="テキスト ボックス 4">
            <a:extLst>
              <a:ext uri="{FF2B5EF4-FFF2-40B4-BE49-F238E27FC236}">
                <a16:creationId xmlns:a16="http://schemas.microsoft.com/office/drawing/2014/main" id="{467D8B16-EB5F-42DA-81EE-232C6A0CEAB5}"/>
              </a:ext>
            </a:extLst>
          </p:cNvPr>
          <p:cNvSpPr txBox="1"/>
          <p:nvPr/>
        </p:nvSpPr>
        <p:spPr>
          <a:xfrm>
            <a:off x="1515035" y="826358"/>
            <a:ext cx="881743" cy="338554"/>
          </a:xfrm>
          <a:prstGeom prst="rect">
            <a:avLst/>
          </a:prstGeom>
          <a:noFill/>
        </p:spPr>
        <p:txBody>
          <a:bodyPr wrap="square" rtlCol="0">
            <a:spAutoFit/>
          </a:bodyPr>
          <a:lstStyle/>
          <a:p>
            <a:pPr algn="ctr"/>
            <a:r>
              <a:rPr kumimoji="1" lang="ja-JP" altLang="en-US" sz="1600" dirty="0">
                <a:solidFill>
                  <a:srgbClr val="323232"/>
                </a:solidFill>
              </a:rPr>
              <a:t>親部品</a:t>
            </a:r>
          </a:p>
        </p:txBody>
      </p:sp>
      <p:sp>
        <p:nvSpPr>
          <p:cNvPr id="10" name="テキスト ボックス 9">
            <a:extLst>
              <a:ext uri="{FF2B5EF4-FFF2-40B4-BE49-F238E27FC236}">
                <a16:creationId xmlns:a16="http://schemas.microsoft.com/office/drawing/2014/main" id="{01C25B95-A4B2-4D95-A7E4-7D42024F2636}"/>
              </a:ext>
            </a:extLst>
          </p:cNvPr>
          <p:cNvSpPr txBox="1"/>
          <p:nvPr/>
        </p:nvSpPr>
        <p:spPr>
          <a:xfrm>
            <a:off x="2396778" y="826358"/>
            <a:ext cx="881743" cy="338554"/>
          </a:xfrm>
          <a:prstGeom prst="rect">
            <a:avLst/>
          </a:prstGeom>
          <a:noFill/>
        </p:spPr>
        <p:txBody>
          <a:bodyPr wrap="square" rtlCol="0">
            <a:spAutoFit/>
          </a:bodyPr>
          <a:lstStyle/>
          <a:p>
            <a:pPr algn="ctr"/>
            <a:r>
              <a:rPr kumimoji="1" lang="ja-JP" altLang="en-US" sz="1600" dirty="0">
                <a:solidFill>
                  <a:srgbClr val="323232"/>
                </a:solidFill>
              </a:rPr>
              <a:t>子部品</a:t>
            </a:r>
          </a:p>
        </p:txBody>
      </p:sp>
      <p:sp>
        <p:nvSpPr>
          <p:cNvPr id="12" name="テキスト ボックス 11">
            <a:extLst>
              <a:ext uri="{FF2B5EF4-FFF2-40B4-BE49-F238E27FC236}">
                <a16:creationId xmlns:a16="http://schemas.microsoft.com/office/drawing/2014/main" id="{8E858350-0657-4B2C-A90D-DDCEF9664143}"/>
              </a:ext>
            </a:extLst>
          </p:cNvPr>
          <p:cNvSpPr txBox="1"/>
          <p:nvPr/>
        </p:nvSpPr>
        <p:spPr>
          <a:xfrm>
            <a:off x="3168948" y="812375"/>
            <a:ext cx="1086829" cy="338554"/>
          </a:xfrm>
          <a:prstGeom prst="rect">
            <a:avLst/>
          </a:prstGeom>
          <a:noFill/>
        </p:spPr>
        <p:txBody>
          <a:bodyPr wrap="square" rtlCol="0">
            <a:spAutoFit/>
          </a:bodyPr>
          <a:lstStyle/>
          <a:p>
            <a:pPr algn="ctr"/>
            <a:r>
              <a:rPr kumimoji="1" lang="ja-JP" altLang="en-US" sz="1600" dirty="0">
                <a:solidFill>
                  <a:srgbClr val="323232"/>
                </a:solidFill>
              </a:rPr>
              <a:t>中間製品</a:t>
            </a:r>
          </a:p>
        </p:txBody>
      </p:sp>
      <p:sp>
        <p:nvSpPr>
          <p:cNvPr id="13" name="正方形/長方形 12">
            <a:extLst>
              <a:ext uri="{FF2B5EF4-FFF2-40B4-BE49-F238E27FC236}">
                <a16:creationId xmlns:a16="http://schemas.microsoft.com/office/drawing/2014/main" id="{781A0EA2-1B27-45D9-BD27-C568DFFC7AB9}"/>
              </a:ext>
            </a:extLst>
          </p:cNvPr>
          <p:cNvSpPr/>
          <p:nvPr/>
        </p:nvSpPr>
        <p:spPr>
          <a:xfrm>
            <a:off x="6726317" y="3850055"/>
            <a:ext cx="881743" cy="31376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D265223-2367-435B-B7C2-B1B0B519AABA}"/>
              </a:ext>
            </a:extLst>
          </p:cNvPr>
          <p:cNvSpPr/>
          <p:nvPr/>
        </p:nvSpPr>
        <p:spPr>
          <a:xfrm>
            <a:off x="6726317" y="2964500"/>
            <a:ext cx="881743" cy="31376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角を丸めた四角形 5">
            <a:extLst>
              <a:ext uri="{FF2B5EF4-FFF2-40B4-BE49-F238E27FC236}">
                <a16:creationId xmlns:a16="http://schemas.microsoft.com/office/drawing/2014/main" id="{88D1653E-B5DE-4695-BB4A-10D31CB64FDF}"/>
              </a:ext>
            </a:extLst>
          </p:cNvPr>
          <p:cNvSpPr/>
          <p:nvPr/>
        </p:nvSpPr>
        <p:spPr>
          <a:xfrm>
            <a:off x="4301138" y="3637515"/>
            <a:ext cx="1863794" cy="586902"/>
          </a:xfrm>
          <a:prstGeom prst="wedgeRoundRectCallout">
            <a:avLst>
              <a:gd name="adj1" fmla="val 82012"/>
              <a:gd name="adj2" fmla="val 1820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200" dirty="0"/>
              <a:t>工具での組付けの場合は使用する工具番号を入れる</a:t>
            </a:r>
            <a:endParaRPr kumimoji="1" lang="ja-JP" altLang="en-US" dirty="0"/>
          </a:p>
        </p:txBody>
      </p:sp>
      <p:sp>
        <p:nvSpPr>
          <p:cNvPr id="15" name="テキスト ボックス 14">
            <a:extLst>
              <a:ext uri="{FF2B5EF4-FFF2-40B4-BE49-F238E27FC236}">
                <a16:creationId xmlns:a16="http://schemas.microsoft.com/office/drawing/2014/main" id="{5CE1E572-C955-4518-BF9E-6B58B9A6505D}"/>
              </a:ext>
            </a:extLst>
          </p:cNvPr>
          <p:cNvSpPr txBox="1"/>
          <p:nvPr/>
        </p:nvSpPr>
        <p:spPr>
          <a:xfrm>
            <a:off x="0" y="4261119"/>
            <a:ext cx="9535886" cy="2031325"/>
          </a:xfrm>
          <a:prstGeom prst="rect">
            <a:avLst/>
          </a:prstGeom>
          <a:noFill/>
        </p:spPr>
        <p:txBody>
          <a:bodyPr wrap="square" rtlCol="0">
            <a:spAutoFit/>
          </a:bodyPr>
          <a:lstStyle/>
          <a:p>
            <a:pPr algn="l"/>
            <a:r>
              <a:rPr kumimoji="1" lang="en-US" altLang="ja-JP" dirty="0">
                <a:solidFill>
                  <a:srgbClr val="323232"/>
                </a:solidFill>
              </a:rPr>
              <a:t>-3</a:t>
            </a:r>
            <a:r>
              <a:rPr kumimoji="1" lang="ja-JP" altLang="en-US" dirty="0">
                <a:solidFill>
                  <a:srgbClr val="323232"/>
                </a:solidFill>
              </a:rPr>
              <a:t>：工具での組付け</a:t>
            </a:r>
            <a:r>
              <a:rPr kumimoji="1" lang="en-US" altLang="ja-JP" dirty="0">
                <a:solidFill>
                  <a:srgbClr val="323232"/>
                </a:solidFill>
              </a:rPr>
              <a:t>(</a:t>
            </a:r>
            <a:r>
              <a:rPr kumimoji="1" lang="ja-JP" altLang="en-US" dirty="0">
                <a:solidFill>
                  <a:srgbClr val="323232"/>
                </a:solidFill>
              </a:rPr>
              <a:t>まゆかさんでの工具パターン</a:t>
            </a:r>
            <a:r>
              <a:rPr kumimoji="1" lang="en-US" altLang="ja-JP" dirty="0">
                <a:solidFill>
                  <a:srgbClr val="323232"/>
                </a:solidFill>
              </a:rPr>
              <a:t>1) </a:t>
            </a:r>
          </a:p>
          <a:p>
            <a:pPr algn="l"/>
            <a:r>
              <a:rPr kumimoji="1" lang="en-US" altLang="ja-JP" dirty="0">
                <a:solidFill>
                  <a:srgbClr val="323232"/>
                </a:solidFill>
              </a:rPr>
              <a:t>-2</a:t>
            </a:r>
            <a:r>
              <a:rPr kumimoji="1" lang="ja-JP" altLang="en-US" dirty="0">
                <a:solidFill>
                  <a:srgbClr val="323232"/>
                </a:solidFill>
              </a:rPr>
              <a:t>：工具での組付け</a:t>
            </a:r>
            <a:r>
              <a:rPr kumimoji="1" lang="en-US" altLang="ja-JP" dirty="0">
                <a:solidFill>
                  <a:srgbClr val="323232"/>
                </a:solidFill>
              </a:rPr>
              <a:t>(</a:t>
            </a:r>
            <a:r>
              <a:rPr kumimoji="1" lang="ja-JP" altLang="en-US" dirty="0">
                <a:solidFill>
                  <a:srgbClr val="323232"/>
                </a:solidFill>
              </a:rPr>
              <a:t>まゆかさんでの工具パターン</a:t>
            </a:r>
            <a:r>
              <a:rPr kumimoji="1" lang="en-US" altLang="ja-JP" dirty="0">
                <a:solidFill>
                  <a:srgbClr val="323232"/>
                </a:solidFill>
              </a:rPr>
              <a:t>2)							</a:t>
            </a:r>
          </a:p>
          <a:p>
            <a:pPr algn="l"/>
            <a:r>
              <a:rPr kumimoji="1" lang="en-US" altLang="ja-JP" dirty="0">
                <a:solidFill>
                  <a:srgbClr val="323232"/>
                </a:solidFill>
              </a:rPr>
              <a:t>-1</a:t>
            </a:r>
            <a:r>
              <a:rPr kumimoji="1" lang="ja-JP" altLang="en-US" dirty="0">
                <a:solidFill>
                  <a:srgbClr val="323232"/>
                </a:solidFill>
              </a:rPr>
              <a:t>，</a:t>
            </a:r>
            <a:r>
              <a:rPr kumimoji="1" lang="en-US" altLang="ja-JP" dirty="0">
                <a:solidFill>
                  <a:srgbClr val="323232"/>
                </a:solidFill>
              </a:rPr>
              <a:t>0</a:t>
            </a:r>
            <a:r>
              <a:rPr kumimoji="1" lang="ja-JP" altLang="en-US" dirty="0">
                <a:solidFill>
                  <a:srgbClr val="323232"/>
                </a:solidFill>
              </a:rPr>
              <a:t>：右手での組付け　</a:t>
            </a:r>
            <a:r>
              <a:rPr kumimoji="1" lang="en-US" altLang="ja-JP" dirty="0">
                <a:solidFill>
                  <a:srgbClr val="323232"/>
                </a:solidFill>
              </a:rPr>
              <a:t>						1</a:t>
            </a:r>
            <a:r>
              <a:rPr kumimoji="1" lang="ja-JP" altLang="en-US" dirty="0">
                <a:solidFill>
                  <a:srgbClr val="323232"/>
                </a:solidFill>
              </a:rPr>
              <a:t>：親部品</a:t>
            </a:r>
            <a:r>
              <a:rPr kumimoji="1" lang="en-US" altLang="ja-JP" dirty="0">
                <a:solidFill>
                  <a:srgbClr val="323232"/>
                </a:solidFill>
              </a:rPr>
              <a:t>2</a:t>
            </a:r>
            <a:r>
              <a:rPr kumimoji="1" lang="ja-JP" altLang="en-US" dirty="0">
                <a:solidFill>
                  <a:srgbClr val="323232"/>
                </a:solidFill>
              </a:rPr>
              <a:t>つの両手</a:t>
            </a:r>
            <a:r>
              <a:rPr kumimoji="1" lang="en-US" altLang="ja-JP" dirty="0">
                <a:solidFill>
                  <a:srgbClr val="323232"/>
                </a:solidFill>
              </a:rPr>
              <a:t>2</a:t>
            </a:r>
            <a:r>
              <a:rPr kumimoji="1" lang="ja-JP" altLang="en-US" dirty="0">
                <a:solidFill>
                  <a:srgbClr val="323232"/>
                </a:solidFill>
              </a:rPr>
              <a:t>部品組付け</a:t>
            </a:r>
            <a:endParaRPr kumimoji="1" lang="en-US" altLang="ja-JP" dirty="0">
              <a:solidFill>
                <a:srgbClr val="323232"/>
              </a:solidFill>
            </a:endParaRPr>
          </a:p>
          <a:p>
            <a:pPr algn="l"/>
            <a:r>
              <a:rPr kumimoji="1" lang="en-US" altLang="ja-JP" dirty="0">
                <a:solidFill>
                  <a:srgbClr val="323232"/>
                </a:solidFill>
              </a:rPr>
              <a:t>2</a:t>
            </a:r>
            <a:r>
              <a:rPr kumimoji="1" lang="ja-JP" altLang="en-US" dirty="0">
                <a:solidFill>
                  <a:srgbClr val="323232"/>
                </a:solidFill>
              </a:rPr>
              <a:t>：子部品</a:t>
            </a:r>
            <a:r>
              <a:rPr kumimoji="1" lang="en-US" altLang="ja-JP" dirty="0">
                <a:solidFill>
                  <a:srgbClr val="323232"/>
                </a:solidFill>
              </a:rPr>
              <a:t>2</a:t>
            </a:r>
            <a:r>
              <a:rPr kumimoji="1" lang="ja-JP" altLang="en-US" dirty="0">
                <a:solidFill>
                  <a:srgbClr val="323232"/>
                </a:solidFill>
              </a:rPr>
              <a:t>つの両手</a:t>
            </a:r>
            <a:r>
              <a:rPr kumimoji="1" lang="en-US" altLang="ja-JP" dirty="0">
                <a:solidFill>
                  <a:srgbClr val="323232"/>
                </a:solidFill>
              </a:rPr>
              <a:t>2</a:t>
            </a:r>
            <a:r>
              <a:rPr kumimoji="1" lang="ja-JP" altLang="en-US" dirty="0">
                <a:solidFill>
                  <a:srgbClr val="323232"/>
                </a:solidFill>
              </a:rPr>
              <a:t>部品組付け</a:t>
            </a:r>
            <a:r>
              <a:rPr kumimoji="1" lang="en-US" altLang="ja-JP" dirty="0">
                <a:solidFill>
                  <a:srgbClr val="323232"/>
                </a:solidFill>
              </a:rPr>
              <a:t>				3</a:t>
            </a:r>
            <a:r>
              <a:rPr kumimoji="1" lang="ja-JP" altLang="en-US" dirty="0">
                <a:solidFill>
                  <a:srgbClr val="323232"/>
                </a:solidFill>
              </a:rPr>
              <a:t>：手組み</a:t>
            </a:r>
            <a:r>
              <a:rPr kumimoji="1" lang="en-US" altLang="ja-JP" dirty="0">
                <a:solidFill>
                  <a:srgbClr val="323232"/>
                </a:solidFill>
              </a:rPr>
              <a:t>						</a:t>
            </a:r>
          </a:p>
          <a:p>
            <a:pPr algn="l"/>
            <a:r>
              <a:rPr kumimoji="1" lang="en-US" altLang="ja-JP" dirty="0">
                <a:solidFill>
                  <a:srgbClr val="323232"/>
                </a:solidFill>
              </a:rPr>
              <a:t>4</a:t>
            </a:r>
            <a:r>
              <a:rPr kumimoji="1" lang="ja-JP" altLang="en-US" dirty="0">
                <a:solidFill>
                  <a:srgbClr val="323232"/>
                </a:solidFill>
              </a:rPr>
              <a:t>：要援助組付け</a:t>
            </a:r>
            <a:r>
              <a:rPr kumimoji="1" lang="en-US" altLang="ja-JP" dirty="0">
                <a:solidFill>
                  <a:srgbClr val="323232"/>
                </a:solidFill>
              </a:rPr>
              <a:t>								5</a:t>
            </a:r>
            <a:r>
              <a:rPr kumimoji="1" lang="ja-JP" altLang="en-US" dirty="0">
                <a:solidFill>
                  <a:srgbClr val="323232"/>
                </a:solidFill>
              </a:rPr>
              <a:t>：子部品のみが大物の場合の大物組付け</a:t>
            </a:r>
            <a:r>
              <a:rPr kumimoji="1" lang="en-US" altLang="ja-JP" dirty="0">
                <a:solidFill>
                  <a:srgbClr val="323232"/>
                </a:solidFill>
              </a:rPr>
              <a:t>6</a:t>
            </a:r>
            <a:r>
              <a:rPr kumimoji="1" lang="ja-JP" altLang="en-US" dirty="0">
                <a:solidFill>
                  <a:srgbClr val="323232"/>
                </a:solidFill>
              </a:rPr>
              <a:t>：親部品のみが大物の場合の大物組付け</a:t>
            </a:r>
            <a:endParaRPr kumimoji="1" lang="en-US" altLang="ja-JP" dirty="0">
              <a:solidFill>
                <a:srgbClr val="323232"/>
              </a:solidFill>
            </a:endParaRPr>
          </a:p>
          <a:p>
            <a:pPr algn="l"/>
            <a:r>
              <a:rPr kumimoji="1" lang="en-US" altLang="ja-JP" dirty="0">
                <a:solidFill>
                  <a:srgbClr val="323232"/>
                </a:solidFill>
              </a:rPr>
              <a:t>7</a:t>
            </a:r>
            <a:r>
              <a:rPr kumimoji="1" lang="ja-JP" altLang="en-US" dirty="0">
                <a:solidFill>
                  <a:srgbClr val="323232"/>
                </a:solidFill>
              </a:rPr>
              <a:t>：親部品・子部品両方とも大物の場合の大物組付け</a:t>
            </a:r>
            <a:endParaRPr kumimoji="1" lang="en-US" altLang="ja-JP" dirty="0">
              <a:solidFill>
                <a:srgbClr val="323232"/>
              </a:solidFill>
            </a:endParaRPr>
          </a:p>
        </p:txBody>
      </p:sp>
    </p:spTree>
    <p:extLst>
      <p:ext uri="{BB962C8B-B14F-4D97-AF65-F5344CB8AC3E}">
        <p14:creationId xmlns:p14="http://schemas.microsoft.com/office/powerpoint/2010/main" val="231912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B7F748F2-76A9-42C6-BCF3-89D6DF467D92}"/>
              </a:ext>
            </a:extLst>
          </p:cNvPr>
          <p:cNvPicPr>
            <a:picLocks noChangeAspect="1"/>
          </p:cNvPicPr>
          <p:nvPr/>
        </p:nvPicPr>
        <p:blipFill rotWithShape="1">
          <a:blip r:embed="rId2"/>
          <a:srcRect r="47549" b="66383"/>
          <a:stretch/>
        </p:blipFill>
        <p:spPr>
          <a:xfrm>
            <a:off x="3613183" y="2441149"/>
            <a:ext cx="4180994" cy="1507330"/>
          </a:xfrm>
          <a:prstGeom prst="rect">
            <a:avLst/>
          </a:prstGeom>
        </p:spPr>
      </p:pic>
      <p:pic>
        <p:nvPicPr>
          <p:cNvPr id="8" name="図 7">
            <a:extLst>
              <a:ext uri="{FF2B5EF4-FFF2-40B4-BE49-F238E27FC236}">
                <a16:creationId xmlns:a16="http://schemas.microsoft.com/office/drawing/2014/main" id="{C3A7F2FF-89B2-4751-8589-626F220E848E}"/>
              </a:ext>
            </a:extLst>
          </p:cNvPr>
          <p:cNvPicPr>
            <a:picLocks noChangeAspect="1"/>
          </p:cNvPicPr>
          <p:nvPr/>
        </p:nvPicPr>
        <p:blipFill rotWithShape="1">
          <a:blip r:embed="rId3"/>
          <a:srcRect b="9803"/>
          <a:stretch/>
        </p:blipFill>
        <p:spPr>
          <a:xfrm>
            <a:off x="2173941" y="4014009"/>
            <a:ext cx="4989516" cy="2695372"/>
          </a:xfrm>
          <a:prstGeom prst="rect">
            <a:avLst/>
          </a:prstGeom>
        </p:spPr>
      </p:pic>
      <p:sp>
        <p:nvSpPr>
          <p:cNvPr id="2" name="タイトル 1">
            <a:extLst>
              <a:ext uri="{FF2B5EF4-FFF2-40B4-BE49-F238E27FC236}">
                <a16:creationId xmlns:a16="http://schemas.microsoft.com/office/drawing/2014/main" id="{AD60E658-AFCA-4FE8-A772-C30819C2891F}"/>
              </a:ext>
            </a:extLst>
          </p:cNvPr>
          <p:cNvSpPr>
            <a:spLocks noGrp="1"/>
          </p:cNvSpPr>
          <p:nvPr>
            <p:ph type="title"/>
          </p:nvPr>
        </p:nvSpPr>
        <p:spPr/>
        <p:txBody>
          <a:bodyPr/>
          <a:lstStyle/>
          <a:p>
            <a:r>
              <a:rPr kumimoji="1" lang="ja-JP" altLang="en-US" dirty="0"/>
              <a:t>システムパラメータについて</a:t>
            </a:r>
          </a:p>
        </p:txBody>
      </p:sp>
      <p:sp>
        <p:nvSpPr>
          <p:cNvPr id="6" name="テキスト ボックス 5">
            <a:extLst>
              <a:ext uri="{FF2B5EF4-FFF2-40B4-BE49-F238E27FC236}">
                <a16:creationId xmlns:a16="http://schemas.microsoft.com/office/drawing/2014/main" id="{0CDEA060-4ACF-4F6C-BBB3-6A3F7A6195D2}"/>
              </a:ext>
            </a:extLst>
          </p:cNvPr>
          <p:cNvSpPr txBox="1"/>
          <p:nvPr/>
        </p:nvSpPr>
        <p:spPr>
          <a:xfrm>
            <a:off x="2173941" y="785882"/>
            <a:ext cx="4796118" cy="338554"/>
          </a:xfrm>
          <a:prstGeom prst="rect">
            <a:avLst/>
          </a:prstGeom>
          <a:noFill/>
        </p:spPr>
        <p:txBody>
          <a:bodyPr wrap="square" rtlCol="0">
            <a:spAutoFit/>
          </a:bodyPr>
          <a:lstStyle/>
          <a:p>
            <a:pPr algn="ctr"/>
            <a:r>
              <a:rPr kumimoji="1" lang="ja-JP" altLang="en-US" sz="1600" dirty="0">
                <a:solidFill>
                  <a:srgbClr val="323232"/>
                </a:solidFill>
              </a:rPr>
              <a:t>作業別シミュレーションシステムを使用</a:t>
            </a:r>
          </a:p>
        </p:txBody>
      </p:sp>
      <p:sp>
        <p:nvSpPr>
          <p:cNvPr id="18" name="吹き出し: 角を丸めた四角形 17">
            <a:extLst>
              <a:ext uri="{FF2B5EF4-FFF2-40B4-BE49-F238E27FC236}">
                <a16:creationId xmlns:a16="http://schemas.microsoft.com/office/drawing/2014/main" id="{9AF2CC7C-0E67-47FC-925A-4CCF40E59A16}"/>
              </a:ext>
            </a:extLst>
          </p:cNvPr>
          <p:cNvSpPr/>
          <p:nvPr/>
        </p:nvSpPr>
        <p:spPr>
          <a:xfrm>
            <a:off x="1304626" y="4338635"/>
            <a:ext cx="869315" cy="436447"/>
          </a:xfrm>
          <a:prstGeom prst="wedgeRoundRectCallout">
            <a:avLst>
              <a:gd name="adj1" fmla="val 45615"/>
              <a:gd name="adj2" fmla="val 830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製品名</a:t>
            </a:r>
          </a:p>
        </p:txBody>
      </p:sp>
      <p:sp>
        <p:nvSpPr>
          <p:cNvPr id="19" name="吹き出し: 角を丸めた四角形 18">
            <a:extLst>
              <a:ext uri="{FF2B5EF4-FFF2-40B4-BE49-F238E27FC236}">
                <a16:creationId xmlns:a16="http://schemas.microsoft.com/office/drawing/2014/main" id="{AF023911-17FE-4E61-BF1A-B77FD10BF1A2}"/>
              </a:ext>
            </a:extLst>
          </p:cNvPr>
          <p:cNvSpPr/>
          <p:nvPr/>
        </p:nvSpPr>
        <p:spPr>
          <a:xfrm>
            <a:off x="548062" y="5023897"/>
            <a:ext cx="1362635" cy="337798"/>
          </a:xfrm>
          <a:prstGeom prst="wedgeRoundRectCallout">
            <a:avLst>
              <a:gd name="adj1" fmla="val 66667"/>
              <a:gd name="adj2" fmla="val 85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出力場所</a:t>
            </a:r>
          </a:p>
        </p:txBody>
      </p:sp>
      <p:sp>
        <p:nvSpPr>
          <p:cNvPr id="20" name="吹き出し: 角を丸めた四角形 19">
            <a:extLst>
              <a:ext uri="{FF2B5EF4-FFF2-40B4-BE49-F238E27FC236}">
                <a16:creationId xmlns:a16="http://schemas.microsoft.com/office/drawing/2014/main" id="{1D918668-8768-4102-BAD2-6E8D1D1961C3}"/>
              </a:ext>
            </a:extLst>
          </p:cNvPr>
          <p:cNvSpPr/>
          <p:nvPr/>
        </p:nvSpPr>
        <p:spPr>
          <a:xfrm>
            <a:off x="5955558" y="4813793"/>
            <a:ext cx="1578885" cy="337798"/>
          </a:xfrm>
          <a:prstGeom prst="wedgeRoundRectCallout">
            <a:avLst>
              <a:gd name="adj1" fmla="val -83886"/>
              <a:gd name="adj2" fmla="val 71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インプットデータが入っている場所</a:t>
            </a:r>
          </a:p>
        </p:txBody>
      </p:sp>
      <p:sp>
        <p:nvSpPr>
          <p:cNvPr id="15" name="吹き出し: 角を丸めた四角形 14">
            <a:extLst>
              <a:ext uri="{FF2B5EF4-FFF2-40B4-BE49-F238E27FC236}">
                <a16:creationId xmlns:a16="http://schemas.microsoft.com/office/drawing/2014/main" id="{C28B88C3-365D-43BC-BA06-43FE5D63A512}"/>
              </a:ext>
            </a:extLst>
          </p:cNvPr>
          <p:cNvSpPr/>
          <p:nvPr/>
        </p:nvSpPr>
        <p:spPr>
          <a:xfrm>
            <a:off x="36702" y="5828733"/>
            <a:ext cx="1679599" cy="636242"/>
          </a:xfrm>
          <a:prstGeom prst="wedgeRoundRectCallout">
            <a:avLst>
              <a:gd name="adj1" fmla="val 73607"/>
              <a:gd name="adj2" fmla="val -205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新しい</a:t>
            </a:r>
            <a:r>
              <a:rPr kumimoji="1" lang="en-US" altLang="ja-JP" sz="1200" dirty="0"/>
              <a:t>NOS0</a:t>
            </a:r>
            <a:r>
              <a:rPr kumimoji="1" lang="ja-JP" altLang="en-US" sz="1200" dirty="0"/>
              <a:t>かどうか</a:t>
            </a:r>
            <a:endParaRPr kumimoji="1" lang="en-US" altLang="ja-JP" sz="1200" dirty="0"/>
          </a:p>
          <a:p>
            <a:pPr algn="ctr"/>
            <a:r>
              <a:rPr kumimoji="1" lang="en-US" altLang="ja-JP" sz="1200" dirty="0"/>
              <a:t>0</a:t>
            </a:r>
            <a:r>
              <a:rPr kumimoji="1" lang="ja-JP" altLang="en-US" sz="1200" dirty="0"/>
              <a:t>なら古い</a:t>
            </a:r>
            <a:r>
              <a:rPr kumimoji="1" lang="en-US" altLang="ja-JP" sz="1200" dirty="0"/>
              <a:t>1</a:t>
            </a:r>
            <a:r>
              <a:rPr kumimoji="1" lang="ja-JP" altLang="en-US" sz="1200" dirty="0"/>
              <a:t>なら新しい</a:t>
            </a:r>
            <a:r>
              <a:rPr kumimoji="1" lang="en-US" altLang="ja-JP" sz="1200" dirty="0"/>
              <a:t>NOS0</a:t>
            </a:r>
            <a:endParaRPr kumimoji="1" lang="ja-JP" altLang="en-US" sz="1200" dirty="0"/>
          </a:p>
        </p:txBody>
      </p:sp>
      <p:sp>
        <p:nvSpPr>
          <p:cNvPr id="21" name="吹き出し: 角を丸めた四角形 20">
            <a:extLst>
              <a:ext uri="{FF2B5EF4-FFF2-40B4-BE49-F238E27FC236}">
                <a16:creationId xmlns:a16="http://schemas.microsoft.com/office/drawing/2014/main" id="{7855068C-1E40-4C30-BCA7-4575A33B2645}"/>
              </a:ext>
            </a:extLst>
          </p:cNvPr>
          <p:cNvSpPr/>
          <p:nvPr/>
        </p:nvSpPr>
        <p:spPr>
          <a:xfrm>
            <a:off x="3982324" y="5977955"/>
            <a:ext cx="3946468" cy="337798"/>
          </a:xfrm>
          <a:prstGeom prst="wedgeRoundRectCallout">
            <a:avLst>
              <a:gd name="adj1" fmla="val -91012"/>
              <a:gd name="adj2" fmla="val 407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VFDL</a:t>
            </a:r>
            <a:r>
              <a:rPr kumimoji="1" lang="ja-JP" altLang="en-US" sz="1200" dirty="0"/>
              <a:t>を出力するかどうか</a:t>
            </a:r>
            <a:endParaRPr kumimoji="1" lang="en-US" altLang="ja-JP" sz="1200" dirty="0"/>
          </a:p>
          <a:p>
            <a:pPr algn="ctr"/>
            <a:r>
              <a:rPr kumimoji="1" lang="en-US" altLang="ja-JP" sz="1200" dirty="0"/>
              <a:t>0</a:t>
            </a:r>
            <a:r>
              <a:rPr kumimoji="1" lang="ja-JP" altLang="en-US" sz="1200" dirty="0"/>
              <a:t>なら</a:t>
            </a:r>
            <a:r>
              <a:rPr kumimoji="1" lang="en-US" altLang="ja-JP" sz="1200" dirty="0"/>
              <a:t>VFDL</a:t>
            </a:r>
            <a:r>
              <a:rPr kumimoji="1" lang="ja-JP" altLang="en-US" sz="1200" dirty="0"/>
              <a:t>と評価、</a:t>
            </a:r>
            <a:r>
              <a:rPr kumimoji="1" lang="en-US" altLang="ja-JP" sz="1200" dirty="0"/>
              <a:t>1</a:t>
            </a:r>
            <a:r>
              <a:rPr kumimoji="1" lang="ja-JP" altLang="en-US" sz="1200" dirty="0"/>
              <a:t>なら評価だけ、</a:t>
            </a:r>
            <a:r>
              <a:rPr kumimoji="1" lang="en-US" altLang="ja-JP" sz="1200" dirty="0"/>
              <a:t>2</a:t>
            </a:r>
            <a:r>
              <a:rPr kumimoji="1" lang="ja-JP" altLang="en-US" sz="1200" dirty="0"/>
              <a:t>なら</a:t>
            </a:r>
            <a:r>
              <a:rPr kumimoji="1" lang="en-US" altLang="ja-JP" sz="1200" dirty="0"/>
              <a:t>VFDL</a:t>
            </a:r>
            <a:r>
              <a:rPr kumimoji="1" lang="ja-JP" altLang="en-US" sz="1200" dirty="0"/>
              <a:t>だけ</a:t>
            </a:r>
          </a:p>
        </p:txBody>
      </p:sp>
      <p:pic>
        <p:nvPicPr>
          <p:cNvPr id="4" name="図 3">
            <a:extLst>
              <a:ext uri="{FF2B5EF4-FFF2-40B4-BE49-F238E27FC236}">
                <a16:creationId xmlns:a16="http://schemas.microsoft.com/office/drawing/2014/main" id="{E554771E-14DC-44B0-A07F-A8400C2571B2}"/>
              </a:ext>
            </a:extLst>
          </p:cNvPr>
          <p:cNvPicPr>
            <a:picLocks noChangeAspect="1"/>
          </p:cNvPicPr>
          <p:nvPr/>
        </p:nvPicPr>
        <p:blipFill>
          <a:blip r:embed="rId4"/>
          <a:stretch>
            <a:fillRect/>
          </a:stretch>
        </p:blipFill>
        <p:spPr>
          <a:xfrm>
            <a:off x="276045" y="1294872"/>
            <a:ext cx="5331603" cy="1041082"/>
          </a:xfrm>
          <a:prstGeom prst="rect">
            <a:avLst/>
          </a:prstGeom>
        </p:spPr>
      </p:pic>
      <p:sp>
        <p:nvSpPr>
          <p:cNvPr id="7" name="テキスト ボックス 6">
            <a:extLst>
              <a:ext uri="{FF2B5EF4-FFF2-40B4-BE49-F238E27FC236}">
                <a16:creationId xmlns:a16="http://schemas.microsoft.com/office/drawing/2014/main" id="{154F81B0-D245-4C7F-86B8-34106E3A3448}"/>
              </a:ext>
            </a:extLst>
          </p:cNvPr>
          <p:cNvSpPr txBox="1"/>
          <p:nvPr/>
        </p:nvSpPr>
        <p:spPr>
          <a:xfrm>
            <a:off x="5703680" y="1639073"/>
            <a:ext cx="2985247" cy="523220"/>
          </a:xfrm>
          <a:prstGeom prst="rect">
            <a:avLst/>
          </a:prstGeom>
          <a:noFill/>
        </p:spPr>
        <p:txBody>
          <a:bodyPr wrap="square" rtlCol="0">
            <a:spAutoFit/>
          </a:bodyPr>
          <a:lstStyle/>
          <a:p>
            <a:pPr algn="l"/>
            <a:r>
              <a:rPr kumimoji="1" lang="ja-JP" altLang="en-US" sz="1400" dirty="0">
                <a:solidFill>
                  <a:srgbClr val="323232"/>
                </a:solidFill>
              </a:rPr>
              <a:t>作業別シミュレーションシステムの中の</a:t>
            </a:r>
            <a:r>
              <a:rPr kumimoji="1" lang="en-US" altLang="ja-JP" sz="1400" dirty="0">
                <a:solidFill>
                  <a:srgbClr val="323232"/>
                </a:solidFill>
              </a:rPr>
              <a:t>Debug</a:t>
            </a:r>
            <a:r>
              <a:rPr kumimoji="1" lang="ja-JP" altLang="en-US" sz="1400" dirty="0">
                <a:solidFill>
                  <a:srgbClr val="323232"/>
                </a:solidFill>
              </a:rPr>
              <a:t>をクリック</a:t>
            </a:r>
          </a:p>
        </p:txBody>
      </p:sp>
      <p:sp>
        <p:nvSpPr>
          <p:cNvPr id="16" name="テキスト ボックス 15">
            <a:extLst>
              <a:ext uri="{FF2B5EF4-FFF2-40B4-BE49-F238E27FC236}">
                <a16:creationId xmlns:a16="http://schemas.microsoft.com/office/drawing/2014/main" id="{30D38611-1AF7-4BF7-9CDC-5049476B00CA}"/>
              </a:ext>
            </a:extLst>
          </p:cNvPr>
          <p:cNvSpPr txBox="1"/>
          <p:nvPr/>
        </p:nvSpPr>
        <p:spPr>
          <a:xfrm>
            <a:off x="548062" y="2783067"/>
            <a:ext cx="2985247" cy="954107"/>
          </a:xfrm>
          <a:prstGeom prst="rect">
            <a:avLst/>
          </a:prstGeom>
          <a:noFill/>
        </p:spPr>
        <p:txBody>
          <a:bodyPr wrap="square" rtlCol="0">
            <a:spAutoFit/>
          </a:bodyPr>
          <a:lstStyle/>
          <a:p>
            <a:pPr algn="l"/>
            <a:r>
              <a:rPr kumimoji="1" lang="en-US" altLang="ja-JP" sz="1400" dirty="0">
                <a:solidFill>
                  <a:srgbClr val="323232"/>
                </a:solidFill>
              </a:rPr>
              <a:t>Debug</a:t>
            </a:r>
            <a:r>
              <a:rPr kumimoji="1" lang="ja-JP" altLang="en-US" sz="1400" dirty="0">
                <a:solidFill>
                  <a:srgbClr val="323232"/>
                </a:solidFill>
              </a:rPr>
              <a:t>の中の</a:t>
            </a:r>
            <a:r>
              <a:rPr kumimoji="1" lang="en-US" altLang="ja-JP" sz="1400" dirty="0">
                <a:solidFill>
                  <a:srgbClr val="323232"/>
                </a:solidFill>
              </a:rPr>
              <a:t>input</a:t>
            </a:r>
            <a:r>
              <a:rPr kumimoji="1" lang="ja-JP" altLang="en-US" sz="1400" dirty="0">
                <a:solidFill>
                  <a:srgbClr val="323232"/>
                </a:solidFill>
              </a:rPr>
              <a:t>をクリック</a:t>
            </a:r>
            <a:endParaRPr kumimoji="1" lang="en-US" altLang="ja-JP" sz="1400" dirty="0">
              <a:solidFill>
                <a:srgbClr val="323232"/>
              </a:solidFill>
            </a:endParaRPr>
          </a:p>
          <a:p>
            <a:pPr algn="l"/>
            <a:r>
              <a:rPr kumimoji="1" lang="en-US" altLang="ja-JP" sz="1400" b="1" dirty="0">
                <a:solidFill>
                  <a:srgbClr val="FF0000"/>
                </a:solidFill>
              </a:rPr>
              <a:t>※</a:t>
            </a:r>
            <a:r>
              <a:rPr kumimoji="1" lang="ja-JP" altLang="en-US" sz="1400" b="1" dirty="0">
                <a:solidFill>
                  <a:srgbClr val="FF0000"/>
                </a:solidFill>
              </a:rPr>
              <a:t>変化のパターンリストはシステムパラメータと同じ場所に入れること！！</a:t>
            </a:r>
          </a:p>
        </p:txBody>
      </p:sp>
      <p:sp>
        <p:nvSpPr>
          <p:cNvPr id="17" name="吹き出し: 角を丸めた四角形 16">
            <a:extLst>
              <a:ext uri="{FF2B5EF4-FFF2-40B4-BE49-F238E27FC236}">
                <a16:creationId xmlns:a16="http://schemas.microsoft.com/office/drawing/2014/main" id="{EEE8EB04-DAA8-47C2-AB05-D5251BDD0C0B}"/>
              </a:ext>
            </a:extLst>
          </p:cNvPr>
          <p:cNvSpPr/>
          <p:nvPr/>
        </p:nvSpPr>
        <p:spPr>
          <a:xfrm>
            <a:off x="3982324" y="6399498"/>
            <a:ext cx="3946468" cy="337798"/>
          </a:xfrm>
          <a:prstGeom prst="wedgeRoundRectCallout">
            <a:avLst>
              <a:gd name="adj1" fmla="val -93511"/>
              <a:gd name="adj2" fmla="val 142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読み込む組立順序の最大のファイル名</a:t>
            </a:r>
          </a:p>
        </p:txBody>
      </p:sp>
      <p:sp>
        <p:nvSpPr>
          <p:cNvPr id="22" name="吹き出し: 角を丸めた四角形 21">
            <a:extLst>
              <a:ext uri="{FF2B5EF4-FFF2-40B4-BE49-F238E27FC236}">
                <a16:creationId xmlns:a16="http://schemas.microsoft.com/office/drawing/2014/main" id="{0ABEC712-FBBA-48AB-B76F-A7CF0ADA45C5}"/>
              </a:ext>
            </a:extLst>
          </p:cNvPr>
          <p:cNvSpPr/>
          <p:nvPr/>
        </p:nvSpPr>
        <p:spPr>
          <a:xfrm>
            <a:off x="5440703" y="5535221"/>
            <a:ext cx="2806825" cy="337798"/>
          </a:xfrm>
          <a:prstGeom prst="wedgeRoundRectCallout">
            <a:avLst>
              <a:gd name="adj1" fmla="val -72174"/>
              <a:gd name="adj2" fmla="val 23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組立順序のファイル名</a:t>
            </a:r>
            <a:endParaRPr kumimoji="1" lang="en-US" altLang="ja-JP" sz="1200" dirty="0"/>
          </a:p>
          <a:p>
            <a:pPr algn="ctr"/>
            <a:r>
              <a:rPr kumimoji="1" lang="en-US" altLang="ja-JP" sz="1200" dirty="0"/>
              <a:t>※</a:t>
            </a:r>
            <a:r>
              <a:rPr kumimoji="1" lang="ja-JP" altLang="en-US" sz="1200" dirty="0"/>
              <a:t>ファイルの番号が変わる直前まで</a:t>
            </a:r>
          </a:p>
        </p:txBody>
      </p:sp>
    </p:spTree>
    <p:extLst>
      <p:ext uri="{BB962C8B-B14F-4D97-AF65-F5344CB8AC3E}">
        <p14:creationId xmlns:p14="http://schemas.microsoft.com/office/powerpoint/2010/main" val="34730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1AF757-3265-44B0-850B-8F860DDC4314}"/>
              </a:ext>
            </a:extLst>
          </p:cNvPr>
          <p:cNvSpPr>
            <a:spLocks noGrp="1"/>
          </p:cNvSpPr>
          <p:nvPr>
            <p:ph type="title"/>
          </p:nvPr>
        </p:nvSpPr>
        <p:spPr/>
        <p:txBody>
          <a:bodyPr/>
          <a:lstStyle/>
          <a:p>
            <a:r>
              <a:rPr kumimoji="1" lang="ja-JP" altLang="en-US" dirty="0"/>
              <a:t>システムパラメータについて</a:t>
            </a:r>
            <a:r>
              <a:rPr kumimoji="1" lang="en-US" altLang="ja-JP" dirty="0"/>
              <a:t>~</a:t>
            </a:r>
            <a:r>
              <a:rPr kumimoji="1" lang="ja-JP" altLang="en-US" dirty="0"/>
              <a:t>組立順序のファイル名について</a:t>
            </a:r>
            <a:r>
              <a:rPr kumimoji="1" lang="en-US" altLang="ja-JP" dirty="0"/>
              <a:t>~</a:t>
            </a:r>
            <a:endParaRPr kumimoji="1" lang="ja-JP" altLang="en-US" dirty="0"/>
          </a:p>
        </p:txBody>
      </p:sp>
      <p:pic>
        <p:nvPicPr>
          <p:cNvPr id="5" name="図 4">
            <a:extLst>
              <a:ext uri="{FF2B5EF4-FFF2-40B4-BE49-F238E27FC236}">
                <a16:creationId xmlns:a16="http://schemas.microsoft.com/office/drawing/2014/main" id="{6C8AAA05-00EE-404F-8936-73859377F2DF}"/>
              </a:ext>
            </a:extLst>
          </p:cNvPr>
          <p:cNvPicPr>
            <a:picLocks noChangeAspect="1"/>
          </p:cNvPicPr>
          <p:nvPr/>
        </p:nvPicPr>
        <p:blipFill>
          <a:blip r:embed="rId2"/>
          <a:stretch>
            <a:fillRect/>
          </a:stretch>
        </p:blipFill>
        <p:spPr>
          <a:xfrm>
            <a:off x="958193" y="1287104"/>
            <a:ext cx="7421011" cy="2333951"/>
          </a:xfrm>
          <a:prstGeom prst="rect">
            <a:avLst/>
          </a:prstGeom>
        </p:spPr>
      </p:pic>
      <p:pic>
        <p:nvPicPr>
          <p:cNvPr id="7" name="図 6">
            <a:extLst>
              <a:ext uri="{FF2B5EF4-FFF2-40B4-BE49-F238E27FC236}">
                <a16:creationId xmlns:a16="http://schemas.microsoft.com/office/drawing/2014/main" id="{E5C673CF-7D4C-4E63-83F8-8B71AA889A35}"/>
              </a:ext>
            </a:extLst>
          </p:cNvPr>
          <p:cNvPicPr>
            <a:picLocks noChangeAspect="1"/>
          </p:cNvPicPr>
          <p:nvPr/>
        </p:nvPicPr>
        <p:blipFill rotWithShape="1">
          <a:blip r:embed="rId3"/>
          <a:srcRect b="9803"/>
          <a:stretch/>
        </p:blipFill>
        <p:spPr>
          <a:xfrm>
            <a:off x="2173941" y="4014009"/>
            <a:ext cx="4989516" cy="2695372"/>
          </a:xfrm>
          <a:prstGeom prst="rect">
            <a:avLst/>
          </a:prstGeom>
        </p:spPr>
      </p:pic>
      <p:sp>
        <p:nvSpPr>
          <p:cNvPr id="8" name="吹き出し: 角を丸めた四角形 7">
            <a:extLst>
              <a:ext uri="{FF2B5EF4-FFF2-40B4-BE49-F238E27FC236}">
                <a16:creationId xmlns:a16="http://schemas.microsoft.com/office/drawing/2014/main" id="{1D74A906-6DA8-4655-B3DB-BBBDDBD53E51}"/>
              </a:ext>
            </a:extLst>
          </p:cNvPr>
          <p:cNvSpPr/>
          <p:nvPr/>
        </p:nvSpPr>
        <p:spPr>
          <a:xfrm>
            <a:off x="1304626" y="4338635"/>
            <a:ext cx="869315" cy="436447"/>
          </a:xfrm>
          <a:prstGeom prst="wedgeRoundRectCallout">
            <a:avLst>
              <a:gd name="adj1" fmla="val 45615"/>
              <a:gd name="adj2" fmla="val 830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製品名</a:t>
            </a:r>
          </a:p>
        </p:txBody>
      </p:sp>
      <p:sp>
        <p:nvSpPr>
          <p:cNvPr id="9" name="吹き出し: 角を丸めた四角形 8">
            <a:extLst>
              <a:ext uri="{FF2B5EF4-FFF2-40B4-BE49-F238E27FC236}">
                <a16:creationId xmlns:a16="http://schemas.microsoft.com/office/drawing/2014/main" id="{4272E8A3-0B91-4E6C-9F35-9247BA02CA24}"/>
              </a:ext>
            </a:extLst>
          </p:cNvPr>
          <p:cNvSpPr/>
          <p:nvPr/>
        </p:nvSpPr>
        <p:spPr>
          <a:xfrm>
            <a:off x="548062" y="5023897"/>
            <a:ext cx="1362635" cy="337798"/>
          </a:xfrm>
          <a:prstGeom prst="wedgeRoundRectCallout">
            <a:avLst>
              <a:gd name="adj1" fmla="val 66667"/>
              <a:gd name="adj2" fmla="val 8589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出力場所</a:t>
            </a:r>
          </a:p>
        </p:txBody>
      </p:sp>
      <p:sp>
        <p:nvSpPr>
          <p:cNvPr id="10" name="吹き出し: 角を丸めた四角形 9">
            <a:extLst>
              <a:ext uri="{FF2B5EF4-FFF2-40B4-BE49-F238E27FC236}">
                <a16:creationId xmlns:a16="http://schemas.microsoft.com/office/drawing/2014/main" id="{303AABA4-582A-48CD-86FD-E02C73CA0D68}"/>
              </a:ext>
            </a:extLst>
          </p:cNvPr>
          <p:cNvSpPr/>
          <p:nvPr/>
        </p:nvSpPr>
        <p:spPr>
          <a:xfrm>
            <a:off x="5955558" y="4813793"/>
            <a:ext cx="1578885" cy="337798"/>
          </a:xfrm>
          <a:prstGeom prst="wedgeRoundRectCallout">
            <a:avLst>
              <a:gd name="adj1" fmla="val -83886"/>
              <a:gd name="adj2" fmla="val 716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インプットデータが入っている場所</a:t>
            </a:r>
          </a:p>
        </p:txBody>
      </p:sp>
      <p:sp>
        <p:nvSpPr>
          <p:cNvPr id="11" name="吹き出し: 角を丸めた四角形 10">
            <a:extLst>
              <a:ext uri="{FF2B5EF4-FFF2-40B4-BE49-F238E27FC236}">
                <a16:creationId xmlns:a16="http://schemas.microsoft.com/office/drawing/2014/main" id="{2812879D-5B08-4883-9786-7742511534A2}"/>
              </a:ext>
            </a:extLst>
          </p:cNvPr>
          <p:cNvSpPr/>
          <p:nvPr/>
        </p:nvSpPr>
        <p:spPr>
          <a:xfrm>
            <a:off x="36702" y="5828733"/>
            <a:ext cx="1679599" cy="636242"/>
          </a:xfrm>
          <a:prstGeom prst="wedgeRoundRectCallout">
            <a:avLst>
              <a:gd name="adj1" fmla="val 73607"/>
              <a:gd name="adj2" fmla="val -205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新しい</a:t>
            </a:r>
            <a:r>
              <a:rPr kumimoji="1" lang="en-US" altLang="ja-JP" sz="1200" dirty="0"/>
              <a:t>NOS0</a:t>
            </a:r>
            <a:r>
              <a:rPr kumimoji="1" lang="ja-JP" altLang="en-US" sz="1200" dirty="0"/>
              <a:t>かどうか</a:t>
            </a:r>
            <a:endParaRPr kumimoji="1" lang="en-US" altLang="ja-JP" sz="1200" dirty="0"/>
          </a:p>
          <a:p>
            <a:pPr algn="ctr"/>
            <a:r>
              <a:rPr kumimoji="1" lang="en-US" altLang="ja-JP" sz="1200" dirty="0"/>
              <a:t>0</a:t>
            </a:r>
            <a:r>
              <a:rPr kumimoji="1" lang="ja-JP" altLang="en-US" sz="1200" dirty="0"/>
              <a:t>なら古い</a:t>
            </a:r>
            <a:r>
              <a:rPr kumimoji="1" lang="en-US" altLang="ja-JP" sz="1200" dirty="0"/>
              <a:t>1</a:t>
            </a:r>
            <a:r>
              <a:rPr kumimoji="1" lang="ja-JP" altLang="en-US" sz="1200" dirty="0"/>
              <a:t>なら新しい</a:t>
            </a:r>
            <a:r>
              <a:rPr kumimoji="1" lang="en-US" altLang="ja-JP" sz="1200" dirty="0"/>
              <a:t>NOS0</a:t>
            </a:r>
            <a:endParaRPr kumimoji="1" lang="ja-JP" altLang="en-US" sz="1200" dirty="0"/>
          </a:p>
        </p:txBody>
      </p:sp>
      <p:sp>
        <p:nvSpPr>
          <p:cNvPr id="12" name="吹き出し: 角を丸めた四角形 11">
            <a:extLst>
              <a:ext uri="{FF2B5EF4-FFF2-40B4-BE49-F238E27FC236}">
                <a16:creationId xmlns:a16="http://schemas.microsoft.com/office/drawing/2014/main" id="{4F8AC044-EFCE-4E47-B120-2BD1E6AEDE2D}"/>
              </a:ext>
            </a:extLst>
          </p:cNvPr>
          <p:cNvSpPr/>
          <p:nvPr/>
        </p:nvSpPr>
        <p:spPr>
          <a:xfrm>
            <a:off x="3982324" y="5977955"/>
            <a:ext cx="3946468" cy="337798"/>
          </a:xfrm>
          <a:prstGeom prst="wedgeRoundRectCallout">
            <a:avLst>
              <a:gd name="adj1" fmla="val -91012"/>
              <a:gd name="adj2" fmla="val 407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VFDL</a:t>
            </a:r>
            <a:r>
              <a:rPr kumimoji="1" lang="ja-JP" altLang="en-US" sz="1200" dirty="0"/>
              <a:t>を出力するかどうか</a:t>
            </a:r>
            <a:endParaRPr kumimoji="1" lang="en-US" altLang="ja-JP" sz="1200" dirty="0"/>
          </a:p>
          <a:p>
            <a:pPr algn="ctr"/>
            <a:r>
              <a:rPr kumimoji="1" lang="en-US" altLang="ja-JP" sz="1200" dirty="0"/>
              <a:t>0</a:t>
            </a:r>
            <a:r>
              <a:rPr kumimoji="1" lang="ja-JP" altLang="en-US" sz="1200" dirty="0"/>
              <a:t>なら</a:t>
            </a:r>
            <a:r>
              <a:rPr kumimoji="1" lang="en-US" altLang="ja-JP" sz="1200" dirty="0"/>
              <a:t>VFDL</a:t>
            </a:r>
            <a:r>
              <a:rPr kumimoji="1" lang="ja-JP" altLang="en-US" sz="1200" dirty="0"/>
              <a:t>と評価、</a:t>
            </a:r>
            <a:r>
              <a:rPr kumimoji="1" lang="en-US" altLang="ja-JP" sz="1200" dirty="0"/>
              <a:t>1</a:t>
            </a:r>
            <a:r>
              <a:rPr kumimoji="1" lang="ja-JP" altLang="en-US" sz="1200" dirty="0"/>
              <a:t>なら評価だけ、</a:t>
            </a:r>
            <a:r>
              <a:rPr kumimoji="1" lang="en-US" altLang="ja-JP" sz="1200" dirty="0"/>
              <a:t>2</a:t>
            </a:r>
            <a:r>
              <a:rPr kumimoji="1" lang="ja-JP" altLang="en-US" sz="1200" dirty="0"/>
              <a:t>なら</a:t>
            </a:r>
            <a:r>
              <a:rPr kumimoji="1" lang="en-US" altLang="ja-JP" sz="1200" dirty="0"/>
              <a:t>VFDL</a:t>
            </a:r>
            <a:r>
              <a:rPr kumimoji="1" lang="ja-JP" altLang="en-US" sz="1200" dirty="0"/>
              <a:t>だけ</a:t>
            </a:r>
          </a:p>
        </p:txBody>
      </p:sp>
      <p:sp>
        <p:nvSpPr>
          <p:cNvPr id="16" name="吹き出し: 角を丸めた四角形 15">
            <a:extLst>
              <a:ext uri="{FF2B5EF4-FFF2-40B4-BE49-F238E27FC236}">
                <a16:creationId xmlns:a16="http://schemas.microsoft.com/office/drawing/2014/main" id="{39A01366-3CE7-418B-A47F-8324E3A4D3E1}"/>
              </a:ext>
            </a:extLst>
          </p:cNvPr>
          <p:cNvSpPr/>
          <p:nvPr/>
        </p:nvSpPr>
        <p:spPr>
          <a:xfrm>
            <a:off x="3982324" y="6399498"/>
            <a:ext cx="3946468" cy="337798"/>
          </a:xfrm>
          <a:prstGeom prst="wedgeRoundRectCallout">
            <a:avLst>
              <a:gd name="adj1" fmla="val -93511"/>
              <a:gd name="adj2" fmla="val 142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読み込む組立順序の最大のファイル名</a:t>
            </a:r>
          </a:p>
        </p:txBody>
      </p:sp>
      <p:sp>
        <p:nvSpPr>
          <p:cNvPr id="17" name="吹き出し: 角を丸めた四角形 16">
            <a:extLst>
              <a:ext uri="{FF2B5EF4-FFF2-40B4-BE49-F238E27FC236}">
                <a16:creationId xmlns:a16="http://schemas.microsoft.com/office/drawing/2014/main" id="{866F1C4B-ABEA-44FB-BB6D-6F09196BE084}"/>
              </a:ext>
            </a:extLst>
          </p:cNvPr>
          <p:cNvSpPr/>
          <p:nvPr/>
        </p:nvSpPr>
        <p:spPr>
          <a:xfrm>
            <a:off x="5440703" y="5535221"/>
            <a:ext cx="2806825" cy="337798"/>
          </a:xfrm>
          <a:prstGeom prst="wedgeRoundRectCallout">
            <a:avLst>
              <a:gd name="adj1" fmla="val -72174"/>
              <a:gd name="adj2" fmla="val 23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組立順序のファイル名</a:t>
            </a:r>
            <a:endParaRPr kumimoji="1" lang="en-US" altLang="ja-JP" sz="1200" dirty="0"/>
          </a:p>
          <a:p>
            <a:pPr algn="ctr"/>
            <a:r>
              <a:rPr kumimoji="1" lang="en-US" altLang="ja-JP" sz="1200" dirty="0"/>
              <a:t>※</a:t>
            </a:r>
            <a:r>
              <a:rPr kumimoji="1" lang="ja-JP" altLang="en-US" sz="1200" dirty="0"/>
              <a:t>ファイルの番号が変わる直前まで</a:t>
            </a:r>
          </a:p>
        </p:txBody>
      </p:sp>
      <p:sp>
        <p:nvSpPr>
          <p:cNvPr id="18" name="正方形/長方形 17">
            <a:extLst>
              <a:ext uri="{FF2B5EF4-FFF2-40B4-BE49-F238E27FC236}">
                <a16:creationId xmlns:a16="http://schemas.microsoft.com/office/drawing/2014/main" id="{92219E52-5B6A-4B9D-91FE-4B33FED61FDF}"/>
              </a:ext>
            </a:extLst>
          </p:cNvPr>
          <p:cNvSpPr/>
          <p:nvPr/>
        </p:nvSpPr>
        <p:spPr>
          <a:xfrm>
            <a:off x="2832848" y="1577788"/>
            <a:ext cx="98612" cy="76200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0D9BD421-4FB8-441F-9794-BDACBA8E0673}"/>
              </a:ext>
            </a:extLst>
          </p:cNvPr>
          <p:cNvCxnSpPr/>
          <p:nvPr/>
        </p:nvCxnSpPr>
        <p:spPr>
          <a:xfrm>
            <a:off x="1429871" y="1801906"/>
            <a:ext cx="1389530"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21" name="吹き出し: 角を丸めた四角形 20">
            <a:extLst>
              <a:ext uri="{FF2B5EF4-FFF2-40B4-BE49-F238E27FC236}">
                <a16:creationId xmlns:a16="http://schemas.microsoft.com/office/drawing/2014/main" id="{31468362-DEF3-455B-BDDD-6626B3DF91D6}"/>
              </a:ext>
            </a:extLst>
          </p:cNvPr>
          <p:cNvSpPr/>
          <p:nvPr/>
        </p:nvSpPr>
        <p:spPr>
          <a:xfrm>
            <a:off x="306279" y="2309679"/>
            <a:ext cx="2247184" cy="1034151"/>
          </a:xfrm>
          <a:prstGeom prst="wedgeRoundRectCallout">
            <a:avLst>
              <a:gd name="adj1" fmla="val 29255"/>
              <a:gd name="adj2" fmla="val -10081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オレンジで囲った箇所が変わるので，その直前の緑の線を引いたところまでを記述する</a:t>
            </a:r>
          </a:p>
        </p:txBody>
      </p:sp>
    </p:spTree>
    <p:extLst>
      <p:ext uri="{BB962C8B-B14F-4D97-AF65-F5344CB8AC3E}">
        <p14:creationId xmlns:p14="http://schemas.microsoft.com/office/powerpoint/2010/main" val="4247027722"/>
      </p:ext>
    </p:extLst>
  </p:cSld>
  <p:clrMapOvr>
    <a:masterClrMapping/>
  </p:clrMapOvr>
</p:sld>
</file>

<file path=ppt/theme/theme1.xml><?xml version="1.0" encoding="utf-8"?>
<a:theme xmlns:a="http://schemas.openxmlformats.org/drawingml/2006/main" name="テーマ1">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dirty="0">
            <a:solidFill>
              <a:srgbClr val="323232"/>
            </a:solidFill>
          </a:defRPr>
        </a:defPPr>
      </a:lstStyle>
    </a:txDef>
  </a:objectDefaults>
  <a:extraClrSchemeLst/>
  <a:extLst>
    <a:ext uri="{05A4C25C-085E-4340-85A3-A5531E510DB2}">
      <thm15:themeFamily xmlns:thm15="http://schemas.microsoft.com/office/thememl/2012/main" name="テーマ1" id="{46985251-D8C1-4FC5-835E-13279A47403C}" vid="{A799E654-59C2-4105-9270-F8C9041290F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D38A436686869498CDFD74D4BAB561A" ma:contentTypeVersion="12" ma:contentTypeDescription="新しいドキュメントを作成します。" ma:contentTypeScope="" ma:versionID="68c21186b0563cb70cdfefa031220723">
  <xsd:schema xmlns:xsd="http://www.w3.org/2001/XMLSchema" xmlns:xs="http://www.w3.org/2001/XMLSchema" xmlns:p="http://schemas.microsoft.com/office/2006/metadata/properties" xmlns:ns2="281d9746-bd72-4e35-9f78-a45b9075ec73" xmlns:ns3="b5110969-07ff-4b8f-bf14-b20658cbc675" targetNamespace="http://schemas.microsoft.com/office/2006/metadata/properties" ma:root="true" ma:fieldsID="cf580bc10e0115fd80abed73782b4ad8" ns2:_="" ns3:_="">
    <xsd:import namespace="281d9746-bd72-4e35-9f78-a45b9075ec73"/>
    <xsd:import namespace="b5110969-07ff-4b8f-bf14-b20658cbc6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1d9746-bd72-4e35-9f78-a45b9075ec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画像タグ" ma:readOnly="false" ma:fieldId="{5cf76f15-5ced-4ddc-b409-7134ff3c332f}" ma:taxonomyMulti="true" ma:sspId="c6420bf8-4c95-4e92-8313-b67cd5cbc3a7"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110969-07ff-4b8f-bf14-b20658cbc67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67cae95-9001-4bfe-b316-f2327d078958}" ma:internalName="TaxCatchAll" ma:showField="CatchAllData" ma:web="b5110969-07ff-4b8f-bf14-b20658cbc6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81d9746-bd72-4e35-9f78-a45b9075ec73">
      <Terms xmlns="http://schemas.microsoft.com/office/infopath/2007/PartnerControls"/>
    </lcf76f155ced4ddcb4097134ff3c332f>
    <TaxCatchAll xmlns="b5110969-07ff-4b8f-bf14-b20658cbc675" xsi:nil="true"/>
  </documentManagement>
</p:properties>
</file>

<file path=customXml/itemProps1.xml><?xml version="1.0" encoding="utf-8"?>
<ds:datastoreItem xmlns:ds="http://schemas.openxmlformats.org/officeDocument/2006/customXml" ds:itemID="{66196A5C-BBE6-4495-A0AD-F71935594CE5}"/>
</file>

<file path=customXml/itemProps2.xml><?xml version="1.0" encoding="utf-8"?>
<ds:datastoreItem xmlns:ds="http://schemas.openxmlformats.org/officeDocument/2006/customXml" ds:itemID="{B6E85A3F-E54B-4C54-A33B-BF37922E4C77}"/>
</file>

<file path=customXml/itemProps3.xml><?xml version="1.0" encoding="utf-8"?>
<ds:datastoreItem xmlns:ds="http://schemas.openxmlformats.org/officeDocument/2006/customXml" ds:itemID="{D05CD48E-922C-4464-BC28-A79F97D1EC1C}"/>
</file>

<file path=docProps/app.xml><?xml version="1.0" encoding="utf-8"?>
<Properties xmlns="http://schemas.openxmlformats.org/officeDocument/2006/extended-properties" xmlns:vt="http://schemas.openxmlformats.org/officeDocument/2006/docPropsVTypes">
  <Template>テーマ1</Template>
  <TotalTime>271</TotalTime>
  <Words>933</Words>
  <Application>Microsoft Office PowerPoint</Application>
  <PresentationFormat>画面に合わせる (4:3)</PresentationFormat>
  <Paragraphs>164</Paragraphs>
  <Slides>12</Slides>
  <Notes>1</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游ゴシック Medium</vt:lpstr>
      <vt:lpstr>Arial</vt:lpstr>
      <vt:lpstr>Calibri</vt:lpstr>
      <vt:lpstr>Calibri Light</vt:lpstr>
      <vt:lpstr>テーマ1</vt:lpstr>
      <vt:lpstr>VFDL導出について</vt:lpstr>
      <vt:lpstr>複数の作業に対応したVFDLの導出手順</vt:lpstr>
      <vt:lpstr>このシステムが対応している箇所</vt:lpstr>
      <vt:lpstr>対応した動作</vt:lpstr>
      <vt:lpstr>インプットデータについて</vt:lpstr>
      <vt:lpstr>変化のパターンリスト</vt:lpstr>
      <vt:lpstr>動作付き組立順序</vt:lpstr>
      <vt:lpstr>システムパラメータについて</vt:lpstr>
      <vt:lpstr>システムパラメータについて~組立順序のファイル名について~</vt:lpstr>
      <vt:lpstr>VFDLのファイルをPLPシステムで作成されるVfdlフォルダの中に入れる</vt:lpstr>
      <vt:lpstr>PLPシステムで動画を見る</vt:lpstr>
      <vt:lpstr>動作変更の例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多様な動作の組立作業の導出</dc:title>
  <dc:creator>takei hiroki</dc:creator>
  <cp:lastModifiedBy>takei hiroki</cp:lastModifiedBy>
  <cp:revision>27</cp:revision>
  <dcterms:created xsi:type="dcterms:W3CDTF">2021-01-13T16:26:24Z</dcterms:created>
  <dcterms:modified xsi:type="dcterms:W3CDTF">2021-03-31T08:38:32Z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0x010100BD38A436686869498CDFD74D4BAB561A</vt:lpwstr>
  </property>
</Properties>
</file>