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697" r:id="rId3"/>
    <p:sldId id="696" r:id="rId4"/>
    <p:sldId id="705" r:id="rId5"/>
    <p:sldId id="706" r:id="rId6"/>
    <p:sldId id="74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>
      <p:cViewPr>
        <p:scale>
          <a:sx n="66" d="100"/>
          <a:sy n="66" d="100"/>
        </p:scale>
        <p:origin x="2011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rgbClr val="32323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32323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3A0D-5DE0-4EF5-9AAF-497432D43359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3894-C1C5-412B-82CC-C73F7490A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5516889-2605-4444-8141-DC5CA3FDF24A}"/>
              </a:ext>
            </a:extLst>
          </p:cNvPr>
          <p:cNvSpPr/>
          <p:nvPr/>
        </p:nvSpPr>
        <p:spPr>
          <a:xfrm>
            <a:off x="0" y="3509963"/>
            <a:ext cx="9144000" cy="92075"/>
          </a:xfrm>
          <a:prstGeom prst="rect">
            <a:avLst/>
          </a:prstGeom>
          <a:solidFill>
            <a:srgbClr val="65B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0354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3A0D-5DE0-4EF5-9AAF-497432D43359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3894-C1C5-412B-82CC-C73F7490A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33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3A0D-5DE0-4EF5-9AAF-497432D43359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3894-C1C5-412B-82CC-C73F7490A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90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045" y="182118"/>
            <a:ext cx="8635042" cy="4561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100" b="1">
                <a:solidFill>
                  <a:srgbClr val="32323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877957"/>
            <a:ext cx="8635042" cy="5264502"/>
          </a:xfrm>
        </p:spPr>
        <p:txBody>
          <a:bodyPr/>
          <a:lstStyle>
            <a:lvl1pPr>
              <a:defRPr sz="1800">
                <a:solidFill>
                  <a:srgbClr val="505050"/>
                </a:solidFill>
              </a:defRPr>
            </a:lvl1pPr>
            <a:lvl2pPr>
              <a:defRPr sz="1500">
                <a:solidFill>
                  <a:srgbClr val="505050"/>
                </a:solidFill>
              </a:defRPr>
            </a:lvl2pPr>
            <a:lvl3pPr>
              <a:defRPr sz="1350">
                <a:solidFill>
                  <a:srgbClr val="505050"/>
                </a:solidFill>
              </a:defRPr>
            </a:lvl3pPr>
            <a:lvl4pPr>
              <a:defRPr sz="1200">
                <a:solidFill>
                  <a:srgbClr val="505050"/>
                </a:solidFill>
              </a:defRPr>
            </a:lvl4pPr>
            <a:lvl5pPr>
              <a:defRPr sz="1200">
                <a:solidFill>
                  <a:srgbClr val="50505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3A0D-5DE0-4EF5-9AAF-497432D43359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3687" y="273148"/>
            <a:ext cx="2057400" cy="365125"/>
          </a:xfrm>
        </p:spPr>
        <p:txBody>
          <a:bodyPr/>
          <a:lstStyle>
            <a:lvl1pPr>
              <a:defRPr sz="1200">
                <a:solidFill>
                  <a:srgbClr val="505050"/>
                </a:solidFill>
              </a:defRPr>
            </a:lvl1pPr>
          </a:lstStyle>
          <a:p>
            <a:fld id="{64F53894-C1C5-412B-82CC-C73F7490A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48B0A0-51F9-4DEF-A3D9-B95673C399C6}"/>
              </a:ext>
            </a:extLst>
          </p:cNvPr>
          <p:cNvSpPr/>
          <p:nvPr/>
        </p:nvSpPr>
        <p:spPr>
          <a:xfrm>
            <a:off x="1" y="698179"/>
            <a:ext cx="9144000" cy="61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A35475C-126D-474D-8774-2A78083ACAFB}"/>
              </a:ext>
            </a:extLst>
          </p:cNvPr>
          <p:cNvSpPr/>
          <p:nvPr/>
        </p:nvSpPr>
        <p:spPr>
          <a:xfrm>
            <a:off x="0" y="655840"/>
            <a:ext cx="9144000" cy="25200"/>
          </a:xfrm>
          <a:prstGeom prst="rect">
            <a:avLst/>
          </a:prstGeom>
          <a:solidFill>
            <a:srgbClr val="65B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56407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3A0D-5DE0-4EF5-9AAF-497432D43359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3894-C1C5-412B-82CC-C73F7490A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12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3A0D-5DE0-4EF5-9AAF-497432D43359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3894-C1C5-412B-82CC-C73F7490A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20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3A0D-5DE0-4EF5-9AAF-497432D43359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3894-C1C5-412B-82CC-C73F7490A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52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3A0D-5DE0-4EF5-9AAF-497432D43359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3894-C1C5-412B-82CC-C73F7490A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57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3A0D-5DE0-4EF5-9AAF-497432D43359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3894-C1C5-412B-82CC-C73F7490A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0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3A0D-5DE0-4EF5-9AAF-497432D43359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3894-C1C5-412B-82CC-C73F7490A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1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3A0D-5DE0-4EF5-9AAF-497432D43359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3894-C1C5-412B-82CC-C73F7490A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85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3A0D-5DE0-4EF5-9AAF-497432D43359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53894-C1C5-412B-82CC-C73F7490A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6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36547-DEAF-45B1-8E80-55E23B167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動作付き組立順序作成について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908D45-881F-42BE-B6E8-27267BBD4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600" dirty="0"/>
              <a:t>経営工学研究室</a:t>
            </a:r>
            <a:endParaRPr kumimoji="1" lang="en-US" altLang="ja-JP" sz="1600" dirty="0"/>
          </a:p>
          <a:p>
            <a:r>
              <a:rPr lang="ja-JP" altLang="en-US" sz="1600" dirty="0"/>
              <a:t>修士</a:t>
            </a:r>
            <a:r>
              <a:rPr lang="en-US" altLang="ja-JP" sz="1600" dirty="0"/>
              <a:t>2</a:t>
            </a:r>
            <a:r>
              <a:rPr lang="ja-JP" altLang="en-US" sz="1600"/>
              <a:t>年武井宏樹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6003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7CEEE-45C9-4E00-B442-42940213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複数の作業に対応した</a:t>
            </a:r>
            <a:r>
              <a:rPr kumimoji="1" lang="en-US" altLang="ja-JP" dirty="0"/>
              <a:t>VFDL</a:t>
            </a:r>
            <a:r>
              <a:rPr kumimoji="1" lang="ja-JP" altLang="en-US" dirty="0"/>
              <a:t>の導出手順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E3D8215-7F77-4F70-A1AE-159495A269BA}"/>
              </a:ext>
            </a:extLst>
          </p:cNvPr>
          <p:cNvGrpSpPr/>
          <p:nvPr/>
        </p:nvGrpSpPr>
        <p:grpSpPr>
          <a:xfrm>
            <a:off x="4563533" y="1155338"/>
            <a:ext cx="4550321" cy="3584103"/>
            <a:chOff x="4563534" y="1155338"/>
            <a:chExt cx="4499536" cy="3584103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5008A27A-AE0B-4695-8FA6-CD994E94FEDB}"/>
                </a:ext>
              </a:extLst>
            </p:cNvPr>
            <p:cNvSpPr/>
            <p:nvPr/>
          </p:nvSpPr>
          <p:spPr>
            <a:xfrm>
              <a:off x="7340266" y="3041054"/>
              <a:ext cx="1722804" cy="1698387"/>
            </a:xfrm>
            <a:prstGeom prst="roundRect">
              <a:avLst>
                <a:gd name="adj" fmla="val 33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41D9B3B-C9C8-4330-A2F7-A5EEA3BE663A}"/>
                </a:ext>
              </a:extLst>
            </p:cNvPr>
            <p:cNvSpPr/>
            <p:nvPr/>
          </p:nvSpPr>
          <p:spPr>
            <a:xfrm>
              <a:off x="6568583" y="1786962"/>
              <a:ext cx="2494486" cy="1664420"/>
            </a:xfrm>
            <a:prstGeom prst="roundRect">
              <a:avLst>
                <a:gd name="adj" fmla="val 33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93ABD08-4756-4696-8D3B-EC7D0740674D}"/>
                </a:ext>
              </a:extLst>
            </p:cNvPr>
            <p:cNvSpPr/>
            <p:nvPr/>
          </p:nvSpPr>
          <p:spPr>
            <a:xfrm>
              <a:off x="4563534" y="1155338"/>
              <a:ext cx="4499535" cy="7334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C157912-19D8-4105-A52A-A0D5373246F0}"/>
              </a:ext>
            </a:extLst>
          </p:cNvPr>
          <p:cNvGrpSpPr/>
          <p:nvPr/>
        </p:nvGrpSpPr>
        <p:grpSpPr>
          <a:xfrm>
            <a:off x="3823043" y="2362099"/>
            <a:ext cx="3470389" cy="1700191"/>
            <a:chOff x="3812609" y="2437002"/>
            <a:chExt cx="3470389" cy="162911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9CB80DCC-E2DC-41F8-86A8-33735614AB78}"/>
                </a:ext>
              </a:extLst>
            </p:cNvPr>
            <p:cNvSpPr/>
            <p:nvPr/>
          </p:nvSpPr>
          <p:spPr>
            <a:xfrm>
              <a:off x="3812609" y="2437002"/>
              <a:ext cx="1665946" cy="1627387"/>
            </a:xfrm>
            <a:prstGeom prst="roundRect">
              <a:avLst>
                <a:gd name="adj" fmla="val 545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D4927E73-DEA2-4C27-90AE-76083AB2B5DD}"/>
                </a:ext>
              </a:extLst>
            </p:cNvPr>
            <p:cNvSpPr/>
            <p:nvPr/>
          </p:nvSpPr>
          <p:spPr>
            <a:xfrm>
              <a:off x="5209203" y="3535359"/>
              <a:ext cx="2073795" cy="530759"/>
            </a:xfrm>
            <a:prstGeom prst="roundRect">
              <a:avLst>
                <a:gd name="adj" fmla="val 545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18DDCD1-9B64-46EF-9187-8997E59F08E5}"/>
              </a:ext>
            </a:extLst>
          </p:cNvPr>
          <p:cNvGrpSpPr/>
          <p:nvPr/>
        </p:nvGrpSpPr>
        <p:grpSpPr>
          <a:xfrm>
            <a:off x="1097276" y="2364023"/>
            <a:ext cx="4327802" cy="3070716"/>
            <a:chOff x="1097276" y="2364023"/>
            <a:chExt cx="4327802" cy="3070716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38154F62-F9EC-4ACA-9E1D-19C36C3B03E7}"/>
                </a:ext>
              </a:extLst>
            </p:cNvPr>
            <p:cNvSpPr/>
            <p:nvPr/>
          </p:nvSpPr>
          <p:spPr>
            <a:xfrm>
              <a:off x="3282289" y="4507393"/>
              <a:ext cx="2142789" cy="92337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D087AAA2-1D93-46EA-8666-B6FF0F462F99}"/>
                </a:ext>
              </a:extLst>
            </p:cNvPr>
            <p:cNvSpPr/>
            <p:nvPr/>
          </p:nvSpPr>
          <p:spPr>
            <a:xfrm>
              <a:off x="1097276" y="2364023"/>
              <a:ext cx="2618047" cy="3070716"/>
            </a:xfrm>
            <a:prstGeom prst="roundRect">
              <a:avLst>
                <a:gd name="adj" fmla="val 501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D8FDEC7-E673-4EB2-947B-187AFF068336}"/>
              </a:ext>
            </a:extLst>
          </p:cNvPr>
          <p:cNvGrpSpPr/>
          <p:nvPr/>
        </p:nvGrpSpPr>
        <p:grpSpPr>
          <a:xfrm>
            <a:off x="3371862" y="1088947"/>
            <a:ext cx="972108" cy="785443"/>
            <a:chOff x="2481964" y="798242"/>
            <a:chExt cx="972108" cy="785443"/>
          </a:xfrm>
        </p:grpSpPr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3391C38F-B6FC-4EA2-8089-80936680606E}"/>
                </a:ext>
              </a:extLst>
            </p:cNvPr>
            <p:cNvSpPr/>
            <p:nvPr/>
          </p:nvSpPr>
          <p:spPr>
            <a:xfrm>
              <a:off x="2488131" y="798242"/>
              <a:ext cx="965941" cy="748382"/>
            </a:xfrm>
            <a:prstGeom prst="roundRect">
              <a:avLst>
                <a:gd name="adj" fmla="val 743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4BEA15EB-8308-418C-B880-D8C67E54466B}"/>
                </a:ext>
              </a:extLst>
            </p:cNvPr>
            <p:cNvGrpSpPr/>
            <p:nvPr/>
          </p:nvGrpSpPr>
          <p:grpSpPr>
            <a:xfrm>
              <a:off x="2481964" y="887238"/>
              <a:ext cx="972108" cy="696447"/>
              <a:chOff x="210642" y="449508"/>
              <a:chExt cx="1584176" cy="1134948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4E2B69BC-C18D-4249-B38F-32AEB9674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798" y="449508"/>
                <a:ext cx="591911" cy="591912"/>
              </a:xfrm>
              <a:prstGeom prst="rect">
                <a:avLst/>
              </a:prstGeom>
            </p:spPr>
          </p:pic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6CA7F19-BCE8-4A5A-A791-56949A57805E}"/>
                  </a:ext>
                </a:extLst>
              </p:cNvPr>
              <p:cNvSpPr txBox="1"/>
              <p:nvPr/>
            </p:nvSpPr>
            <p:spPr>
              <a:xfrm>
                <a:off x="210642" y="982583"/>
                <a:ext cx="1584176" cy="60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900" dirty="0"/>
                  <a:t>Maya</a:t>
                </a:r>
              </a:p>
              <a:p>
                <a:pPr algn="ctr"/>
                <a:r>
                  <a:rPr lang="en-US" altLang="ja-JP" sz="900" dirty="0"/>
                  <a:t>(PLP</a:t>
                </a:r>
                <a:r>
                  <a:rPr lang="ja-JP" altLang="en-US" sz="900" dirty="0"/>
                  <a:t>システム</a:t>
                </a:r>
                <a:r>
                  <a:rPr lang="en-US" altLang="ja-JP" sz="900" dirty="0"/>
                  <a:t>)</a:t>
                </a:r>
                <a:endParaRPr kumimoji="1" lang="ja-JP" altLang="en-US" sz="900" dirty="0"/>
              </a:p>
            </p:txBody>
          </p:sp>
        </p:grp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652780E-D656-4B08-B7E4-7FB7ADD20784}"/>
              </a:ext>
            </a:extLst>
          </p:cNvPr>
          <p:cNvGrpSpPr/>
          <p:nvPr/>
        </p:nvGrpSpPr>
        <p:grpSpPr>
          <a:xfrm>
            <a:off x="979357" y="1155338"/>
            <a:ext cx="2017832" cy="622659"/>
            <a:chOff x="4757967" y="-179977"/>
            <a:chExt cx="2466917" cy="600814"/>
          </a:xfrm>
        </p:grpSpPr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191B264B-FDC5-4F98-A6F1-A5FDCEA5E43D}"/>
                </a:ext>
              </a:extLst>
            </p:cNvPr>
            <p:cNvSpPr/>
            <p:nvPr/>
          </p:nvSpPr>
          <p:spPr>
            <a:xfrm>
              <a:off x="4757967" y="-179977"/>
              <a:ext cx="2461139" cy="600814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E7F7925-C85B-457B-85AA-C15D29957A86}"/>
                </a:ext>
              </a:extLst>
            </p:cNvPr>
            <p:cNvSpPr txBox="1"/>
            <p:nvPr/>
          </p:nvSpPr>
          <p:spPr>
            <a:xfrm>
              <a:off x="6009243" y="-115011"/>
              <a:ext cx="1215641" cy="504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3DCAD</a:t>
              </a:r>
            </a:p>
            <a:p>
              <a:pPr algn="ctr"/>
              <a:r>
                <a:rPr kumimoji="1" lang="ja-JP" altLang="en-US" sz="1400" dirty="0"/>
                <a:t>データ</a:t>
              </a:r>
            </a:p>
          </p:txBody>
        </p:sp>
      </p:grp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3ECBE70-7ABC-4783-85F4-E3234A2C20DD}"/>
              </a:ext>
            </a:extLst>
          </p:cNvPr>
          <p:cNvCxnSpPr>
            <a:cxnSpLocks/>
            <a:stCxn id="20" idx="2"/>
            <a:endCxn id="15" idx="1"/>
          </p:cNvCxnSpPr>
          <p:nvPr/>
        </p:nvCxnSpPr>
        <p:spPr>
          <a:xfrm flipV="1">
            <a:off x="2914631" y="1463138"/>
            <a:ext cx="463398" cy="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平行四辺形 22">
            <a:extLst>
              <a:ext uri="{FF2B5EF4-FFF2-40B4-BE49-F238E27FC236}">
                <a16:creationId xmlns:a16="http://schemas.microsoft.com/office/drawing/2014/main" id="{79CC770B-BBFC-4E51-B715-4802F26105AB}"/>
              </a:ext>
            </a:extLst>
          </p:cNvPr>
          <p:cNvSpPr/>
          <p:nvPr/>
        </p:nvSpPr>
        <p:spPr>
          <a:xfrm>
            <a:off x="1340228" y="2535451"/>
            <a:ext cx="2351856" cy="91034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・部品属性</a:t>
            </a:r>
            <a:endParaRPr kumimoji="1" lang="en-US" altLang="ja-JP" sz="1400" dirty="0"/>
          </a:p>
          <a:p>
            <a:r>
              <a:rPr kumimoji="1" lang="ja-JP" altLang="en-US" sz="1400" dirty="0"/>
              <a:t>・中間製品属性</a:t>
            </a:r>
            <a:endParaRPr kumimoji="1" lang="en-US" altLang="ja-JP" sz="1400" dirty="0"/>
          </a:p>
          <a:p>
            <a:r>
              <a:rPr kumimoji="1" lang="ja-JP" altLang="en-US" sz="1400" dirty="0"/>
              <a:t>・組立位置情報</a:t>
            </a:r>
            <a:endParaRPr kumimoji="1" lang="en-US" altLang="ja-JP" sz="1400" dirty="0"/>
          </a:p>
          <a:p>
            <a:r>
              <a:rPr kumimoji="1" lang="ja-JP" altLang="en-US" sz="1400" dirty="0"/>
              <a:t>・組付表</a:t>
            </a:r>
            <a:endParaRPr kumimoji="1" lang="en-US" altLang="ja-JP" sz="1400" dirty="0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1DE6CE82-B906-48BB-A723-A1D6FB9A80A0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rot="5400000">
            <a:off x="2856506" y="1534040"/>
            <a:ext cx="661061" cy="1341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DD670AC-D90A-4542-8FF0-972CAC0CA498}"/>
              </a:ext>
            </a:extLst>
          </p:cNvPr>
          <p:cNvSpPr/>
          <p:nvPr/>
        </p:nvSpPr>
        <p:spPr>
          <a:xfrm>
            <a:off x="1516499" y="4674694"/>
            <a:ext cx="1775327" cy="5460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両手組付けリスト作成システム</a:t>
            </a:r>
          </a:p>
        </p:txBody>
      </p:sp>
      <p:sp>
        <p:nvSpPr>
          <p:cNvPr id="26" name="平行四辺形 25">
            <a:extLst>
              <a:ext uri="{FF2B5EF4-FFF2-40B4-BE49-F238E27FC236}">
                <a16:creationId xmlns:a16="http://schemas.microsoft.com/office/drawing/2014/main" id="{D89EE0A6-DF65-4ADB-AAEC-F8FE813286F7}"/>
              </a:ext>
            </a:extLst>
          </p:cNvPr>
          <p:cNvSpPr/>
          <p:nvPr/>
        </p:nvSpPr>
        <p:spPr>
          <a:xfrm>
            <a:off x="3986962" y="2672369"/>
            <a:ext cx="1184428" cy="3116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組立順序</a:t>
            </a:r>
            <a:endParaRPr kumimoji="1" lang="en-US" altLang="ja-JP" sz="14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2FDE084A-A08A-4969-9923-2E350292C4B3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rot="16200000" flipH="1">
            <a:off x="3819557" y="1912749"/>
            <a:ext cx="797979" cy="7212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平行四辺形 27">
            <a:extLst>
              <a:ext uri="{FF2B5EF4-FFF2-40B4-BE49-F238E27FC236}">
                <a16:creationId xmlns:a16="http://schemas.microsoft.com/office/drawing/2014/main" id="{9CCC4C77-FB46-437A-ABFD-EE7D4FA75CF9}"/>
              </a:ext>
            </a:extLst>
          </p:cNvPr>
          <p:cNvSpPr/>
          <p:nvPr/>
        </p:nvSpPr>
        <p:spPr>
          <a:xfrm>
            <a:off x="3852563" y="4670214"/>
            <a:ext cx="1453226" cy="546087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両手組付けリスト</a:t>
            </a:r>
            <a:endParaRPr kumimoji="1" lang="en-US" altLang="ja-JP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FCF88BE-1245-4988-ACA9-2212F8262FEF}"/>
              </a:ext>
            </a:extLst>
          </p:cNvPr>
          <p:cNvCxnSpPr>
            <a:cxnSpLocks/>
            <a:stCxn id="25" idx="3"/>
            <a:endCxn id="28" idx="5"/>
          </p:cNvCxnSpPr>
          <p:nvPr/>
        </p:nvCxnSpPr>
        <p:spPr>
          <a:xfrm flipV="1">
            <a:off x="3291826" y="4943258"/>
            <a:ext cx="628998" cy="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822EF41-0E96-4FE5-BB0F-B23A4EB883FA}"/>
              </a:ext>
            </a:extLst>
          </p:cNvPr>
          <p:cNvSpPr/>
          <p:nvPr/>
        </p:nvSpPr>
        <p:spPr>
          <a:xfrm>
            <a:off x="3852563" y="3545814"/>
            <a:ext cx="1453226" cy="4782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動作付き組立順序作成システム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24C2286-6A75-412D-BC3D-9B3B35B84A8A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4579176" y="2984032"/>
            <a:ext cx="0" cy="56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19F298C-17B6-4F8D-8C12-EFEBB95BEC67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flipV="1">
            <a:off x="4579176" y="4024086"/>
            <a:ext cx="0" cy="64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平行四辺形 32">
            <a:extLst>
              <a:ext uri="{FF2B5EF4-FFF2-40B4-BE49-F238E27FC236}">
                <a16:creationId xmlns:a16="http://schemas.microsoft.com/office/drawing/2014/main" id="{547D5753-A617-4E5C-973A-90B21FDD0651}"/>
              </a:ext>
            </a:extLst>
          </p:cNvPr>
          <p:cNvSpPr/>
          <p:nvPr/>
        </p:nvSpPr>
        <p:spPr>
          <a:xfrm>
            <a:off x="5596709" y="3532536"/>
            <a:ext cx="1633855" cy="499669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動作付き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組立順序</a:t>
            </a:r>
            <a:endParaRPr kumimoji="1" lang="en-US" altLang="ja-JP" sz="14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FA0FA02-A607-4EC3-9D22-A065541E33DE}"/>
              </a:ext>
            </a:extLst>
          </p:cNvPr>
          <p:cNvCxnSpPr>
            <a:cxnSpLocks/>
            <a:stCxn id="30" idx="3"/>
            <a:endCxn id="33" idx="5"/>
          </p:cNvCxnSpPr>
          <p:nvPr/>
        </p:nvCxnSpPr>
        <p:spPr>
          <a:xfrm flipV="1">
            <a:off x="5305789" y="3782371"/>
            <a:ext cx="353379" cy="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A12ABA93-5174-464D-924C-604983A63C4E}"/>
              </a:ext>
            </a:extLst>
          </p:cNvPr>
          <p:cNvSpPr/>
          <p:nvPr/>
        </p:nvSpPr>
        <p:spPr>
          <a:xfrm>
            <a:off x="7144107" y="2813379"/>
            <a:ext cx="1918963" cy="5460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作業別シミュレーションシステム</a:t>
            </a: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3864F643-A006-4927-93D4-4E7B68E2FBBB}"/>
              </a:ext>
            </a:extLst>
          </p:cNvPr>
          <p:cNvCxnSpPr>
            <a:cxnSpLocks/>
            <a:stCxn id="60" idx="2"/>
            <a:endCxn id="38" idx="0"/>
          </p:cNvCxnSpPr>
          <p:nvPr/>
        </p:nvCxnSpPr>
        <p:spPr>
          <a:xfrm rot="5400000">
            <a:off x="8053316" y="2490435"/>
            <a:ext cx="373217" cy="272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平行四辺形 39">
            <a:extLst>
              <a:ext uri="{FF2B5EF4-FFF2-40B4-BE49-F238E27FC236}">
                <a16:creationId xmlns:a16="http://schemas.microsoft.com/office/drawing/2014/main" id="{AEBF9CC4-CF9C-4AC1-B34E-AAC515421F9D}"/>
              </a:ext>
            </a:extLst>
          </p:cNvPr>
          <p:cNvSpPr/>
          <p:nvPr/>
        </p:nvSpPr>
        <p:spPr>
          <a:xfrm>
            <a:off x="7463129" y="4250530"/>
            <a:ext cx="1309056" cy="402132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VFDL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7773864-B3E7-4BF0-8395-610D2ACB6E8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8103589" y="3359466"/>
            <a:ext cx="14068" cy="89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8A99D077-5EAE-4F4B-8E06-F286E0561911}"/>
              </a:ext>
            </a:extLst>
          </p:cNvPr>
          <p:cNvCxnSpPr>
            <a:cxnSpLocks/>
            <a:stCxn id="33" idx="1"/>
            <a:endCxn id="38" idx="1"/>
          </p:cNvCxnSpPr>
          <p:nvPr/>
        </p:nvCxnSpPr>
        <p:spPr>
          <a:xfrm rot="5400000" flipH="1" flipV="1">
            <a:off x="6587045" y="2975474"/>
            <a:ext cx="446113" cy="668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AED35ACB-1AB5-4B73-A7BA-6E9CAE1C3E19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rot="16200000" flipH="1">
            <a:off x="7242468" y="1952258"/>
            <a:ext cx="963660" cy="758581"/>
          </a:xfrm>
          <a:prstGeom prst="bentConnector3">
            <a:avLst>
              <a:gd name="adj1" fmla="val 741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88D832C4-1077-4BBA-885D-D7DF51C7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80" y="1287936"/>
            <a:ext cx="1014380" cy="350160"/>
          </a:xfrm>
          <a:prstGeom prst="rect">
            <a:avLst/>
          </a:prstGeom>
        </p:spPr>
      </p:pic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A579918-6E8A-4C0A-8D2E-72B71CDD9596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>
            <a:off x="2402363" y="3445794"/>
            <a:ext cx="1800" cy="122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平行四辺形 49">
            <a:extLst>
              <a:ext uri="{FF2B5EF4-FFF2-40B4-BE49-F238E27FC236}">
                <a16:creationId xmlns:a16="http://schemas.microsoft.com/office/drawing/2014/main" id="{0056121B-53B7-4EB9-A94D-8162A97A8CBD}"/>
              </a:ext>
            </a:extLst>
          </p:cNvPr>
          <p:cNvSpPr/>
          <p:nvPr/>
        </p:nvSpPr>
        <p:spPr>
          <a:xfrm>
            <a:off x="1097276" y="3637280"/>
            <a:ext cx="2596652" cy="91034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・部品特性</a:t>
            </a:r>
            <a:endParaRPr kumimoji="1" lang="en-US" altLang="ja-JP" sz="1400" dirty="0"/>
          </a:p>
          <a:p>
            <a:r>
              <a:rPr kumimoji="1" lang="ja-JP" altLang="en-US" sz="1400" dirty="0"/>
              <a:t>・接触線特性</a:t>
            </a:r>
            <a:endParaRPr kumimoji="1" lang="en-US" altLang="ja-JP" sz="1400" dirty="0"/>
          </a:p>
          <a:p>
            <a:r>
              <a:rPr kumimoji="1" lang="ja-JP" altLang="en-US" sz="1400" dirty="0"/>
              <a:t>・</a:t>
            </a:r>
            <a:r>
              <a:rPr kumimoji="1" lang="ja-JP" altLang="en-US" sz="1400" dirty="0">
                <a:solidFill>
                  <a:srgbClr val="323232"/>
                </a:solidFill>
              </a:rPr>
              <a:t>部品特性要因評価</a:t>
            </a:r>
          </a:p>
          <a:p>
            <a:r>
              <a:rPr kumimoji="1" lang="ja-JP" altLang="en-US" sz="1400" dirty="0"/>
              <a:t>・</a:t>
            </a:r>
            <a:r>
              <a:rPr kumimoji="1" lang="ja-JP" altLang="en-US" sz="1400" dirty="0">
                <a:solidFill>
                  <a:srgbClr val="323232"/>
                </a:solidFill>
              </a:rPr>
              <a:t>組付け特性要因評価</a:t>
            </a:r>
          </a:p>
        </p:txBody>
      </p:sp>
      <p:sp>
        <p:nvSpPr>
          <p:cNvPr id="51" name="フローチャート: 手操作入力 50">
            <a:extLst>
              <a:ext uri="{FF2B5EF4-FFF2-40B4-BE49-F238E27FC236}">
                <a16:creationId xmlns:a16="http://schemas.microsoft.com/office/drawing/2014/main" id="{EC70FAC8-FF0F-4C04-BA10-EF4D9BA14E0E}"/>
              </a:ext>
            </a:extLst>
          </p:cNvPr>
          <p:cNvSpPr/>
          <p:nvPr/>
        </p:nvSpPr>
        <p:spPr>
          <a:xfrm>
            <a:off x="110105" y="5619405"/>
            <a:ext cx="1418032" cy="644301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323232"/>
                </a:solidFill>
              </a:rPr>
              <a:t>やりづらさに関する情報</a:t>
            </a:r>
            <a:endParaRPr kumimoji="1" lang="ja-JP" altLang="en-US" sz="1600" dirty="0">
              <a:solidFill>
                <a:srgbClr val="323232"/>
              </a:solidFill>
            </a:endParaRPr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7EDE7F7A-E7A8-4056-87C5-C239C83C8B81}"/>
              </a:ext>
            </a:extLst>
          </p:cNvPr>
          <p:cNvCxnSpPr>
            <a:cxnSpLocks/>
            <a:stCxn id="51" idx="0"/>
            <a:endCxn id="50" idx="5"/>
          </p:cNvCxnSpPr>
          <p:nvPr/>
        </p:nvCxnSpPr>
        <p:spPr>
          <a:xfrm rot="5400000" flipH="1" flipV="1">
            <a:off x="219404" y="4692170"/>
            <a:ext cx="1591383" cy="391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1091CC6-5D08-4CD2-A231-E90669C6A655}"/>
              </a:ext>
            </a:extLst>
          </p:cNvPr>
          <p:cNvSpPr txBox="1"/>
          <p:nvPr/>
        </p:nvSpPr>
        <p:spPr>
          <a:xfrm>
            <a:off x="332122" y="6256218"/>
            <a:ext cx="92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rgbClr val="323232"/>
                </a:solidFill>
              </a:rPr>
              <a:t>手入力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B3A7C17-E7D1-4A36-917A-3E65D94CB5A2}"/>
              </a:ext>
            </a:extLst>
          </p:cNvPr>
          <p:cNvSpPr txBox="1"/>
          <p:nvPr/>
        </p:nvSpPr>
        <p:spPr>
          <a:xfrm>
            <a:off x="474964" y="2042267"/>
            <a:ext cx="193945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ja-JP" altLang="en-US" sz="1200" b="1" dirty="0">
                <a:solidFill>
                  <a:srgbClr val="323232"/>
                </a:solidFill>
              </a:rPr>
              <a:t>①組付けが</a:t>
            </a:r>
            <a:r>
              <a:rPr kumimoji="1" lang="en-US" altLang="ja-JP" sz="1200" b="1" dirty="0">
                <a:solidFill>
                  <a:srgbClr val="323232"/>
                </a:solidFill>
              </a:rPr>
              <a:t>10</a:t>
            </a:r>
            <a:r>
              <a:rPr kumimoji="1" lang="ja-JP" altLang="en-US" sz="1200" b="1" dirty="0">
                <a:solidFill>
                  <a:srgbClr val="323232"/>
                </a:solidFill>
              </a:rPr>
              <a:t>種類の作業のうちどれになるか分類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B9D263C-333F-4219-88B3-29DCAE16718D}"/>
              </a:ext>
            </a:extLst>
          </p:cNvPr>
          <p:cNvSpPr txBox="1"/>
          <p:nvPr/>
        </p:nvSpPr>
        <p:spPr>
          <a:xfrm>
            <a:off x="4830008" y="2173872"/>
            <a:ext cx="14532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ja-JP" altLang="en-US" sz="1200" b="1" dirty="0">
                <a:solidFill>
                  <a:srgbClr val="323232"/>
                </a:solidFill>
              </a:rPr>
              <a:t>②組立順序に動作番号を付ける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BC9B226-ACAB-485B-8015-9246DA91E02E}"/>
              </a:ext>
            </a:extLst>
          </p:cNvPr>
          <p:cNvSpPr txBox="1"/>
          <p:nvPr/>
        </p:nvSpPr>
        <p:spPr>
          <a:xfrm>
            <a:off x="4800032" y="859619"/>
            <a:ext cx="142542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ja-JP" altLang="en-US" sz="1200" b="1" dirty="0">
                <a:solidFill>
                  <a:srgbClr val="323232"/>
                </a:solidFill>
              </a:rPr>
              <a:t>③</a:t>
            </a:r>
            <a:r>
              <a:rPr kumimoji="1" lang="en-US" altLang="ja-JP" sz="1200" b="1" dirty="0">
                <a:solidFill>
                  <a:srgbClr val="323232"/>
                </a:solidFill>
              </a:rPr>
              <a:t>VFDL</a:t>
            </a:r>
            <a:r>
              <a:rPr kumimoji="1" lang="ja-JP" altLang="en-US" sz="1200" b="1" dirty="0">
                <a:solidFill>
                  <a:srgbClr val="323232"/>
                </a:solidFill>
              </a:rPr>
              <a:t>を作成する</a:t>
            </a: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54815CA7-59A2-4F1C-97F1-F6AEA14F4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055" y="5494260"/>
            <a:ext cx="1185734" cy="1274886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0121024E-F341-42DC-BB49-EF6BEB209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562" y="4903543"/>
            <a:ext cx="1412299" cy="16185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0" name="フローチャート: 手操作入力 59">
            <a:extLst>
              <a:ext uri="{FF2B5EF4-FFF2-40B4-BE49-F238E27FC236}">
                <a16:creationId xmlns:a16="http://schemas.microsoft.com/office/drawing/2014/main" id="{6DBDEA1A-8800-40A8-B8D1-1359D3980200}"/>
              </a:ext>
            </a:extLst>
          </p:cNvPr>
          <p:cNvSpPr/>
          <p:nvPr/>
        </p:nvSpPr>
        <p:spPr>
          <a:xfrm>
            <a:off x="7721601" y="1786961"/>
            <a:ext cx="1309316" cy="653201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rgbClr val="323232"/>
                </a:solidFill>
              </a:rPr>
              <a:t>レイアウト情報</a:t>
            </a:r>
            <a:endParaRPr kumimoji="1" lang="en-US" altLang="ja-JP" sz="1100" dirty="0">
              <a:solidFill>
                <a:srgbClr val="323232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rgbClr val="323232"/>
                </a:solidFill>
              </a:rPr>
              <a:t>変化のパターンリスト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C88E823-27D8-4E1D-9260-1587D7320B37}"/>
              </a:ext>
            </a:extLst>
          </p:cNvPr>
          <p:cNvSpPr txBox="1"/>
          <p:nvPr/>
        </p:nvSpPr>
        <p:spPr>
          <a:xfrm>
            <a:off x="8162738" y="1522951"/>
            <a:ext cx="92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rgbClr val="323232"/>
                </a:solidFill>
              </a:rPr>
              <a:t>手入力</a:t>
            </a:r>
          </a:p>
        </p:txBody>
      </p:sp>
      <p:sp>
        <p:nvSpPr>
          <p:cNvPr id="68" name="平行四辺形 67">
            <a:extLst>
              <a:ext uri="{FF2B5EF4-FFF2-40B4-BE49-F238E27FC236}">
                <a16:creationId xmlns:a16="http://schemas.microsoft.com/office/drawing/2014/main" id="{571283F7-49A6-4D1C-8F3F-985E541C268E}"/>
              </a:ext>
            </a:extLst>
          </p:cNvPr>
          <p:cNvSpPr/>
          <p:nvPr/>
        </p:nvSpPr>
        <p:spPr>
          <a:xfrm>
            <a:off x="6516959" y="1281065"/>
            <a:ext cx="1656098" cy="568654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・組立位置情報</a:t>
            </a:r>
            <a:endParaRPr kumimoji="1" lang="en-US" altLang="ja-JP" sz="1200" dirty="0"/>
          </a:p>
          <a:p>
            <a:r>
              <a:rPr kumimoji="1" lang="ja-JP" altLang="en-US" sz="1200" dirty="0"/>
              <a:t>・組付け</a:t>
            </a:r>
            <a:endParaRPr kumimoji="1" lang="en-US" altLang="ja-JP" sz="1200" dirty="0"/>
          </a:p>
          <a:p>
            <a:r>
              <a:rPr kumimoji="1" lang="ja-JP" altLang="en-US" sz="1200" dirty="0"/>
              <a:t>・部品属性</a:t>
            </a:r>
            <a:endParaRPr kumimoji="1" lang="en-US" altLang="ja-JP" sz="1200" dirty="0"/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8E67E00E-18F9-44F7-B9C6-AD0B4996FF3E}"/>
              </a:ext>
            </a:extLst>
          </p:cNvPr>
          <p:cNvCxnSpPr/>
          <p:nvPr/>
        </p:nvCxnSpPr>
        <p:spPr>
          <a:xfrm>
            <a:off x="4353683" y="1463016"/>
            <a:ext cx="2237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図 62">
            <a:extLst>
              <a:ext uri="{FF2B5EF4-FFF2-40B4-BE49-F238E27FC236}">
                <a16:creationId xmlns:a16="http://schemas.microsoft.com/office/drawing/2014/main" id="{2555BA3F-17E7-40B4-AB18-431DC61D6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369" y="5954752"/>
            <a:ext cx="1346555" cy="696696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9B8919ED-35EE-4279-9E86-187B0B5EF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2433" y="4136898"/>
            <a:ext cx="1971818" cy="799466"/>
          </a:xfrm>
          <a:prstGeom prst="rect">
            <a:avLst/>
          </a:prstGeom>
        </p:spPr>
      </p:pic>
      <p:sp>
        <p:nvSpPr>
          <p:cNvPr id="69" name="フローチャート: 手操作入力 68">
            <a:extLst>
              <a:ext uri="{FF2B5EF4-FFF2-40B4-BE49-F238E27FC236}">
                <a16:creationId xmlns:a16="http://schemas.microsoft.com/office/drawing/2014/main" id="{12C9A5C9-5A9E-4B30-B45E-62D2462E572E}"/>
              </a:ext>
            </a:extLst>
          </p:cNvPr>
          <p:cNvSpPr/>
          <p:nvPr/>
        </p:nvSpPr>
        <p:spPr>
          <a:xfrm>
            <a:off x="30146" y="2667410"/>
            <a:ext cx="1190427" cy="644301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rgbClr val="323232"/>
                </a:solidFill>
              </a:rPr>
              <a:t>工具を用いる部品の情報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E6D853E-1366-4D53-B27B-0C379ADC1D53}"/>
              </a:ext>
            </a:extLst>
          </p:cNvPr>
          <p:cNvCxnSpPr>
            <a:stCxn id="69" idx="3"/>
            <a:endCxn id="23" idx="5"/>
          </p:cNvCxnSpPr>
          <p:nvPr/>
        </p:nvCxnSpPr>
        <p:spPr>
          <a:xfrm>
            <a:off x="1220573" y="2989561"/>
            <a:ext cx="233448" cy="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CD3D659-3803-4095-A21F-284D41475900}"/>
              </a:ext>
            </a:extLst>
          </p:cNvPr>
          <p:cNvSpPr txBox="1"/>
          <p:nvPr/>
        </p:nvSpPr>
        <p:spPr>
          <a:xfrm>
            <a:off x="119739" y="3290500"/>
            <a:ext cx="92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rgbClr val="323232"/>
                </a:solidFill>
              </a:rPr>
              <a:t>手入力</a:t>
            </a:r>
          </a:p>
        </p:txBody>
      </p:sp>
    </p:spTree>
    <p:extLst>
      <p:ext uri="{BB962C8B-B14F-4D97-AF65-F5344CB8AC3E}">
        <p14:creationId xmlns:p14="http://schemas.microsoft.com/office/powerpoint/2010/main" val="343352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7CEEE-45C9-4E00-B442-42940213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このシステムが対応している箇所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C157912-19D8-4105-A52A-A0D5373246F0}"/>
              </a:ext>
            </a:extLst>
          </p:cNvPr>
          <p:cNvGrpSpPr/>
          <p:nvPr/>
        </p:nvGrpSpPr>
        <p:grpSpPr>
          <a:xfrm>
            <a:off x="3823043" y="2362099"/>
            <a:ext cx="3470389" cy="1700191"/>
            <a:chOff x="3812609" y="2437002"/>
            <a:chExt cx="3470389" cy="162911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9CB80DCC-E2DC-41F8-86A8-33735614AB78}"/>
                </a:ext>
              </a:extLst>
            </p:cNvPr>
            <p:cNvSpPr/>
            <p:nvPr/>
          </p:nvSpPr>
          <p:spPr>
            <a:xfrm>
              <a:off x="3812609" y="2437002"/>
              <a:ext cx="1665946" cy="1627387"/>
            </a:xfrm>
            <a:prstGeom prst="roundRect">
              <a:avLst>
                <a:gd name="adj" fmla="val 545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D4927E73-DEA2-4C27-90AE-76083AB2B5DD}"/>
                </a:ext>
              </a:extLst>
            </p:cNvPr>
            <p:cNvSpPr/>
            <p:nvPr/>
          </p:nvSpPr>
          <p:spPr>
            <a:xfrm>
              <a:off x="5209203" y="3535359"/>
              <a:ext cx="2073795" cy="530759"/>
            </a:xfrm>
            <a:prstGeom prst="roundRect">
              <a:avLst>
                <a:gd name="adj" fmla="val 545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D8FDEC7-E673-4EB2-947B-187AFF068336}"/>
              </a:ext>
            </a:extLst>
          </p:cNvPr>
          <p:cNvGrpSpPr/>
          <p:nvPr/>
        </p:nvGrpSpPr>
        <p:grpSpPr>
          <a:xfrm>
            <a:off x="3371862" y="1088947"/>
            <a:ext cx="972108" cy="785443"/>
            <a:chOff x="2481964" y="798242"/>
            <a:chExt cx="972108" cy="785443"/>
          </a:xfrm>
        </p:grpSpPr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3391C38F-B6FC-4EA2-8089-80936680606E}"/>
                </a:ext>
              </a:extLst>
            </p:cNvPr>
            <p:cNvSpPr/>
            <p:nvPr/>
          </p:nvSpPr>
          <p:spPr>
            <a:xfrm>
              <a:off x="2488131" y="798242"/>
              <a:ext cx="965941" cy="748382"/>
            </a:xfrm>
            <a:prstGeom prst="roundRect">
              <a:avLst>
                <a:gd name="adj" fmla="val 743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4BEA15EB-8308-418C-B880-D8C67E54466B}"/>
                </a:ext>
              </a:extLst>
            </p:cNvPr>
            <p:cNvGrpSpPr/>
            <p:nvPr/>
          </p:nvGrpSpPr>
          <p:grpSpPr>
            <a:xfrm>
              <a:off x="2481964" y="887238"/>
              <a:ext cx="972108" cy="696447"/>
              <a:chOff x="210642" y="449508"/>
              <a:chExt cx="1584176" cy="1134948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4E2B69BC-C18D-4249-B38F-32AEB9674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798" y="449508"/>
                <a:ext cx="591911" cy="591912"/>
              </a:xfrm>
              <a:prstGeom prst="rect">
                <a:avLst/>
              </a:prstGeom>
            </p:spPr>
          </p:pic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6CA7F19-BCE8-4A5A-A791-56949A57805E}"/>
                  </a:ext>
                </a:extLst>
              </p:cNvPr>
              <p:cNvSpPr txBox="1"/>
              <p:nvPr/>
            </p:nvSpPr>
            <p:spPr>
              <a:xfrm>
                <a:off x="210642" y="982583"/>
                <a:ext cx="1584176" cy="60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900" dirty="0"/>
                  <a:t>Maya</a:t>
                </a:r>
              </a:p>
              <a:p>
                <a:pPr algn="ctr"/>
                <a:r>
                  <a:rPr lang="en-US" altLang="ja-JP" sz="900" dirty="0"/>
                  <a:t>(PLP</a:t>
                </a:r>
                <a:r>
                  <a:rPr lang="ja-JP" altLang="en-US" sz="900" dirty="0"/>
                  <a:t>システム</a:t>
                </a:r>
                <a:r>
                  <a:rPr lang="en-US" altLang="ja-JP" sz="900" dirty="0"/>
                  <a:t>)</a:t>
                </a:r>
                <a:endParaRPr kumimoji="1" lang="ja-JP" altLang="en-US" sz="900" dirty="0"/>
              </a:p>
            </p:txBody>
          </p:sp>
        </p:grp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652780E-D656-4B08-B7E4-7FB7ADD20784}"/>
              </a:ext>
            </a:extLst>
          </p:cNvPr>
          <p:cNvGrpSpPr/>
          <p:nvPr/>
        </p:nvGrpSpPr>
        <p:grpSpPr>
          <a:xfrm>
            <a:off x="979357" y="1155338"/>
            <a:ext cx="2017832" cy="622659"/>
            <a:chOff x="4757967" y="-179977"/>
            <a:chExt cx="2466917" cy="600814"/>
          </a:xfrm>
        </p:grpSpPr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191B264B-FDC5-4F98-A6F1-A5FDCEA5E43D}"/>
                </a:ext>
              </a:extLst>
            </p:cNvPr>
            <p:cNvSpPr/>
            <p:nvPr/>
          </p:nvSpPr>
          <p:spPr>
            <a:xfrm>
              <a:off x="4757967" y="-179977"/>
              <a:ext cx="2461139" cy="600814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E7F7925-C85B-457B-85AA-C15D29957A86}"/>
                </a:ext>
              </a:extLst>
            </p:cNvPr>
            <p:cNvSpPr txBox="1"/>
            <p:nvPr/>
          </p:nvSpPr>
          <p:spPr>
            <a:xfrm>
              <a:off x="6009243" y="-115011"/>
              <a:ext cx="1215641" cy="504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3DCAD</a:t>
              </a:r>
            </a:p>
            <a:p>
              <a:pPr algn="ctr"/>
              <a:r>
                <a:rPr kumimoji="1" lang="ja-JP" altLang="en-US" sz="1400" dirty="0"/>
                <a:t>データ</a:t>
              </a:r>
            </a:p>
          </p:txBody>
        </p:sp>
      </p:grp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3ECBE70-7ABC-4783-85F4-E3234A2C20DD}"/>
              </a:ext>
            </a:extLst>
          </p:cNvPr>
          <p:cNvCxnSpPr>
            <a:cxnSpLocks/>
            <a:stCxn id="20" idx="2"/>
            <a:endCxn id="15" idx="1"/>
          </p:cNvCxnSpPr>
          <p:nvPr/>
        </p:nvCxnSpPr>
        <p:spPr>
          <a:xfrm flipV="1">
            <a:off x="2914631" y="1463138"/>
            <a:ext cx="463398" cy="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平行四辺形 22">
            <a:extLst>
              <a:ext uri="{FF2B5EF4-FFF2-40B4-BE49-F238E27FC236}">
                <a16:creationId xmlns:a16="http://schemas.microsoft.com/office/drawing/2014/main" id="{79CC770B-BBFC-4E51-B715-4802F26105AB}"/>
              </a:ext>
            </a:extLst>
          </p:cNvPr>
          <p:cNvSpPr/>
          <p:nvPr/>
        </p:nvSpPr>
        <p:spPr>
          <a:xfrm>
            <a:off x="1340228" y="2535451"/>
            <a:ext cx="2351856" cy="91034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・部品属性</a:t>
            </a:r>
            <a:endParaRPr kumimoji="1" lang="en-US" altLang="ja-JP" sz="1400" dirty="0"/>
          </a:p>
          <a:p>
            <a:r>
              <a:rPr kumimoji="1" lang="ja-JP" altLang="en-US" sz="1400" dirty="0"/>
              <a:t>・中間製品属性</a:t>
            </a:r>
            <a:endParaRPr kumimoji="1" lang="en-US" altLang="ja-JP" sz="1400" dirty="0"/>
          </a:p>
          <a:p>
            <a:r>
              <a:rPr kumimoji="1" lang="ja-JP" altLang="en-US" sz="1400" dirty="0"/>
              <a:t>・組立位置情報</a:t>
            </a:r>
            <a:endParaRPr kumimoji="1" lang="en-US" altLang="ja-JP" sz="1400" dirty="0"/>
          </a:p>
          <a:p>
            <a:r>
              <a:rPr kumimoji="1" lang="ja-JP" altLang="en-US" sz="1400" dirty="0"/>
              <a:t>・組付表</a:t>
            </a:r>
            <a:endParaRPr kumimoji="1" lang="en-US" altLang="ja-JP" sz="1400" dirty="0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1DE6CE82-B906-48BB-A723-A1D6FB9A80A0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rot="5400000">
            <a:off x="2856506" y="1534040"/>
            <a:ext cx="661061" cy="1341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DD670AC-D90A-4542-8FF0-972CAC0CA498}"/>
              </a:ext>
            </a:extLst>
          </p:cNvPr>
          <p:cNvSpPr/>
          <p:nvPr/>
        </p:nvSpPr>
        <p:spPr>
          <a:xfrm>
            <a:off x="1516499" y="4674694"/>
            <a:ext cx="1775327" cy="5460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両手組付けリスト作成システム</a:t>
            </a:r>
          </a:p>
        </p:txBody>
      </p:sp>
      <p:sp>
        <p:nvSpPr>
          <p:cNvPr id="26" name="平行四辺形 25">
            <a:extLst>
              <a:ext uri="{FF2B5EF4-FFF2-40B4-BE49-F238E27FC236}">
                <a16:creationId xmlns:a16="http://schemas.microsoft.com/office/drawing/2014/main" id="{D89EE0A6-DF65-4ADB-AAEC-F8FE813286F7}"/>
              </a:ext>
            </a:extLst>
          </p:cNvPr>
          <p:cNvSpPr/>
          <p:nvPr/>
        </p:nvSpPr>
        <p:spPr>
          <a:xfrm>
            <a:off x="3986962" y="2672369"/>
            <a:ext cx="1184428" cy="3116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組立順序</a:t>
            </a:r>
            <a:endParaRPr kumimoji="1" lang="en-US" altLang="ja-JP" sz="14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2FDE084A-A08A-4969-9923-2E350292C4B3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rot="16200000" flipH="1">
            <a:off x="3819557" y="1912749"/>
            <a:ext cx="797979" cy="7212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平行四辺形 27">
            <a:extLst>
              <a:ext uri="{FF2B5EF4-FFF2-40B4-BE49-F238E27FC236}">
                <a16:creationId xmlns:a16="http://schemas.microsoft.com/office/drawing/2014/main" id="{9CCC4C77-FB46-437A-ABFD-EE7D4FA75CF9}"/>
              </a:ext>
            </a:extLst>
          </p:cNvPr>
          <p:cNvSpPr/>
          <p:nvPr/>
        </p:nvSpPr>
        <p:spPr>
          <a:xfrm>
            <a:off x="3852563" y="4670214"/>
            <a:ext cx="1453226" cy="546087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両手組付けリスト</a:t>
            </a:r>
            <a:endParaRPr kumimoji="1" lang="en-US" altLang="ja-JP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FCF88BE-1245-4988-ACA9-2212F8262FEF}"/>
              </a:ext>
            </a:extLst>
          </p:cNvPr>
          <p:cNvCxnSpPr>
            <a:cxnSpLocks/>
            <a:stCxn id="25" idx="3"/>
            <a:endCxn id="28" idx="5"/>
          </p:cNvCxnSpPr>
          <p:nvPr/>
        </p:nvCxnSpPr>
        <p:spPr>
          <a:xfrm flipV="1">
            <a:off x="3291826" y="4943258"/>
            <a:ext cx="628998" cy="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822EF41-0E96-4FE5-BB0F-B23A4EB883FA}"/>
              </a:ext>
            </a:extLst>
          </p:cNvPr>
          <p:cNvSpPr/>
          <p:nvPr/>
        </p:nvSpPr>
        <p:spPr>
          <a:xfrm>
            <a:off x="3852563" y="3545814"/>
            <a:ext cx="1453226" cy="4782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動作付き組立順序作成システム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24C2286-6A75-412D-BC3D-9B3B35B84A8A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4579176" y="2984032"/>
            <a:ext cx="0" cy="56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19F298C-17B6-4F8D-8C12-EFEBB95BEC67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flipV="1">
            <a:off x="4579176" y="4024086"/>
            <a:ext cx="0" cy="64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平行四辺形 32">
            <a:extLst>
              <a:ext uri="{FF2B5EF4-FFF2-40B4-BE49-F238E27FC236}">
                <a16:creationId xmlns:a16="http://schemas.microsoft.com/office/drawing/2014/main" id="{547D5753-A617-4E5C-973A-90B21FDD0651}"/>
              </a:ext>
            </a:extLst>
          </p:cNvPr>
          <p:cNvSpPr/>
          <p:nvPr/>
        </p:nvSpPr>
        <p:spPr>
          <a:xfrm>
            <a:off x="5596709" y="3532536"/>
            <a:ext cx="1633855" cy="499669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動作付き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組立順序</a:t>
            </a:r>
            <a:endParaRPr kumimoji="1" lang="en-US" altLang="ja-JP" sz="14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FA0FA02-A607-4EC3-9D22-A065541E33DE}"/>
              </a:ext>
            </a:extLst>
          </p:cNvPr>
          <p:cNvCxnSpPr>
            <a:cxnSpLocks/>
            <a:stCxn id="30" idx="3"/>
            <a:endCxn id="33" idx="5"/>
          </p:cNvCxnSpPr>
          <p:nvPr/>
        </p:nvCxnSpPr>
        <p:spPr>
          <a:xfrm flipV="1">
            <a:off x="5305789" y="3782371"/>
            <a:ext cx="353379" cy="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A12ABA93-5174-464D-924C-604983A63C4E}"/>
              </a:ext>
            </a:extLst>
          </p:cNvPr>
          <p:cNvSpPr/>
          <p:nvPr/>
        </p:nvSpPr>
        <p:spPr>
          <a:xfrm>
            <a:off x="7144107" y="2813379"/>
            <a:ext cx="1918963" cy="5460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作業別シミュレーションシステム</a:t>
            </a: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3864F643-A006-4927-93D4-4E7B68E2FBBB}"/>
              </a:ext>
            </a:extLst>
          </p:cNvPr>
          <p:cNvCxnSpPr>
            <a:cxnSpLocks/>
            <a:stCxn id="60" idx="2"/>
            <a:endCxn id="38" idx="0"/>
          </p:cNvCxnSpPr>
          <p:nvPr/>
        </p:nvCxnSpPr>
        <p:spPr>
          <a:xfrm rot="5400000">
            <a:off x="8053316" y="2490435"/>
            <a:ext cx="373217" cy="272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平行四辺形 39">
            <a:extLst>
              <a:ext uri="{FF2B5EF4-FFF2-40B4-BE49-F238E27FC236}">
                <a16:creationId xmlns:a16="http://schemas.microsoft.com/office/drawing/2014/main" id="{AEBF9CC4-CF9C-4AC1-B34E-AAC515421F9D}"/>
              </a:ext>
            </a:extLst>
          </p:cNvPr>
          <p:cNvSpPr/>
          <p:nvPr/>
        </p:nvSpPr>
        <p:spPr>
          <a:xfrm>
            <a:off x="7463129" y="4250530"/>
            <a:ext cx="1309056" cy="402132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VFDL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7773864-B3E7-4BF0-8395-610D2ACB6E8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8103589" y="3359466"/>
            <a:ext cx="14068" cy="89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8A99D077-5EAE-4F4B-8E06-F286E0561911}"/>
              </a:ext>
            </a:extLst>
          </p:cNvPr>
          <p:cNvCxnSpPr>
            <a:cxnSpLocks/>
            <a:stCxn id="33" idx="1"/>
            <a:endCxn id="38" idx="1"/>
          </p:cNvCxnSpPr>
          <p:nvPr/>
        </p:nvCxnSpPr>
        <p:spPr>
          <a:xfrm rot="5400000" flipH="1" flipV="1">
            <a:off x="6587045" y="2975474"/>
            <a:ext cx="446113" cy="668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AED35ACB-1AB5-4B73-A7BA-6E9CAE1C3E19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 rot="16200000" flipH="1">
            <a:off x="7242468" y="1952258"/>
            <a:ext cx="963660" cy="758581"/>
          </a:xfrm>
          <a:prstGeom prst="bentConnector3">
            <a:avLst>
              <a:gd name="adj1" fmla="val 741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88D832C4-1077-4BBA-885D-D7DF51C7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80" y="1287936"/>
            <a:ext cx="1014380" cy="350160"/>
          </a:xfrm>
          <a:prstGeom prst="rect">
            <a:avLst/>
          </a:prstGeom>
        </p:spPr>
      </p:pic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A579918-6E8A-4C0A-8D2E-72B71CDD9596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>
            <a:off x="2402363" y="3445794"/>
            <a:ext cx="1800" cy="122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平行四辺形 49">
            <a:extLst>
              <a:ext uri="{FF2B5EF4-FFF2-40B4-BE49-F238E27FC236}">
                <a16:creationId xmlns:a16="http://schemas.microsoft.com/office/drawing/2014/main" id="{0056121B-53B7-4EB9-A94D-8162A97A8CBD}"/>
              </a:ext>
            </a:extLst>
          </p:cNvPr>
          <p:cNvSpPr/>
          <p:nvPr/>
        </p:nvSpPr>
        <p:spPr>
          <a:xfrm>
            <a:off x="1097276" y="3637280"/>
            <a:ext cx="2596652" cy="91034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・部品特性</a:t>
            </a:r>
            <a:endParaRPr kumimoji="1" lang="en-US" altLang="ja-JP" sz="1400" dirty="0"/>
          </a:p>
          <a:p>
            <a:r>
              <a:rPr kumimoji="1" lang="ja-JP" altLang="en-US" sz="1400" dirty="0"/>
              <a:t>・接触線特性</a:t>
            </a:r>
            <a:endParaRPr kumimoji="1" lang="en-US" altLang="ja-JP" sz="1400" dirty="0"/>
          </a:p>
          <a:p>
            <a:r>
              <a:rPr kumimoji="1" lang="ja-JP" altLang="en-US" sz="1400" dirty="0"/>
              <a:t>・</a:t>
            </a:r>
            <a:r>
              <a:rPr kumimoji="1" lang="ja-JP" altLang="en-US" sz="1400" dirty="0">
                <a:solidFill>
                  <a:srgbClr val="323232"/>
                </a:solidFill>
              </a:rPr>
              <a:t>部品特性要因評価</a:t>
            </a:r>
          </a:p>
          <a:p>
            <a:r>
              <a:rPr kumimoji="1" lang="ja-JP" altLang="en-US" sz="1400" dirty="0"/>
              <a:t>・</a:t>
            </a:r>
            <a:r>
              <a:rPr kumimoji="1" lang="ja-JP" altLang="en-US" sz="1400" dirty="0">
                <a:solidFill>
                  <a:srgbClr val="323232"/>
                </a:solidFill>
              </a:rPr>
              <a:t>組付け特性要因評価</a:t>
            </a:r>
          </a:p>
        </p:txBody>
      </p:sp>
      <p:sp>
        <p:nvSpPr>
          <p:cNvPr id="51" name="フローチャート: 手操作入力 50">
            <a:extLst>
              <a:ext uri="{FF2B5EF4-FFF2-40B4-BE49-F238E27FC236}">
                <a16:creationId xmlns:a16="http://schemas.microsoft.com/office/drawing/2014/main" id="{EC70FAC8-FF0F-4C04-BA10-EF4D9BA14E0E}"/>
              </a:ext>
            </a:extLst>
          </p:cNvPr>
          <p:cNvSpPr/>
          <p:nvPr/>
        </p:nvSpPr>
        <p:spPr>
          <a:xfrm>
            <a:off x="110105" y="5619405"/>
            <a:ext cx="1418032" cy="644301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323232"/>
                </a:solidFill>
              </a:rPr>
              <a:t>やりづらさに関する情報</a:t>
            </a:r>
            <a:endParaRPr kumimoji="1" lang="ja-JP" altLang="en-US" sz="1600" dirty="0">
              <a:solidFill>
                <a:srgbClr val="323232"/>
              </a:solidFill>
            </a:endParaRPr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7EDE7F7A-E7A8-4056-87C5-C239C83C8B81}"/>
              </a:ext>
            </a:extLst>
          </p:cNvPr>
          <p:cNvCxnSpPr>
            <a:cxnSpLocks/>
            <a:stCxn id="51" idx="0"/>
            <a:endCxn id="50" idx="5"/>
          </p:cNvCxnSpPr>
          <p:nvPr/>
        </p:nvCxnSpPr>
        <p:spPr>
          <a:xfrm rot="5400000" flipH="1" flipV="1">
            <a:off x="219404" y="4692170"/>
            <a:ext cx="1591383" cy="391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1091CC6-5D08-4CD2-A231-E90669C6A655}"/>
              </a:ext>
            </a:extLst>
          </p:cNvPr>
          <p:cNvSpPr txBox="1"/>
          <p:nvPr/>
        </p:nvSpPr>
        <p:spPr>
          <a:xfrm>
            <a:off x="332122" y="6256218"/>
            <a:ext cx="92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rgbClr val="323232"/>
                </a:solidFill>
              </a:rPr>
              <a:t>手入力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B9D263C-333F-4219-88B3-29DCAE16718D}"/>
              </a:ext>
            </a:extLst>
          </p:cNvPr>
          <p:cNvSpPr txBox="1"/>
          <p:nvPr/>
        </p:nvSpPr>
        <p:spPr>
          <a:xfrm>
            <a:off x="4830008" y="2173872"/>
            <a:ext cx="14532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ja-JP" altLang="en-US" sz="1200" b="1" dirty="0">
                <a:solidFill>
                  <a:srgbClr val="323232"/>
                </a:solidFill>
              </a:rPr>
              <a:t>②組立順序に動作番号を付ける</a:t>
            </a: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54815CA7-59A2-4F1C-97F1-F6AEA14F4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055" y="5494260"/>
            <a:ext cx="1185734" cy="1274886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0121024E-F341-42DC-BB49-EF6BEB209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562" y="4903543"/>
            <a:ext cx="1412299" cy="16185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0" name="フローチャート: 手操作入力 59">
            <a:extLst>
              <a:ext uri="{FF2B5EF4-FFF2-40B4-BE49-F238E27FC236}">
                <a16:creationId xmlns:a16="http://schemas.microsoft.com/office/drawing/2014/main" id="{6DBDEA1A-8800-40A8-B8D1-1359D3980200}"/>
              </a:ext>
            </a:extLst>
          </p:cNvPr>
          <p:cNvSpPr/>
          <p:nvPr/>
        </p:nvSpPr>
        <p:spPr>
          <a:xfrm>
            <a:off x="7721601" y="1786961"/>
            <a:ext cx="1309316" cy="653201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rgbClr val="323232"/>
                </a:solidFill>
              </a:rPr>
              <a:t>レイアウト情報</a:t>
            </a:r>
            <a:endParaRPr kumimoji="1" lang="en-US" altLang="ja-JP" sz="1100" dirty="0">
              <a:solidFill>
                <a:srgbClr val="323232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rgbClr val="323232"/>
                </a:solidFill>
              </a:rPr>
              <a:t>変化のパターンリスト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C88E823-27D8-4E1D-9260-1587D7320B37}"/>
              </a:ext>
            </a:extLst>
          </p:cNvPr>
          <p:cNvSpPr txBox="1"/>
          <p:nvPr/>
        </p:nvSpPr>
        <p:spPr>
          <a:xfrm>
            <a:off x="8162738" y="1522951"/>
            <a:ext cx="92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rgbClr val="323232"/>
                </a:solidFill>
              </a:rPr>
              <a:t>手入力</a:t>
            </a:r>
          </a:p>
        </p:txBody>
      </p:sp>
      <p:sp>
        <p:nvSpPr>
          <p:cNvPr id="68" name="平行四辺形 67">
            <a:extLst>
              <a:ext uri="{FF2B5EF4-FFF2-40B4-BE49-F238E27FC236}">
                <a16:creationId xmlns:a16="http://schemas.microsoft.com/office/drawing/2014/main" id="{571283F7-49A6-4D1C-8F3F-985E541C268E}"/>
              </a:ext>
            </a:extLst>
          </p:cNvPr>
          <p:cNvSpPr/>
          <p:nvPr/>
        </p:nvSpPr>
        <p:spPr>
          <a:xfrm>
            <a:off x="6516959" y="1281065"/>
            <a:ext cx="1656098" cy="568654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・組立位置情報</a:t>
            </a:r>
            <a:endParaRPr kumimoji="1" lang="en-US" altLang="ja-JP" sz="1200" dirty="0"/>
          </a:p>
          <a:p>
            <a:r>
              <a:rPr kumimoji="1" lang="ja-JP" altLang="en-US" sz="1200" dirty="0"/>
              <a:t>・組付け</a:t>
            </a:r>
            <a:endParaRPr kumimoji="1" lang="en-US" altLang="ja-JP" sz="1200" dirty="0"/>
          </a:p>
          <a:p>
            <a:r>
              <a:rPr kumimoji="1" lang="ja-JP" altLang="en-US" sz="1200" dirty="0"/>
              <a:t>・部品属性</a:t>
            </a:r>
            <a:endParaRPr kumimoji="1" lang="en-US" altLang="ja-JP" sz="1200" dirty="0"/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8E67E00E-18F9-44F7-B9C6-AD0B4996FF3E}"/>
              </a:ext>
            </a:extLst>
          </p:cNvPr>
          <p:cNvCxnSpPr/>
          <p:nvPr/>
        </p:nvCxnSpPr>
        <p:spPr>
          <a:xfrm>
            <a:off x="4353683" y="1463016"/>
            <a:ext cx="2237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図 62">
            <a:extLst>
              <a:ext uri="{FF2B5EF4-FFF2-40B4-BE49-F238E27FC236}">
                <a16:creationId xmlns:a16="http://schemas.microsoft.com/office/drawing/2014/main" id="{2555BA3F-17E7-40B4-AB18-431DC61D6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369" y="5954752"/>
            <a:ext cx="1346555" cy="696696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9B8919ED-35EE-4279-9E86-187B0B5EF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2433" y="4136898"/>
            <a:ext cx="1971818" cy="799466"/>
          </a:xfrm>
          <a:prstGeom prst="rect">
            <a:avLst/>
          </a:prstGeom>
        </p:spPr>
      </p:pic>
      <p:sp>
        <p:nvSpPr>
          <p:cNvPr id="69" name="フローチャート: 手操作入力 68">
            <a:extLst>
              <a:ext uri="{FF2B5EF4-FFF2-40B4-BE49-F238E27FC236}">
                <a16:creationId xmlns:a16="http://schemas.microsoft.com/office/drawing/2014/main" id="{12C9A5C9-5A9E-4B30-B45E-62D2462E572E}"/>
              </a:ext>
            </a:extLst>
          </p:cNvPr>
          <p:cNvSpPr/>
          <p:nvPr/>
        </p:nvSpPr>
        <p:spPr>
          <a:xfrm>
            <a:off x="30146" y="2667410"/>
            <a:ext cx="1190427" cy="644301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rgbClr val="323232"/>
                </a:solidFill>
              </a:rPr>
              <a:t>工具を用いる部品の情報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E6D853E-1366-4D53-B27B-0C379ADC1D53}"/>
              </a:ext>
            </a:extLst>
          </p:cNvPr>
          <p:cNvCxnSpPr>
            <a:stCxn id="69" idx="3"/>
            <a:endCxn id="23" idx="5"/>
          </p:cNvCxnSpPr>
          <p:nvPr/>
        </p:nvCxnSpPr>
        <p:spPr>
          <a:xfrm>
            <a:off x="1220573" y="2989561"/>
            <a:ext cx="233448" cy="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CD3D659-3803-4095-A21F-284D41475900}"/>
              </a:ext>
            </a:extLst>
          </p:cNvPr>
          <p:cNvSpPr txBox="1"/>
          <p:nvPr/>
        </p:nvSpPr>
        <p:spPr>
          <a:xfrm>
            <a:off x="119739" y="3290500"/>
            <a:ext cx="92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rgbClr val="323232"/>
                </a:solidFill>
              </a:rPr>
              <a:t>手入力</a:t>
            </a:r>
          </a:p>
        </p:txBody>
      </p:sp>
    </p:spTree>
    <p:extLst>
      <p:ext uri="{BB962C8B-B14F-4D97-AF65-F5344CB8AC3E}">
        <p14:creationId xmlns:p14="http://schemas.microsoft.com/office/powerpoint/2010/main" val="167458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2D08A-1D69-4964-A169-3D43DE1E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動作付き組立順序</a:t>
            </a:r>
            <a:r>
              <a:rPr kumimoji="1" lang="ja-JP" altLang="en-US" dirty="0"/>
              <a:t>に必要な</a:t>
            </a:r>
            <a:r>
              <a:rPr kumimoji="1" lang="en-US" altLang="ja-JP" dirty="0"/>
              <a:t>input</a:t>
            </a:r>
            <a:r>
              <a:rPr kumimoji="1" lang="ja-JP" altLang="en-US" dirty="0"/>
              <a:t>データ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81B660-2ADD-4BFC-94EE-D94C33372C0C}"/>
              </a:ext>
            </a:extLst>
          </p:cNvPr>
          <p:cNvSpPr txBox="1"/>
          <p:nvPr/>
        </p:nvSpPr>
        <p:spPr>
          <a:xfrm>
            <a:off x="878506" y="1007605"/>
            <a:ext cx="282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323232"/>
                </a:solidFill>
              </a:rPr>
              <a:t>両手組付けリスト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79C1CE5-2969-45DB-8DE4-1CCF332C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6" y="1376937"/>
            <a:ext cx="4258776" cy="250746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9D25F65-3A37-4501-9B6E-BF43FA4E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245" y="1746269"/>
            <a:ext cx="4504316" cy="171322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5A84BB-7636-4715-A90B-F05092F1A7CC}"/>
              </a:ext>
            </a:extLst>
          </p:cNvPr>
          <p:cNvSpPr txBox="1"/>
          <p:nvPr/>
        </p:nvSpPr>
        <p:spPr>
          <a:xfrm>
            <a:off x="5263564" y="1376937"/>
            <a:ext cx="282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323232"/>
                </a:solidFill>
              </a:rPr>
              <a:t>NOS</a:t>
            </a:r>
            <a:r>
              <a:rPr kumimoji="1" lang="ja-JP" altLang="en-US" dirty="0">
                <a:solidFill>
                  <a:srgbClr val="323232"/>
                </a:solidFill>
              </a:rPr>
              <a:t>がかかった組立順序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D964876-4A0A-46C8-B049-2AA6E911AFCB}"/>
              </a:ext>
            </a:extLst>
          </p:cNvPr>
          <p:cNvSpPr/>
          <p:nvPr/>
        </p:nvSpPr>
        <p:spPr>
          <a:xfrm>
            <a:off x="67684" y="1007605"/>
            <a:ext cx="9008632" cy="2963760"/>
          </a:xfrm>
          <a:prstGeom prst="roundRect">
            <a:avLst>
              <a:gd name="adj" fmla="val 3618"/>
            </a:avLst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357CD553-380F-4777-92E6-7C55893E60FC}"/>
              </a:ext>
            </a:extLst>
          </p:cNvPr>
          <p:cNvSpPr/>
          <p:nvPr/>
        </p:nvSpPr>
        <p:spPr>
          <a:xfrm rot="5400000">
            <a:off x="4276165" y="3948484"/>
            <a:ext cx="591670" cy="7844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24902EA-D1B8-4158-87F4-BF1B2BAE5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407" y="4962652"/>
            <a:ext cx="4504317" cy="171323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B45E5D-93CF-4DA8-90C4-9114D7595927}"/>
              </a:ext>
            </a:extLst>
          </p:cNvPr>
          <p:cNvSpPr txBox="1"/>
          <p:nvPr/>
        </p:nvSpPr>
        <p:spPr>
          <a:xfrm flipH="1">
            <a:off x="3056965" y="4658702"/>
            <a:ext cx="3030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323232"/>
                </a:solidFill>
              </a:rPr>
              <a:t>動作付き組立順序</a:t>
            </a:r>
          </a:p>
        </p:txBody>
      </p:sp>
    </p:spTree>
    <p:extLst>
      <p:ext uri="{BB962C8B-B14F-4D97-AF65-F5344CB8AC3E}">
        <p14:creationId xmlns:p14="http://schemas.microsoft.com/office/powerpoint/2010/main" val="303291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49CF0-30B3-4734-85B2-659365E2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動作付き組立順序導出システム作成データを用いる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9123BDE-05DB-4CB1-9E88-C268DE48B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922" b="60196"/>
          <a:stretch/>
        </p:blipFill>
        <p:spPr>
          <a:xfrm>
            <a:off x="154527" y="758638"/>
            <a:ext cx="5127812" cy="204731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2B6B43-36E9-48A5-9FE9-598FFEE883A8}"/>
              </a:ext>
            </a:extLst>
          </p:cNvPr>
          <p:cNvSpPr txBox="1"/>
          <p:nvPr/>
        </p:nvSpPr>
        <p:spPr>
          <a:xfrm>
            <a:off x="5282339" y="1608045"/>
            <a:ext cx="2985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/>
              <a:t>動作付き組立順序導出システム</a:t>
            </a:r>
            <a:r>
              <a:rPr kumimoji="1" lang="ja-JP" altLang="en-US" sz="1400" dirty="0">
                <a:solidFill>
                  <a:srgbClr val="323232"/>
                </a:solidFill>
              </a:rPr>
              <a:t>の中の</a:t>
            </a:r>
            <a:r>
              <a:rPr kumimoji="1" lang="en-US" altLang="ja-JP" sz="1400" dirty="0">
                <a:solidFill>
                  <a:srgbClr val="323232"/>
                </a:solidFill>
              </a:rPr>
              <a:t>Debug</a:t>
            </a:r>
            <a:r>
              <a:rPr kumimoji="1" lang="ja-JP" altLang="en-US" sz="1400" dirty="0">
                <a:solidFill>
                  <a:srgbClr val="323232"/>
                </a:solidFill>
              </a:rPr>
              <a:t>をクリック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9B626-0FDC-494B-ADAE-2FCCCDC2A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51" b="62462"/>
          <a:stretch/>
        </p:blipFill>
        <p:spPr>
          <a:xfrm>
            <a:off x="3847986" y="2395984"/>
            <a:ext cx="4805082" cy="193077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10EA8C-C071-4789-89C2-43C6EC1A5BB2}"/>
              </a:ext>
            </a:extLst>
          </p:cNvPr>
          <p:cNvSpPr txBox="1"/>
          <p:nvPr/>
        </p:nvSpPr>
        <p:spPr>
          <a:xfrm>
            <a:off x="301162" y="3429000"/>
            <a:ext cx="2985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rgbClr val="323232"/>
                </a:solidFill>
              </a:rPr>
              <a:t>Debug</a:t>
            </a:r>
            <a:r>
              <a:rPr kumimoji="1" lang="ja-JP" altLang="en-US" sz="1400" dirty="0">
                <a:solidFill>
                  <a:srgbClr val="323232"/>
                </a:solidFill>
              </a:rPr>
              <a:t>の中の</a:t>
            </a:r>
            <a:r>
              <a:rPr kumimoji="1" lang="en-US" altLang="ja-JP" sz="1400" dirty="0">
                <a:solidFill>
                  <a:srgbClr val="323232"/>
                </a:solidFill>
              </a:rPr>
              <a:t>input</a:t>
            </a:r>
            <a:r>
              <a:rPr kumimoji="1" lang="ja-JP" altLang="en-US" sz="1400" dirty="0">
                <a:solidFill>
                  <a:srgbClr val="323232"/>
                </a:solidFill>
              </a:rPr>
              <a:t>をクリック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2D5490-381B-4790-92DA-19419F908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40646"/>
            <a:ext cx="9144000" cy="150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4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AF757-3265-44B0-850B-8F860DDC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システムパラメータについて</a:t>
            </a:r>
            <a:r>
              <a:rPr kumimoji="1" lang="en-US" altLang="ja-JP" dirty="0"/>
              <a:t>~</a:t>
            </a:r>
            <a:r>
              <a:rPr kumimoji="1" lang="ja-JP" altLang="en-US" dirty="0"/>
              <a:t>組立順序のファイル名について</a:t>
            </a:r>
            <a:r>
              <a:rPr kumimoji="1" lang="en-US" altLang="ja-JP" dirty="0"/>
              <a:t>~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8AAA05-00EE-404F-8936-73859377F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93" y="1287104"/>
            <a:ext cx="7421011" cy="233395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2219E52-5B6A-4B9D-91FE-4B33FED61FDF}"/>
              </a:ext>
            </a:extLst>
          </p:cNvPr>
          <p:cNvSpPr/>
          <p:nvPr/>
        </p:nvSpPr>
        <p:spPr>
          <a:xfrm>
            <a:off x="2832848" y="1577788"/>
            <a:ext cx="98612" cy="762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D9BD421-4FB8-441F-9794-BDACBA8E0673}"/>
              </a:ext>
            </a:extLst>
          </p:cNvPr>
          <p:cNvCxnSpPr/>
          <p:nvPr/>
        </p:nvCxnSpPr>
        <p:spPr>
          <a:xfrm>
            <a:off x="1429871" y="1801906"/>
            <a:ext cx="1389530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31468362-DEF3-455B-BDDD-6626B3DF91D6}"/>
              </a:ext>
            </a:extLst>
          </p:cNvPr>
          <p:cNvSpPr/>
          <p:nvPr/>
        </p:nvSpPr>
        <p:spPr>
          <a:xfrm>
            <a:off x="306279" y="2309679"/>
            <a:ext cx="2247184" cy="1034151"/>
          </a:xfrm>
          <a:prstGeom prst="wedgeRoundRectCallout">
            <a:avLst>
              <a:gd name="adj1" fmla="val 29255"/>
              <a:gd name="adj2" fmla="val -10081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オレンジで囲った箇所が変わるので，その直前の緑の線を引いたところまでを記述する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E2D18626-8279-4331-B388-1810BB86F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0646"/>
            <a:ext cx="9144000" cy="150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27722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>
            <a:solidFill>
              <a:srgbClr val="32323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テーマ1" id="{46985251-D8C1-4FC5-835E-13279A47403C}" vid="{A799E654-59C2-4105-9270-F8C9041290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D38A436686869498CDFD74D4BAB561A" ma:contentTypeVersion="12" ma:contentTypeDescription="新しいドキュメントを作成します。" ma:contentTypeScope="" ma:versionID="68c21186b0563cb70cdfefa031220723">
  <xsd:schema xmlns:xsd="http://www.w3.org/2001/XMLSchema" xmlns:xs="http://www.w3.org/2001/XMLSchema" xmlns:p="http://schemas.microsoft.com/office/2006/metadata/properties" xmlns:ns2="281d9746-bd72-4e35-9f78-a45b9075ec73" xmlns:ns3="b5110969-07ff-4b8f-bf14-b20658cbc675" targetNamespace="http://schemas.microsoft.com/office/2006/metadata/properties" ma:root="true" ma:fieldsID="cf580bc10e0115fd80abed73782b4ad8" ns2:_="" ns3:_="">
    <xsd:import namespace="281d9746-bd72-4e35-9f78-a45b9075ec73"/>
    <xsd:import namespace="b5110969-07ff-4b8f-bf14-b20658cbc6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d9746-bd72-4e35-9f78-a45b9075ec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画像タグ" ma:readOnly="false" ma:fieldId="{5cf76f15-5ced-4ddc-b409-7134ff3c332f}" ma:taxonomyMulti="true" ma:sspId="c6420bf8-4c95-4e92-8313-b67cd5cbc3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10969-07ff-4b8f-bf14-b20658cbc67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67cae95-9001-4bfe-b316-f2327d078958}" ma:internalName="TaxCatchAll" ma:showField="CatchAllData" ma:web="b5110969-07ff-4b8f-bf14-b20658cbc6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1d9746-bd72-4e35-9f78-a45b9075ec73">
      <Terms xmlns="http://schemas.microsoft.com/office/infopath/2007/PartnerControls"/>
    </lcf76f155ced4ddcb4097134ff3c332f>
    <TaxCatchAll xmlns="b5110969-07ff-4b8f-bf14-b20658cbc675" xsi:nil="true"/>
  </documentManagement>
</p:properties>
</file>

<file path=customXml/itemProps1.xml><?xml version="1.0" encoding="utf-8"?>
<ds:datastoreItem xmlns:ds="http://schemas.openxmlformats.org/officeDocument/2006/customXml" ds:itemID="{BCA84015-2F6D-4BE4-A492-CB4B05D94537}"/>
</file>

<file path=customXml/itemProps2.xml><?xml version="1.0" encoding="utf-8"?>
<ds:datastoreItem xmlns:ds="http://schemas.openxmlformats.org/officeDocument/2006/customXml" ds:itemID="{25FB795A-DA91-4C7E-A8F2-71B4FED515C7}"/>
</file>

<file path=customXml/itemProps3.xml><?xml version="1.0" encoding="utf-8"?>
<ds:datastoreItem xmlns:ds="http://schemas.openxmlformats.org/officeDocument/2006/customXml" ds:itemID="{49B485A9-77E5-4499-AD1A-D0E7767A5409}"/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78</TotalTime>
  <Words>324</Words>
  <Application>Microsoft Office PowerPoint</Application>
  <PresentationFormat>画面に合わせる (4:3)</PresentationFormat>
  <Paragraphs>78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Medium</vt:lpstr>
      <vt:lpstr>Arial</vt:lpstr>
      <vt:lpstr>Calibri</vt:lpstr>
      <vt:lpstr>Calibri Light</vt:lpstr>
      <vt:lpstr>テーマ1</vt:lpstr>
      <vt:lpstr>動作付き組立順序作成について</vt:lpstr>
      <vt:lpstr>複数の作業に対応したVFDLの導出手順</vt:lpstr>
      <vt:lpstr>このシステムが対応している箇所</vt:lpstr>
      <vt:lpstr>動作付き組立順序に必要なinputデータ</vt:lpstr>
      <vt:lpstr>動作付き組立順序導出システム作成データを用いる</vt:lpstr>
      <vt:lpstr>システムパラメータについて~組立順序のファイル名について~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動作付き組立順序作成について</dc:title>
  <dc:creator>takei hiroki</dc:creator>
  <cp:lastModifiedBy>takei hiroki</cp:lastModifiedBy>
  <cp:revision>16</cp:revision>
  <dcterms:created xsi:type="dcterms:W3CDTF">2021-02-08T12:38:04Z</dcterms:created>
  <dcterms:modified xsi:type="dcterms:W3CDTF">2021-02-28T00:19:58Z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0x010100BD38A436686869498CDFD74D4BAB561A</vt:lpwstr>
  </property>
</Properties>
</file>