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5"/>
  </p:notesMasterIdLst>
  <p:sldIdLst>
    <p:sldId id="258" r:id="rId3"/>
    <p:sldId id="267" r:id="rId4"/>
  </p:sldIdLst>
  <p:sldSz cx="9144000" cy="5143500" type="screen16x9"/>
  <p:notesSz cx="6858000" cy="9144000"/>
  <p:embeddedFontLst>
    <p:embeddedFont>
      <p:font typeface="Lilita One" panose="020B0604020202020204" charset="0"/>
      <p:regular r:id="rId6"/>
    </p:embeddedFont>
    <p:embeddedFont>
      <p:font typeface="Montserrat" panose="000005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a2b75ace1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a2b75ace1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a2b75ace1_2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g24a2b75ace1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197245"/>
            <a:ext cx="3696749" cy="10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8301" y="362270"/>
            <a:ext cx="3696749" cy="10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0912" y="3096466"/>
            <a:ext cx="1034625" cy="1384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578" y="362281"/>
            <a:ext cx="1034625" cy="11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893125">
            <a:off x="7679199" y="2965806"/>
            <a:ext cx="1056914" cy="135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30764">
            <a:off x="399685" y="3161358"/>
            <a:ext cx="1279062" cy="1511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139497">
            <a:off x="1325508" y="361628"/>
            <a:ext cx="1019339" cy="1328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153010">
            <a:off x="6671294" y="395551"/>
            <a:ext cx="1242976" cy="146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184" y="333583"/>
            <a:ext cx="2223675" cy="438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44194" y="3568343"/>
            <a:ext cx="3417963" cy="1000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70580">
            <a:off x="-62777" y="2546744"/>
            <a:ext cx="1736518" cy="17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44194" y="3568343"/>
            <a:ext cx="3417963" cy="1000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3796" y="320053"/>
            <a:ext cx="3417963" cy="1000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85244" y="1805966"/>
            <a:ext cx="4287198" cy="2974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45843">
            <a:off x="7230654" y="2481800"/>
            <a:ext cx="1932312" cy="209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645842">
            <a:off x="6672199" y="3629192"/>
            <a:ext cx="1855144" cy="2008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45842">
            <a:off x="6260418" y="2628115"/>
            <a:ext cx="1777319" cy="1944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9076" y="4215854"/>
            <a:ext cx="4362752" cy="10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7880" y="1878780"/>
            <a:ext cx="3992625" cy="18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253" y="3484372"/>
            <a:ext cx="737200" cy="9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601" y="308949"/>
            <a:ext cx="548700" cy="7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5340" y="191525"/>
            <a:ext cx="452310" cy="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0668" y="300612"/>
            <a:ext cx="3417963" cy="1000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9051" y="3739470"/>
            <a:ext cx="3417963" cy="1000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194" y="-880686"/>
            <a:ext cx="2217870" cy="2181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lita One"/>
              <a:buChar char="●"/>
              <a:defRPr sz="18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lita One"/>
              <a:buChar char="○"/>
              <a:defRPr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DBAA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726" y="2821838"/>
            <a:ext cx="4677725" cy="2806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472435">
            <a:off x="7452163" y="3794429"/>
            <a:ext cx="1942651" cy="2018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80646" y="2643823"/>
            <a:ext cx="1573571" cy="163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1287409">
            <a:off x="6871370" y="3057379"/>
            <a:ext cx="1644426" cy="1726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237077" y="-293914"/>
            <a:ext cx="3624121" cy="112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127133" y="-1410"/>
            <a:ext cx="26895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0" i="0" u="none" strike="noStrike" cap="none" dirty="0">
                <a:solidFill>
                  <a:srgbClr val="ED7843"/>
                </a:solidFill>
                <a:latin typeface="Lilita One"/>
                <a:ea typeface="Lilita One"/>
                <a:cs typeface="Lilita One"/>
                <a:sym typeface="Lilita One"/>
              </a:rPr>
              <a:t>Gruppe 3</a:t>
            </a:r>
            <a:endParaRPr sz="700" dirty="0"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32438" y="-569841"/>
            <a:ext cx="6583061" cy="220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6E7E387D-D192-4F3A-2EA4-BF6A2DE04D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7045" y="273394"/>
            <a:ext cx="5514592" cy="11924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86A44E-7E86-C813-D36C-5953347939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4385" y="1728319"/>
            <a:ext cx="3794427" cy="3352310"/>
          </a:xfrm>
          <a:prstGeom prst="rect">
            <a:avLst/>
          </a:prstGeom>
        </p:spPr>
      </p:pic>
      <p:sp>
        <p:nvSpPr>
          <p:cNvPr id="5" name="Google Shape;243;p29">
            <a:extLst>
              <a:ext uri="{FF2B5EF4-FFF2-40B4-BE49-F238E27FC236}">
                <a16:creationId xmlns:a16="http://schemas.microsoft.com/office/drawing/2014/main" id="{E516A1B6-70D5-2A54-540D-D51630562601}"/>
              </a:ext>
            </a:extLst>
          </p:cNvPr>
          <p:cNvSpPr txBox="1"/>
          <p:nvPr/>
        </p:nvSpPr>
        <p:spPr>
          <a:xfrm>
            <a:off x="53582" y="1228484"/>
            <a:ext cx="4580163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 dirty="0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rPr>
              <a:t>K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rPr>
              <a:t>eine Duplikate/Nullwerte</a:t>
            </a:r>
            <a:endParaRPr lang="en" sz="1800" dirty="0">
              <a:solidFill>
                <a:srgbClr val="FFFFFF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6" name="Google Shape;244;p29">
            <a:extLst>
              <a:ext uri="{FF2B5EF4-FFF2-40B4-BE49-F238E27FC236}">
                <a16:creationId xmlns:a16="http://schemas.microsoft.com/office/drawing/2014/main" id="{3B48B958-7E23-8D6B-9AF0-87BDD500E045}"/>
              </a:ext>
            </a:extLst>
          </p:cNvPr>
          <p:cNvSpPr txBox="1"/>
          <p:nvPr/>
        </p:nvSpPr>
        <p:spPr>
          <a:xfrm>
            <a:off x="2003875" y="3221348"/>
            <a:ext cx="256812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effectLst/>
                <a:latin typeface="Lilita One" panose="020B0604020202020204" charset="0"/>
              </a:rPr>
              <a:t>Währung von Income und GDP?</a:t>
            </a:r>
            <a:endParaRPr sz="700" dirty="0">
              <a:latin typeface="Lilita One" panose="020B060402020202020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0270AF-E638-5517-8609-8780745E3DD6}"/>
              </a:ext>
            </a:extLst>
          </p:cNvPr>
          <p:cNvSpPr txBox="1"/>
          <p:nvPr/>
        </p:nvSpPr>
        <p:spPr>
          <a:xfrm>
            <a:off x="154935" y="1830277"/>
            <a:ext cx="5029200" cy="904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Korrelationen: </a:t>
            </a:r>
            <a:r>
              <a:rPr lang="de-DE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income</a:t>
            </a:r>
            <a:r>
              <a:rPr lang="de-DE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/</a:t>
            </a:r>
            <a:r>
              <a:rPr lang="de-DE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gdpp</a:t>
            </a:r>
            <a:r>
              <a:rPr lang="de-DE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, </a:t>
            </a:r>
            <a:r>
              <a:rPr lang="de-DE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child_mort</a:t>
            </a:r>
            <a:r>
              <a:rPr lang="de-DE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/</a:t>
            </a:r>
            <a:r>
              <a:rPr lang="de-DE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total_fer</a:t>
            </a:r>
            <a:r>
              <a:rPr lang="de-DE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, </a:t>
            </a:r>
            <a:r>
              <a:rPr lang="de-DE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imports</a:t>
            </a:r>
            <a:r>
              <a:rPr lang="de-DE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/</a:t>
            </a:r>
            <a:r>
              <a:rPr lang="de-DE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exports</a:t>
            </a:r>
            <a:endParaRPr lang="de-DE"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inverse: </a:t>
            </a:r>
            <a:r>
              <a:rPr lang="de-DE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life_expec</a:t>
            </a:r>
            <a:r>
              <a:rPr lang="de-DE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/</a:t>
            </a:r>
            <a:r>
              <a:rPr lang="de-DE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child_mort</a:t>
            </a:r>
            <a:r>
              <a:rPr lang="de-DE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, </a:t>
            </a:r>
            <a:r>
              <a:rPr lang="de-DE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life_expec</a:t>
            </a:r>
            <a:r>
              <a:rPr lang="de-DE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/</a:t>
            </a:r>
            <a:r>
              <a:rPr lang="de-DE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lita One"/>
                <a:ea typeface="Lilita One"/>
                <a:cs typeface="Lilita One"/>
                <a:sym typeface="Lilita One"/>
              </a:rPr>
              <a:t>total_fer</a:t>
            </a:r>
            <a:endParaRPr lang="en"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DD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311;p34">
            <a:extLst>
              <a:ext uri="{FF2B5EF4-FFF2-40B4-BE49-F238E27FC236}">
                <a16:creationId xmlns:a16="http://schemas.microsoft.com/office/drawing/2014/main" id="{5042A3A8-3E12-F47D-6AA6-7E839E8089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082" y="4192142"/>
            <a:ext cx="3900726" cy="1000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470252" y="14085"/>
            <a:ext cx="3417964" cy="1000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410848" y="3128364"/>
            <a:ext cx="1426664" cy="184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332" y="396757"/>
            <a:ext cx="954377" cy="101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0409" y="4326378"/>
            <a:ext cx="3900726" cy="1000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895715" y="1891960"/>
            <a:ext cx="5452391" cy="1000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21658" y="1549018"/>
            <a:ext cx="2012207" cy="172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2361" y="2774882"/>
            <a:ext cx="2260754" cy="327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F1D6989-1B4D-F938-3F62-E2112E0255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806" y="200433"/>
            <a:ext cx="3404799" cy="25717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18BE5B-045E-66FE-7056-F300BC9625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067" y="2900951"/>
            <a:ext cx="2872430" cy="21890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4B390C-F199-20FE-F67B-C62F0E7B73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3255" y="2750805"/>
            <a:ext cx="3175460" cy="23097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3F1BEED-07DC-C1E9-074B-058B6CBC13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5970" y="82926"/>
            <a:ext cx="3316768" cy="2483772"/>
          </a:xfrm>
          <a:prstGeom prst="rect">
            <a:avLst/>
          </a:prstGeom>
        </p:spPr>
      </p:pic>
      <p:sp>
        <p:nvSpPr>
          <p:cNvPr id="10" name="Google Shape;195;p26">
            <a:extLst>
              <a:ext uri="{FF2B5EF4-FFF2-40B4-BE49-F238E27FC236}">
                <a16:creationId xmlns:a16="http://schemas.microsoft.com/office/drawing/2014/main" id="{BC5E2DF0-F922-CBA3-6DF4-13BFD755838C}"/>
              </a:ext>
            </a:extLst>
          </p:cNvPr>
          <p:cNvSpPr txBox="1"/>
          <p:nvPr/>
        </p:nvSpPr>
        <p:spPr>
          <a:xfrm>
            <a:off x="3546086" y="200433"/>
            <a:ext cx="2207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Scaler</a:t>
            </a:r>
            <a:endParaRPr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B6B7C52-746F-34D3-B439-F55A7737E8FA}"/>
              </a:ext>
            </a:extLst>
          </p:cNvPr>
          <p:cNvSpPr txBox="1"/>
          <p:nvPr/>
        </p:nvSpPr>
        <p:spPr>
          <a:xfrm>
            <a:off x="2931320" y="3202987"/>
            <a:ext cx="31754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Ohne </a:t>
            </a:r>
            <a:r>
              <a:rPr lang="de-DE" sz="20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Scaler</a:t>
            </a:r>
            <a:endParaRPr lang="de-DE" sz="105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716C6D-514A-815F-65FD-BB25B26363A4}"/>
              </a:ext>
            </a:extLst>
          </p:cNvPr>
          <p:cNvSpPr txBox="1"/>
          <p:nvPr/>
        </p:nvSpPr>
        <p:spPr>
          <a:xfrm>
            <a:off x="3574307" y="659900"/>
            <a:ext cx="2192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200" dirty="0">
                <a:latin typeface="Montserrat" panose="00000500000000000000" pitchFamily="2" charset="0"/>
              </a:rPr>
              <a:t>0: mittelmäßig entwickelte Länder </a:t>
            </a:r>
          </a:p>
          <a:p>
            <a:pPr algn="l"/>
            <a:r>
              <a:rPr lang="de-DE" sz="1200" dirty="0">
                <a:latin typeface="Montserrat" panose="00000500000000000000" pitchFamily="2" charset="0"/>
              </a:rPr>
              <a:t>1: sehr entwickelte Länder </a:t>
            </a:r>
          </a:p>
          <a:p>
            <a:pPr algn="l"/>
            <a:r>
              <a:rPr lang="de-DE" sz="1200" dirty="0">
                <a:latin typeface="Montserrat" panose="00000500000000000000" pitchFamily="2" charset="0"/>
              </a:rPr>
              <a:t>2: gut entwickelte Länder </a:t>
            </a:r>
          </a:p>
          <a:p>
            <a:pPr algn="l"/>
            <a:r>
              <a:rPr lang="de-DE" sz="1200" dirty="0">
                <a:latin typeface="Montserrat" panose="00000500000000000000" pitchFamily="2" charset="0"/>
              </a:rPr>
              <a:t>3: unterentwickelte Länder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29EB1BD-1D3A-C853-0599-AA93886BBA7D}"/>
              </a:ext>
            </a:extLst>
          </p:cNvPr>
          <p:cNvSpPr txBox="1"/>
          <p:nvPr/>
        </p:nvSpPr>
        <p:spPr>
          <a:xfrm>
            <a:off x="3544514" y="3617368"/>
            <a:ext cx="2488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Montserrat" panose="00000500000000000000" pitchFamily="2" charset="0"/>
              </a:rPr>
              <a:t>1: Entwicklungsländer</a:t>
            </a:r>
          </a:p>
          <a:p>
            <a:r>
              <a:rPr lang="de-DE" sz="1200" dirty="0">
                <a:latin typeface="Montserrat" panose="00000500000000000000" pitchFamily="2" charset="0"/>
              </a:rPr>
              <a:t>0: Schwellenländer und kleinere Industriestaaten</a:t>
            </a:r>
          </a:p>
          <a:p>
            <a:r>
              <a:rPr lang="de-DE" sz="1200" dirty="0">
                <a:latin typeface="Montserrat" panose="00000500000000000000" pitchFamily="2" charset="0"/>
              </a:rPr>
              <a:t>3: klassische Industrieländer</a:t>
            </a:r>
          </a:p>
          <a:p>
            <a:r>
              <a:rPr lang="de-DE" sz="1200" dirty="0">
                <a:latin typeface="Montserrat" panose="00000500000000000000" pitchFamily="2" charset="0"/>
              </a:rPr>
              <a:t>2: Top Industrieländer und Steueroasen</a:t>
            </a:r>
          </a:p>
        </p:txBody>
      </p:sp>
      <p:pic>
        <p:nvPicPr>
          <p:cNvPr id="308" name="Google Shape;308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210891" y="-358963"/>
            <a:ext cx="1026750" cy="137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CF0DD"/>
      </a:lt1>
      <a:dk2>
        <a:srgbClr val="F7523C"/>
      </a:dk2>
      <a:lt2>
        <a:srgbClr val="A2DDAC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Calibri</vt:lpstr>
      <vt:lpstr>Lilita One</vt:lpstr>
      <vt:lpstr>Montserrat</vt:lpstr>
      <vt:lpstr>Arial</vt:lpstr>
      <vt:lpstr>Simple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Georg Kresse</dc:creator>
  <cp:lastModifiedBy>Georg Kresse</cp:lastModifiedBy>
  <cp:revision>4</cp:revision>
  <dcterms:modified xsi:type="dcterms:W3CDTF">2025-03-04T09:13:41Z</dcterms:modified>
</cp:coreProperties>
</file>