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Lato" panose="020F0502020204030204" pitchFamily="34" charset="0"/>
      <p:regular r:id="rId5"/>
      <p:bold r:id="rId6"/>
      <p:italic r:id="rId7"/>
      <p:boldItalic r:id="rId8"/>
    </p:embeddedFont>
    <p:embeddedFont>
      <p:font typeface="Raleway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96513b7a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96513b7a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5818E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23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727650" y="561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Executive Summary</a:t>
            </a:r>
            <a:endParaRPr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729450" y="1235034"/>
            <a:ext cx="7688700" cy="3491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 algn="just">
              <a:lnSpc>
                <a:spcPct val="100000"/>
              </a:lnSpc>
              <a:buNone/>
            </a:pPr>
            <a:r>
              <a:rPr lang="en-US" sz="1100" dirty="0">
                <a:latin typeface="+mj-lt"/>
              </a:rPr>
              <a:t>To support Sauce &amp; Spoon’s growth and expansion goals, we introduced tabletop tablet menus at the Downtown and North locations, going live to guests on October 15. The project addressed a clear operational need: reduce service delays, improve order accuracy, and elevate the overall dining experience through digital innovation. Following the successful sourcing and installation of devices, staff were trained, and a pilot launch was conducted. Real-time customer feedback collected through on-tablet surveys guided several operational improvements, including continued waitstaff training, routine tablet functionality audits, and closer monitoring of food waste trends.</a:t>
            </a:r>
          </a:p>
          <a:p>
            <a:pPr marL="146050" indent="0" algn="just">
              <a:lnSpc>
                <a:spcPct val="100000"/>
              </a:lnSpc>
              <a:buNone/>
            </a:pPr>
            <a:endParaRPr lang="en-US" sz="1100" dirty="0">
              <a:latin typeface="+mj-lt"/>
            </a:endParaRPr>
          </a:p>
          <a:p>
            <a:pPr marL="146050" indent="0" algn="just">
              <a:lnSpc>
                <a:spcPct val="100000"/>
              </a:lnSpc>
              <a:buNone/>
            </a:pPr>
            <a:r>
              <a:rPr lang="en-US" sz="1100" dirty="0">
                <a:latin typeface="+mj-lt"/>
              </a:rPr>
              <a:t>The outcomes have been significant:</a:t>
            </a:r>
          </a:p>
          <a:p>
            <a:pPr lvl="0" algn="just">
              <a:lnSpc>
                <a:spcPct val="100000"/>
              </a:lnSpc>
            </a:pPr>
            <a:r>
              <a:rPr lang="en-US" sz="1100" b="1" dirty="0">
                <a:latin typeface="+mj-lt"/>
              </a:rPr>
              <a:t>Guest volume increased by 10%</a:t>
            </a:r>
            <a:r>
              <a:rPr lang="en-US" sz="1100" dirty="0">
                <a:latin typeface="+mj-lt"/>
              </a:rPr>
              <a:t>, and </a:t>
            </a:r>
            <a:r>
              <a:rPr lang="en-US" sz="1100" b="1" dirty="0">
                <a:latin typeface="+mj-lt"/>
              </a:rPr>
              <a:t>sales rose by over 20%</a:t>
            </a:r>
            <a:r>
              <a:rPr lang="en-US" sz="1100" dirty="0">
                <a:latin typeface="+mj-lt"/>
              </a:rPr>
              <a:t> since launch.</a:t>
            </a:r>
          </a:p>
          <a:p>
            <a:pPr lvl="0" algn="just">
              <a:lnSpc>
                <a:spcPct val="100000"/>
              </a:lnSpc>
            </a:pPr>
            <a:r>
              <a:rPr lang="en-US" sz="1100" b="1" dirty="0">
                <a:latin typeface="+mj-lt"/>
              </a:rPr>
              <a:t>Wait times dropped by 30 minutes</a:t>
            </a:r>
            <a:r>
              <a:rPr lang="en-US" sz="1100" dirty="0">
                <a:latin typeface="+mj-lt"/>
              </a:rPr>
              <a:t>, </a:t>
            </a:r>
            <a:r>
              <a:rPr lang="en-US" sz="1100" b="1" dirty="0">
                <a:latin typeface="+mj-lt"/>
              </a:rPr>
              <a:t>checkout times were reduced to one minute</a:t>
            </a:r>
            <a:r>
              <a:rPr lang="en-US" sz="1100" dirty="0">
                <a:latin typeface="+mj-lt"/>
              </a:rPr>
              <a:t>, and </a:t>
            </a:r>
            <a:r>
              <a:rPr lang="en-US" sz="1100" b="1" dirty="0">
                <a:latin typeface="+mj-lt"/>
              </a:rPr>
              <a:t>food waste was cut in half</a:t>
            </a:r>
            <a:r>
              <a:rPr lang="en-US" sz="1100" dirty="0">
                <a:latin typeface="+mj-lt"/>
              </a:rPr>
              <a:t>.</a:t>
            </a:r>
          </a:p>
          <a:p>
            <a:pPr lvl="0" algn="just">
              <a:lnSpc>
                <a:spcPct val="100000"/>
              </a:lnSpc>
            </a:pPr>
            <a:r>
              <a:rPr lang="en-US" sz="1100" b="1" dirty="0">
                <a:latin typeface="+mj-lt"/>
              </a:rPr>
              <a:t>Customer satisfaction improved from 72% post-pilot to 86% today</a:t>
            </a:r>
            <a:r>
              <a:rPr lang="en-US" sz="1100" dirty="0">
                <a:latin typeface="+mj-lt"/>
              </a:rPr>
              <a:t>, confirming a strong alignment with guest expectations.</a:t>
            </a:r>
          </a:p>
          <a:p>
            <a:pPr marL="146050" indent="0" algn="just">
              <a:lnSpc>
                <a:spcPct val="100000"/>
              </a:lnSpc>
              <a:buNone/>
            </a:pPr>
            <a:endParaRPr lang="en-US" sz="1100" dirty="0">
              <a:latin typeface="+mj-lt"/>
            </a:endParaRPr>
          </a:p>
          <a:p>
            <a:pPr marL="146050" indent="0" algn="just">
              <a:lnSpc>
                <a:spcPct val="100000"/>
              </a:lnSpc>
              <a:buNone/>
            </a:pPr>
            <a:r>
              <a:rPr lang="en-US" sz="1100" dirty="0">
                <a:latin typeface="+mj-lt"/>
              </a:rPr>
              <a:t>Despite this success, we identified key opportunities for growth: earlier onboarding for staff could have accelerated adoption, and a more streamlined design-review process may have prevented initial user interface inconsistencies.</a:t>
            </a:r>
          </a:p>
          <a:p>
            <a:pPr marL="146050" indent="0" algn="just">
              <a:lnSpc>
                <a:spcPct val="100000"/>
              </a:lnSpc>
              <a:buNone/>
            </a:pPr>
            <a:endParaRPr lang="en-US" sz="1100" dirty="0">
              <a:latin typeface="+mj-lt"/>
            </a:endParaRPr>
          </a:p>
          <a:p>
            <a:pPr marL="146050" indent="0" algn="just">
              <a:lnSpc>
                <a:spcPct val="100000"/>
              </a:lnSpc>
              <a:buNone/>
            </a:pPr>
            <a:r>
              <a:rPr lang="en-US" sz="1100" dirty="0">
                <a:latin typeface="+mj-lt"/>
              </a:rPr>
              <a:t>Next steps include refining the tablet experience based on ongoing feedback and developing a scalable implementation plan to roll out tablets across additional Sauce &amp; Spoon locations. These results underscore the value of digital transformation in hospitality and position us well for future investment and expansion.</a:t>
            </a:r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Office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Raleway</vt:lpstr>
      <vt:lpstr>Lato</vt:lpstr>
      <vt:lpstr>Simple Light</vt:lpstr>
      <vt:lpstr>Streamline</vt:lpstr>
      <vt:lpstr>Executive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Kommomo Usang</cp:lastModifiedBy>
  <cp:revision>1</cp:revision>
  <dcterms:modified xsi:type="dcterms:W3CDTF">2025-07-09T15:00:28Z</dcterms:modified>
</cp:coreProperties>
</file>