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50"/>
  </p:notesMasterIdLst>
  <p:handoutMasterIdLst>
    <p:handoutMasterId r:id="rId5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7" r:id="rId41"/>
    <p:sldId id="294" r:id="rId42"/>
    <p:sldId id="295" r:id="rId43"/>
    <p:sldId id="296" r:id="rId44"/>
    <p:sldId id="298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671712-A865-46B4-B019-1FF2F0180740}">
  <a:tblStyle styleId="{B2671712-A865-46B4-B019-1FF2F018074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E958D-10FB-47D0-8C12-DAD1F1C395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Central Florida || Senior Design || SPRING 2017 ||  3D Plasma 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256F-D41F-4954-A720-728512C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2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FF0000"/>
              </a:buClr>
              <a:buAutoNum type="arabicPeriod"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FF0000"/>
              </a:buClr>
              <a:buAutoNum type="arabicPeriod"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Controls Laser using RS-232  serial communications Start and end of Process </a:t>
            </a:r>
          </a:p>
          <a:p>
            <a:pPr marL="457200" lvl="0" indent="-36195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Decreases operating time  by 40% based on standard image (Pegasus logo)</a:t>
            </a:r>
          </a:p>
          <a:p>
            <a:pPr marL="457200" lvl="0" indent="-36195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Dimension of rendered art in glass 2 inch x 2 inch x 2 inch (xyz). </a:t>
            </a:r>
          </a:p>
          <a:p>
            <a:pPr marL="457200" lvl="0" indent="-36195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have use different size glass</a:t>
            </a:r>
          </a:p>
          <a:p>
            <a:pPr marL="457200" lvl="0" indent="-36195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support USB 2.0 Full Speed (12 Mb/s)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Monushka : Burdley &amp; Nick, can you insert your last purchase on the Overall project budget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All: Once burdley &amp; nick  insert theirs , I will add it to this slide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HEAD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68575" tIns="68575" rIns="68575" bIns="6857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549632" y="487680"/>
            <a:ext cx="3627043" cy="7296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3D Plasma Art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4296405" y="1245060"/>
            <a:ext cx="4515086" cy="2964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Central Florida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Senior Design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2017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20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Monushka Sicar </a:t>
            </a: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Electrical Engineering</a:t>
            </a:r>
          </a:p>
          <a:p>
            <a:pPr lvl="2" algn="just"/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Phillip Lane </a:t>
            </a: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Electrical Engineering</a:t>
            </a:r>
          </a:p>
          <a:p>
            <a:pPr lvl="2" algn="just"/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Burdley Colas </a:t>
            </a: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Photonics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Science and Engineering</a:t>
            </a:r>
            <a:endParaRPr lang="en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Nicolas Ramirez </a:t>
            </a: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Engineering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645" y="1339272"/>
            <a:ext cx="3713019" cy="2964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11700" y="137479"/>
            <a:ext cx="2939400" cy="612018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AC/DC Adapter 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233680" y="939659"/>
            <a:ext cx="8202380" cy="3170142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5143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>
                <a:solidFill>
                  <a:schemeClr val="dk1"/>
                </a:solidFill>
              </a:rPr>
              <a:t>All of the electronics comprising the 3-D Laser Etching System, except the laser unit, motors, and motor drivers, are operated on direct current (DC) power</a:t>
            </a:r>
          </a:p>
          <a:p>
            <a:pPr marL="5143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>
                <a:solidFill>
                  <a:schemeClr val="dk1"/>
                </a:solidFill>
              </a:rPr>
              <a:t>Power needs to converted to DC for the low voltage components ie. (Microcontroller), as well as provide a constant output voltage 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graphicFrame>
        <p:nvGraphicFramePr>
          <p:cNvPr id="283" name="Shape 283"/>
          <p:cNvGraphicFramePr/>
          <p:nvPr>
            <p:extLst>
              <p:ext uri="{D42A27DB-BD31-4B8C-83A1-F6EECF244321}">
                <p14:modId xmlns:p14="http://schemas.microsoft.com/office/powerpoint/2010/main" val="1270798334"/>
              </p:ext>
            </p:extLst>
          </p:nvPr>
        </p:nvGraphicFramePr>
        <p:xfrm>
          <a:off x="1351280" y="2159201"/>
          <a:ext cx="6290620" cy="1950600"/>
        </p:xfrm>
        <a:graphic>
          <a:graphicData uri="http://schemas.openxmlformats.org/drawingml/2006/table">
            <a:tbl>
              <a:tblPr>
                <a:noFill/>
                <a:tableStyleId>{B2671712-A865-46B4-B019-1FF2F0180740}</a:tableStyleId>
              </a:tblPr>
              <a:tblGrid>
                <a:gridCol w="157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Number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Voltage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 Voltage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Output Current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600" b="0" i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120-1185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 VAC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 VDC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600mA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120-1165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 VAC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VDC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600mA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TOL-09442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100 - 240 VAC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VDC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sz="1600" b="0" i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600mA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4" name="Shape 284"/>
          <p:cNvSpPr/>
          <p:nvPr/>
        </p:nvSpPr>
        <p:spPr>
          <a:xfrm>
            <a:off x="1420819" y="3728045"/>
            <a:ext cx="6139801" cy="3257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287145"/>
            <a:ext cx="21381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Regulation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832412" y="2591208"/>
            <a:ext cx="3999900" cy="13368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Supplies 5 VDC to MCU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Heat sinking a non-issue due to low current consumption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Efficiency a non-issue due to low current output </a:t>
            </a:r>
          </a:p>
        </p:txBody>
      </p:sp>
      <p:graphicFrame>
        <p:nvGraphicFramePr>
          <p:cNvPr id="291" name="Shape 291"/>
          <p:cNvGraphicFramePr/>
          <p:nvPr>
            <p:extLst>
              <p:ext uri="{D42A27DB-BD31-4B8C-83A1-F6EECF244321}">
                <p14:modId xmlns:p14="http://schemas.microsoft.com/office/powerpoint/2010/main" val="1970617407"/>
              </p:ext>
            </p:extLst>
          </p:nvPr>
        </p:nvGraphicFramePr>
        <p:xfrm>
          <a:off x="310250" y="1411975"/>
          <a:ext cx="4298062" cy="2319550"/>
        </p:xfrm>
        <a:graphic>
          <a:graphicData uri="http://schemas.openxmlformats.org/drawingml/2006/table">
            <a:tbl>
              <a:tblPr>
                <a:noFill/>
                <a:tableStyleId>{B2671712-A865-46B4-B019-1FF2F0180740}</a:tableStyleId>
              </a:tblPr>
              <a:tblGrid>
                <a:gridCol w="1013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Property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Efficiency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 Vo/Vin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High, &gt; 95%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Noise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High, due to switching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l="6376" t="15638" r="65877" b="11723"/>
          <a:stretch/>
        </p:blipFill>
        <p:spPr>
          <a:xfrm>
            <a:off x="6349112" y="564100"/>
            <a:ext cx="966500" cy="2007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Shape 293"/>
          <p:cNvGraphicFramePr/>
          <p:nvPr>
            <p:extLst>
              <p:ext uri="{D42A27DB-BD31-4B8C-83A1-F6EECF244321}">
                <p14:modId xmlns:p14="http://schemas.microsoft.com/office/powerpoint/2010/main" val="2056935391"/>
              </p:ext>
            </p:extLst>
          </p:nvPr>
        </p:nvGraphicFramePr>
        <p:xfrm>
          <a:off x="1351280" y="985285"/>
          <a:ext cx="3257032" cy="426690"/>
        </p:xfrm>
        <a:graphic>
          <a:graphicData uri="http://schemas.openxmlformats.org/drawingml/2006/table">
            <a:tbl>
              <a:tblPr>
                <a:noFill/>
                <a:tableStyleId>{B2671712-A865-46B4-B019-1FF2F0180740}</a:tableStyleId>
              </a:tblPr>
              <a:tblGrid>
                <a:gridCol w="3257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Regulator Type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4" name="Shape 294"/>
          <p:cNvSpPr/>
          <p:nvPr/>
        </p:nvSpPr>
        <p:spPr>
          <a:xfrm>
            <a:off x="1432560" y="1476455"/>
            <a:ext cx="1057880" cy="2201465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710492" y="564100"/>
            <a:ext cx="4224000" cy="367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11700" y="327800"/>
            <a:ext cx="3477300" cy="5727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 Regulation 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28" y="1019273"/>
            <a:ext cx="7335707" cy="277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666" y="2994284"/>
            <a:ext cx="1202025" cy="10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311700" y="93043"/>
            <a:ext cx="43101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 and Control</a:t>
            </a:r>
          </a:p>
        </p:txBody>
      </p:sp>
      <p:sp>
        <p:nvSpPr>
          <p:cNvPr id="308" name="Shape 308"/>
          <p:cNvSpPr/>
          <p:nvPr/>
        </p:nvSpPr>
        <p:spPr>
          <a:xfrm>
            <a:off x="258592" y="1623859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Main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U.S. 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(110-120 VAC)</a:t>
            </a:r>
          </a:p>
        </p:txBody>
      </p:sp>
      <p:sp>
        <p:nvSpPr>
          <p:cNvPr id="309" name="Shape 309"/>
          <p:cNvSpPr/>
          <p:nvPr/>
        </p:nvSpPr>
        <p:spPr>
          <a:xfrm>
            <a:off x="1808524" y="1623859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AC/DC Adaptor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(12 VDC)</a:t>
            </a:r>
          </a:p>
        </p:txBody>
      </p:sp>
      <p:sp>
        <p:nvSpPr>
          <p:cNvPr id="310" name="Shape 310"/>
          <p:cNvSpPr/>
          <p:nvPr/>
        </p:nvSpPr>
        <p:spPr>
          <a:xfrm>
            <a:off x="3441014" y="1623859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Regulator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(5VDC)</a:t>
            </a:r>
          </a:p>
        </p:txBody>
      </p:sp>
      <p:sp>
        <p:nvSpPr>
          <p:cNvPr id="311" name="Shape 311"/>
          <p:cNvSpPr/>
          <p:nvPr/>
        </p:nvSpPr>
        <p:spPr>
          <a:xfrm>
            <a:off x="5073477" y="1623859"/>
            <a:ext cx="1153200" cy="520200"/>
          </a:xfrm>
          <a:prstGeom prst="rect">
            <a:avLst/>
          </a:prstGeom>
          <a:solidFill>
            <a:srgbClr val="F6FF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Microcontroller</a:t>
            </a:r>
          </a:p>
        </p:txBody>
      </p:sp>
      <p:sp>
        <p:nvSpPr>
          <p:cNvPr id="312" name="Shape 312"/>
          <p:cNvSpPr/>
          <p:nvPr/>
        </p:nvSpPr>
        <p:spPr>
          <a:xfrm>
            <a:off x="3441150" y="2474071"/>
            <a:ext cx="1153200" cy="5201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 Drivers</a:t>
            </a:r>
          </a:p>
        </p:txBody>
      </p:sp>
      <p:sp>
        <p:nvSpPr>
          <p:cNvPr id="313" name="Shape 313"/>
          <p:cNvSpPr/>
          <p:nvPr/>
        </p:nvSpPr>
        <p:spPr>
          <a:xfrm>
            <a:off x="3441068" y="3324276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Motors</a:t>
            </a:r>
          </a:p>
        </p:txBody>
      </p:sp>
      <p:sp>
        <p:nvSpPr>
          <p:cNvPr id="314" name="Shape 314"/>
          <p:cNvSpPr/>
          <p:nvPr/>
        </p:nvSpPr>
        <p:spPr>
          <a:xfrm>
            <a:off x="1808525" y="2474067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Motor Driver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(18 - 80 VDC)</a:t>
            </a:r>
          </a:p>
        </p:txBody>
      </p:sp>
      <p:sp>
        <p:nvSpPr>
          <p:cNvPr id="315" name="Shape 315"/>
          <p:cNvSpPr/>
          <p:nvPr/>
        </p:nvSpPr>
        <p:spPr>
          <a:xfrm>
            <a:off x="1808551" y="3931161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Z-Axis Mount</a:t>
            </a:r>
          </a:p>
        </p:txBody>
      </p:sp>
      <p:sp>
        <p:nvSpPr>
          <p:cNvPr id="316" name="Shape 316"/>
          <p:cNvSpPr/>
          <p:nvPr/>
        </p:nvSpPr>
        <p:spPr>
          <a:xfrm>
            <a:off x="5073478" y="3931162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X and Y Surface Mount</a:t>
            </a:r>
          </a:p>
        </p:txBody>
      </p:sp>
      <p:sp>
        <p:nvSpPr>
          <p:cNvPr id="317" name="Shape 317"/>
          <p:cNvSpPr/>
          <p:nvPr/>
        </p:nvSpPr>
        <p:spPr>
          <a:xfrm>
            <a:off x="6705967" y="1623859"/>
            <a:ext cx="1153200" cy="520200"/>
          </a:xfrm>
          <a:prstGeom prst="rect">
            <a:avLst/>
          </a:prstGeom>
          <a:solidFill>
            <a:srgbClr val="F6FF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Axis Limit Switches</a:t>
            </a:r>
          </a:p>
        </p:txBody>
      </p:sp>
      <p:sp>
        <p:nvSpPr>
          <p:cNvPr id="318" name="Shape 318"/>
          <p:cNvSpPr/>
          <p:nvPr/>
        </p:nvSpPr>
        <p:spPr>
          <a:xfrm>
            <a:off x="6706102" y="2474121"/>
            <a:ext cx="1153200" cy="520200"/>
          </a:xfrm>
          <a:prstGeom prst="rect">
            <a:avLst/>
          </a:prstGeom>
          <a:solidFill>
            <a:srgbClr val="F6FF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USB-to-Serial Chip</a:t>
            </a:r>
          </a:p>
        </p:txBody>
      </p:sp>
      <p:sp>
        <p:nvSpPr>
          <p:cNvPr id="319" name="Shape 319"/>
          <p:cNvSpPr/>
          <p:nvPr/>
        </p:nvSpPr>
        <p:spPr>
          <a:xfrm>
            <a:off x="6706102" y="3931161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Etching Glass</a:t>
            </a:r>
          </a:p>
        </p:txBody>
      </p:sp>
      <p:cxnSp>
        <p:nvCxnSpPr>
          <p:cNvPr id="320" name="Shape 320"/>
          <p:cNvCxnSpPr>
            <a:stCxn id="308" idx="3"/>
            <a:endCxn id="309" idx="1"/>
          </p:cNvCxnSpPr>
          <p:nvPr/>
        </p:nvCxnSpPr>
        <p:spPr>
          <a:xfrm>
            <a:off x="1411792" y="1883959"/>
            <a:ext cx="39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1" name="Shape 321"/>
          <p:cNvCxnSpPr>
            <a:stCxn id="308" idx="2"/>
            <a:endCxn id="322" idx="0"/>
          </p:cNvCxnSpPr>
          <p:nvPr/>
        </p:nvCxnSpPr>
        <p:spPr>
          <a:xfrm>
            <a:off x="835192" y="2144059"/>
            <a:ext cx="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3" name="Shape 323"/>
          <p:cNvCxnSpPr/>
          <p:nvPr/>
        </p:nvCxnSpPr>
        <p:spPr>
          <a:xfrm>
            <a:off x="1418587" y="2140390"/>
            <a:ext cx="4710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4" name="Shape 324"/>
          <p:cNvCxnSpPr>
            <a:stCxn id="309" idx="3"/>
            <a:endCxn id="310" idx="1"/>
          </p:cNvCxnSpPr>
          <p:nvPr/>
        </p:nvCxnSpPr>
        <p:spPr>
          <a:xfrm>
            <a:off x="2961724" y="1883959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5" name="Shape 325"/>
          <p:cNvCxnSpPr>
            <a:stCxn id="310" idx="3"/>
            <a:endCxn id="311" idx="1"/>
          </p:cNvCxnSpPr>
          <p:nvPr/>
        </p:nvCxnSpPr>
        <p:spPr>
          <a:xfrm>
            <a:off x="4594214" y="1883959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6" name="Shape 326"/>
          <p:cNvCxnSpPr>
            <a:stCxn id="314" idx="3"/>
            <a:endCxn id="312" idx="1"/>
          </p:cNvCxnSpPr>
          <p:nvPr/>
        </p:nvCxnSpPr>
        <p:spPr>
          <a:xfrm>
            <a:off x="2961725" y="2734167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>
            <a:stCxn id="317" idx="1"/>
            <a:endCxn id="311" idx="3"/>
          </p:cNvCxnSpPr>
          <p:nvPr/>
        </p:nvCxnSpPr>
        <p:spPr>
          <a:xfrm rot="10800000">
            <a:off x="6226567" y="1883959"/>
            <a:ext cx="47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8" name="Shape 328"/>
          <p:cNvCxnSpPr>
            <a:stCxn id="312" idx="2"/>
            <a:endCxn id="313" idx="0"/>
          </p:cNvCxnSpPr>
          <p:nvPr/>
        </p:nvCxnSpPr>
        <p:spPr>
          <a:xfrm>
            <a:off x="4017750" y="2994271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9" name="Shape 329"/>
          <p:cNvCxnSpPr>
            <a:stCxn id="313" idx="2"/>
            <a:endCxn id="315" idx="3"/>
          </p:cNvCxnSpPr>
          <p:nvPr/>
        </p:nvCxnSpPr>
        <p:spPr>
          <a:xfrm rot="5400000">
            <a:off x="3316268" y="3489876"/>
            <a:ext cx="346800" cy="105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0" name="Shape 330"/>
          <p:cNvCxnSpPr>
            <a:stCxn id="313" idx="2"/>
            <a:endCxn id="316" idx="1"/>
          </p:cNvCxnSpPr>
          <p:nvPr/>
        </p:nvCxnSpPr>
        <p:spPr>
          <a:xfrm rot="-5400000" flipH="1">
            <a:off x="4372118" y="3490026"/>
            <a:ext cx="346800" cy="105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1" name="Shape 331"/>
          <p:cNvCxnSpPr>
            <a:endCxn id="312" idx="3"/>
          </p:cNvCxnSpPr>
          <p:nvPr/>
        </p:nvCxnSpPr>
        <p:spPr>
          <a:xfrm flipH="1">
            <a:off x="4594350" y="2142571"/>
            <a:ext cx="737700" cy="591600"/>
          </a:xfrm>
          <a:prstGeom prst="bentConnector3">
            <a:avLst>
              <a:gd name="adj1" fmla="val -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2" name="Shape 332"/>
          <p:cNvCxnSpPr>
            <a:stCxn id="318" idx="1"/>
          </p:cNvCxnSpPr>
          <p:nvPr/>
        </p:nvCxnSpPr>
        <p:spPr>
          <a:xfrm rot="10800000">
            <a:off x="6100102" y="2142621"/>
            <a:ext cx="606000" cy="591600"/>
          </a:xfrm>
          <a:prstGeom prst="bentConnector3">
            <a:avLst>
              <a:gd name="adj1" fmla="val 9997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19" idx="1"/>
            <a:endCxn id="316" idx="3"/>
          </p:cNvCxnSpPr>
          <p:nvPr/>
        </p:nvCxnSpPr>
        <p:spPr>
          <a:xfrm rot="10800000">
            <a:off x="6226702" y="4191261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4" name="Shape 334"/>
          <p:cNvSpPr/>
          <p:nvPr/>
        </p:nvSpPr>
        <p:spPr>
          <a:xfrm>
            <a:off x="6130892" y="582484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Optics</a:t>
            </a:r>
          </a:p>
        </p:txBody>
      </p:sp>
      <p:sp>
        <p:nvSpPr>
          <p:cNvPr id="335" name="Shape 335"/>
          <p:cNvSpPr/>
          <p:nvPr/>
        </p:nvSpPr>
        <p:spPr>
          <a:xfrm>
            <a:off x="4540042" y="582484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Movement Mechanisms and Payload</a:t>
            </a:r>
          </a:p>
        </p:txBody>
      </p:sp>
      <p:sp>
        <p:nvSpPr>
          <p:cNvPr id="336" name="Shape 336"/>
          <p:cNvSpPr/>
          <p:nvPr/>
        </p:nvSpPr>
        <p:spPr>
          <a:xfrm>
            <a:off x="2949179" y="582484"/>
            <a:ext cx="1064400" cy="484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Commands and Control</a:t>
            </a:r>
          </a:p>
        </p:txBody>
      </p:sp>
      <p:sp>
        <p:nvSpPr>
          <p:cNvPr id="337" name="Shape 337"/>
          <p:cNvSpPr/>
          <p:nvPr/>
        </p:nvSpPr>
        <p:spPr>
          <a:xfrm>
            <a:off x="1358342" y="582484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Power</a:t>
            </a:r>
          </a:p>
        </p:txBody>
      </p:sp>
      <p:cxnSp>
        <p:nvCxnSpPr>
          <p:cNvPr id="338" name="Shape 338"/>
          <p:cNvCxnSpPr>
            <a:stCxn id="306" idx="1"/>
            <a:endCxn id="318" idx="2"/>
          </p:cNvCxnSpPr>
          <p:nvPr/>
        </p:nvCxnSpPr>
        <p:spPr>
          <a:xfrm rot="10800000">
            <a:off x="7282566" y="2994421"/>
            <a:ext cx="389100" cy="501900"/>
          </a:xfrm>
          <a:prstGeom prst="curved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/>
          <p:nvPr/>
        </p:nvSpPr>
        <p:spPr>
          <a:xfrm>
            <a:off x="258592" y="2474097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Laser</a:t>
            </a:r>
          </a:p>
        </p:txBody>
      </p:sp>
      <p:sp>
        <p:nvSpPr>
          <p:cNvPr id="339" name="Shape 339"/>
          <p:cNvSpPr/>
          <p:nvPr/>
        </p:nvSpPr>
        <p:spPr>
          <a:xfrm>
            <a:off x="266167" y="3931147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Optical Assembly</a:t>
            </a:r>
          </a:p>
        </p:txBody>
      </p:sp>
      <p:cxnSp>
        <p:nvCxnSpPr>
          <p:cNvPr id="340" name="Shape 340"/>
          <p:cNvCxnSpPr>
            <a:stCxn id="322" idx="2"/>
            <a:endCxn id="339" idx="0"/>
          </p:cNvCxnSpPr>
          <p:nvPr/>
        </p:nvCxnSpPr>
        <p:spPr>
          <a:xfrm>
            <a:off x="835192" y="2994297"/>
            <a:ext cx="7500" cy="9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1" name="Shape 341"/>
          <p:cNvCxnSpPr>
            <a:stCxn id="339" idx="3"/>
          </p:cNvCxnSpPr>
          <p:nvPr/>
        </p:nvCxnSpPr>
        <p:spPr>
          <a:xfrm>
            <a:off x="1419367" y="4191247"/>
            <a:ext cx="43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2" name="Shape 342"/>
          <p:cNvSpPr txBox="1"/>
          <p:nvPr/>
        </p:nvSpPr>
        <p:spPr>
          <a:xfrm>
            <a:off x="1289492" y="1123959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u="sng"/>
              <a:t>Monushka Sicar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2880342" y="1023459"/>
            <a:ext cx="12021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Nicolas Ramirez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540042" y="1123959"/>
            <a:ext cx="10644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6062042" y="1123954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Burdley Colas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613" y="3077420"/>
            <a:ext cx="1202025" cy="10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293228" y="169620"/>
            <a:ext cx="43101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 and Control</a:t>
            </a:r>
          </a:p>
        </p:txBody>
      </p:sp>
      <p:sp>
        <p:nvSpPr>
          <p:cNvPr id="352" name="Shape 352"/>
          <p:cNvSpPr/>
          <p:nvPr/>
        </p:nvSpPr>
        <p:spPr>
          <a:xfrm>
            <a:off x="295539" y="1706995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Main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U.S. 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(110-120 VAC)</a:t>
            </a:r>
          </a:p>
        </p:txBody>
      </p:sp>
      <p:sp>
        <p:nvSpPr>
          <p:cNvPr id="353" name="Shape 353"/>
          <p:cNvSpPr/>
          <p:nvPr/>
        </p:nvSpPr>
        <p:spPr>
          <a:xfrm>
            <a:off x="1845471" y="1706995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AC/DC Adaptor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(12 VDC)</a:t>
            </a:r>
          </a:p>
        </p:txBody>
      </p:sp>
      <p:sp>
        <p:nvSpPr>
          <p:cNvPr id="354" name="Shape 354"/>
          <p:cNvSpPr/>
          <p:nvPr/>
        </p:nvSpPr>
        <p:spPr>
          <a:xfrm>
            <a:off x="3477961" y="1706995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Regulator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(5VDC)</a:t>
            </a:r>
          </a:p>
        </p:txBody>
      </p:sp>
      <p:sp>
        <p:nvSpPr>
          <p:cNvPr id="355" name="Shape 355"/>
          <p:cNvSpPr/>
          <p:nvPr/>
        </p:nvSpPr>
        <p:spPr>
          <a:xfrm>
            <a:off x="5110424" y="1706995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Microcontroller</a:t>
            </a:r>
          </a:p>
        </p:txBody>
      </p:sp>
      <p:sp>
        <p:nvSpPr>
          <p:cNvPr id="356" name="Shape 356"/>
          <p:cNvSpPr/>
          <p:nvPr/>
        </p:nvSpPr>
        <p:spPr>
          <a:xfrm>
            <a:off x="3478097" y="2557207"/>
            <a:ext cx="1153200" cy="5201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 Drivers</a:t>
            </a:r>
          </a:p>
        </p:txBody>
      </p:sp>
      <p:sp>
        <p:nvSpPr>
          <p:cNvPr id="357" name="Shape 357"/>
          <p:cNvSpPr/>
          <p:nvPr/>
        </p:nvSpPr>
        <p:spPr>
          <a:xfrm>
            <a:off x="3478015" y="3407412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Motors</a:t>
            </a:r>
          </a:p>
        </p:txBody>
      </p:sp>
      <p:sp>
        <p:nvSpPr>
          <p:cNvPr id="358" name="Shape 358"/>
          <p:cNvSpPr/>
          <p:nvPr/>
        </p:nvSpPr>
        <p:spPr>
          <a:xfrm>
            <a:off x="1845472" y="2557203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Motor Driver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(18 - 80 VDC)</a:t>
            </a:r>
          </a:p>
        </p:txBody>
      </p:sp>
      <p:sp>
        <p:nvSpPr>
          <p:cNvPr id="359" name="Shape 359"/>
          <p:cNvSpPr/>
          <p:nvPr/>
        </p:nvSpPr>
        <p:spPr>
          <a:xfrm>
            <a:off x="1845498" y="4014297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Z-Axis Mount</a:t>
            </a:r>
          </a:p>
        </p:txBody>
      </p:sp>
      <p:sp>
        <p:nvSpPr>
          <p:cNvPr id="360" name="Shape 360"/>
          <p:cNvSpPr/>
          <p:nvPr/>
        </p:nvSpPr>
        <p:spPr>
          <a:xfrm>
            <a:off x="5110425" y="4014298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X and Y Surface Mount</a:t>
            </a:r>
          </a:p>
        </p:txBody>
      </p:sp>
      <p:sp>
        <p:nvSpPr>
          <p:cNvPr id="361" name="Shape 361"/>
          <p:cNvSpPr/>
          <p:nvPr/>
        </p:nvSpPr>
        <p:spPr>
          <a:xfrm>
            <a:off x="6742914" y="1706995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Axis Limit Switches</a:t>
            </a:r>
          </a:p>
        </p:txBody>
      </p:sp>
      <p:sp>
        <p:nvSpPr>
          <p:cNvPr id="362" name="Shape 362"/>
          <p:cNvSpPr/>
          <p:nvPr/>
        </p:nvSpPr>
        <p:spPr>
          <a:xfrm>
            <a:off x="6743049" y="2557257"/>
            <a:ext cx="1153200" cy="520200"/>
          </a:xfrm>
          <a:prstGeom prst="rect">
            <a:avLst/>
          </a:prstGeom>
          <a:solidFill>
            <a:srgbClr val="F6FF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USB-to-Serial Chip</a:t>
            </a:r>
          </a:p>
        </p:txBody>
      </p:sp>
      <p:sp>
        <p:nvSpPr>
          <p:cNvPr id="363" name="Shape 363"/>
          <p:cNvSpPr/>
          <p:nvPr/>
        </p:nvSpPr>
        <p:spPr>
          <a:xfrm>
            <a:off x="6743049" y="4014297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Etching Glass</a:t>
            </a:r>
          </a:p>
        </p:txBody>
      </p:sp>
      <p:cxnSp>
        <p:nvCxnSpPr>
          <p:cNvPr id="364" name="Shape 364"/>
          <p:cNvCxnSpPr>
            <a:stCxn id="352" idx="3"/>
            <a:endCxn id="353" idx="1"/>
          </p:cNvCxnSpPr>
          <p:nvPr/>
        </p:nvCxnSpPr>
        <p:spPr>
          <a:xfrm>
            <a:off x="1448739" y="1967095"/>
            <a:ext cx="39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>
            <a:stCxn id="352" idx="2"/>
            <a:endCxn id="366" idx="0"/>
          </p:cNvCxnSpPr>
          <p:nvPr/>
        </p:nvCxnSpPr>
        <p:spPr>
          <a:xfrm>
            <a:off x="872139" y="2227195"/>
            <a:ext cx="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/>
          <p:nvPr/>
        </p:nvCxnSpPr>
        <p:spPr>
          <a:xfrm>
            <a:off x="1455534" y="2223526"/>
            <a:ext cx="4710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>
            <a:stCxn id="353" idx="3"/>
            <a:endCxn id="354" idx="1"/>
          </p:cNvCxnSpPr>
          <p:nvPr/>
        </p:nvCxnSpPr>
        <p:spPr>
          <a:xfrm>
            <a:off x="2998671" y="1967095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9" name="Shape 369"/>
          <p:cNvCxnSpPr>
            <a:stCxn id="354" idx="3"/>
            <a:endCxn id="355" idx="1"/>
          </p:cNvCxnSpPr>
          <p:nvPr/>
        </p:nvCxnSpPr>
        <p:spPr>
          <a:xfrm>
            <a:off x="4631161" y="1967095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0" name="Shape 370"/>
          <p:cNvCxnSpPr>
            <a:stCxn id="358" idx="3"/>
            <a:endCxn id="356" idx="1"/>
          </p:cNvCxnSpPr>
          <p:nvPr/>
        </p:nvCxnSpPr>
        <p:spPr>
          <a:xfrm>
            <a:off x="2998672" y="2817303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1" name="Shape 371"/>
          <p:cNvCxnSpPr>
            <a:stCxn id="361" idx="1"/>
            <a:endCxn id="355" idx="3"/>
          </p:cNvCxnSpPr>
          <p:nvPr/>
        </p:nvCxnSpPr>
        <p:spPr>
          <a:xfrm rot="10800000">
            <a:off x="6263514" y="1967095"/>
            <a:ext cx="47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2" name="Shape 372"/>
          <p:cNvCxnSpPr>
            <a:stCxn id="356" idx="2"/>
            <a:endCxn id="357" idx="0"/>
          </p:cNvCxnSpPr>
          <p:nvPr/>
        </p:nvCxnSpPr>
        <p:spPr>
          <a:xfrm>
            <a:off x="4054697" y="3077407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3" name="Shape 373"/>
          <p:cNvCxnSpPr>
            <a:stCxn id="357" idx="2"/>
            <a:endCxn id="359" idx="3"/>
          </p:cNvCxnSpPr>
          <p:nvPr/>
        </p:nvCxnSpPr>
        <p:spPr>
          <a:xfrm rot="5400000">
            <a:off x="3353215" y="3573012"/>
            <a:ext cx="346800" cy="105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4" name="Shape 374"/>
          <p:cNvCxnSpPr>
            <a:stCxn id="357" idx="2"/>
            <a:endCxn id="360" idx="1"/>
          </p:cNvCxnSpPr>
          <p:nvPr/>
        </p:nvCxnSpPr>
        <p:spPr>
          <a:xfrm rot="-5400000" flipH="1">
            <a:off x="4409065" y="3573162"/>
            <a:ext cx="346800" cy="105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5" name="Shape 375"/>
          <p:cNvCxnSpPr>
            <a:endCxn id="356" idx="3"/>
          </p:cNvCxnSpPr>
          <p:nvPr/>
        </p:nvCxnSpPr>
        <p:spPr>
          <a:xfrm flipH="1">
            <a:off x="4631297" y="2225707"/>
            <a:ext cx="737700" cy="591600"/>
          </a:xfrm>
          <a:prstGeom prst="bentConnector3">
            <a:avLst>
              <a:gd name="adj1" fmla="val -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6" name="Shape 376"/>
          <p:cNvCxnSpPr>
            <a:stCxn id="362" idx="1"/>
          </p:cNvCxnSpPr>
          <p:nvPr/>
        </p:nvCxnSpPr>
        <p:spPr>
          <a:xfrm rot="10800000">
            <a:off x="6137049" y="2225757"/>
            <a:ext cx="606000" cy="591600"/>
          </a:xfrm>
          <a:prstGeom prst="bentConnector3">
            <a:avLst>
              <a:gd name="adj1" fmla="val 9997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7" name="Shape 377"/>
          <p:cNvCxnSpPr>
            <a:stCxn id="363" idx="1"/>
            <a:endCxn id="360" idx="3"/>
          </p:cNvCxnSpPr>
          <p:nvPr/>
        </p:nvCxnSpPr>
        <p:spPr>
          <a:xfrm rot="10800000">
            <a:off x="6263649" y="4274397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8" name="Shape 378"/>
          <p:cNvSpPr/>
          <p:nvPr/>
        </p:nvSpPr>
        <p:spPr>
          <a:xfrm>
            <a:off x="6167839" y="665620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Optics</a:t>
            </a:r>
          </a:p>
        </p:txBody>
      </p:sp>
      <p:sp>
        <p:nvSpPr>
          <p:cNvPr id="379" name="Shape 379"/>
          <p:cNvSpPr/>
          <p:nvPr/>
        </p:nvSpPr>
        <p:spPr>
          <a:xfrm>
            <a:off x="4576989" y="665620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Movement Mechanisms and Payload</a:t>
            </a:r>
          </a:p>
        </p:txBody>
      </p:sp>
      <p:sp>
        <p:nvSpPr>
          <p:cNvPr id="380" name="Shape 380"/>
          <p:cNvSpPr/>
          <p:nvPr/>
        </p:nvSpPr>
        <p:spPr>
          <a:xfrm>
            <a:off x="2986126" y="665620"/>
            <a:ext cx="1064400" cy="484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Commands and Control</a:t>
            </a:r>
          </a:p>
        </p:txBody>
      </p:sp>
      <p:sp>
        <p:nvSpPr>
          <p:cNvPr id="381" name="Shape 381"/>
          <p:cNvSpPr/>
          <p:nvPr/>
        </p:nvSpPr>
        <p:spPr>
          <a:xfrm>
            <a:off x="1395289" y="665620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Power</a:t>
            </a:r>
          </a:p>
        </p:txBody>
      </p:sp>
      <p:cxnSp>
        <p:nvCxnSpPr>
          <p:cNvPr id="382" name="Shape 382"/>
          <p:cNvCxnSpPr>
            <a:stCxn id="350" idx="1"/>
            <a:endCxn id="362" idx="2"/>
          </p:cNvCxnSpPr>
          <p:nvPr/>
        </p:nvCxnSpPr>
        <p:spPr>
          <a:xfrm rot="10800000">
            <a:off x="7319513" y="3077557"/>
            <a:ext cx="389100" cy="501900"/>
          </a:xfrm>
          <a:prstGeom prst="curved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6" name="Shape 366"/>
          <p:cNvSpPr/>
          <p:nvPr/>
        </p:nvSpPr>
        <p:spPr>
          <a:xfrm>
            <a:off x="295539" y="2557233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Laser</a:t>
            </a:r>
          </a:p>
        </p:txBody>
      </p:sp>
      <p:sp>
        <p:nvSpPr>
          <p:cNvPr id="383" name="Shape 383"/>
          <p:cNvSpPr/>
          <p:nvPr/>
        </p:nvSpPr>
        <p:spPr>
          <a:xfrm>
            <a:off x="303114" y="4014283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Optical Assembly</a:t>
            </a:r>
          </a:p>
        </p:txBody>
      </p:sp>
      <p:cxnSp>
        <p:nvCxnSpPr>
          <p:cNvPr id="384" name="Shape 384"/>
          <p:cNvCxnSpPr>
            <a:stCxn id="366" idx="2"/>
            <a:endCxn id="383" idx="0"/>
          </p:cNvCxnSpPr>
          <p:nvPr/>
        </p:nvCxnSpPr>
        <p:spPr>
          <a:xfrm>
            <a:off x="872139" y="3077433"/>
            <a:ext cx="7500" cy="9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5" name="Shape 385"/>
          <p:cNvCxnSpPr>
            <a:stCxn id="383" idx="3"/>
          </p:cNvCxnSpPr>
          <p:nvPr/>
        </p:nvCxnSpPr>
        <p:spPr>
          <a:xfrm>
            <a:off x="1456314" y="4274383"/>
            <a:ext cx="43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1326439" y="1207095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u="sng"/>
              <a:t>Monushka Sicar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2917289" y="1106595"/>
            <a:ext cx="12021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Nicolas Ramirez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576989" y="1207095"/>
            <a:ext cx="10644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098989" y="1207090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Burdley Colas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11700" y="260299"/>
            <a:ext cx="37173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UART Chip Selection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233680" y="1152474"/>
            <a:ext cx="3445520" cy="1387525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Selection Criteria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Pre-programmed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Support USB 2.0 Full Speed (12 Mb/s)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- 5 V Operation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Cost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</p:txBody>
      </p:sp>
      <p:graphicFrame>
        <p:nvGraphicFramePr>
          <p:cNvPr id="396" name="Shape 396"/>
          <p:cNvGraphicFramePr/>
          <p:nvPr>
            <p:extLst>
              <p:ext uri="{D42A27DB-BD31-4B8C-83A1-F6EECF244321}">
                <p14:modId xmlns:p14="http://schemas.microsoft.com/office/powerpoint/2010/main" val="3315605787"/>
              </p:ext>
            </p:extLst>
          </p:nvPr>
        </p:nvGraphicFramePr>
        <p:xfrm>
          <a:off x="3679200" y="1152475"/>
          <a:ext cx="4988900" cy="3108810"/>
        </p:xfrm>
        <a:graphic>
          <a:graphicData uri="http://schemas.openxmlformats.org/drawingml/2006/table">
            <a:tbl>
              <a:tblPr>
                <a:noFill/>
                <a:tableStyleId>{B2671712-A865-46B4-B019-1FF2F0180740}</a:tableStyleId>
              </a:tblPr>
              <a:tblGrid>
                <a:gridCol w="135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Characteristic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FTDI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FT232RL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Microchip PIC18F2550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 MAX3100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Pre-programmed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Speed (Mb/s)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Operating Voltage (V)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4 - 5.25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2 - 5.5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2.7 - 5.5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(USD)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7" name="Shape 397"/>
          <p:cNvSpPr txBox="1"/>
          <p:nvPr/>
        </p:nvSpPr>
        <p:spPr>
          <a:xfrm>
            <a:off x="5074400" y="1223200"/>
            <a:ext cx="1061700" cy="29627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251065"/>
            <a:ext cx="19989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FT232 IC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11700" y="823765"/>
            <a:ext cx="3999900" cy="3421841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Purpose</a:t>
            </a:r>
          </a:p>
          <a:p>
            <a:pPr marL="22860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USB-to-Serial Conversion</a:t>
            </a:r>
          </a:p>
          <a:p>
            <a:pPr marL="685800" lvl="1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Programming MCU</a:t>
            </a:r>
          </a:p>
          <a:p>
            <a:pPr marL="685800" lvl="1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Gcode streaming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l="11698" t="6203" r="11690" b="5049"/>
          <a:stretch/>
        </p:blipFill>
        <p:spPr>
          <a:xfrm>
            <a:off x="598078" y="1979353"/>
            <a:ext cx="2883978" cy="251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05" name="Shape 4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194" y="1855919"/>
            <a:ext cx="4970215" cy="2758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031" y="3188251"/>
            <a:ext cx="1202025" cy="10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311700" y="243509"/>
            <a:ext cx="43101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 and Control</a:t>
            </a:r>
          </a:p>
        </p:txBody>
      </p:sp>
      <p:sp>
        <p:nvSpPr>
          <p:cNvPr id="412" name="Shape 412"/>
          <p:cNvSpPr/>
          <p:nvPr/>
        </p:nvSpPr>
        <p:spPr>
          <a:xfrm>
            <a:off x="350957" y="1817826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Main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U.S. 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(110-120 VAC)</a:t>
            </a:r>
          </a:p>
        </p:txBody>
      </p:sp>
      <p:sp>
        <p:nvSpPr>
          <p:cNvPr id="413" name="Shape 413"/>
          <p:cNvSpPr/>
          <p:nvPr/>
        </p:nvSpPr>
        <p:spPr>
          <a:xfrm>
            <a:off x="1900889" y="1817826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AC/DC Adaptor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(12 VDC)</a:t>
            </a:r>
          </a:p>
        </p:txBody>
      </p:sp>
      <p:sp>
        <p:nvSpPr>
          <p:cNvPr id="414" name="Shape 414"/>
          <p:cNvSpPr/>
          <p:nvPr/>
        </p:nvSpPr>
        <p:spPr>
          <a:xfrm>
            <a:off x="3533379" y="1817826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Regulator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(5VDC)</a:t>
            </a:r>
          </a:p>
        </p:txBody>
      </p:sp>
      <p:sp>
        <p:nvSpPr>
          <p:cNvPr id="415" name="Shape 415"/>
          <p:cNvSpPr/>
          <p:nvPr/>
        </p:nvSpPr>
        <p:spPr>
          <a:xfrm>
            <a:off x="5165842" y="1817826"/>
            <a:ext cx="1153200" cy="52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Microcontroller</a:t>
            </a:r>
          </a:p>
        </p:txBody>
      </p:sp>
      <p:sp>
        <p:nvSpPr>
          <p:cNvPr id="416" name="Shape 416"/>
          <p:cNvSpPr/>
          <p:nvPr/>
        </p:nvSpPr>
        <p:spPr>
          <a:xfrm>
            <a:off x="3533515" y="2668038"/>
            <a:ext cx="1153200" cy="5201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 Drivers</a:t>
            </a:r>
          </a:p>
        </p:txBody>
      </p:sp>
      <p:sp>
        <p:nvSpPr>
          <p:cNvPr id="417" name="Shape 417"/>
          <p:cNvSpPr/>
          <p:nvPr/>
        </p:nvSpPr>
        <p:spPr>
          <a:xfrm>
            <a:off x="3533433" y="3518243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Motors</a:t>
            </a:r>
          </a:p>
        </p:txBody>
      </p:sp>
      <p:sp>
        <p:nvSpPr>
          <p:cNvPr id="418" name="Shape 418"/>
          <p:cNvSpPr/>
          <p:nvPr/>
        </p:nvSpPr>
        <p:spPr>
          <a:xfrm>
            <a:off x="1900890" y="2668034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Motor Driver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(18 - 80 VDC)</a:t>
            </a:r>
          </a:p>
        </p:txBody>
      </p:sp>
      <p:sp>
        <p:nvSpPr>
          <p:cNvPr id="419" name="Shape 419"/>
          <p:cNvSpPr/>
          <p:nvPr/>
        </p:nvSpPr>
        <p:spPr>
          <a:xfrm>
            <a:off x="1900916" y="4125128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Z-Axis Mount</a:t>
            </a:r>
          </a:p>
        </p:txBody>
      </p:sp>
      <p:sp>
        <p:nvSpPr>
          <p:cNvPr id="420" name="Shape 420"/>
          <p:cNvSpPr/>
          <p:nvPr/>
        </p:nvSpPr>
        <p:spPr>
          <a:xfrm>
            <a:off x="5165843" y="4125129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X and Y Surface Mount</a:t>
            </a:r>
          </a:p>
        </p:txBody>
      </p:sp>
      <p:sp>
        <p:nvSpPr>
          <p:cNvPr id="421" name="Shape 421"/>
          <p:cNvSpPr/>
          <p:nvPr/>
        </p:nvSpPr>
        <p:spPr>
          <a:xfrm>
            <a:off x="6798332" y="1817826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Axis Limit Switches</a:t>
            </a:r>
          </a:p>
        </p:txBody>
      </p:sp>
      <p:sp>
        <p:nvSpPr>
          <p:cNvPr id="422" name="Shape 422"/>
          <p:cNvSpPr/>
          <p:nvPr/>
        </p:nvSpPr>
        <p:spPr>
          <a:xfrm>
            <a:off x="6798467" y="2668088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USB-to-Serial Chip</a:t>
            </a:r>
          </a:p>
        </p:txBody>
      </p:sp>
      <p:sp>
        <p:nvSpPr>
          <p:cNvPr id="423" name="Shape 423"/>
          <p:cNvSpPr/>
          <p:nvPr/>
        </p:nvSpPr>
        <p:spPr>
          <a:xfrm>
            <a:off x="6798467" y="4125128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Etching Glass</a:t>
            </a:r>
          </a:p>
        </p:txBody>
      </p:sp>
      <p:cxnSp>
        <p:nvCxnSpPr>
          <p:cNvPr id="424" name="Shape 424"/>
          <p:cNvCxnSpPr>
            <a:stCxn id="412" idx="3"/>
            <a:endCxn id="413" idx="1"/>
          </p:cNvCxnSpPr>
          <p:nvPr/>
        </p:nvCxnSpPr>
        <p:spPr>
          <a:xfrm>
            <a:off x="1504157" y="2077926"/>
            <a:ext cx="39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5" name="Shape 425"/>
          <p:cNvCxnSpPr>
            <a:stCxn id="412" idx="2"/>
            <a:endCxn id="426" idx="0"/>
          </p:cNvCxnSpPr>
          <p:nvPr/>
        </p:nvCxnSpPr>
        <p:spPr>
          <a:xfrm>
            <a:off x="927557" y="2338026"/>
            <a:ext cx="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7" name="Shape 427"/>
          <p:cNvCxnSpPr/>
          <p:nvPr/>
        </p:nvCxnSpPr>
        <p:spPr>
          <a:xfrm>
            <a:off x="1510952" y="2334357"/>
            <a:ext cx="4710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8" name="Shape 428"/>
          <p:cNvCxnSpPr>
            <a:stCxn id="413" idx="3"/>
            <a:endCxn id="414" idx="1"/>
          </p:cNvCxnSpPr>
          <p:nvPr/>
        </p:nvCxnSpPr>
        <p:spPr>
          <a:xfrm>
            <a:off x="3054089" y="2077926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9" name="Shape 429"/>
          <p:cNvCxnSpPr>
            <a:stCxn id="414" idx="3"/>
            <a:endCxn id="415" idx="1"/>
          </p:cNvCxnSpPr>
          <p:nvPr/>
        </p:nvCxnSpPr>
        <p:spPr>
          <a:xfrm>
            <a:off x="4686579" y="2077926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0" name="Shape 430"/>
          <p:cNvCxnSpPr>
            <a:stCxn id="418" idx="3"/>
            <a:endCxn id="416" idx="1"/>
          </p:cNvCxnSpPr>
          <p:nvPr/>
        </p:nvCxnSpPr>
        <p:spPr>
          <a:xfrm>
            <a:off x="3054090" y="2928134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1" name="Shape 431"/>
          <p:cNvCxnSpPr>
            <a:stCxn id="421" idx="1"/>
            <a:endCxn id="415" idx="3"/>
          </p:cNvCxnSpPr>
          <p:nvPr/>
        </p:nvCxnSpPr>
        <p:spPr>
          <a:xfrm rot="10800000">
            <a:off x="6318932" y="2077926"/>
            <a:ext cx="47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2" name="Shape 432"/>
          <p:cNvCxnSpPr>
            <a:stCxn id="416" idx="2"/>
            <a:endCxn id="417" idx="0"/>
          </p:cNvCxnSpPr>
          <p:nvPr/>
        </p:nvCxnSpPr>
        <p:spPr>
          <a:xfrm>
            <a:off x="4110115" y="3188238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3" name="Shape 433"/>
          <p:cNvCxnSpPr>
            <a:stCxn id="417" idx="2"/>
            <a:endCxn id="419" idx="3"/>
          </p:cNvCxnSpPr>
          <p:nvPr/>
        </p:nvCxnSpPr>
        <p:spPr>
          <a:xfrm rot="5400000">
            <a:off x="3408633" y="3683843"/>
            <a:ext cx="346800" cy="105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4" name="Shape 434"/>
          <p:cNvCxnSpPr>
            <a:stCxn id="417" idx="2"/>
            <a:endCxn id="420" idx="1"/>
          </p:cNvCxnSpPr>
          <p:nvPr/>
        </p:nvCxnSpPr>
        <p:spPr>
          <a:xfrm rot="-5400000" flipH="1">
            <a:off x="4464483" y="3683993"/>
            <a:ext cx="346800" cy="105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5" name="Shape 435"/>
          <p:cNvCxnSpPr>
            <a:endCxn id="416" idx="3"/>
          </p:cNvCxnSpPr>
          <p:nvPr/>
        </p:nvCxnSpPr>
        <p:spPr>
          <a:xfrm flipH="1">
            <a:off x="4686715" y="2336538"/>
            <a:ext cx="737700" cy="591600"/>
          </a:xfrm>
          <a:prstGeom prst="bentConnector3">
            <a:avLst>
              <a:gd name="adj1" fmla="val -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6" name="Shape 436"/>
          <p:cNvCxnSpPr>
            <a:stCxn id="422" idx="1"/>
          </p:cNvCxnSpPr>
          <p:nvPr/>
        </p:nvCxnSpPr>
        <p:spPr>
          <a:xfrm rot="10800000">
            <a:off x="6192467" y="2336588"/>
            <a:ext cx="606000" cy="591600"/>
          </a:xfrm>
          <a:prstGeom prst="bentConnector3">
            <a:avLst>
              <a:gd name="adj1" fmla="val 9997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7" name="Shape 437"/>
          <p:cNvCxnSpPr>
            <a:stCxn id="423" idx="1"/>
            <a:endCxn id="420" idx="3"/>
          </p:cNvCxnSpPr>
          <p:nvPr/>
        </p:nvCxnSpPr>
        <p:spPr>
          <a:xfrm rot="10800000">
            <a:off x="6319067" y="4385228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8" name="Shape 438"/>
          <p:cNvSpPr/>
          <p:nvPr/>
        </p:nvSpPr>
        <p:spPr>
          <a:xfrm>
            <a:off x="6223257" y="776451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Optics</a:t>
            </a:r>
          </a:p>
        </p:txBody>
      </p:sp>
      <p:sp>
        <p:nvSpPr>
          <p:cNvPr id="439" name="Shape 439"/>
          <p:cNvSpPr/>
          <p:nvPr/>
        </p:nvSpPr>
        <p:spPr>
          <a:xfrm>
            <a:off x="4632407" y="776451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Movement Mechanisms and Payload</a:t>
            </a:r>
          </a:p>
        </p:txBody>
      </p:sp>
      <p:sp>
        <p:nvSpPr>
          <p:cNvPr id="440" name="Shape 440"/>
          <p:cNvSpPr/>
          <p:nvPr/>
        </p:nvSpPr>
        <p:spPr>
          <a:xfrm>
            <a:off x="3041544" y="776451"/>
            <a:ext cx="1064400" cy="484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Commands and Control</a:t>
            </a:r>
          </a:p>
        </p:txBody>
      </p:sp>
      <p:sp>
        <p:nvSpPr>
          <p:cNvPr id="441" name="Shape 441"/>
          <p:cNvSpPr/>
          <p:nvPr/>
        </p:nvSpPr>
        <p:spPr>
          <a:xfrm>
            <a:off x="1450707" y="776451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Power</a:t>
            </a:r>
          </a:p>
        </p:txBody>
      </p:sp>
      <p:cxnSp>
        <p:nvCxnSpPr>
          <p:cNvPr id="442" name="Shape 442"/>
          <p:cNvCxnSpPr>
            <a:stCxn id="410" idx="1"/>
            <a:endCxn id="422" idx="2"/>
          </p:cNvCxnSpPr>
          <p:nvPr/>
        </p:nvCxnSpPr>
        <p:spPr>
          <a:xfrm rot="10800000">
            <a:off x="7374931" y="3188388"/>
            <a:ext cx="389100" cy="501900"/>
          </a:xfrm>
          <a:prstGeom prst="curved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6" name="Shape 426"/>
          <p:cNvSpPr/>
          <p:nvPr/>
        </p:nvSpPr>
        <p:spPr>
          <a:xfrm>
            <a:off x="350957" y="2668064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Laser</a:t>
            </a:r>
          </a:p>
        </p:txBody>
      </p:sp>
      <p:sp>
        <p:nvSpPr>
          <p:cNvPr id="443" name="Shape 443"/>
          <p:cNvSpPr/>
          <p:nvPr/>
        </p:nvSpPr>
        <p:spPr>
          <a:xfrm>
            <a:off x="358532" y="4125114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Optical Assembly</a:t>
            </a:r>
          </a:p>
        </p:txBody>
      </p:sp>
      <p:cxnSp>
        <p:nvCxnSpPr>
          <p:cNvPr id="444" name="Shape 444"/>
          <p:cNvCxnSpPr>
            <a:stCxn id="426" idx="2"/>
            <a:endCxn id="443" idx="0"/>
          </p:cNvCxnSpPr>
          <p:nvPr/>
        </p:nvCxnSpPr>
        <p:spPr>
          <a:xfrm>
            <a:off x="927557" y="3188264"/>
            <a:ext cx="7500" cy="9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5" name="Shape 445"/>
          <p:cNvCxnSpPr>
            <a:stCxn id="443" idx="3"/>
          </p:cNvCxnSpPr>
          <p:nvPr/>
        </p:nvCxnSpPr>
        <p:spPr>
          <a:xfrm>
            <a:off x="1511732" y="4385214"/>
            <a:ext cx="43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6" name="Shape 446"/>
          <p:cNvSpPr txBox="1"/>
          <p:nvPr/>
        </p:nvSpPr>
        <p:spPr>
          <a:xfrm>
            <a:off x="1381857" y="1317926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u="sng"/>
              <a:t>Monushka Sicar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2972707" y="1217426"/>
            <a:ext cx="12021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Nicolas Ramirez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4632407" y="1317926"/>
            <a:ext cx="10644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6154407" y="1317921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Burdley Colas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311700" y="204881"/>
            <a:ext cx="37173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 Selection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113660" y="949325"/>
            <a:ext cx="2900100" cy="1702436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Selection Criteria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UART communication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≥ 9 Digital I/O Pins (3 PWM)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Cost/Component Form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Current consumption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Speed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- 5 V Operation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</p:txBody>
      </p:sp>
      <p:graphicFrame>
        <p:nvGraphicFramePr>
          <p:cNvPr id="456" name="Shape 456"/>
          <p:cNvGraphicFramePr/>
          <p:nvPr>
            <p:extLst>
              <p:ext uri="{D42A27DB-BD31-4B8C-83A1-F6EECF244321}">
                <p14:modId xmlns:p14="http://schemas.microsoft.com/office/powerpoint/2010/main" val="1902729179"/>
              </p:ext>
            </p:extLst>
          </p:nvPr>
        </p:nvGraphicFramePr>
        <p:xfrm>
          <a:off x="3088640" y="144898"/>
          <a:ext cx="5689600" cy="4876560"/>
        </p:xfrm>
        <a:graphic>
          <a:graphicData uri="http://schemas.openxmlformats.org/drawingml/2006/table">
            <a:tbl>
              <a:tblPr>
                <a:noFill/>
                <a:tableStyleId>{B2671712-A865-46B4-B019-1FF2F0180740}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Characteristic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Atmel ATmega 328P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Atmel ATmega 32U4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Atmel ATmega 2560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Operating Voltage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1.8 - 5.5 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2.7 - 5.5 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1.8 - 5.5 V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Serial Port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(UART)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Yes, one port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Yes, one port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Yes, four ports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Flash Memory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 KB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 KB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 KB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I/O pins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(6 PWM)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(7 PWM)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 (15 PWM)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Frequency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(at 5 V)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MHz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MHz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MHz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(max frequency)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 12 mA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 13 mA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 20 mA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/ Form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$4.30 / 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$6.95 / SMD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$4.95 / SM)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7" name="Shape 457"/>
          <p:cNvSpPr/>
          <p:nvPr/>
        </p:nvSpPr>
        <p:spPr>
          <a:xfrm>
            <a:off x="4576074" y="204881"/>
            <a:ext cx="1286245" cy="4743039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155953" y="389482"/>
            <a:ext cx="31599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 Schematic</a:t>
            </a:r>
          </a:p>
        </p:txBody>
      </p:sp>
      <p:pic>
        <p:nvPicPr>
          <p:cNvPr id="463" name="Shape 463" descr="mcu circuit.JPG"/>
          <p:cNvPicPr preferRelativeResize="0"/>
          <p:nvPr/>
        </p:nvPicPr>
        <p:blipFill rotWithShape="1">
          <a:blip r:embed="rId3">
            <a:alphaModFix/>
          </a:blip>
          <a:srcRect b="1893"/>
          <a:stretch/>
        </p:blipFill>
        <p:spPr>
          <a:xfrm>
            <a:off x="3345713" y="254000"/>
            <a:ext cx="5133981" cy="4627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 descr="charge mcu.JPG"/>
          <p:cNvPicPr preferRelativeResize="0"/>
          <p:nvPr/>
        </p:nvPicPr>
        <p:blipFill rotWithShape="1">
          <a:blip r:embed="rId4">
            <a:alphaModFix/>
          </a:blip>
          <a:srcRect l="16922" t="15938"/>
          <a:stretch/>
        </p:blipFill>
        <p:spPr>
          <a:xfrm>
            <a:off x="538698" y="1735032"/>
            <a:ext cx="1961396" cy="1257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cxnSp>
        <p:nvCxnSpPr>
          <p:cNvPr id="465" name="Shape 465"/>
          <p:cNvCxnSpPr>
            <a:cxnSpLocks/>
            <a:stCxn id="466" idx="2"/>
            <a:endCxn id="464" idx="0"/>
          </p:cNvCxnSpPr>
          <p:nvPr/>
        </p:nvCxnSpPr>
        <p:spPr>
          <a:xfrm rot="10800000" flipV="1">
            <a:off x="1519396" y="1245108"/>
            <a:ext cx="2084038" cy="489924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6" name="Shape 466"/>
          <p:cNvSpPr/>
          <p:nvPr/>
        </p:nvSpPr>
        <p:spPr>
          <a:xfrm rot="-1948601">
            <a:off x="3459116" y="269633"/>
            <a:ext cx="1845620" cy="959932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79500" y="328800"/>
            <a:ext cx="276285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9500" y="1446008"/>
            <a:ext cx="2762850" cy="2628152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Previous System: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Made for production  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Lacking </a:t>
            </a:r>
            <a:r>
              <a:rPr lang="en-US" sz="1600" dirty="0">
                <a:solidFill>
                  <a:srgbClr val="000000"/>
                </a:solidFill>
              </a:rPr>
              <a:t>user</a:t>
            </a:r>
            <a:r>
              <a:rPr lang="en" sz="1600" dirty="0">
                <a:solidFill>
                  <a:srgbClr val="000000"/>
                </a:solidFill>
              </a:rPr>
              <a:t> friendliness 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 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Hazardous (Electrical &amp;               	         Optical)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Long lead time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Bulky in size 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150" name="Shape 150" descr="previous syste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90" y="233677"/>
            <a:ext cx="5728750" cy="398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868725" y="4222026"/>
            <a:ext cx="5676000" cy="3684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 Previous system (b) Electrical components are exposed and dangerous (b) Computer system outdated (c) Optical system to etch six glasses simultaneously, hazardous due to exposed laser beam.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Shape 471" descr="cap charge.jpg"/>
          <p:cNvPicPr preferRelativeResize="0"/>
          <p:nvPr/>
        </p:nvPicPr>
        <p:blipFill rotWithShape="1">
          <a:blip r:embed="rId3">
            <a:alphaModFix/>
          </a:blip>
          <a:srcRect l="4911" t="3614" r="8154"/>
          <a:stretch/>
        </p:blipFill>
        <p:spPr>
          <a:xfrm>
            <a:off x="1787237" y="772160"/>
            <a:ext cx="5662949" cy="368530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148359" y="131325"/>
            <a:ext cx="4220441" cy="579875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 Communication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1311563" y="1901468"/>
            <a:ext cx="6123709" cy="8418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 Firmware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314613" y="222676"/>
            <a:ext cx="2964296" cy="470051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 Firmware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379269" y="898048"/>
            <a:ext cx="4364400" cy="3358991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Critical System Needs</a:t>
            </a:r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</a:rPr>
              <a:t>- Concurrent control of 3 stepper motors</a:t>
            </a:r>
          </a:p>
          <a:p>
            <a:pPr marL="1270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/>
              <a:t>- Acceleration management</a:t>
            </a:r>
          </a:p>
          <a:p>
            <a:pPr marL="457200" lvl="1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400" dirty="0">
                <a:solidFill>
                  <a:schemeClr val="dk1"/>
                </a:solidFill>
              </a:rPr>
              <a:t>- Lines</a:t>
            </a:r>
          </a:p>
          <a:p>
            <a:pPr marL="457200" lvl="1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400" dirty="0"/>
              <a:t>- C</a:t>
            </a:r>
            <a:r>
              <a:rPr lang="en" sz="1400" dirty="0">
                <a:solidFill>
                  <a:schemeClr val="dk1"/>
                </a:solidFill>
              </a:rPr>
              <a:t>orner</a:t>
            </a:r>
            <a:r>
              <a:rPr lang="en" sz="1400" dirty="0"/>
              <a:t>s</a:t>
            </a:r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Tx/>
              <a:buChar char="-"/>
            </a:pPr>
            <a:r>
              <a:rPr lang="en" sz="1400" dirty="0"/>
              <a:t>A</a:t>
            </a:r>
            <a:r>
              <a:rPr lang="en" sz="1400" dirty="0">
                <a:solidFill>
                  <a:schemeClr val="dk1"/>
                </a:solidFill>
              </a:rPr>
              <a:t>rc</a:t>
            </a:r>
            <a:r>
              <a:rPr lang="en" sz="1400" dirty="0"/>
              <a:t>s</a:t>
            </a:r>
          </a:p>
          <a:p>
            <a:pPr marL="457200" lvl="1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1400" dirty="0"/>
          </a:p>
          <a:p>
            <a:pPr marL="1270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</a:rPr>
              <a:t>- Automatic Homing</a:t>
            </a:r>
          </a:p>
          <a:p>
            <a:pPr marL="1270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marL="1270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</a:rPr>
              <a:t>- Look Ahead Planning</a:t>
            </a:r>
          </a:p>
          <a:p>
            <a:pPr marL="1270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marL="1270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</a:rPr>
              <a:t>- Storage of travel settings</a:t>
            </a:r>
          </a:p>
          <a:p>
            <a:pPr marL="457200" lvl="1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</a:rPr>
              <a:t>- Steps/millimeter</a:t>
            </a:r>
          </a:p>
          <a:p>
            <a:pPr marL="457200" lvl="1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</a:rPr>
              <a:t>- Max Speed and Acceleration</a:t>
            </a:r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3">
            <a:alphaModFix/>
          </a:blip>
          <a:srcRect t="20282" b="3352"/>
          <a:stretch/>
        </p:blipFill>
        <p:spPr>
          <a:xfrm>
            <a:off x="6696736" y="2266962"/>
            <a:ext cx="1875291" cy="1093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85" name="Shape 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198" y="1550701"/>
            <a:ext cx="1758692" cy="1792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86" name="Shape 486"/>
          <p:cNvSpPr txBox="1"/>
          <p:nvPr/>
        </p:nvSpPr>
        <p:spPr>
          <a:xfrm>
            <a:off x="6679436" y="1522993"/>
            <a:ext cx="1892591" cy="6382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/>
              <a:t>Teacup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344350" y="144843"/>
            <a:ext cx="3496500" cy="547884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Firmware Options</a:t>
            </a:r>
          </a:p>
        </p:txBody>
      </p:sp>
      <p:graphicFrame>
        <p:nvGraphicFramePr>
          <p:cNvPr id="492" name="Shape 492"/>
          <p:cNvGraphicFramePr/>
          <p:nvPr>
            <p:extLst>
              <p:ext uri="{D42A27DB-BD31-4B8C-83A1-F6EECF244321}">
                <p14:modId xmlns:p14="http://schemas.microsoft.com/office/powerpoint/2010/main" val="3172412529"/>
              </p:ext>
            </p:extLst>
          </p:nvPr>
        </p:nvGraphicFramePr>
        <p:xfrm>
          <a:off x="1018478" y="725853"/>
          <a:ext cx="7239000" cy="3962190"/>
        </p:xfrm>
        <a:graphic>
          <a:graphicData uri="http://schemas.openxmlformats.org/drawingml/2006/table">
            <a:tbl>
              <a:tblPr>
                <a:noFill/>
                <a:tableStyleId>{B2671712-A865-46B4-B019-1FF2F0180740}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Firmware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GRBL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Marlin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Teacup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Homing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Acceleration Management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Concurrent Motor Control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Yes, 3 motors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Yes, 3 motors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Yes, 4 motors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Look Ahead Planning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Travel Settings Storage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Yes, optional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3" name="Shape 493"/>
          <p:cNvSpPr txBox="1"/>
          <p:nvPr/>
        </p:nvSpPr>
        <p:spPr>
          <a:xfrm>
            <a:off x="2888198" y="1235586"/>
            <a:ext cx="1705800" cy="335673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311700" y="199820"/>
            <a:ext cx="43443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Grbl High Level Diagram</a:t>
            </a:r>
          </a:p>
        </p:txBody>
      </p:sp>
      <p:sp>
        <p:nvSpPr>
          <p:cNvPr id="499" name="Shape 499"/>
          <p:cNvSpPr/>
          <p:nvPr/>
        </p:nvSpPr>
        <p:spPr>
          <a:xfrm>
            <a:off x="3708086" y="754047"/>
            <a:ext cx="785700" cy="36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Start</a:t>
            </a:r>
          </a:p>
        </p:txBody>
      </p:sp>
      <p:sp>
        <p:nvSpPr>
          <p:cNvPr id="500" name="Shape 500"/>
          <p:cNvSpPr/>
          <p:nvPr/>
        </p:nvSpPr>
        <p:spPr>
          <a:xfrm>
            <a:off x="3671486" y="1330234"/>
            <a:ext cx="858900" cy="3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Homing</a:t>
            </a:r>
          </a:p>
        </p:txBody>
      </p:sp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52" y="1154822"/>
            <a:ext cx="858899" cy="71745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/>
          <p:nvPr/>
        </p:nvSpPr>
        <p:spPr>
          <a:xfrm>
            <a:off x="3671499" y="3688234"/>
            <a:ext cx="858900" cy="3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GCode Buffer</a:t>
            </a:r>
          </a:p>
        </p:txBody>
      </p:sp>
      <p:sp>
        <p:nvSpPr>
          <p:cNvPr id="503" name="Shape 503"/>
          <p:cNvSpPr/>
          <p:nvPr/>
        </p:nvSpPr>
        <p:spPr>
          <a:xfrm>
            <a:off x="1388949" y="2273034"/>
            <a:ext cx="936300" cy="3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Read Command</a:t>
            </a:r>
          </a:p>
        </p:txBody>
      </p:sp>
      <p:sp>
        <p:nvSpPr>
          <p:cNvPr id="504" name="Shape 504"/>
          <p:cNvSpPr/>
          <p:nvPr/>
        </p:nvSpPr>
        <p:spPr>
          <a:xfrm>
            <a:off x="1464249" y="2947034"/>
            <a:ext cx="785700" cy="3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Parse Command</a:t>
            </a:r>
          </a:p>
        </p:txBody>
      </p:sp>
      <p:sp>
        <p:nvSpPr>
          <p:cNvPr id="505" name="Shape 505"/>
          <p:cNvSpPr/>
          <p:nvPr/>
        </p:nvSpPr>
        <p:spPr>
          <a:xfrm>
            <a:off x="1276749" y="3621047"/>
            <a:ext cx="1160700" cy="50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Velocity &amp; Acceleration Planner</a:t>
            </a:r>
          </a:p>
        </p:txBody>
      </p:sp>
      <p:sp>
        <p:nvSpPr>
          <p:cNvPr id="506" name="Shape 506"/>
          <p:cNvSpPr/>
          <p:nvPr/>
        </p:nvSpPr>
        <p:spPr>
          <a:xfrm>
            <a:off x="3551049" y="2016397"/>
            <a:ext cx="1099800" cy="8799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Buffer Full?</a:t>
            </a:r>
          </a:p>
        </p:txBody>
      </p:sp>
      <p:sp>
        <p:nvSpPr>
          <p:cNvPr id="507" name="Shape 507"/>
          <p:cNvSpPr/>
          <p:nvPr/>
        </p:nvSpPr>
        <p:spPr>
          <a:xfrm>
            <a:off x="5764449" y="3688247"/>
            <a:ext cx="858900" cy="3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Execute Command</a:t>
            </a:r>
          </a:p>
        </p:txBody>
      </p:sp>
      <p:cxnSp>
        <p:nvCxnSpPr>
          <p:cNvPr id="508" name="Shape 508"/>
          <p:cNvCxnSpPr>
            <a:stCxn id="499" idx="2"/>
            <a:endCxn id="500" idx="0"/>
          </p:cNvCxnSpPr>
          <p:nvPr/>
        </p:nvCxnSpPr>
        <p:spPr>
          <a:xfrm>
            <a:off x="4100936" y="1120647"/>
            <a:ext cx="0" cy="2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9" name="Shape 509"/>
          <p:cNvCxnSpPr>
            <a:stCxn id="500" idx="2"/>
            <a:endCxn id="506" idx="0"/>
          </p:cNvCxnSpPr>
          <p:nvPr/>
        </p:nvCxnSpPr>
        <p:spPr>
          <a:xfrm>
            <a:off x="4100936" y="1696834"/>
            <a:ext cx="0" cy="3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0" name="Shape 510"/>
          <p:cNvCxnSpPr>
            <a:stCxn id="506" idx="1"/>
            <a:endCxn id="503" idx="3"/>
          </p:cNvCxnSpPr>
          <p:nvPr/>
        </p:nvCxnSpPr>
        <p:spPr>
          <a:xfrm rot="10800000">
            <a:off x="2325249" y="2456347"/>
            <a:ext cx="122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1" name="Shape 511"/>
          <p:cNvCxnSpPr>
            <a:stCxn id="501" idx="2"/>
            <a:endCxn id="503" idx="0"/>
          </p:cNvCxnSpPr>
          <p:nvPr/>
        </p:nvCxnSpPr>
        <p:spPr>
          <a:xfrm>
            <a:off x="1857101" y="1872278"/>
            <a:ext cx="0" cy="4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2" name="Shape 512"/>
          <p:cNvCxnSpPr>
            <a:stCxn id="503" idx="2"/>
            <a:endCxn id="504" idx="0"/>
          </p:cNvCxnSpPr>
          <p:nvPr/>
        </p:nvCxnSpPr>
        <p:spPr>
          <a:xfrm>
            <a:off x="1857099" y="2639634"/>
            <a:ext cx="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3" name="Shape 513"/>
          <p:cNvCxnSpPr>
            <a:stCxn id="504" idx="2"/>
            <a:endCxn id="505" idx="0"/>
          </p:cNvCxnSpPr>
          <p:nvPr/>
        </p:nvCxnSpPr>
        <p:spPr>
          <a:xfrm>
            <a:off x="1857099" y="3313634"/>
            <a:ext cx="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4" name="Shape 514"/>
          <p:cNvCxnSpPr>
            <a:stCxn id="505" idx="3"/>
            <a:endCxn id="502" idx="1"/>
          </p:cNvCxnSpPr>
          <p:nvPr/>
        </p:nvCxnSpPr>
        <p:spPr>
          <a:xfrm>
            <a:off x="2437449" y="3871547"/>
            <a:ext cx="12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5" name="Shape 515"/>
          <p:cNvCxnSpPr>
            <a:stCxn id="502" idx="0"/>
            <a:endCxn id="506" idx="2"/>
          </p:cNvCxnSpPr>
          <p:nvPr/>
        </p:nvCxnSpPr>
        <p:spPr>
          <a:xfrm rot="10800000">
            <a:off x="4100949" y="2896234"/>
            <a:ext cx="0" cy="7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6" name="Shape 516"/>
          <p:cNvCxnSpPr>
            <a:stCxn id="502" idx="3"/>
            <a:endCxn id="507" idx="1"/>
          </p:cNvCxnSpPr>
          <p:nvPr/>
        </p:nvCxnSpPr>
        <p:spPr>
          <a:xfrm>
            <a:off x="4530399" y="3871534"/>
            <a:ext cx="12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7" name="Shape 517"/>
          <p:cNvCxnSpPr>
            <a:stCxn id="507" idx="2"/>
            <a:endCxn id="502" idx="2"/>
          </p:cNvCxnSpPr>
          <p:nvPr/>
        </p:nvCxnSpPr>
        <p:spPr>
          <a:xfrm rot="5400000">
            <a:off x="5147199" y="3008747"/>
            <a:ext cx="600" cy="20928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8" name="Shape 518"/>
          <p:cNvSpPr txBox="1"/>
          <p:nvPr/>
        </p:nvSpPr>
        <p:spPr>
          <a:xfrm>
            <a:off x="2818749" y="2159047"/>
            <a:ext cx="471300" cy="3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NO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4911849" y="2159047"/>
            <a:ext cx="471300" cy="3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YES</a:t>
            </a:r>
          </a:p>
        </p:txBody>
      </p:sp>
      <p:sp>
        <p:nvSpPr>
          <p:cNvPr id="520" name="Shape 520"/>
          <p:cNvSpPr/>
          <p:nvPr/>
        </p:nvSpPr>
        <p:spPr>
          <a:xfrm>
            <a:off x="5725749" y="2205847"/>
            <a:ext cx="936300" cy="50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Wait for Command to Clear</a:t>
            </a:r>
          </a:p>
        </p:txBody>
      </p:sp>
      <p:cxnSp>
        <p:nvCxnSpPr>
          <p:cNvPr id="521" name="Shape 521"/>
          <p:cNvCxnSpPr>
            <a:stCxn id="506" idx="3"/>
            <a:endCxn id="520" idx="1"/>
          </p:cNvCxnSpPr>
          <p:nvPr/>
        </p:nvCxnSpPr>
        <p:spPr>
          <a:xfrm>
            <a:off x="4650849" y="2456347"/>
            <a:ext cx="107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2" name="Shape 522"/>
          <p:cNvCxnSpPr>
            <a:stCxn id="507" idx="3"/>
            <a:endCxn id="520" idx="3"/>
          </p:cNvCxnSpPr>
          <p:nvPr/>
        </p:nvCxnSpPr>
        <p:spPr>
          <a:xfrm rot="10800000" flipH="1">
            <a:off x="6623349" y="2456447"/>
            <a:ext cx="38700" cy="1415100"/>
          </a:xfrm>
          <a:prstGeom prst="bentConnector3">
            <a:avLst>
              <a:gd name="adj1" fmla="val 7153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3" name="Shape 523"/>
          <p:cNvCxnSpPr>
            <a:stCxn id="520" idx="2"/>
          </p:cNvCxnSpPr>
          <p:nvPr/>
        </p:nvCxnSpPr>
        <p:spPr>
          <a:xfrm rot="5400000">
            <a:off x="4866099" y="1937047"/>
            <a:ext cx="558000" cy="209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4" name="Shape 524"/>
          <p:cNvSpPr txBox="1"/>
          <p:nvPr/>
        </p:nvSpPr>
        <p:spPr>
          <a:xfrm>
            <a:off x="4752249" y="4216772"/>
            <a:ext cx="785700" cy="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Clear Command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4759374" y="3428947"/>
            <a:ext cx="7857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Accept Command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6881649" y="2950222"/>
            <a:ext cx="785700" cy="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Command Cleared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740" y="3105126"/>
            <a:ext cx="1202025" cy="10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311700" y="197326"/>
            <a:ext cx="43101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 and Control</a:t>
            </a:r>
          </a:p>
        </p:txBody>
      </p:sp>
      <p:sp>
        <p:nvSpPr>
          <p:cNvPr id="533" name="Shape 533"/>
          <p:cNvSpPr/>
          <p:nvPr/>
        </p:nvSpPr>
        <p:spPr>
          <a:xfrm>
            <a:off x="378666" y="1734701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Main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U.S. 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(110-120 VAC)</a:t>
            </a:r>
          </a:p>
        </p:txBody>
      </p:sp>
      <p:sp>
        <p:nvSpPr>
          <p:cNvPr id="534" name="Shape 534"/>
          <p:cNvSpPr/>
          <p:nvPr/>
        </p:nvSpPr>
        <p:spPr>
          <a:xfrm>
            <a:off x="1928598" y="1734701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AC/DC Adaptor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(12 VDC)</a:t>
            </a:r>
          </a:p>
        </p:txBody>
      </p:sp>
      <p:sp>
        <p:nvSpPr>
          <p:cNvPr id="535" name="Shape 535"/>
          <p:cNvSpPr/>
          <p:nvPr/>
        </p:nvSpPr>
        <p:spPr>
          <a:xfrm>
            <a:off x="3561088" y="1734701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Regulator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(5VDC)</a:t>
            </a:r>
          </a:p>
        </p:txBody>
      </p:sp>
      <p:sp>
        <p:nvSpPr>
          <p:cNvPr id="536" name="Shape 536"/>
          <p:cNvSpPr/>
          <p:nvPr/>
        </p:nvSpPr>
        <p:spPr>
          <a:xfrm>
            <a:off x="5193551" y="1734701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Microcontroller</a:t>
            </a:r>
          </a:p>
        </p:txBody>
      </p:sp>
      <p:sp>
        <p:nvSpPr>
          <p:cNvPr id="537" name="Shape 537"/>
          <p:cNvSpPr/>
          <p:nvPr/>
        </p:nvSpPr>
        <p:spPr>
          <a:xfrm>
            <a:off x="3561224" y="2584913"/>
            <a:ext cx="1153200" cy="5201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 Drivers</a:t>
            </a:r>
          </a:p>
        </p:txBody>
      </p:sp>
      <p:sp>
        <p:nvSpPr>
          <p:cNvPr id="538" name="Shape 538"/>
          <p:cNvSpPr/>
          <p:nvPr/>
        </p:nvSpPr>
        <p:spPr>
          <a:xfrm>
            <a:off x="3561142" y="3435118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Motors</a:t>
            </a:r>
          </a:p>
        </p:txBody>
      </p:sp>
      <p:sp>
        <p:nvSpPr>
          <p:cNvPr id="539" name="Shape 539"/>
          <p:cNvSpPr/>
          <p:nvPr/>
        </p:nvSpPr>
        <p:spPr>
          <a:xfrm>
            <a:off x="1928599" y="2584909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Motor Driver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(18 - 80 VDC)</a:t>
            </a:r>
          </a:p>
        </p:txBody>
      </p:sp>
      <p:sp>
        <p:nvSpPr>
          <p:cNvPr id="540" name="Shape 540"/>
          <p:cNvSpPr/>
          <p:nvPr/>
        </p:nvSpPr>
        <p:spPr>
          <a:xfrm>
            <a:off x="1928625" y="4042003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Z-Axis Mount</a:t>
            </a:r>
          </a:p>
        </p:txBody>
      </p:sp>
      <p:sp>
        <p:nvSpPr>
          <p:cNvPr id="541" name="Shape 541"/>
          <p:cNvSpPr/>
          <p:nvPr/>
        </p:nvSpPr>
        <p:spPr>
          <a:xfrm>
            <a:off x="5193552" y="4042004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X and Y Surface Mount</a:t>
            </a:r>
          </a:p>
        </p:txBody>
      </p:sp>
      <p:sp>
        <p:nvSpPr>
          <p:cNvPr id="542" name="Shape 542"/>
          <p:cNvSpPr/>
          <p:nvPr/>
        </p:nvSpPr>
        <p:spPr>
          <a:xfrm>
            <a:off x="6826041" y="1734701"/>
            <a:ext cx="1153200" cy="52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Axis Limit Switches</a:t>
            </a:r>
          </a:p>
        </p:txBody>
      </p:sp>
      <p:sp>
        <p:nvSpPr>
          <p:cNvPr id="543" name="Shape 543"/>
          <p:cNvSpPr/>
          <p:nvPr/>
        </p:nvSpPr>
        <p:spPr>
          <a:xfrm>
            <a:off x="6826176" y="2584963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USB-to-Serial Chip</a:t>
            </a:r>
          </a:p>
        </p:txBody>
      </p:sp>
      <p:sp>
        <p:nvSpPr>
          <p:cNvPr id="544" name="Shape 544"/>
          <p:cNvSpPr/>
          <p:nvPr/>
        </p:nvSpPr>
        <p:spPr>
          <a:xfrm>
            <a:off x="6826176" y="4042003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Etching Glass</a:t>
            </a:r>
          </a:p>
        </p:txBody>
      </p:sp>
      <p:cxnSp>
        <p:nvCxnSpPr>
          <p:cNvPr id="545" name="Shape 545"/>
          <p:cNvCxnSpPr>
            <a:stCxn id="533" idx="3"/>
            <a:endCxn id="534" idx="1"/>
          </p:cNvCxnSpPr>
          <p:nvPr/>
        </p:nvCxnSpPr>
        <p:spPr>
          <a:xfrm>
            <a:off x="1531866" y="1994801"/>
            <a:ext cx="39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6" name="Shape 546"/>
          <p:cNvCxnSpPr>
            <a:stCxn id="533" idx="2"/>
            <a:endCxn id="547" idx="0"/>
          </p:cNvCxnSpPr>
          <p:nvPr/>
        </p:nvCxnSpPr>
        <p:spPr>
          <a:xfrm>
            <a:off x="955266" y="2254901"/>
            <a:ext cx="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8" name="Shape 548"/>
          <p:cNvCxnSpPr/>
          <p:nvPr/>
        </p:nvCxnSpPr>
        <p:spPr>
          <a:xfrm>
            <a:off x="1538661" y="2251232"/>
            <a:ext cx="4710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9" name="Shape 549"/>
          <p:cNvCxnSpPr>
            <a:stCxn id="534" idx="3"/>
            <a:endCxn id="535" idx="1"/>
          </p:cNvCxnSpPr>
          <p:nvPr/>
        </p:nvCxnSpPr>
        <p:spPr>
          <a:xfrm>
            <a:off x="3081798" y="1994801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0" name="Shape 550"/>
          <p:cNvCxnSpPr>
            <a:stCxn id="535" idx="3"/>
            <a:endCxn id="536" idx="1"/>
          </p:cNvCxnSpPr>
          <p:nvPr/>
        </p:nvCxnSpPr>
        <p:spPr>
          <a:xfrm>
            <a:off x="4714288" y="1994801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1" name="Shape 551"/>
          <p:cNvCxnSpPr>
            <a:stCxn id="539" idx="3"/>
            <a:endCxn id="537" idx="1"/>
          </p:cNvCxnSpPr>
          <p:nvPr/>
        </p:nvCxnSpPr>
        <p:spPr>
          <a:xfrm>
            <a:off x="3081799" y="2845009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2" name="Shape 552"/>
          <p:cNvCxnSpPr>
            <a:stCxn id="542" idx="1"/>
            <a:endCxn id="536" idx="3"/>
          </p:cNvCxnSpPr>
          <p:nvPr/>
        </p:nvCxnSpPr>
        <p:spPr>
          <a:xfrm rot="10800000">
            <a:off x="6346641" y="1994801"/>
            <a:ext cx="47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3" name="Shape 553"/>
          <p:cNvCxnSpPr>
            <a:stCxn id="537" idx="2"/>
            <a:endCxn id="538" idx="0"/>
          </p:cNvCxnSpPr>
          <p:nvPr/>
        </p:nvCxnSpPr>
        <p:spPr>
          <a:xfrm>
            <a:off x="4137824" y="3105113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4" name="Shape 554"/>
          <p:cNvCxnSpPr>
            <a:stCxn id="538" idx="2"/>
            <a:endCxn id="540" idx="3"/>
          </p:cNvCxnSpPr>
          <p:nvPr/>
        </p:nvCxnSpPr>
        <p:spPr>
          <a:xfrm rot="5400000">
            <a:off x="3436342" y="3600718"/>
            <a:ext cx="346800" cy="105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5" name="Shape 555"/>
          <p:cNvCxnSpPr>
            <a:stCxn id="538" idx="2"/>
            <a:endCxn id="541" idx="1"/>
          </p:cNvCxnSpPr>
          <p:nvPr/>
        </p:nvCxnSpPr>
        <p:spPr>
          <a:xfrm rot="-5400000" flipH="1">
            <a:off x="4492192" y="3600868"/>
            <a:ext cx="346800" cy="105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6" name="Shape 556"/>
          <p:cNvCxnSpPr>
            <a:endCxn id="537" idx="3"/>
          </p:cNvCxnSpPr>
          <p:nvPr/>
        </p:nvCxnSpPr>
        <p:spPr>
          <a:xfrm flipH="1">
            <a:off x="4714424" y="2253413"/>
            <a:ext cx="737700" cy="591600"/>
          </a:xfrm>
          <a:prstGeom prst="bentConnector3">
            <a:avLst>
              <a:gd name="adj1" fmla="val -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7" name="Shape 557"/>
          <p:cNvCxnSpPr>
            <a:stCxn id="543" idx="1"/>
          </p:cNvCxnSpPr>
          <p:nvPr/>
        </p:nvCxnSpPr>
        <p:spPr>
          <a:xfrm rot="10800000">
            <a:off x="6220176" y="2253463"/>
            <a:ext cx="606000" cy="591600"/>
          </a:xfrm>
          <a:prstGeom prst="bentConnector3">
            <a:avLst>
              <a:gd name="adj1" fmla="val 9997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8" name="Shape 558"/>
          <p:cNvCxnSpPr>
            <a:stCxn id="544" idx="1"/>
            <a:endCxn id="541" idx="3"/>
          </p:cNvCxnSpPr>
          <p:nvPr/>
        </p:nvCxnSpPr>
        <p:spPr>
          <a:xfrm rot="10800000">
            <a:off x="6346776" y="4302103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9" name="Shape 559"/>
          <p:cNvSpPr/>
          <p:nvPr/>
        </p:nvSpPr>
        <p:spPr>
          <a:xfrm>
            <a:off x="6250966" y="693326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Optics</a:t>
            </a:r>
          </a:p>
        </p:txBody>
      </p:sp>
      <p:sp>
        <p:nvSpPr>
          <p:cNvPr id="560" name="Shape 560"/>
          <p:cNvSpPr/>
          <p:nvPr/>
        </p:nvSpPr>
        <p:spPr>
          <a:xfrm>
            <a:off x="4660116" y="693326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Movement Mechanisms and Payload</a:t>
            </a:r>
          </a:p>
        </p:txBody>
      </p:sp>
      <p:sp>
        <p:nvSpPr>
          <p:cNvPr id="561" name="Shape 561"/>
          <p:cNvSpPr/>
          <p:nvPr/>
        </p:nvSpPr>
        <p:spPr>
          <a:xfrm>
            <a:off x="3069253" y="693326"/>
            <a:ext cx="1064400" cy="484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Commands and Control</a:t>
            </a:r>
          </a:p>
        </p:txBody>
      </p:sp>
      <p:sp>
        <p:nvSpPr>
          <p:cNvPr id="562" name="Shape 562"/>
          <p:cNvSpPr/>
          <p:nvPr/>
        </p:nvSpPr>
        <p:spPr>
          <a:xfrm>
            <a:off x="1478416" y="693326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Power</a:t>
            </a:r>
          </a:p>
        </p:txBody>
      </p:sp>
      <p:cxnSp>
        <p:nvCxnSpPr>
          <p:cNvPr id="563" name="Shape 563"/>
          <p:cNvCxnSpPr>
            <a:stCxn id="531" idx="1"/>
            <a:endCxn id="543" idx="2"/>
          </p:cNvCxnSpPr>
          <p:nvPr/>
        </p:nvCxnSpPr>
        <p:spPr>
          <a:xfrm rot="10800000">
            <a:off x="7402640" y="3105263"/>
            <a:ext cx="389100" cy="501900"/>
          </a:xfrm>
          <a:prstGeom prst="curved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7" name="Shape 547"/>
          <p:cNvSpPr/>
          <p:nvPr/>
        </p:nvSpPr>
        <p:spPr>
          <a:xfrm>
            <a:off x="378666" y="2584939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Laser</a:t>
            </a:r>
          </a:p>
        </p:txBody>
      </p:sp>
      <p:sp>
        <p:nvSpPr>
          <p:cNvPr id="564" name="Shape 564"/>
          <p:cNvSpPr/>
          <p:nvPr/>
        </p:nvSpPr>
        <p:spPr>
          <a:xfrm>
            <a:off x="386241" y="4041989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Optical Assembly</a:t>
            </a:r>
          </a:p>
        </p:txBody>
      </p:sp>
      <p:cxnSp>
        <p:nvCxnSpPr>
          <p:cNvPr id="565" name="Shape 565"/>
          <p:cNvCxnSpPr>
            <a:stCxn id="547" idx="2"/>
            <a:endCxn id="564" idx="0"/>
          </p:cNvCxnSpPr>
          <p:nvPr/>
        </p:nvCxnSpPr>
        <p:spPr>
          <a:xfrm>
            <a:off x="955266" y="3105139"/>
            <a:ext cx="7500" cy="9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6" name="Shape 566"/>
          <p:cNvCxnSpPr>
            <a:stCxn id="564" idx="3"/>
          </p:cNvCxnSpPr>
          <p:nvPr/>
        </p:nvCxnSpPr>
        <p:spPr>
          <a:xfrm>
            <a:off x="1539441" y="4302089"/>
            <a:ext cx="43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7" name="Shape 567"/>
          <p:cNvSpPr txBox="1"/>
          <p:nvPr/>
        </p:nvSpPr>
        <p:spPr>
          <a:xfrm>
            <a:off x="1409566" y="1234801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u="sng"/>
              <a:t>Monushka Sicar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3000416" y="1134301"/>
            <a:ext cx="12021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Nicolas Ramirez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4660116" y="1234801"/>
            <a:ext cx="10644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6182116" y="1234796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Burdley Colas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title"/>
          </p:nvPr>
        </p:nvSpPr>
        <p:spPr>
          <a:xfrm>
            <a:off x="269622" y="199952"/>
            <a:ext cx="3406451" cy="594375"/>
          </a:xfrm>
          <a:prstGeom prst="rect">
            <a:avLst/>
          </a:prstGeom>
          <a:noFill/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Axis Limit Switches</a:t>
            </a:r>
          </a:p>
        </p:txBody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780781" y="1276992"/>
            <a:ext cx="2404766" cy="6179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Velleman’s Lever Switch</a:t>
            </a:r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3">
            <a:alphaModFix/>
          </a:blip>
          <a:srcRect l="5374" r="13811" b="10905"/>
          <a:stretch/>
        </p:blipFill>
        <p:spPr>
          <a:xfrm>
            <a:off x="1785791" y="2966062"/>
            <a:ext cx="1672724" cy="108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 descr="radioshack NO switch.JPG"/>
          <p:cNvPicPr preferRelativeResize="0"/>
          <p:nvPr/>
        </p:nvPicPr>
        <p:blipFill rotWithShape="1">
          <a:blip r:embed="rId4">
            <a:alphaModFix/>
          </a:blip>
          <a:srcRect l="8715" t="1916" r="2984" b="1268"/>
          <a:stretch/>
        </p:blipFill>
        <p:spPr>
          <a:xfrm>
            <a:off x="6538435" y="2806831"/>
            <a:ext cx="658125" cy="14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>
            <a:spLocks noGrp="1"/>
          </p:cNvSpPr>
          <p:nvPr>
            <p:ph type="body" idx="2"/>
          </p:nvPr>
        </p:nvSpPr>
        <p:spPr>
          <a:xfrm>
            <a:off x="780780" y="1894991"/>
            <a:ext cx="3387521" cy="1286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127000" lvl="0" indent="0" rtl="0">
              <a:spcBef>
                <a:spcPts val="0"/>
              </a:spcBef>
              <a:buSzPct val="100000"/>
              <a:buNone/>
            </a:pPr>
            <a:r>
              <a:rPr lang="en" sz="1600" dirty="0"/>
              <a:t>- NO or NC</a:t>
            </a:r>
          </a:p>
          <a:p>
            <a:pPr marL="127000" lvl="0" indent="0" rtl="0">
              <a:spcBef>
                <a:spcPts val="0"/>
              </a:spcBef>
              <a:buSzPct val="100000"/>
              <a:buNone/>
            </a:pPr>
            <a:r>
              <a:rPr lang="en" sz="1600" dirty="0"/>
              <a:t>- Two holes for mounting</a:t>
            </a:r>
          </a:p>
          <a:p>
            <a:pPr marL="127000" lvl="0" indent="0">
              <a:spcBef>
                <a:spcPts val="0"/>
              </a:spcBef>
              <a:buSzPct val="100000"/>
              <a:buNone/>
            </a:pPr>
            <a:r>
              <a:rPr lang="en" sz="1600" dirty="0"/>
              <a:t>- Lever best pushed by inclined contacts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body" idx="3"/>
          </p:nvPr>
        </p:nvSpPr>
        <p:spPr>
          <a:xfrm>
            <a:off x="4825884" y="1201893"/>
            <a:ext cx="3498850" cy="6179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Radioshack’s Push Button Switch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4"/>
          </p:nvPr>
        </p:nvSpPr>
        <p:spPr>
          <a:xfrm>
            <a:off x="4907280" y="1852941"/>
            <a:ext cx="3417454" cy="1286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127000" lvl="0" indent="0" rtl="0">
              <a:spcBef>
                <a:spcPts val="0"/>
              </a:spcBef>
              <a:buSzPct val="100000"/>
              <a:buNone/>
            </a:pPr>
            <a:r>
              <a:rPr lang="en" sz="1600" dirty="0"/>
              <a:t>- NO only</a:t>
            </a:r>
          </a:p>
          <a:p>
            <a:pPr marL="127000" lvl="0" indent="0" rtl="0">
              <a:spcBef>
                <a:spcPts val="0"/>
              </a:spcBef>
              <a:buSzPct val="100000"/>
              <a:buNone/>
            </a:pPr>
            <a:r>
              <a:rPr lang="en" sz="1600" dirty="0"/>
              <a:t>- Can insert in 1/4” holes</a:t>
            </a:r>
          </a:p>
          <a:p>
            <a:pPr marL="127000" lvl="0" indent="0">
              <a:spcBef>
                <a:spcPts val="0"/>
              </a:spcBef>
              <a:buSzPct val="100000"/>
              <a:buNone/>
            </a:pPr>
            <a:r>
              <a:rPr lang="en" sz="1600" dirty="0"/>
              <a:t>- Pushed by direct linear contact/force</a:t>
            </a:r>
          </a:p>
        </p:txBody>
      </p:sp>
      <p:sp>
        <p:nvSpPr>
          <p:cNvPr id="582" name="Shape 582"/>
          <p:cNvSpPr/>
          <p:nvPr/>
        </p:nvSpPr>
        <p:spPr>
          <a:xfrm>
            <a:off x="4699109" y="1119447"/>
            <a:ext cx="3752400" cy="314712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/>
          </p:nvPr>
        </p:nvSpPr>
        <p:spPr>
          <a:xfrm>
            <a:off x="5098700" y="143625"/>
            <a:ext cx="35868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Schematic</a:t>
            </a:r>
          </a:p>
        </p:txBody>
      </p:sp>
      <p:pic>
        <p:nvPicPr>
          <p:cNvPr id="588" name="Shape 588" descr="regulator 5vd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74" y="337636"/>
            <a:ext cx="4572000" cy="10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 descr="mcu circuit.JPG"/>
          <p:cNvPicPr preferRelativeResize="0"/>
          <p:nvPr/>
        </p:nvPicPr>
        <p:blipFill rotWithShape="1">
          <a:blip r:embed="rId4">
            <a:alphaModFix/>
          </a:blip>
          <a:srcRect b="3975"/>
          <a:stretch/>
        </p:blipFill>
        <p:spPr>
          <a:xfrm>
            <a:off x="154874" y="1608754"/>
            <a:ext cx="4444835" cy="31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Shape 590" descr="uart circuit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444" y="2081591"/>
            <a:ext cx="3586800" cy="1722012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/>
        </p:nvSpPr>
        <p:spPr>
          <a:xfrm>
            <a:off x="4543994" y="993885"/>
            <a:ext cx="1500900" cy="677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Regulated 5 V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MCU Power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173874" y="3803603"/>
            <a:ext cx="1705725" cy="12020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GCODE Interpretation and Motor Control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7074344" y="1605791"/>
            <a:ext cx="1500900" cy="5555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Data Streaming via UART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Shape 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976" y="3058922"/>
            <a:ext cx="1042240" cy="10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311700" y="155092"/>
            <a:ext cx="43101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 and Control</a:t>
            </a:r>
          </a:p>
        </p:txBody>
      </p:sp>
      <p:sp>
        <p:nvSpPr>
          <p:cNvPr id="600" name="Shape 600"/>
          <p:cNvSpPr/>
          <p:nvPr/>
        </p:nvSpPr>
        <p:spPr>
          <a:xfrm>
            <a:off x="277064" y="1688514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Main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U.S. 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(110-120 VAC)</a:t>
            </a:r>
          </a:p>
        </p:txBody>
      </p:sp>
      <p:sp>
        <p:nvSpPr>
          <p:cNvPr id="601" name="Shape 601"/>
          <p:cNvSpPr/>
          <p:nvPr/>
        </p:nvSpPr>
        <p:spPr>
          <a:xfrm>
            <a:off x="1826996" y="1688514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AC/DC Adaptor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(12 VDC)</a:t>
            </a:r>
          </a:p>
        </p:txBody>
      </p:sp>
      <p:sp>
        <p:nvSpPr>
          <p:cNvPr id="602" name="Shape 602"/>
          <p:cNvSpPr/>
          <p:nvPr/>
        </p:nvSpPr>
        <p:spPr>
          <a:xfrm>
            <a:off x="3459486" y="1688514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Regulator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(5VDC)</a:t>
            </a:r>
          </a:p>
        </p:txBody>
      </p:sp>
      <p:sp>
        <p:nvSpPr>
          <p:cNvPr id="603" name="Shape 603"/>
          <p:cNvSpPr/>
          <p:nvPr/>
        </p:nvSpPr>
        <p:spPr>
          <a:xfrm>
            <a:off x="5091949" y="1688514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Microcontroller</a:t>
            </a:r>
          </a:p>
        </p:txBody>
      </p:sp>
      <p:sp>
        <p:nvSpPr>
          <p:cNvPr id="604" name="Shape 604"/>
          <p:cNvSpPr/>
          <p:nvPr/>
        </p:nvSpPr>
        <p:spPr>
          <a:xfrm>
            <a:off x="3459622" y="2538726"/>
            <a:ext cx="1153200" cy="5201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 Drivers</a:t>
            </a:r>
          </a:p>
        </p:txBody>
      </p:sp>
      <p:sp>
        <p:nvSpPr>
          <p:cNvPr id="605" name="Shape 605"/>
          <p:cNvSpPr/>
          <p:nvPr/>
        </p:nvSpPr>
        <p:spPr>
          <a:xfrm>
            <a:off x="3459540" y="3388931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Motors</a:t>
            </a:r>
          </a:p>
        </p:txBody>
      </p:sp>
      <p:sp>
        <p:nvSpPr>
          <p:cNvPr id="606" name="Shape 606"/>
          <p:cNvSpPr/>
          <p:nvPr/>
        </p:nvSpPr>
        <p:spPr>
          <a:xfrm>
            <a:off x="1826997" y="2538722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Motor Driver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(18 - 80 VDC)</a:t>
            </a:r>
          </a:p>
        </p:txBody>
      </p:sp>
      <p:sp>
        <p:nvSpPr>
          <p:cNvPr id="607" name="Shape 607"/>
          <p:cNvSpPr/>
          <p:nvPr/>
        </p:nvSpPr>
        <p:spPr>
          <a:xfrm>
            <a:off x="1827023" y="3995816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Z-Axis Mount</a:t>
            </a:r>
          </a:p>
        </p:txBody>
      </p:sp>
      <p:sp>
        <p:nvSpPr>
          <p:cNvPr id="608" name="Shape 608"/>
          <p:cNvSpPr/>
          <p:nvPr/>
        </p:nvSpPr>
        <p:spPr>
          <a:xfrm>
            <a:off x="5091950" y="3995817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X and Y Surface Mount</a:t>
            </a:r>
          </a:p>
        </p:txBody>
      </p:sp>
      <p:sp>
        <p:nvSpPr>
          <p:cNvPr id="609" name="Shape 609"/>
          <p:cNvSpPr/>
          <p:nvPr/>
        </p:nvSpPr>
        <p:spPr>
          <a:xfrm>
            <a:off x="6724439" y="1688514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Axis Limit Switches</a:t>
            </a:r>
          </a:p>
        </p:txBody>
      </p:sp>
      <p:sp>
        <p:nvSpPr>
          <p:cNvPr id="610" name="Shape 610"/>
          <p:cNvSpPr/>
          <p:nvPr/>
        </p:nvSpPr>
        <p:spPr>
          <a:xfrm>
            <a:off x="6724574" y="2538776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USB-to-Serial Chip</a:t>
            </a:r>
          </a:p>
        </p:txBody>
      </p:sp>
      <p:sp>
        <p:nvSpPr>
          <p:cNvPr id="611" name="Shape 611"/>
          <p:cNvSpPr/>
          <p:nvPr/>
        </p:nvSpPr>
        <p:spPr>
          <a:xfrm>
            <a:off x="6724574" y="3995816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Etching Glass</a:t>
            </a:r>
          </a:p>
        </p:txBody>
      </p:sp>
      <p:cxnSp>
        <p:nvCxnSpPr>
          <p:cNvPr id="612" name="Shape 612"/>
          <p:cNvCxnSpPr>
            <a:stCxn id="600" idx="3"/>
            <a:endCxn id="601" idx="1"/>
          </p:cNvCxnSpPr>
          <p:nvPr/>
        </p:nvCxnSpPr>
        <p:spPr>
          <a:xfrm>
            <a:off x="1430264" y="1948614"/>
            <a:ext cx="39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3" name="Shape 613"/>
          <p:cNvCxnSpPr>
            <a:stCxn id="600" idx="2"/>
            <a:endCxn id="614" idx="0"/>
          </p:cNvCxnSpPr>
          <p:nvPr/>
        </p:nvCxnSpPr>
        <p:spPr>
          <a:xfrm>
            <a:off x="853664" y="2208714"/>
            <a:ext cx="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5" name="Shape 615"/>
          <p:cNvCxnSpPr/>
          <p:nvPr/>
        </p:nvCxnSpPr>
        <p:spPr>
          <a:xfrm>
            <a:off x="1437059" y="2205045"/>
            <a:ext cx="4710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6" name="Shape 616"/>
          <p:cNvCxnSpPr>
            <a:stCxn id="601" idx="3"/>
            <a:endCxn id="602" idx="1"/>
          </p:cNvCxnSpPr>
          <p:nvPr/>
        </p:nvCxnSpPr>
        <p:spPr>
          <a:xfrm>
            <a:off x="2980196" y="1948614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7" name="Shape 617"/>
          <p:cNvCxnSpPr>
            <a:stCxn id="602" idx="3"/>
            <a:endCxn id="603" idx="1"/>
          </p:cNvCxnSpPr>
          <p:nvPr/>
        </p:nvCxnSpPr>
        <p:spPr>
          <a:xfrm>
            <a:off x="4612686" y="1948614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8" name="Shape 618"/>
          <p:cNvCxnSpPr>
            <a:stCxn id="606" idx="3"/>
            <a:endCxn id="604" idx="1"/>
          </p:cNvCxnSpPr>
          <p:nvPr/>
        </p:nvCxnSpPr>
        <p:spPr>
          <a:xfrm>
            <a:off x="2980197" y="2798822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9" name="Shape 619"/>
          <p:cNvCxnSpPr>
            <a:stCxn id="609" idx="1"/>
            <a:endCxn id="603" idx="3"/>
          </p:cNvCxnSpPr>
          <p:nvPr/>
        </p:nvCxnSpPr>
        <p:spPr>
          <a:xfrm rot="10800000">
            <a:off x="6245039" y="1948614"/>
            <a:ext cx="47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0" name="Shape 620"/>
          <p:cNvCxnSpPr>
            <a:stCxn id="604" idx="2"/>
            <a:endCxn id="605" idx="0"/>
          </p:cNvCxnSpPr>
          <p:nvPr/>
        </p:nvCxnSpPr>
        <p:spPr>
          <a:xfrm>
            <a:off x="4036222" y="3058926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1" name="Shape 621"/>
          <p:cNvCxnSpPr>
            <a:stCxn id="605" idx="2"/>
            <a:endCxn id="607" idx="3"/>
          </p:cNvCxnSpPr>
          <p:nvPr/>
        </p:nvCxnSpPr>
        <p:spPr>
          <a:xfrm rot="5400000">
            <a:off x="3334740" y="3554531"/>
            <a:ext cx="346800" cy="105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2" name="Shape 622"/>
          <p:cNvCxnSpPr>
            <a:stCxn id="605" idx="2"/>
            <a:endCxn id="608" idx="1"/>
          </p:cNvCxnSpPr>
          <p:nvPr/>
        </p:nvCxnSpPr>
        <p:spPr>
          <a:xfrm rot="-5400000" flipH="1">
            <a:off x="4390590" y="3554681"/>
            <a:ext cx="346800" cy="105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3" name="Shape 623"/>
          <p:cNvCxnSpPr>
            <a:endCxn id="604" idx="3"/>
          </p:cNvCxnSpPr>
          <p:nvPr/>
        </p:nvCxnSpPr>
        <p:spPr>
          <a:xfrm flipH="1">
            <a:off x="4612822" y="2207226"/>
            <a:ext cx="737700" cy="591600"/>
          </a:xfrm>
          <a:prstGeom prst="bentConnector3">
            <a:avLst>
              <a:gd name="adj1" fmla="val -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4" name="Shape 624"/>
          <p:cNvCxnSpPr>
            <a:stCxn id="610" idx="1"/>
          </p:cNvCxnSpPr>
          <p:nvPr/>
        </p:nvCxnSpPr>
        <p:spPr>
          <a:xfrm rot="10800000">
            <a:off x="6118574" y="2207276"/>
            <a:ext cx="606000" cy="591600"/>
          </a:xfrm>
          <a:prstGeom prst="bentConnector3">
            <a:avLst>
              <a:gd name="adj1" fmla="val 9997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5" name="Shape 625"/>
          <p:cNvCxnSpPr>
            <a:stCxn id="611" idx="1"/>
            <a:endCxn id="608" idx="3"/>
          </p:cNvCxnSpPr>
          <p:nvPr/>
        </p:nvCxnSpPr>
        <p:spPr>
          <a:xfrm rot="10800000">
            <a:off x="6245174" y="4255916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6" name="Shape 626"/>
          <p:cNvSpPr/>
          <p:nvPr/>
        </p:nvSpPr>
        <p:spPr>
          <a:xfrm>
            <a:off x="6149364" y="647139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Optics</a:t>
            </a:r>
          </a:p>
        </p:txBody>
      </p:sp>
      <p:sp>
        <p:nvSpPr>
          <p:cNvPr id="627" name="Shape 627"/>
          <p:cNvSpPr/>
          <p:nvPr/>
        </p:nvSpPr>
        <p:spPr>
          <a:xfrm>
            <a:off x="4558514" y="647139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Movement Mechanisms and Payload</a:t>
            </a:r>
          </a:p>
        </p:txBody>
      </p:sp>
      <p:sp>
        <p:nvSpPr>
          <p:cNvPr id="628" name="Shape 628"/>
          <p:cNvSpPr/>
          <p:nvPr/>
        </p:nvSpPr>
        <p:spPr>
          <a:xfrm>
            <a:off x="2967651" y="647139"/>
            <a:ext cx="1064400" cy="484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Commands and Control</a:t>
            </a:r>
          </a:p>
        </p:txBody>
      </p:sp>
      <p:sp>
        <p:nvSpPr>
          <p:cNvPr id="629" name="Shape 629"/>
          <p:cNvSpPr/>
          <p:nvPr/>
        </p:nvSpPr>
        <p:spPr>
          <a:xfrm>
            <a:off x="1376814" y="647139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Power</a:t>
            </a:r>
          </a:p>
        </p:txBody>
      </p:sp>
      <p:cxnSp>
        <p:nvCxnSpPr>
          <p:cNvPr id="630" name="Shape 630"/>
          <p:cNvCxnSpPr>
            <a:cxnSpLocks/>
            <a:endCxn id="610" idx="2"/>
          </p:cNvCxnSpPr>
          <p:nvPr/>
        </p:nvCxnSpPr>
        <p:spPr>
          <a:xfrm rot="10800000">
            <a:off x="7301214" y="3058939"/>
            <a:ext cx="337500" cy="447900"/>
          </a:xfrm>
          <a:prstGeom prst="curved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4" name="Shape 614"/>
          <p:cNvSpPr/>
          <p:nvPr/>
        </p:nvSpPr>
        <p:spPr>
          <a:xfrm>
            <a:off x="277064" y="2538752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Laser</a:t>
            </a:r>
          </a:p>
        </p:txBody>
      </p:sp>
      <p:sp>
        <p:nvSpPr>
          <p:cNvPr id="632" name="Shape 632"/>
          <p:cNvSpPr/>
          <p:nvPr/>
        </p:nvSpPr>
        <p:spPr>
          <a:xfrm>
            <a:off x="284639" y="3995802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Optical Assembly</a:t>
            </a:r>
          </a:p>
        </p:txBody>
      </p:sp>
      <p:cxnSp>
        <p:nvCxnSpPr>
          <p:cNvPr id="633" name="Shape 633"/>
          <p:cNvCxnSpPr>
            <a:stCxn id="614" idx="2"/>
            <a:endCxn id="632" idx="0"/>
          </p:cNvCxnSpPr>
          <p:nvPr/>
        </p:nvCxnSpPr>
        <p:spPr>
          <a:xfrm>
            <a:off x="853664" y="3058952"/>
            <a:ext cx="7500" cy="9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4" name="Shape 634"/>
          <p:cNvCxnSpPr>
            <a:stCxn id="632" idx="3"/>
          </p:cNvCxnSpPr>
          <p:nvPr/>
        </p:nvCxnSpPr>
        <p:spPr>
          <a:xfrm>
            <a:off x="1437839" y="4255902"/>
            <a:ext cx="43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5" name="Shape 635"/>
          <p:cNvSpPr txBox="1"/>
          <p:nvPr/>
        </p:nvSpPr>
        <p:spPr>
          <a:xfrm>
            <a:off x="1307964" y="1188614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u="sng"/>
              <a:t>Monushka Sicar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2898814" y="1088114"/>
            <a:ext cx="12021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Nicolas Ramirez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4558514" y="1188614"/>
            <a:ext cx="10644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6080514" y="1188609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Burdley Colas</a:t>
            </a:r>
          </a:p>
        </p:txBody>
      </p:sp>
      <p:sp>
        <p:nvSpPr>
          <p:cNvPr id="631" name="Shape 631"/>
          <p:cNvSpPr/>
          <p:nvPr/>
        </p:nvSpPr>
        <p:spPr>
          <a:xfrm>
            <a:off x="7638714" y="2983345"/>
            <a:ext cx="1281113" cy="1024278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xfrm>
            <a:off x="311700" y="167934"/>
            <a:ext cx="30090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</a:t>
            </a:r>
          </a:p>
        </p:txBody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468719" y="845990"/>
            <a:ext cx="3999900" cy="297417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</a:rPr>
              <a:t>Programming Language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    Python</a:t>
            </a:r>
          </a:p>
          <a:p>
            <a:pPr marL="596900" lvl="1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</a:rPr>
              <a:t>- Python vs Java</a:t>
            </a:r>
          </a:p>
          <a:p>
            <a:pPr marL="596900" lvl="1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</a:rPr>
              <a:t>- Time Efficiency</a:t>
            </a:r>
          </a:p>
          <a:p>
            <a:pPr marL="596900" lvl="1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</a:rPr>
              <a:t>- Extensive Standard Library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</a:rPr>
              <a:t>Libraries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TkInter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pySerial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Pillow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</a:rPr>
              <a:t>Operating System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Windows 10</a:t>
            </a:r>
          </a:p>
        </p:txBody>
      </p:sp>
      <p:pic>
        <p:nvPicPr>
          <p:cNvPr id="645" name="Shape 645"/>
          <p:cNvPicPr preferRelativeResize="0"/>
          <p:nvPr/>
        </p:nvPicPr>
        <p:blipFill rotWithShape="1">
          <a:blip r:embed="rId3">
            <a:alphaModFix/>
          </a:blip>
          <a:srcRect l="9793" t="7072" r="5535" b="26057"/>
          <a:stretch/>
        </p:blipFill>
        <p:spPr>
          <a:xfrm>
            <a:off x="4468619" y="1703186"/>
            <a:ext cx="3179090" cy="1034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65350" y="589795"/>
            <a:ext cx="4217700" cy="428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 and Objectives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034791" y="1168542"/>
            <a:ext cx="7425718" cy="322612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1600" dirty="0">
                <a:solidFill>
                  <a:srgbClr val="000000"/>
                </a:solidFill>
              </a:rPr>
              <a:t>- Construct to have a single glass place holder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Improvements user friendliness</a:t>
            </a:r>
          </a:p>
          <a:p>
            <a:pPr marL="685800" lvl="1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Automates image formatting and processing </a:t>
            </a:r>
          </a:p>
          <a:p>
            <a:pPr marL="685800" lvl="1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Eliminates need for machine pre-orientation</a:t>
            </a:r>
          </a:p>
          <a:p>
            <a:pPr marL="685800" lvl="1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Laser automatic control </a:t>
            </a:r>
          </a:p>
          <a:p>
            <a:pPr marL="685800" lvl="1" indent="0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" sz="1600" dirty="0">
                <a:solidFill>
                  <a:schemeClr val="dk1"/>
                </a:solidFill>
              </a:rPr>
              <a:t>- Automatically activates laser to start dame process</a:t>
            </a:r>
          </a:p>
          <a:p>
            <a:pPr marL="685800" lvl="1" indent="0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" sz="1600" dirty="0">
                <a:solidFill>
                  <a:schemeClr val="dk1"/>
                </a:solidFill>
              </a:rPr>
              <a:t>- Turns off laser after process is completed</a:t>
            </a:r>
          </a:p>
          <a:p>
            <a:pPr marL="685800" lvl="1" indent="0" rtl="0">
              <a:spcBef>
                <a:spcPts val="0"/>
              </a:spcBef>
              <a:buClr>
                <a:schemeClr val="dk1"/>
              </a:buClr>
              <a:buNone/>
            </a:pPr>
            <a:endParaRPr lang="en" sz="1600" dirty="0">
              <a:solidFill>
                <a:schemeClr val="dk1"/>
              </a:solidFill>
            </a:endParaRP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Higher safety standards</a:t>
            </a:r>
          </a:p>
          <a:p>
            <a:pPr marL="685800" lvl="1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Safeguards the PCB and the motor drivers to isolate potential electric shocks. </a:t>
            </a:r>
          </a:p>
          <a:p>
            <a:pPr marL="685800" lvl="1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Implements a shield around the system to block reflecting laser beam.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title"/>
          </p:nvPr>
        </p:nvSpPr>
        <p:spPr>
          <a:xfrm>
            <a:off x="5732154" y="454406"/>
            <a:ext cx="2873366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 Flow</a:t>
            </a:r>
          </a:p>
        </p:txBody>
      </p:sp>
      <p:sp>
        <p:nvSpPr>
          <p:cNvPr id="653" name="Shape 653"/>
          <p:cNvSpPr/>
          <p:nvPr/>
        </p:nvSpPr>
        <p:spPr>
          <a:xfrm>
            <a:off x="1706627" y="548281"/>
            <a:ext cx="2758500" cy="104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1802377" y="659231"/>
            <a:ext cx="775800" cy="172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1802377" y="984031"/>
            <a:ext cx="775800" cy="172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1802377" y="1310531"/>
            <a:ext cx="775800" cy="172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 txBox="1"/>
          <p:nvPr/>
        </p:nvSpPr>
        <p:spPr>
          <a:xfrm>
            <a:off x="2760202" y="630506"/>
            <a:ext cx="38400" cy="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 txBox="1"/>
          <p:nvPr/>
        </p:nvSpPr>
        <p:spPr>
          <a:xfrm>
            <a:off x="2654852" y="549056"/>
            <a:ext cx="1455900" cy="1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2639838" y="897937"/>
            <a:ext cx="1773327" cy="394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2D - 3D Conversion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2654852" y="1190956"/>
            <a:ext cx="1743300" cy="3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Etching</a:t>
            </a:r>
          </a:p>
        </p:txBody>
      </p:sp>
      <p:pic>
        <p:nvPicPr>
          <p:cNvPr id="661" name="Shape 6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65" y="374171"/>
            <a:ext cx="8326775" cy="442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Shape 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2" y="398512"/>
            <a:ext cx="7949374" cy="44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311700" y="273937"/>
            <a:ext cx="38682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to 3D Conversion</a:t>
            </a:r>
          </a:p>
        </p:txBody>
      </p:sp>
      <p:sp>
        <p:nvSpPr>
          <p:cNvPr id="668" name="Shape 668"/>
          <p:cNvSpPr/>
          <p:nvPr/>
        </p:nvSpPr>
        <p:spPr>
          <a:xfrm>
            <a:off x="2852100" y="2029962"/>
            <a:ext cx="588300" cy="108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5628175" y="2029962"/>
            <a:ext cx="588300" cy="108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152375" y="277385"/>
            <a:ext cx="36126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Conversion</a:t>
            </a:r>
          </a:p>
        </p:txBody>
      </p:sp>
      <p:pic>
        <p:nvPicPr>
          <p:cNvPr id="675" name="Shape 6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003230"/>
            <a:ext cx="8839198" cy="2726038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 txBox="1"/>
          <p:nvPr/>
        </p:nvSpPr>
        <p:spPr>
          <a:xfrm>
            <a:off x="246273" y="3753227"/>
            <a:ext cx="8745300" cy="4530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JPG/PNG File		BMP		    SVG			STL</a:t>
            </a:r>
          </a:p>
        </p:txBody>
      </p:sp>
      <p:sp>
        <p:nvSpPr>
          <p:cNvPr id="677" name="Shape 677"/>
          <p:cNvSpPr/>
          <p:nvPr/>
        </p:nvSpPr>
        <p:spPr>
          <a:xfrm>
            <a:off x="1974050" y="2418050"/>
            <a:ext cx="532800" cy="79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4107350" y="2418050"/>
            <a:ext cx="532800" cy="79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6213325" y="2418050"/>
            <a:ext cx="532800" cy="79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277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Gcode Creation</a:t>
            </a:r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2566085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</a:rPr>
              <a:t>G-code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Numerical Control Language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Standard in CAM tools and machines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Movements</a:t>
            </a:r>
          </a:p>
          <a:p>
            <a:pPr marL="685800" lvl="1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Where to, how fast, what path</a:t>
            </a:r>
          </a:p>
          <a:p>
            <a:pPr marL="685800" lvl="1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</a:rPr>
              <a:t>Slicing</a:t>
            </a:r>
          </a:p>
          <a:p>
            <a:pPr marL="228600" lvl="0" indent="0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" sz="1600" dirty="0">
                <a:solidFill>
                  <a:schemeClr val="dk1"/>
                </a:solidFill>
              </a:rPr>
              <a:t>- Slic3r</a:t>
            </a:r>
          </a:p>
          <a:p>
            <a:pPr marL="228600" lvl="0" indent="0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" sz="1600" dirty="0"/>
              <a:t>- 3D </a:t>
            </a:r>
            <a:r>
              <a:rPr lang="en" sz="1600" dirty="0">
                <a:solidFill>
                  <a:schemeClr val="dk1"/>
                </a:solidFill>
              </a:rPr>
              <a:t>object is “cut” into horizontal slices</a:t>
            </a:r>
          </a:p>
          <a:p>
            <a:pPr marL="228600" lvl="0" indent="0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" sz="1600" dirty="0">
                <a:solidFill>
                  <a:schemeClr val="dk1"/>
                </a:solidFill>
              </a:rPr>
              <a:t>- Each slice is converted into Gcode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" sz="1600" dirty="0"/>
              <a:t>- Layered Toolpaths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5333999" y="3374034"/>
            <a:ext cx="2194561" cy="345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Example G-code</a:t>
            </a:r>
          </a:p>
        </p:txBody>
      </p:sp>
      <p:pic>
        <p:nvPicPr>
          <p:cNvPr id="687" name="Shape 6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8" y="995535"/>
            <a:ext cx="3219592" cy="23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title"/>
          </p:nvPr>
        </p:nvSpPr>
        <p:spPr>
          <a:xfrm>
            <a:off x="311700" y="170705"/>
            <a:ext cx="31599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Gcode Streaming</a:t>
            </a:r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311700" y="898475"/>
            <a:ext cx="3671020" cy="2799765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</a:rPr>
              <a:t>Python Script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Pyserial module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Python Standard Library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</a:rPr>
              <a:t>RS-232 Interface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Serial communications interface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Laser control before and after streaming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</a:rPr>
              <a:t>USB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Microcontroller communications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Gcode transmission</a:t>
            </a:r>
          </a:p>
        </p:txBody>
      </p:sp>
      <p:pic>
        <p:nvPicPr>
          <p:cNvPr id="694" name="Shape 6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025" y="481915"/>
            <a:ext cx="1551100" cy="1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Shape 6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8023" y="2747173"/>
            <a:ext cx="1551100" cy="109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005" y="2646620"/>
            <a:ext cx="21240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Shape 6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5550" y="636290"/>
            <a:ext cx="1081699" cy="124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698" name="Shape 698"/>
          <p:cNvCxnSpPr/>
          <p:nvPr/>
        </p:nvCxnSpPr>
        <p:spPr>
          <a:xfrm rot="10800000">
            <a:off x="5976725" y="1239340"/>
            <a:ext cx="823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9" name="Shape 699"/>
          <p:cNvCxnSpPr>
            <a:endCxn id="695" idx="0"/>
          </p:cNvCxnSpPr>
          <p:nvPr/>
        </p:nvCxnSpPr>
        <p:spPr>
          <a:xfrm>
            <a:off x="7873573" y="2032873"/>
            <a:ext cx="0" cy="714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xfrm>
            <a:off x="240580" y="191025"/>
            <a:ext cx="27882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372660" y="1316725"/>
            <a:ext cx="3000460" cy="2127515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</a:rPr>
              <a:t>TkInter Module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Python Standard Library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Layer over Tcl/Tk Toolkit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Object Oriented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</a:rPr>
              <a:t>Major Focuses of UI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Automation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Simplicity</a:t>
            </a: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Unification</a:t>
            </a:r>
          </a:p>
        </p:txBody>
      </p:sp>
      <p:pic>
        <p:nvPicPr>
          <p:cNvPr id="706" name="Shape 7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054" y="841053"/>
            <a:ext cx="1900474" cy="2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120" y="1261090"/>
            <a:ext cx="2123149" cy="19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193400" y="249815"/>
            <a:ext cx="380964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Design</a:t>
            </a:r>
          </a:p>
        </p:txBody>
      </p:sp>
      <p:pic>
        <p:nvPicPr>
          <p:cNvPr id="714" name="Shape 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315" y="1521053"/>
            <a:ext cx="3035325" cy="213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Shape 7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00" y="790589"/>
            <a:ext cx="5489724" cy="364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Shape 7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14" y="3078335"/>
            <a:ext cx="1202025" cy="10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Shape 721"/>
          <p:cNvSpPr txBox="1">
            <a:spLocks noGrp="1"/>
          </p:cNvSpPr>
          <p:nvPr>
            <p:ph type="title"/>
          </p:nvPr>
        </p:nvSpPr>
        <p:spPr>
          <a:xfrm>
            <a:off x="177237" y="120072"/>
            <a:ext cx="144598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Optics</a:t>
            </a:r>
          </a:p>
        </p:txBody>
      </p:sp>
      <p:sp>
        <p:nvSpPr>
          <p:cNvPr id="722" name="Shape 722"/>
          <p:cNvSpPr/>
          <p:nvPr/>
        </p:nvSpPr>
        <p:spPr>
          <a:xfrm>
            <a:off x="326940" y="1707910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Main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U.S. 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(110-120 VAC)</a:t>
            </a:r>
          </a:p>
        </p:txBody>
      </p:sp>
      <p:sp>
        <p:nvSpPr>
          <p:cNvPr id="723" name="Shape 723"/>
          <p:cNvSpPr/>
          <p:nvPr/>
        </p:nvSpPr>
        <p:spPr>
          <a:xfrm>
            <a:off x="1876872" y="1707910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AC/DC Adaptor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(12 VDC)</a:t>
            </a:r>
          </a:p>
        </p:txBody>
      </p:sp>
      <p:sp>
        <p:nvSpPr>
          <p:cNvPr id="724" name="Shape 724"/>
          <p:cNvSpPr/>
          <p:nvPr/>
        </p:nvSpPr>
        <p:spPr>
          <a:xfrm>
            <a:off x="3509362" y="1707910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Regulator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(5VDC)</a:t>
            </a:r>
          </a:p>
        </p:txBody>
      </p:sp>
      <p:sp>
        <p:nvSpPr>
          <p:cNvPr id="725" name="Shape 725"/>
          <p:cNvSpPr/>
          <p:nvPr/>
        </p:nvSpPr>
        <p:spPr>
          <a:xfrm>
            <a:off x="5141825" y="1707910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Microcontroller</a:t>
            </a:r>
          </a:p>
        </p:txBody>
      </p:sp>
      <p:sp>
        <p:nvSpPr>
          <p:cNvPr id="726" name="Shape 726"/>
          <p:cNvSpPr/>
          <p:nvPr/>
        </p:nvSpPr>
        <p:spPr>
          <a:xfrm>
            <a:off x="3509498" y="2558122"/>
            <a:ext cx="1153200" cy="5201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 Drivers</a:t>
            </a:r>
          </a:p>
        </p:txBody>
      </p:sp>
      <p:sp>
        <p:nvSpPr>
          <p:cNvPr id="727" name="Shape 727"/>
          <p:cNvSpPr/>
          <p:nvPr/>
        </p:nvSpPr>
        <p:spPr>
          <a:xfrm>
            <a:off x="3509416" y="3408327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Motors</a:t>
            </a:r>
          </a:p>
        </p:txBody>
      </p:sp>
      <p:sp>
        <p:nvSpPr>
          <p:cNvPr id="728" name="Shape 728"/>
          <p:cNvSpPr/>
          <p:nvPr/>
        </p:nvSpPr>
        <p:spPr>
          <a:xfrm>
            <a:off x="1876873" y="2558118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Motor Driver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(18 - 80 VDC)</a:t>
            </a:r>
          </a:p>
        </p:txBody>
      </p:sp>
      <p:sp>
        <p:nvSpPr>
          <p:cNvPr id="729" name="Shape 729"/>
          <p:cNvSpPr/>
          <p:nvPr/>
        </p:nvSpPr>
        <p:spPr>
          <a:xfrm>
            <a:off x="1876899" y="4015212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Z-Axis Mount</a:t>
            </a:r>
          </a:p>
        </p:txBody>
      </p:sp>
      <p:sp>
        <p:nvSpPr>
          <p:cNvPr id="730" name="Shape 730"/>
          <p:cNvSpPr/>
          <p:nvPr/>
        </p:nvSpPr>
        <p:spPr>
          <a:xfrm>
            <a:off x="5141826" y="4015213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X and Y Surface Mount</a:t>
            </a:r>
          </a:p>
        </p:txBody>
      </p:sp>
      <p:sp>
        <p:nvSpPr>
          <p:cNvPr id="731" name="Shape 731"/>
          <p:cNvSpPr/>
          <p:nvPr/>
        </p:nvSpPr>
        <p:spPr>
          <a:xfrm>
            <a:off x="6774315" y="1707910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Axis Limit Switches</a:t>
            </a:r>
          </a:p>
        </p:txBody>
      </p:sp>
      <p:sp>
        <p:nvSpPr>
          <p:cNvPr id="732" name="Shape 732"/>
          <p:cNvSpPr/>
          <p:nvPr/>
        </p:nvSpPr>
        <p:spPr>
          <a:xfrm>
            <a:off x="6774450" y="2558172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USB-to-Serial Chip</a:t>
            </a:r>
          </a:p>
        </p:txBody>
      </p:sp>
      <p:sp>
        <p:nvSpPr>
          <p:cNvPr id="733" name="Shape 733"/>
          <p:cNvSpPr/>
          <p:nvPr/>
        </p:nvSpPr>
        <p:spPr>
          <a:xfrm>
            <a:off x="6774450" y="4015212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Etching Glass</a:t>
            </a:r>
          </a:p>
        </p:txBody>
      </p:sp>
      <p:cxnSp>
        <p:nvCxnSpPr>
          <p:cNvPr id="734" name="Shape 734"/>
          <p:cNvCxnSpPr>
            <a:stCxn id="722" idx="3"/>
            <a:endCxn id="723" idx="1"/>
          </p:cNvCxnSpPr>
          <p:nvPr/>
        </p:nvCxnSpPr>
        <p:spPr>
          <a:xfrm>
            <a:off x="1480140" y="1968010"/>
            <a:ext cx="39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5" name="Shape 735"/>
          <p:cNvCxnSpPr>
            <a:stCxn id="722" idx="2"/>
            <a:endCxn id="736" idx="0"/>
          </p:cNvCxnSpPr>
          <p:nvPr/>
        </p:nvCxnSpPr>
        <p:spPr>
          <a:xfrm>
            <a:off x="903540" y="2228110"/>
            <a:ext cx="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7" name="Shape 737"/>
          <p:cNvCxnSpPr/>
          <p:nvPr/>
        </p:nvCxnSpPr>
        <p:spPr>
          <a:xfrm>
            <a:off x="1486935" y="2224441"/>
            <a:ext cx="4710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8" name="Shape 738"/>
          <p:cNvCxnSpPr>
            <a:stCxn id="723" idx="3"/>
            <a:endCxn id="724" idx="1"/>
          </p:cNvCxnSpPr>
          <p:nvPr/>
        </p:nvCxnSpPr>
        <p:spPr>
          <a:xfrm>
            <a:off x="3030072" y="1968010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9" name="Shape 739"/>
          <p:cNvCxnSpPr>
            <a:stCxn id="724" idx="3"/>
            <a:endCxn id="725" idx="1"/>
          </p:cNvCxnSpPr>
          <p:nvPr/>
        </p:nvCxnSpPr>
        <p:spPr>
          <a:xfrm>
            <a:off x="4662562" y="1968010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0" name="Shape 740"/>
          <p:cNvCxnSpPr>
            <a:stCxn id="728" idx="3"/>
            <a:endCxn id="726" idx="1"/>
          </p:cNvCxnSpPr>
          <p:nvPr/>
        </p:nvCxnSpPr>
        <p:spPr>
          <a:xfrm>
            <a:off x="3030073" y="2818218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1" name="Shape 741"/>
          <p:cNvCxnSpPr>
            <a:stCxn id="731" idx="1"/>
            <a:endCxn id="725" idx="3"/>
          </p:cNvCxnSpPr>
          <p:nvPr/>
        </p:nvCxnSpPr>
        <p:spPr>
          <a:xfrm rot="10800000">
            <a:off x="6294915" y="1968010"/>
            <a:ext cx="47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2" name="Shape 742"/>
          <p:cNvCxnSpPr>
            <a:stCxn id="726" idx="2"/>
            <a:endCxn id="727" idx="0"/>
          </p:cNvCxnSpPr>
          <p:nvPr/>
        </p:nvCxnSpPr>
        <p:spPr>
          <a:xfrm>
            <a:off x="4086098" y="3078322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3" name="Shape 743"/>
          <p:cNvCxnSpPr>
            <a:stCxn id="727" idx="2"/>
            <a:endCxn id="729" idx="3"/>
          </p:cNvCxnSpPr>
          <p:nvPr/>
        </p:nvCxnSpPr>
        <p:spPr>
          <a:xfrm rot="5400000">
            <a:off x="3384616" y="3573927"/>
            <a:ext cx="346800" cy="105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4" name="Shape 744"/>
          <p:cNvCxnSpPr>
            <a:stCxn id="727" idx="2"/>
            <a:endCxn id="730" idx="1"/>
          </p:cNvCxnSpPr>
          <p:nvPr/>
        </p:nvCxnSpPr>
        <p:spPr>
          <a:xfrm rot="-5400000" flipH="1">
            <a:off x="4440466" y="3574077"/>
            <a:ext cx="346800" cy="105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5" name="Shape 745"/>
          <p:cNvCxnSpPr>
            <a:endCxn id="726" idx="3"/>
          </p:cNvCxnSpPr>
          <p:nvPr/>
        </p:nvCxnSpPr>
        <p:spPr>
          <a:xfrm flipH="1">
            <a:off x="4662698" y="2226622"/>
            <a:ext cx="737700" cy="591600"/>
          </a:xfrm>
          <a:prstGeom prst="bentConnector3">
            <a:avLst>
              <a:gd name="adj1" fmla="val -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6" name="Shape 746"/>
          <p:cNvCxnSpPr>
            <a:stCxn id="732" idx="1"/>
          </p:cNvCxnSpPr>
          <p:nvPr/>
        </p:nvCxnSpPr>
        <p:spPr>
          <a:xfrm rot="10800000">
            <a:off x="6168450" y="2226672"/>
            <a:ext cx="606000" cy="591600"/>
          </a:xfrm>
          <a:prstGeom prst="bentConnector3">
            <a:avLst>
              <a:gd name="adj1" fmla="val 9997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7" name="Shape 747"/>
          <p:cNvCxnSpPr>
            <a:stCxn id="733" idx="1"/>
            <a:endCxn id="730" idx="3"/>
          </p:cNvCxnSpPr>
          <p:nvPr/>
        </p:nvCxnSpPr>
        <p:spPr>
          <a:xfrm rot="10800000">
            <a:off x="6295050" y="4275312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8" name="Shape 748"/>
          <p:cNvSpPr/>
          <p:nvPr/>
        </p:nvSpPr>
        <p:spPr>
          <a:xfrm>
            <a:off x="6199240" y="666535"/>
            <a:ext cx="1064400" cy="484800"/>
          </a:xfrm>
          <a:prstGeom prst="rect">
            <a:avLst/>
          </a:prstGeom>
          <a:solidFill>
            <a:srgbClr val="59EB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Optics</a:t>
            </a:r>
          </a:p>
        </p:txBody>
      </p:sp>
      <p:sp>
        <p:nvSpPr>
          <p:cNvPr id="749" name="Shape 749"/>
          <p:cNvSpPr/>
          <p:nvPr/>
        </p:nvSpPr>
        <p:spPr>
          <a:xfrm>
            <a:off x="4608390" y="666535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Movement Mechanisms and Payload</a:t>
            </a:r>
          </a:p>
        </p:txBody>
      </p:sp>
      <p:sp>
        <p:nvSpPr>
          <p:cNvPr id="750" name="Shape 750"/>
          <p:cNvSpPr/>
          <p:nvPr/>
        </p:nvSpPr>
        <p:spPr>
          <a:xfrm>
            <a:off x="3017527" y="666535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Commands and Control</a:t>
            </a:r>
          </a:p>
        </p:txBody>
      </p:sp>
      <p:sp>
        <p:nvSpPr>
          <p:cNvPr id="751" name="Shape 751"/>
          <p:cNvSpPr/>
          <p:nvPr/>
        </p:nvSpPr>
        <p:spPr>
          <a:xfrm>
            <a:off x="1426690" y="666535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Power</a:t>
            </a:r>
          </a:p>
        </p:txBody>
      </p:sp>
      <p:cxnSp>
        <p:nvCxnSpPr>
          <p:cNvPr id="752" name="Shape 752"/>
          <p:cNvCxnSpPr>
            <a:stCxn id="720" idx="1"/>
            <a:endCxn id="732" idx="2"/>
          </p:cNvCxnSpPr>
          <p:nvPr/>
        </p:nvCxnSpPr>
        <p:spPr>
          <a:xfrm rot="10800000">
            <a:off x="7350914" y="3078472"/>
            <a:ext cx="389100" cy="501900"/>
          </a:xfrm>
          <a:prstGeom prst="curved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6" name="Shape 736"/>
          <p:cNvSpPr/>
          <p:nvPr/>
        </p:nvSpPr>
        <p:spPr>
          <a:xfrm>
            <a:off x="326940" y="2558148"/>
            <a:ext cx="1153200" cy="520200"/>
          </a:xfrm>
          <a:prstGeom prst="rect">
            <a:avLst/>
          </a:prstGeom>
          <a:solidFill>
            <a:srgbClr val="59EB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Laser</a:t>
            </a:r>
          </a:p>
        </p:txBody>
      </p:sp>
      <p:sp>
        <p:nvSpPr>
          <p:cNvPr id="753" name="Shape 753"/>
          <p:cNvSpPr/>
          <p:nvPr/>
        </p:nvSpPr>
        <p:spPr>
          <a:xfrm>
            <a:off x="334515" y="4015198"/>
            <a:ext cx="1153200" cy="520200"/>
          </a:xfrm>
          <a:prstGeom prst="rect">
            <a:avLst/>
          </a:prstGeom>
          <a:solidFill>
            <a:srgbClr val="59EB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Optical Assembly</a:t>
            </a:r>
          </a:p>
        </p:txBody>
      </p:sp>
      <p:cxnSp>
        <p:nvCxnSpPr>
          <p:cNvPr id="754" name="Shape 754"/>
          <p:cNvCxnSpPr>
            <a:stCxn id="736" idx="2"/>
            <a:endCxn id="753" idx="0"/>
          </p:cNvCxnSpPr>
          <p:nvPr/>
        </p:nvCxnSpPr>
        <p:spPr>
          <a:xfrm>
            <a:off x="903540" y="3078348"/>
            <a:ext cx="7500" cy="9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5" name="Shape 755"/>
          <p:cNvCxnSpPr>
            <a:stCxn id="753" idx="3"/>
          </p:cNvCxnSpPr>
          <p:nvPr/>
        </p:nvCxnSpPr>
        <p:spPr>
          <a:xfrm>
            <a:off x="1487715" y="4275298"/>
            <a:ext cx="43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6" name="Shape 756"/>
          <p:cNvSpPr txBox="1"/>
          <p:nvPr/>
        </p:nvSpPr>
        <p:spPr>
          <a:xfrm>
            <a:off x="1357840" y="1208010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u="sng"/>
              <a:t>Monushka Sicar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2948690" y="1107510"/>
            <a:ext cx="12021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Nicolas Ramirez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4608390" y="1208010"/>
            <a:ext cx="10644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130390" y="1208005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Burdley Colas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title"/>
          </p:nvPr>
        </p:nvSpPr>
        <p:spPr>
          <a:xfrm>
            <a:off x="228600" y="175350"/>
            <a:ext cx="41541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Optical System Design </a:t>
            </a:r>
          </a:p>
        </p:txBody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228600" y="3516550"/>
            <a:ext cx="8682600" cy="13200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120650" lvl="0" indent="0">
              <a:spcBef>
                <a:spcPts val="0"/>
              </a:spcBef>
              <a:buSzPct val="100000"/>
              <a:buNone/>
            </a:pPr>
            <a:r>
              <a:rPr lang="en-US" sz="1600" b="1" dirty="0"/>
              <a:t>Changes in Design to meet Customer needs: </a:t>
            </a:r>
            <a:endParaRPr lang="en" sz="1600" b="1" dirty="0"/>
          </a:p>
          <a:p>
            <a:pPr marL="120650" lvl="0" indent="0">
              <a:spcBef>
                <a:spcPts val="0"/>
              </a:spcBef>
              <a:buSzPct val="100000"/>
              <a:buNone/>
            </a:pPr>
            <a:r>
              <a:rPr lang="en" sz="1600" dirty="0"/>
              <a:t>- These two previous designs were replaced to have the beam propagates on a straight axis. </a:t>
            </a:r>
          </a:p>
          <a:p>
            <a:pPr marL="120650" lvl="0" indent="0" rtl="0">
              <a:spcBef>
                <a:spcPts val="0"/>
              </a:spcBef>
              <a:buSzPct val="100000"/>
              <a:buNone/>
            </a:pPr>
            <a:r>
              <a:rPr lang="en" sz="1600" dirty="0"/>
              <a:t>- Change in axis of propagation leads to optical power loss and polarization change. </a:t>
            </a:r>
          </a:p>
          <a:p>
            <a:pPr marL="120650" lvl="0" indent="0" rtl="0">
              <a:spcBef>
                <a:spcPts val="0"/>
              </a:spcBef>
              <a:buSzPct val="100000"/>
              <a:buNone/>
            </a:pPr>
            <a:r>
              <a:rPr lang="en" sz="1600" dirty="0"/>
              <a:t>- Change of the optical design yields to smaller size system.</a:t>
            </a:r>
          </a:p>
          <a:p>
            <a:pPr marL="120650" lvl="0" indent="0" rtl="0">
              <a:spcBef>
                <a:spcPts val="0"/>
              </a:spcBef>
              <a:buSzPct val="100000"/>
              <a:buNone/>
            </a:pPr>
            <a:r>
              <a:rPr lang="en" sz="1600" dirty="0"/>
              <a:t>- Optical elements on these designs are for </a:t>
            </a:r>
            <a:r>
              <a:rPr lang="en-US" sz="1600" dirty="0"/>
              <a:t>the wavelength</a:t>
            </a:r>
            <a:r>
              <a:rPr lang="en" sz="1600" dirty="0"/>
              <a:t> 532 nm.</a:t>
            </a:r>
          </a:p>
        </p:txBody>
      </p:sp>
      <p:pic>
        <p:nvPicPr>
          <p:cNvPr id="766" name="Shape 766" descr="design 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139" y="697250"/>
            <a:ext cx="3789174" cy="276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Shape 767" descr="final schematic of optical syste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" y="717570"/>
            <a:ext cx="4663624" cy="2748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92480" y="891431"/>
            <a:ext cx="3048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5280" y="897091"/>
            <a:ext cx="3048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title"/>
          </p:nvPr>
        </p:nvSpPr>
        <p:spPr>
          <a:xfrm>
            <a:off x="234650" y="175350"/>
            <a:ext cx="45489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Optical System Design 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492660" y="2767664"/>
            <a:ext cx="7848600" cy="175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Legend: </a:t>
            </a:r>
            <a:endParaRPr lang="e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rtl="0">
              <a:spcBef>
                <a:spcPts val="0"/>
              </a:spcBef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Optical system is assembled along the Z-Axis</a:t>
            </a:r>
          </a:p>
          <a:p>
            <a:pPr marL="228600" lvl="0" rtl="0">
              <a:spcBef>
                <a:spcPts val="0"/>
              </a:spcBef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Iris serves as an aperture in front of the laser</a:t>
            </a:r>
          </a:p>
          <a:p>
            <a:pPr marL="228600" lvl="0" rtl="0">
              <a:spcBef>
                <a:spcPts val="0"/>
              </a:spcBef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Polarizer and Half Wave  Plate serves as an analyzer controlling the laser beam energy before damaging the glass</a:t>
            </a:r>
          </a:p>
          <a:p>
            <a:pPr marL="228600" lvl="0" rtl="0">
              <a:spcBef>
                <a:spcPts val="0"/>
              </a:spcBef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Focusing lens is a plano convex lens</a:t>
            </a:r>
          </a:p>
        </p:txBody>
      </p:sp>
      <p:pic>
        <p:nvPicPr>
          <p:cNvPr id="804" name="Shape 804" descr="final optical desig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60" y="951250"/>
            <a:ext cx="7848600" cy="1762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9336" y="160363"/>
            <a:ext cx="62103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Specifications and Requirements</a:t>
            </a:r>
          </a:p>
        </p:txBody>
      </p:sp>
      <p:graphicFrame>
        <p:nvGraphicFramePr>
          <p:cNvPr id="163" name="Shape 163"/>
          <p:cNvGraphicFramePr/>
          <p:nvPr>
            <p:extLst>
              <p:ext uri="{D42A27DB-BD31-4B8C-83A1-F6EECF244321}">
                <p14:modId xmlns:p14="http://schemas.microsoft.com/office/powerpoint/2010/main" val="3906862721"/>
              </p:ext>
            </p:extLst>
          </p:nvPr>
        </p:nvGraphicFramePr>
        <p:xfrm>
          <a:off x="219336" y="2157693"/>
          <a:ext cx="8660504" cy="2834550"/>
        </p:xfrm>
        <a:graphic>
          <a:graphicData uri="http://schemas.openxmlformats.org/drawingml/2006/table">
            <a:tbl>
              <a:tblPr>
                <a:noFill/>
                <a:tableStyleId>{B2671712-A865-46B4-B019-1FF2F0180740}</a:tableStyleId>
              </a:tblPr>
              <a:tblGrid>
                <a:gridCol w="129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Optical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Laser: 1064 nm</a:t>
                      </a:r>
                      <a:br>
                        <a:rPr lang="en" sz="15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" sz="15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PFR 10 Hz</a:t>
                      </a:r>
                      <a:br>
                        <a:rPr lang="en" sz="15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" sz="15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 12 mJ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" sz="1500" b="0" i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Focusing lens 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500" b="0" i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25.4 mm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500" b="0" i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Beam Spot Size</a:t>
                      </a:r>
                      <a:br>
                        <a:rPr lang="en" sz="1500" b="0" i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" sz="1500" b="0" i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um diameter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Resolution 167 x 167 x 50.1 pixels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Optical Shielding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Electronics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source need to be 5.4 Amps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 supply needs to be 194.4 Watts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Voltage for motors need to be  24-48 Volts per optimal performance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 20lbs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5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Safeguard Electrical components</a:t>
                      </a:r>
                      <a:endParaRPr sz="15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Computer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Control Laser using RS-232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500" b="0" i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USB 2.0 (12MB/s)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500" b="0" i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friendly interface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Unification of Programs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5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2D to 3D Conversion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" name="Shape 164"/>
          <p:cNvSpPr txBox="1"/>
          <p:nvPr/>
        </p:nvSpPr>
        <p:spPr>
          <a:xfrm>
            <a:off x="219336" y="733062"/>
            <a:ext cx="4452900" cy="1349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dirty="0">
                <a:latin typeface="Calibri" panose="020F0502020204030204" pitchFamily="34" charset="0"/>
                <a:cs typeface="Calibri" panose="020F0502020204030204" pitchFamily="34" charset="0"/>
              </a:rPr>
              <a:t>All: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Decrease operating time by 40% (Pegasus logo)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Render different size glass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Min.Glass Size: 2 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 </a:t>
            </a:r>
            <a:r>
              <a:rPr lang="en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x 2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 </a:t>
            </a:r>
            <a:r>
              <a:rPr lang="en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x 2 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Max. project machine size: 4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ft </a:t>
            </a:r>
            <a:r>
              <a:rPr lang="en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x 4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ft</a:t>
            </a:r>
            <a:r>
              <a:rPr lang="en" sz="16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x 4 ft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title"/>
          </p:nvPr>
        </p:nvSpPr>
        <p:spPr>
          <a:xfrm>
            <a:off x="324625" y="100425"/>
            <a:ext cx="1279200" cy="4755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Laser:</a:t>
            </a:r>
          </a:p>
        </p:txBody>
      </p:sp>
      <p:pic>
        <p:nvPicPr>
          <p:cNvPr id="773" name="Shape 773" descr="I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582" y="1404756"/>
            <a:ext cx="2742643" cy="245432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 txBox="1"/>
          <p:nvPr/>
        </p:nvSpPr>
        <p:spPr>
          <a:xfrm>
            <a:off x="81280" y="484485"/>
            <a:ext cx="3718560" cy="4524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Type: Nd-YAG 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Operating Wavelength: 1064 nm 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 Energy: 10 mJ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PRF: 5 Hz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Pulse Width: 10 ns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Q-Switched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Pulsed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Water Cooled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Flashlamp Pumped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" sz="1600" b="1" dirty="0">
                <a:latin typeface="Calibri" panose="020F0502020204030204" pitchFamily="34" charset="0"/>
                <a:cs typeface="Calibri" panose="020F0502020204030204" pitchFamily="34" charset="0"/>
              </a:rPr>
              <a:t>Laser Operation: </a:t>
            </a:r>
          </a:p>
          <a:p>
            <a:pPr marL="457200" lvl="0" indent="-228600">
              <a:buAutoNum type="arabicPeriod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Turn Key</a:t>
            </a:r>
          </a:p>
          <a:p>
            <a:pPr marL="457200" lvl="0" indent="-228600">
              <a:buAutoNum type="arabicPeriod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Adjust Desired Energy level </a:t>
            </a:r>
          </a:p>
          <a:p>
            <a:pPr marL="457200" lvl="0" indent="-228600">
              <a:buAutoNum type="arabicPeriod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Adjust Repetition Rate Frequency </a:t>
            </a:r>
          </a:p>
          <a:p>
            <a:pPr marL="457200" lvl="0" indent="-228600">
              <a:buAutoNum type="arabicPeriod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Push Q-Switch</a:t>
            </a:r>
          </a:p>
          <a:p>
            <a:pPr marL="457200" lvl="0" indent="-228600">
              <a:buAutoNum type="arabicPeriod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FIRE/STOP (control through RS-232)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76" name="Shape 776" descr="Las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035" y="1337741"/>
            <a:ext cx="2464801" cy="2591774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Shape 777"/>
          <p:cNvSpPr txBox="1"/>
          <p:nvPr/>
        </p:nvSpPr>
        <p:spPr>
          <a:xfrm>
            <a:off x="5393760" y="4015809"/>
            <a:ext cx="2195760" cy="313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Credit: Big Sky Laser Manual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title"/>
          </p:nvPr>
        </p:nvSpPr>
        <p:spPr>
          <a:xfrm>
            <a:off x="223960" y="172720"/>
            <a:ext cx="1314155" cy="521825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Laser </a:t>
            </a:r>
          </a:p>
        </p:txBody>
      </p:sp>
      <p:pic>
        <p:nvPicPr>
          <p:cNvPr id="783" name="Shape 783" descr="energy meas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325" y="2464292"/>
            <a:ext cx="2640950" cy="203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Shape 784" descr="laser spectru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050" y="162560"/>
            <a:ext cx="2786175" cy="200664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Shape 785"/>
          <p:cNvSpPr txBox="1"/>
          <p:nvPr/>
        </p:nvSpPr>
        <p:spPr>
          <a:xfrm>
            <a:off x="6634480" y="2189520"/>
            <a:ext cx="2102695" cy="28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Laser spectrum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6289325" y="4385091"/>
            <a:ext cx="2733900" cy="335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Energy Level vs Output Energy Measured</a:t>
            </a:r>
          </a:p>
        </p:txBody>
      </p:sp>
      <p:pic>
        <p:nvPicPr>
          <p:cNvPr id="787" name="Shape 787" descr="profile 1.JPG"/>
          <p:cNvPicPr preferRelativeResize="0"/>
          <p:nvPr/>
        </p:nvPicPr>
        <p:blipFill rotWithShape="1">
          <a:blip r:embed="rId5">
            <a:alphaModFix/>
          </a:blip>
          <a:srcRect b="24242"/>
          <a:stretch/>
        </p:blipFill>
        <p:spPr>
          <a:xfrm>
            <a:off x="2725250" y="166008"/>
            <a:ext cx="3441049" cy="153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Shape 788" descr="Y-top Hat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5250" y="3322566"/>
            <a:ext cx="3495600" cy="139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Shape 789" descr="X-top hat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5250" y="1711325"/>
            <a:ext cx="3472175" cy="16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Shape 790"/>
          <p:cNvSpPr txBox="1"/>
          <p:nvPr/>
        </p:nvSpPr>
        <p:spPr>
          <a:xfrm>
            <a:off x="139025" y="672749"/>
            <a:ext cx="2409600" cy="4336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Parameters: </a:t>
            </a: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Laser was not able to operate at 532 nm due to fault of the nonlinear crystal. 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- Laser stability is questionable. Beam Profile is not an evenly distributed. 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Laser Beam wonders due to the nonlinear crystal. </a:t>
            </a:r>
          </a:p>
          <a:p>
            <a:pPr lvl="0">
              <a:spcBef>
                <a:spcPts val="0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Calibration of laser would yield to accurate measurements yielding to better image resolution.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title"/>
          </p:nvPr>
        </p:nvSpPr>
        <p:spPr>
          <a:xfrm>
            <a:off x="171450" y="112125"/>
            <a:ext cx="261239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Focusing Lens</a:t>
            </a:r>
          </a:p>
        </p:txBody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680721" y="2592055"/>
            <a:ext cx="7995920" cy="1736105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Determining the Focal Spot size of the Laser Beam at the Glass:    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𝛌 = 1064 nm 		d = (2w) = 1.3 mm			s = 1054.792 mm</a:t>
            </a:r>
          </a:p>
          <a:p>
            <a:pPr marL="1397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Fl = 25.4 mm 		p = 500 mm			s</a:t>
            </a:r>
            <a:r>
              <a:rPr lang="en" sz="1600" baseline="30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”</a:t>
            </a:r>
            <a:r>
              <a:rPr lang="en" sz="1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= 25.996 mm </a:t>
            </a:r>
          </a:p>
          <a:p>
            <a:pPr marL="1397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</a:t>
            </a:r>
            <a:r>
              <a:rPr lang="en" sz="1600" baseline="30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  </a:t>
            </a:r>
            <a:r>
              <a:rPr lang="en" sz="1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= 1 			d</a:t>
            </a:r>
            <a:r>
              <a:rPr lang="en" sz="1600" baseline="-25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0</a:t>
            </a:r>
            <a:r>
              <a:rPr lang="en" sz="1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= (2w</a:t>
            </a:r>
            <a:r>
              <a:rPr lang="en" sz="1600" baseline="-25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0</a:t>
            </a:r>
            <a:r>
              <a:rPr lang="en" sz="1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 =  0.677 mm		</a:t>
            </a:r>
            <a:r>
              <a:rPr lang="en" sz="16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</a:t>
            </a:r>
            <a:r>
              <a:rPr lang="en" sz="1600" b="1" baseline="-25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0</a:t>
            </a:r>
            <a:r>
              <a:rPr lang="en" sz="1600" b="1" baseline="30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” </a:t>
            </a:r>
            <a:r>
              <a:rPr lang="en" sz="16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= 0.016 mm  </a:t>
            </a:r>
          </a:p>
          <a:p>
            <a:pPr marL="1397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𝛳 = 1 mRad		z = 554.792 mm 			z</a:t>
            </a:r>
            <a:r>
              <a:rPr lang="en" sz="1600" baseline="-25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</a:t>
            </a:r>
            <a:r>
              <a:rPr lang="en" sz="1600" baseline="30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”</a:t>
            </a:r>
            <a:r>
              <a:rPr lang="en" sz="1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= 0.186 mm </a:t>
            </a:r>
          </a:p>
          <a:p>
            <a:pPr marL="1397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" sz="1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900" dirty="0">
                <a:latin typeface="Calibri" panose="020F0502020204030204" pitchFamily="34" charset="0"/>
                <a:cs typeface="Calibri" panose="020F0502020204030204" pitchFamily="34" charset="0"/>
              </a:rPr>
              <a:t>Credit: http://www.ophiropt.com/laser-measurement-instruments/laser-power-energy-meters/services/focal-spot-size-calculator-for-gaussian-beams</a:t>
            </a:r>
          </a:p>
        </p:txBody>
      </p:sp>
      <p:pic>
        <p:nvPicPr>
          <p:cNvPr id="797" name="Shape 797" descr="focal length 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694373"/>
            <a:ext cx="8801100" cy="1815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>
            <a:spLocks noGrp="1"/>
          </p:cNvSpPr>
          <p:nvPr>
            <p:ph type="title"/>
          </p:nvPr>
        </p:nvSpPr>
        <p:spPr>
          <a:xfrm>
            <a:off x="488725" y="350650"/>
            <a:ext cx="34161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Resolution: </a:t>
            </a:r>
          </a:p>
          <a:p>
            <a:pPr lvl="0">
              <a:spcBef>
                <a:spcPts val="0"/>
              </a:spcBef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488726" y="943225"/>
            <a:ext cx="2882547" cy="2602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75" tIns="68575" rIns="68575" bIns="68575" anchor="t" anchorCtr="0">
            <a:noAutofit/>
          </a:bodyPr>
          <a:lstStyle/>
          <a:p>
            <a:pPr marL="12700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Our Image to etch is the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UCF Pegasus Logo</a:t>
            </a:r>
          </a:p>
          <a:p>
            <a:pPr marL="12700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Dimension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inch x  1 inch x 0.3 inch</a:t>
            </a:r>
          </a:p>
          <a:p>
            <a:pPr marL="12700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Resolution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167  x 167  x  50.1 pixels </a:t>
            </a:r>
          </a:p>
          <a:p>
            <a:pPr marL="127000" lvl="0" indent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- Beam spot size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um diameter </a:t>
            </a:r>
          </a:p>
          <a:p>
            <a:pPr marL="127000" lvl="0" indent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Thickness Layer Spacing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mm</a:t>
            </a:r>
          </a:p>
        </p:txBody>
      </p:sp>
      <p:pic>
        <p:nvPicPr>
          <p:cNvPr id="811" name="Shape 811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824" y="350650"/>
            <a:ext cx="4325499" cy="419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title"/>
          </p:nvPr>
        </p:nvSpPr>
        <p:spPr>
          <a:xfrm>
            <a:off x="2458720" y="2008610"/>
            <a:ext cx="4585420" cy="8418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Administrative</a:t>
            </a: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Content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>
            <a:spLocks noGrp="1"/>
          </p:cNvSpPr>
          <p:nvPr>
            <p:ph type="title"/>
          </p:nvPr>
        </p:nvSpPr>
        <p:spPr>
          <a:xfrm>
            <a:off x="311550" y="212550"/>
            <a:ext cx="34863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Budget</a:t>
            </a: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4249"/>
            <a:ext cx="3645449" cy="39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Shape 8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824" y="1229324"/>
            <a:ext cx="4231950" cy="13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Shape 8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7825" y="1044250"/>
            <a:ext cx="4231950" cy="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Shape 8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6624" y="2868150"/>
            <a:ext cx="1002250" cy="10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Shape 8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6200" y="2977425"/>
            <a:ext cx="1789050" cy="1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748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 </a:t>
            </a:r>
          </a:p>
        </p:txBody>
      </p:sp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3664054" y="1755020"/>
            <a:ext cx="4392825" cy="115074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This project is sponsored by Dr. M.J. Soileau from The College of Optics and Photonics, CREOL.  </a:t>
            </a:r>
          </a:p>
        </p:txBody>
      </p:sp>
      <p:pic>
        <p:nvPicPr>
          <p:cNvPr id="838" name="Shape 838" descr="MJ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00" y="1017725"/>
            <a:ext cx="190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>
            <a:spLocks noGrp="1"/>
          </p:cNvSpPr>
          <p:nvPr>
            <p:ph type="title"/>
          </p:nvPr>
        </p:nvSpPr>
        <p:spPr>
          <a:xfrm>
            <a:off x="3403600" y="1998450"/>
            <a:ext cx="2746460" cy="84635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96700" y="430659"/>
            <a:ext cx="29232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Responsibilities</a:t>
            </a:r>
          </a:p>
        </p:txBody>
      </p:sp>
      <p:graphicFrame>
        <p:nvGraphicFramePr>
          <p:cNvPr id="170" name="Shape 170"/>
          <p:cNvGraphicFramePr/>
          <p:nvPr>
            <p:extLst>
              <p:ext uri="{D42A27DB-BD31-4B8C-83A1-F6EECF244321}">
                <p14:modId xmlns:p14="http://schemas.microsoft.com/office/powerpoint/2010/main" val="4022185894"/>
              </p:ext>
            </p:extLst>
          </p:nvPr>
        </p:nvGraphicFramePr>
        <p:xfrm>
          <a:off x="736599" y="1342043"/>
          <a:ext cx="7741000" cy="3169488"/>
        </p:xfrm>
        <a:graphic>
          <a:graphicData uri="http://schemas.openxmlformats.org/drawingml/2006/table">
            <a:tbl>
              <a:tblPr>
                <a:noFill/>
                <a:tableStyleId>{B2671712-A865-46B4-B019-1FF2F0180740}</a:tableStyleId>
              </a:tblPr>
              <a:tblGrid>
                <a:gridCol w="172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982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Tasks/Names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Monushka Sicar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Phillip Lane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Nicolas Ramirez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Burdley Colas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2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</a:t>
                      </a: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</a:t>
                      </a: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600" b="0" i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600" b="0" i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Movement  Mechanisms and Payload</a:t>
                      </a: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Third</a:t>
                      </a: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</a:t>
                      </a: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Third</a:t>
                      </a: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</a:t>
                      </a: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37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Commands and Control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Third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Third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2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Optics</a:t>
                      </a: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600" b="0" i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600" b="0" i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600" b="0" i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</a:t>
                      </a: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974" y="3031240"/>
            <a:ext cx="1202025" cy="10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68475" y="83158"/>
            <a:ext cx="43443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System Diagram</a:t>
            </a:r>
          </a:p>
        </p:txBody>
      </p:sp>
      <p:sp>
        <p:nvSpPr>
          <p:cNvPr id="177" name="Shape 177"/>
          <p:cNvSpPr/>
          <p:nvPr/>
        </p:nvSpPr>
        <p:spPr>
          <a:xfrm>
            <a:off x="260900" y="1725467"/>
            <a:ext cx="1153200" cy="5202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Main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U.S. Standard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/>
              <a:t>(110-120 VAC)</a:t>
            </a:r>
          </a:p>
        </p:txBody>
      </p:sp>
      <p:sp>
        <p:nvSpPr>
          <p:cNvPr id="178" name="Shape 178"/>
          <p:cNvSpPr/>
          <p:nvPr/>
        </p:nvSpPr>
        <p:spPr>
          <a:xfrm>
            <a:off x="1810832" y="1660815"/>
            <a:ext cx="1153200" cy="5202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AC/DC Adaptor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(12 VDC)</a:t>
            </a:r>
          </a:p>
        </p:txBody>
      </p:sp>
      <p:sp>
        <p:nvSpPr>
          <p:cNvPr id="179" name="Shape 179"/>
          <p:cNvSpPr/>
          <p:nvPr/>
        </p:nvSpPr>
        <p:spPr>
          <a:xfrm>
            <a:off x="3443322" y="1660815"/>
            <a:ext cx="1153200" cy="5202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Regulator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(5VDC)</a:t>
            </a:r>
          </a:p>
        </p:txBody>
      </p:sp>
      <p:sp>
        <p:nvSpPr>
          <p:cNvPr id="180" name="Shape 180"/>
          <p:cNvSpPr/>
          <p:nvPr/>
        </p:nvSpPr>
        <p:spPr>
          <a:xfrm>
            <a:off x="5075785" y="1660815"/>
            <a:ext cx="1153200" cy="520200"/>
          </a:xfrm>
          <a:prstGeom prst="rect">
            <a:avLst/>
          </a:prstGeom>
          <a:solidFill>
            <a:srgbClr val="F6FF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Microcontroller</a:t>
            </a:r>
          </a:p>
        </p:txBody>
      </p:sp>
      <p:sp>
        <p:nvSpPr>
          <p:cNvPr id="181" name="Shape 181"/>
          <p:cNvSpPr/>
          <p:nvPr/>
        </p:nvSpPr>
        <p:spPr>
          <a:xfrm>
            <a:off x="3443458" y="2511027"/>
            <a:ext cx="1153200" cy="520199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 Drivers</a:t>
            </a:r>
          </a:p>
        </p:txBody>
      </p:sp>
      <p:sp>
        <p:nvSpPr>
          <p:cNvPr id="182" name="Shape 182"/>
          <p:cNvSpPr/>
          <p:nvPr/>
        </p:nvSpPr>
        <p:spPr>
          <a:xfrm>
            <a:off x="3443376" y="3361232"/>
            <a:ext cx="1153200" cy="5202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Motors</a:t>
            </a:r>
          </a:p>
        </p:txBody>
      </p:sp>
      <p:sp>
        <p:nvSpPr>
          <p:cNvPr id="183" name="Shape 183"/>
          <p:cNvSpPr/>
          <p:nvPr/>
        </p:nvSpPr>
        <p:spPr>
          <a:xfrm>
            <a:off x="1810833" y="2511023"/>
            <a:ext cx="1153200" cy="5202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Motor Driver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(18 - 80 VDC)</a:t>
            </a:r>
          </a:p>
        </p:txBody>
      </p:sp>
      <p:sp>
        <p:nvSpPr>
          <p:cNvPr id="184" name="Shape 184"/>
          <p:cNvSpPr/>
          <p:nvPr/>
        </p:nvSpPr>
        <p:spPr>
          <a:xfrm>
            <a:off x="1810859" y="3968117"/>
            <a:ext cx="1153200" cy="520200"/>
          </a:xfrm>
          <a:prstGeom prst="rect">
            <a:avLst/>
          </a:prstGeom>
          <a:solidFill>
            <a:srgbClr val="FF28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Z-Axis Mount</a:t>
            </a:r>
          </a:p>
        </p:txBody>
      </p:sp>
      <p:sp>
        <p:nvSpPr>
          <p:cNvPr id="185" name="Shape 185"/>
          <p:cNvSpPr/>
          <p:nvPr/>
        </p:nvSpPr>
        <p:spPr>
          <a:xfrm>
            <a:off x="5075786" y="3968118"/>
            <a:ext cx="1153200" cy="520200"/>
          </a:xfrm>
          <a:prstGeom prst="rect">
            <a:avLst/>
          </a:prstGeom>
          <a:solidFill>
            <a:srgbClr val="FF28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X and Y Surface Mount</a:t>
            </a:r>
          </a:p>
        </p:txBody>
      </p:sp>
      <p:sp>
        <p:nvSpPr>
          <p:cNvPr id="186" name="Shape 186"/>
          <p:cNvSpPr/>
          <p:nvPr/>
        </p:nvSpPr>
        <p:spPr>
          <a:xfrm>
            <a:off x="6708275" y="1660815"/>
            <a:ext cx="1153200" cy="520200"/>
          </a:xfrm>
          <a:prstGeom prst="rect">
            <a:avLst/>
          </a:prstGeom>
          <a:solidFill>
            <a:srgbClr val="F6FF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Axis Limit Switches</a:t>
            </a:r>
          </a:p>
        </p:txBody>
      </p:sp>
      <p:sp>
        <p:nvSpPr>
          <p:cNvPr id="187" name="Shape 187"/>
          <p:cNvSpPr/>
          <p:nvPr/>
        </p:nvSpPr>
        <p:spPr>
          <a:xfrm>
            <a:off x="6708410" y="2511077"/>
            <a:ext cx="1153200" cy="520200"/>
          </a:xfrm>
          <a:prstGeom prst="rect">
            <a:avLst/>
          </a:prstGeom>
          <a:solidFill>
            <a:srgbClr val="F6FF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USB-to-Serial Chip</a:t>
            </a:r>
          </a:p>
        </p:txBody>
      </p:sp>
      <p:sp>
        <p:nvSpPr>
          <p:cNvPr id="188" name="Shape 188"/>
          <p:cNvSpPr/>
          <p:nvPr/>
        </p:nvSpPr>
        <p:spPr>
          <a:xfrm>
            <a:off x="6708410" y="3968117"/>
            <a:ext cx="1153200" cy="520200"/>
          </a:xfrm>
          <a:prstGeom prst="rect">
            <a:avLst/>
          </a:prstGeom>
          <a:solidFill>
            <a:srgbClr val="FF28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Etching Glass</a:t>
            </a:r>
          </a:p>
        </p:txBody>
      </p:sp>
      <p:cxnSp>
        <p:nvCxnSpPr>
          <p:cNvPr id="189" name="Shape 189"/>
          <p:cNvCxnSpPr>
            <a:cxnSpLocks/>
            <a:endCxn id="178" idx="1"/>
          </p:cNvCxnSpPr>
          <p:nvPr/>
        </p:nvCxnSpPr>
        <p:spPr>
          <a:xfrm>
            <a:off x="1414100" y="1920915"/>
            <a:ext cx="39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0" name="Shape 190"/>
          <p:cNvCxnSpPr>
            <a:cxnSpLocks/>
          </p:cNvCxnSpPr>
          <p:nvPr/>
        </p:nvCxnSpPr>
        <p:spPr>
          <a:xfrm>
            <a:off x="837500" y="2181015"/>
            <a:ext cx="0" cy="3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2" name="Shape 192"/>
          <p:cNvCxnSpPr/>
          <p:nvPr/>
        </p:nvCxnSpPr>
        <p:spPr>
          <a:xfrm>
            <a:off x="1420895" y="2177346"/>
            <a:ext cx="471000" cy="3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3" name="Shape 193"/>
          <p:cNvCxnSpPr>
            <a:stCxn id="178" idx="3"/>
            <a:endCxn id="179" idx="1"/>
          </p:cNvCxnSpPr>
          <p:nvPr/>
        </p:nvCxnSpPr>
        <p:spPr>
          <a:xfrm>
            <a:off x="2964032" y="1920915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4" name="Shape 194"/>
          <p:cNvCxnSpPr>
            <a:stCxn id="179" idx="3"/>
            <a:endCxn id="180" idx="1"/>
          </p:cNvCxnSpPr>
          <p:nvPr/>
        </p:nvCxnSpPr>
        <p:spPr>
          <a:xfrm>
            <a:off x="4596522" y="1920915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5" name="Shape 195"/>
          <p:cNvCxnSpPr>
            <a:stCxn id="183" idx="3"/>
            <a:endCxn id="181" idx="1"/>
          </p:cNvCxnSpPr>
          <p:nvPr/>
        </p:nvCxnSpPr>
        <p:spPr>
          <a:xfrm>
            <a:off x="2964033" y="2771123"/>
            <a:ext cx="479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6" name="Shape 196"/>
          <p:cNvCxnSpPr>
            <a:stCxn id="186" idx="1"/>
            <a:endCxn id="180" idx="3"/>
          </p:cNvCxnSpPr>
          <p:nvPr/>
        </p:nvCxnSpPr>
        <p:spPr>
          <a:xfrm rot="10800000">
            <a:off x="6228875" y="1920915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>
            <a:stCxn id="181" idx="2"/>
            <a:endCxn id="182" idx="0"/>
          </p:cNvCxnSpPr>
          <p:nvPr/>
        </p:nvCxnSpPr>
        <p:spPr>
          <a:xfrm>
            <a:off x="4020058" y="3031227"/>
            <a:ext cx="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>
            <a:stCxn id="182" idx="2"/>
            <a:endCxn id="184" idx="3"/>
          </p:cNvCxnSpPr>
          <p:nvPr/>
        </p:nvCxnSpPr>
        <p:spPr>
          <a:xfrm rot="5400000">
            <a:off x="3318576" y="3526832"/>
            <a:ext cx="346800" cy="105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>
            <a:stCxn id="182" idx="2"/>
            <a:endCxn id="185" idx="1"/>
          </p:cNvCxnSpPr>
          <p:nvPr/>
        </p:nvCxnSpPr>
        <p:spPr>
          <a:xfrm rot="-5400000" flipH="1">
            <a:off x="4374426" y="3526982"/>
            <a:ext cx="346800" cy="105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>
            <a:endCxn id="181" idx="3"/>
          </p:cNvCxnSpPr>
          <p:nvPr/>
        </p:nvCxnSpPr>
        <p:spPr>
          <a:xfrm flipH="1">
            <a:off x="4596658" y="2179527"/>
            <a:ext cx="737700" cy="591600"/>
          </a:xfrm>
          <a:prstGeom prst="bentConnector3">
            <a:avLst>
              <a:gd name="adj1" fmla="val -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>
            <a:stCxn id="187" idx="1"/>
          </p:cNvCxnSpPr>
          <p:nvPr/>
        </p:nvCxnSpPr>
        <p:spPr>
          <a:xfrm rot="10800000">
            <a:off x="6102410" y="2179577"/>
            <a:ext cx="606000" cy="591600"/>
          </a:xfrm>
          <a:prstGeom prst="bentConnector3">
            <a:avLst>
              <a:gd name="adj1" fmla="val 999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stCxn id="188" idx="1"/>
            <a:endCxn id="185" idx="3"/>
          </p:cNvCxnSpPr>
          <p:nvPr/>
        </p:nvCxnSpPr>
        <p:spPr>
          <a:xfrm rot="10800000">
            <a:off x="6229010" y="4228217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6133200" y="619440"/>
            <a:ext cx="1064400" cy="4848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Optics</a:t>
            </a:r>
          </a:p>
        </p:txBody>
      </p:sp>
      <p:sp>
        <p:nvSpPr>
          <p:cNvPr id="204" name="Shape 204"/>
          <p:cNvSpPr/>
          <p:nvPr/>
        </p:nvSpPr>
        <p:spPr>
          <a:xfrm>
            <a:off x="4542350" y="619440"/>
            <a:ext cx="1064400" cy="484800"/>
          </a:xfrm>
          <a:prstGeom prst="rect">
            <a:avLst/>
          </a:prstGeom>
          <a:solidFill>
            <a:srgbClr val="FF282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Movement Mechanisms and Payload</a:t>
            </a:r>
          </a:p>
        </p:txBody>
      </p:sp>
      <p:sp>
        <p:nvSpPr>
          <p:cNvPr id="205" name="Shape 205"/>
          <p:cNvSpPr/>
          <p:nvPr/>
        </p:nvSpPr>
        <p:spPr>
          <a:xfrm>
            <a:off x="2951487" y="619440"/>
            <a:ext cx="1064400" cy="484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Commands and Control</a:t>
            </a:r>
          </a:p>
        </p:txBody>
      </p:sp>
      <p:sp>
        <p:nvSpPr>
          <p:cNvPr id="206" name="Shape 206"/>
          <p:cNvSpPr/>
          <p:nvPr/>
        </p:nvSpPr>
        <p:spPr>
          <a:xfrm>
            <a:off x="1360650" y="619440"/>
            <a:ext cx="1064400" cy="4848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Power</a:t>
            </a:r>
          </a:p>
        </p:txBody>
      </p:sp>
      <p:cxnSp>
        <p:nvCxnSpPr>
          <p:cNvPr id="207" name="Shape 207"/>
          <p:cNvCxnSpPr>
            <a:stCxn id="175" idx="1"/>
            <a:endCxn id="187" idx="2"/>
          </p:cNvCxnSpPr>
          <p:nvPr/>
        </p:nvCxnSpPr>
        <p:spPr>
          <a:xfrm rot="10800000">
            <a:off x="7284874" y="3031377"/>
            <a:ext cx="389100" cy="501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1" name="Shape 191"/>
          <p:cNvSpPr/>
          <p:nvPr/>
        </p:nvSpPr>
        <p:spPr>
          <a:xfrm>
            <a:off x="260900" y="2601205"/>
            <a:ext cx="1153200" cy="520200"/>
          </a:xfrm>
          <a:prstGeom prst="rect">
            <a:avLst/>
          </a:prstGeom>
          <a:solidFill>
            <a:srgbClr val="59EB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Laser</a:t>
            </a:r>
          </a:p>
        </p:txBody>
      </p:sp>
      <p:sp>
        <p:nvSpPr>
          <p:cNvPr id="208" name="Shape 208"/>
          <p:cNvSpPr/>
          <p:nvPr/>
        </p:nvSpPr>
        <p:spPr>
          <a:xfrm>
            <a:off x="268475" y="3958867"/>
            <a:ext cx="1153200" cy="520200"/>
          </a:xfrm>
          <a:prstGeom prst="rect">
            <a:avLst/>
          </a:prstGeom>
          <a:solidFill>
            <a:srgbClr val="59EB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Optical Assembly</a:t>
            </a:r>
          </a:p>
        </p:txBody>
      </p:sp>
      <p:cxnSp>
        <p:nvCxnSpPr>
          <p:cNvPr id="209" name="Shape 209"/>
          <p:cNvCxnSpPr>
            <a:cxnSpLocks/>
          </p:cNvCxnSpPr>
          <p:nvPr/>
        </p:nvCxnSpPr>
        <p:spPr>
          <a:xfrm>
            <a:off x="837500" y="3056753"/>
            <a:ext cx="7500" cy="9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0" name="Shape 210"/>
          <p:cNvCxnSpPr>
            <a:cxnSpLocks/>
          </p:cNvCxnSpPr>
          <p:nvPr/>
        </p:nvCxnSpPr>
        <p:spPr>
          <a:xfrm>
            <a:off x="1421675" y="4228203"/>
            <a:ext cx="43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1" name="Shape 211"/>
          <p:cNvSpPr txBox="1"/>
          <p:nvPr/>
        </p:nvSpPr>
        <p:spPr>
          <a:xfrm>
            <a:off x="1291800" y="1180440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 u="sng"/>
              <a:t>Monushka Sicar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882650" y="1079940"/>
            <a:ext cx="12021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Nicolas Ramirez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137550" y="1180440"/>
            <a:ext cx="10557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u="sng"/>
              <a:t>Burdley Colas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611800" y="1162015"/>
            <a:ext cx="9255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603" y="3012762"/>
            <a:ext cx="1202025" cy="10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26973" y="75849"/>
            <a:ext cx="22194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</a:p>
        </p:txBody>
      </p:sp>
      <p:sp>
        <p:nvSpPr>
          <p:cNvPr id="221" name="Shape 221"/>
          <p:cNvSpPr/>
          <p:nvPr/>
        </p:nvSpPr>
        <p:spPr>
          <a:xfrm>
            <a:off x="406376" y="1642337"/>
            <a:ext cx="1153200" cy="5202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Main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U.S. 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(110-120 VAC)</a:t>
            </a:r>
          </a:p>
        </p:txBody>
      </p:sp>
      <p:sp>
        <p:nvSpPr>
          <p:cNvPr id="222" name="Shape 222"/>
          <p:cNvSpPr/>
          <p:nvPr/>
        </p:nvSpPr>
        <p:spPr>
          <a:xfrm>
            <a:off x="1956308" y="1642337"/>
            <a:ext cx="1153200" cy="5202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AC/DC Adaptor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(12 VDC)</a:t>
            </a:r>
          </a:p>
        </p:txBody>
      </p:sp>
      <p:sp>
        <p:nvSpPr>
          <p:cNvPr id="223" name="Shape 223"/>
          <p:cNvSpPr/>
          <p:nvPr/>
        </p:nvSpPr>
        <p:spPr>
          <a:xfrm>
            <a:off x="3588798" y="1642337"/>
            <a:ext cx="1153200" cy="5202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Regulator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(5VDC)</a:t>
            </a:r>
          </a:p>
        </p:txBody>
      </p:sp>
      <p:sp>
        <p:nvSpPr>
          <p:cNvPr id="224" name="Shape 224"/>
          <p:cNvSpPr/>
          <p:nvPr/>
        </p:nvSpPr>
        <p:spPr>
          <a:xfrm>
            <a:off x="5221261" y="1642337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Microcontroller</a:t>
            </a:r>
          </a:p>
        </p:txBody>
      </p:sp>
      <p:sp>
        <p:nvSpPr>
          <p:cNvPr id="225" name="Shape 225"/>
          <p:cNvSpPr/>
          <p:nvPr/>
        </p:nvSpPr>
        <p:spPr>
          <a:xfrm>
            <a:off x="3588934" y="2492549"/>
            <a:ext cx="1153200" cy="520199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 Drivers</a:t>
            </a:r>
          </a:p>
        </p:txBody>
      </p:sp>
      <p:sp>
        <p:nvSpPr>
          <p:cNvPr id="226" name="Shape 226"/>
          <p:cNvSpPr/>
          <p:nvPr/>
        </p:nvSpPr>
        <p:spPr>
          <a:xfrm>
            <a:off x="3588852" y="3342754"/>
            <a:ext cx="1153200" cy="520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Stepper Motors</a:t>
            </a:r>
          </a:p>
        </p:txBody>
      </p:sp>
      <p:sp>
        <p:nvSpPr>
          <p:cNvPr id="227" name="Shape 227"/>
          <p:cNvSpPr/>
          <p:nvPr/>
        </p:nvSpPr>
        <p:spPr>
          <a:xfrm>
            <a:off x="1956309" y="2492545"/>
            <a:ext cx="1153200" cy="5202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Motor Driver Supply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(18 - 80 VDC)</a:t>
            </a:r>
          </a:p>
        </p:txBody>
      </p:sp>
      <p:sp>
        <p:nvSpPr>
          <p:cNvPr id="228" name="Shape 228"/>
          <p:cNvSpPr/>
          <p:nvPr/>
        </p:nvSpPr>
        <p:spPr>
          <a:xfrm>
            <a:off x="1956335" y="3949639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Z-Axis Mount</a:t>
            </a:r>
          </a:p>
        </p:txBody>
      </p:sp>
      <p:sp>
        <p:nvSpPr>
          <p:cNvPr id="229" name="Shape 229"/>
          <p:cNvSpPr/>
          <p:nvPr/>
        </p:nvSpPr>
        <p:spPr>
          <a:xfrm>
            <a:off x="5221262" y="3949640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X and Y Surface Mount</a:t>
            </a:r>
          </a:p>
        </p:txBody>
      </p:sp>
      <p:sp>
        <p:nvSpPr>
          <p:cNvPr id="230" name="Shape 230"/>
          <p:cNvSpPr/>
          <p:nvPr/>
        </p:nvSpPr>
        <p:spPr>
          <a:xfrm>
            <a:off x="6853751" y="1642337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Axis Limit Switches</a:t>
            </a:r>
          </a:p>
        </p:txBody>
      </p:sp>
      <p:sp>
        <p:nvSpPr>
          <p:cNvPr id="231" name="Shape 231"/>
          <p:cNvSpPr/>
          <p:nvPr/>
        </p:nvSpPr>
        <p:spPr>
          <a:xfrm>
            <a:off x="6853886" y="2492599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USB-to-Serial Chip</a:t>
            </a:r>
          </a:p>
        </p:txBody>
      </p:sp>
      <p:sp>
        <p:nvSpPr>
          <p:cNvPr id="232" name="Shape 232"/>
          <p:cNvSpPr/>
          <p:nvPr/>
        </p:nvSpPr>
        <p:spPr>
          <a:xfrm>
            <a:off x="6853886" y="3949639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Etching Glass</a:t>
            </a:r>
          </a:p>
        </p:txBody>
      </p:sp>
      <p:cxnSp>
        <p:nvCxnSpPr>
          <p:cNvPr id="233" name="Shape 233"/>
          <p:cNvCxnSpPr>
            <a:stCxn id="221" idx="3"/>
            <a:endCxn id="222" idx="1"/>
          </p:cNvCxnSpPr>
          <p:nvPr/>
        </p:nvCxnSpPr>
        <p:spPr>
          <a:xfrm>
            <a:off x="1559576" y="1902437"/>
            <a:ext cx="39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>
            <a:cxnSpLocks/>
            <a:stCxn id="221" idx="2"/>
          </p:cNvCxnSpPr>
          <p:nvPr/>
        </p:nvCxnSpPr>
        <p:spPr>
          <a:xfrm>
            <a:off x="982976" y="2162537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6" name="Shape 236"/>
          <p:cNvCxnSpPr/>
          <p:nvPr/>
        </p:nvCxnSpPr>
        <p:spPr>
          <a:xfrm>
            <a:off x="1566371" y="2158868"/>
            <a:ext cx="471000" cy="32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>
            <a:stCxn id="222" idx="3"/>
            <a:endCxn id="223" idx="1"/>
          </p:cNvCxnSpPr>
          <p:nvPr/>
        </p:nvCxnSpPr>
        <p:spPr>
          <a:xfrm>
            <a:off x="3109508" y="1902437"/>
            <a:ext cx="4793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8" name="Shape 238"/>
          <p:cNvCxnSpPr>
            <a:stCxn id="223" idx="3"/>
            <a:endCxn id="224" idx="1"/>
          </p:cNvCxnSpPr>
          <p:nvPr/>
        </p:nvCxnSpPr>
        <p:spPr>
          <a:xfrm>
            <a:off x="4741998" y="1902437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9" name="Shape 239"/>
          <p:cNvCxnSpPr>
            <a:stCxn id="227" idx="3"/>
            <a:endCxn id="225" idx="1"/>
          </p:cNvCxnSpPr>
          <p:nvPr/>
        </p:nvCxnSpPr>
        <p:spPr>
          <a:xfrm>
            <a:off x="3109509" y="2752645"/>
            <a:ext cx="4793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0" name="Shape 240"/>
          <p:cNvCxnSpPr>
            <a:stCxn id="230" idx="1"/>
            <a:endCxn id="224" idx="3"/>
          </p:cNvCxnSpPr>
          <p:nvPr/>
        </p:nvCxnSpPr>
        <p:spPr>
          <a:xfrm rot="10800000">
            <a:off x="6374351" y="1902437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1" name="Shape 241"/>
          <p:cNvCxnSpPr>
            <a:stCxn id="225" idx="2"/>
            <a:endCxn id="226" idx="0"/>
          </p:cNvCxnSpPr>
          <p:nvPr/>
        </p:nvCxnSpPr>
        <p:spPr>
          <a:xfrm>
            <a:off x="4165534" y="3012749"/>
            <a:ext cx="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2" name="Shape 242"/>
          <p:cNvCxnSpPr>
            <a:stCxn id="226" idx="2"/>
            <a:endCxn id="228" idx="3"/>
          </p:cNvCxnSpPr>
          <p:nvPr/>
        </p:nvCxnSpPr>
        <p:spPr>
          <a:xfrm rot="5400000">
            <a:off x="3464052" y="3508354"/>
            <a:ext cx="346800" cy="105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3" name="Shape 243"/>
          <p:cNvCxnSpPr>
            <a:stCxn id="226" idx="2"/>
            <a:endCxn id="229" idx="1"/>
          </p:cNvCxnSpPr>
          <p:nvPr/>
        </p:nvCxnSpPr>
        <p:spPr>
          <a:xfrm rot="-5400000" flipH="1">
            <a:off x="4519902" y="3508504"/>
            <a:ext cx="346800" cy="105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4" name="Shape 244"/>
          <p:cNvCxnSpPr>
            <a:endCxn id="225" idx="3"/>
          </p:cNvCxnSpPr>
          <p:nvPr/>
        </p:nvCxnSpPr>
        <p:spPr>
          <a:xfrm flipH="1">
            <a:off x="4742134" y="2161049"/>
            <a:ext cx="737700" cy="591600"/>
          </a:xfrm>
          <a:prstGeom prst="bentConnector3">
            <a:avLst>
              <a:gd name="adj1" fmla="val -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stCxn id="231" idx="1"/>
          </p:cNvCxnSpPr>
          <p:nvPr/>
        </p:nvCxnSpPr>
        <p:spPr>
          <a:xfrm rot="10800000">
            <a:off x="6247886" y="2161099"/>
            <a:ext cx="606000" cy="591600"/>
          </a:xfrm>
          <a:prstGeom prst="bentConnector3">
            <a:avLst>
              <a:gd name="adj1" fmla="val 999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2" idx="1"/>
            <a:endCxn id="229" idx="3"/>
          </p:cNvCxnSpPr>
          <p:nvPr/>
        </p:nvCxnSpPr>
        <p:spPr>
          <a:xfrm rot="10800000">
            <a:off x="6374486" y="4209739"/>
            <a:ext cx="4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7" name="Shape 247"/>
          <p:cNvSpPr/>
          <p:nvPr/>
        </p:nvSpPr>
        <p:spPr>
          <a:xfrm>
            <a:off x="6278676" y="600962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Optics</a:t>
            </a:r>
          </a:p>
        </p:txBody>
      </p:sp>
      <p:sp>
        <p:nvSpPr>
          <p:cNvPr id="248" name="Shape 248"/>
          <p:cNvSpPr/>
          <p:nvPr/>
        </p:nvSpPr>
        <p:spPr>
          <a:xfrm>
            <a:off x="4687826" y="600962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Movement Mechanisms and Payload</a:t>
            </a:r>
          </a:p>
        </p:txBody>
      </p:sp>
      <p:sp>
        <p:nvSpPr>
          <p:cNvPr id="249" name="Shape 249"/>
          <p:cNvSpPr/>
          <p:nvPr/>
        </p:nvSpPr>
        <p:spPr>
          <a:xfrm>
            <a:off x="3096963" y="600962"/>
            <a:ext cx="1064400" cy="48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Commands and Control</a:t>
            </a:r>
          </a:p>
        </p:txBody>
      </p:sp>
      <p:sp>
        <p:nvSpPr>
          <p:cNvPr id="250" name="Shape 250"/>
          <p:cNvSpPr/>
          <p:nvPr/>
        </p:nvSpPr>
        <p:spPr>
          <a:xfrm>
            <a:off x="1506126" y="600962"/>
            <a:ext cx="1064400" cy="484800"/>
          </a:xfrm>
          <a:prstGeom prst="rect">
            <a:avLst/>
          </a:prstGeom>
          <a:solidFill>
            <a:srgbClr val="3EEE0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Power</a:t>
            </a:r>
          </a:p>
        </p:txBody>
      </p:sp>
      <p:cxnSp>
        <p:nvCxnSpPr>
          <p:cNvPr id="251" name="Shape 251"/>
          <p:cNvCxnSpPr>
            <a:cxnSpLocks/>
            <a:endCxn id="231" idx="2"/>
          </p:cNvCxnSpPr>
          <p:nvPr/>
        </p:nvCxnSpPr>
        <p:spPr>
          <a:xfrm rot="10800000">
            <a:off x="7430350" y="3012899"/>
            <a:ext cx="389100" cy="501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/>
          <p:nvPr/>
        </p:nvSpPr>
        <p:spPr>
          <a:xfrm>
            <a:off x="406376" y="2492575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Laser</a:t>
            </a:r>
          </a:p>
        </p:txBody>
      </p:sp>
      <p:sp>
        <p:nvSpPr>
          <p:cNvPr id="253" name="Shape 253"/>
          <p:cNvSpPr/>
          <p:nvPr/>
        </p:nvSpPr>
        <p:spPr>
          <a:xfrm>
            <a:off x="413951" y="3949625"/>
            <a:ext cx="1153200" cy="520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Optical Assembly</a:t>
            </a:r>
          </a:p>
        </p:txBody>
      </p:sp>
      <p:cxnSp>
        <p:nvCxnSpPr>
          <p:cNvPr id="254" name="Shape 254"/>
          <p:cNvCxnSpPr>
            <a:stCxn id="252" idx="2"/>
            <a:endCxn id="253" idx="0"/>
          </p:cNvCxnSpPr>
          <p:nvPr/>
        </p:nvCxnSpPr>
        <p:spPr>
          <a:xfrm>
            <a:off x="982976" y="3012775"/>
            <a:ext cx="7500" cy="9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5" name="Shape 255"/>
          <p:cNvCxnSpPr>
            <a:stCxn id="253" idx="3"/>
          </p:cNvCxnSpPr>
          <p:nvPr/>
        </p:nvCxnSpPr>
        <p:spPr>
          <a:xfrm>
            <a:off x="1567151" y="4209725"/>
            <a:ext cx="43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" name="Shape 256"/>
          <p:cNvSpPr txBox="1"/>
          <p:nvPr/>
        </p:nvSpPr>
        <p:spPr>
          <a:xfrm>
            <a:off x="1437276" y="1142437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u="sng"/>
              <a:t>Monushka Sicar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028126" y="1041924"/>
            <a:ext cx="1202100" cy="4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Nicolas Ramirez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653401" y="1121282"/>
            <a:ext cx="1202100" cy="3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Phillip Lane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209826" y="1142437"/>
            <a:ext cx="12021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u="sng"/>
              <a:t>Burdley Colas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10300" y="148170"/>
            <a:ext cx="16158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2"/>
          </p:nvPr>
        </p:nvSpPr>
        <p:spPr>
          <a:xfrm>
            <a:off x="1994520" y="360800"/>
            <a:ext cx="5246400" cy="1144896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600" dirty="0">
                <a:solidFill>
                  <a:srgbClr val="000000"/>
                </a:solidFill>
              </a:rPr>
              <a:t>- Constraint: using laser source from old machine</a:t>
            </a:r>
          </a:p>
          <a:p>
            <a:pPr marL="228600" lvl="0" indent="0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" sz="1600" dirty="0">
                <a:solidFill>
                  <a:schemeClr val="dk1"/>
                </a:solidFill>
              </a:rPr>
              <a:t>- Various operating voltages</a:t>
            </a:r>
          </a:p>
          <a:p>
            <a:pPr marL="685800" lvl="1" indent="0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" sz="1600" dirty="0">
                <a:solidFill>
                  <a:schemeClr val="dk1"/>
                </a:solidFill>
              </a:rPr>
              <a:t>- Laser Source: 115 VAC</a:t>
            </a:r>
          </a:p>
          <a:p>
            <a:pPr marL="685800" lvl="1" indent="0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" sz="1600" dirty="0">
                <a:solidFill>
                  <a:schemeClr val="dk1"/>
                </a:solidFill>
              </a:rPr>
              <a:t>- Motor Drivers: 18-80 VDC</a:t>
            </a:r>
          </a:p>
          <a:p>
            <a:pPr marL="685800" lvl="1" indent="0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" sz="1600" dirty="0">
                <a:solidFill>
                  <a:schemeClr val="dk1"/>
                </a:solidFill>
              </a:rPr>
              <a:t>- MCU: 5 VD</a:t>
            </a:r>
            <a:r>
              <a:rPr lang="en-US" sz="1600" dirty="0">
                <a:solidFill>
                  <a:schemeClr val="dk1"/>
                </a:solidFill>
              </a:rPr>
              <a:t>C</a:t>
            </a:r>
            <a:endParaRPr lang="en" sz="1600" dirty="0">
              <a:solidFill>
                <a:schemeClr val="dk1"/>
              </a:solidFill>
            </a:endParaRPr>
          </a:p>
        </p:txBody>
      </p:sp>
      <p:graphicFrame>
        <p:nvGraphicFramePr>
          <p:cNvPr id="266" name="Shape 266"/>
          <p:cNvGraphicFramePr/>
          <p:nvPr>
            <p:extLst>
              <p:ext uri="{D42A27DB-BD31-4B8C-83A1-F6EECF244321}">
                <p14:modId xmlns:p14="http://schemas.microsoft.com/office/powerpoint/2010/main" val="1615139873"/>
              </p:ext>
            </p:extLst>
          </p:nvPr>
        </p:nvGraphicFramePr>
        <p:xfrm>
          <a:off x="335280" y="1586976"/>
          <a:ext cx="8564880" cy="3286779"/>
        </p:xfrm>
        <a:graphic>
          <a:graphicData uri="http://schemas.openxmlformats.org/drawingml/2006/table">
            <a:tbl>
              <a:tblPr>
                <a:noFill/>
                <a:tableStyleId>{B2671712-A865-46B4-B019-1FF2F0180740}</a:tableStyleId>
              </a:tblPr>
              <a:tblGrid>
                <a:gridCol w="141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5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6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sz="1600" b="1" i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 Supply (Battery)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 Supply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21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Erosion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High: 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Char char="-"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stayed in for too long can cause erosion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Low: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har char="-"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erosion occurs at power source 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34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Circuit Damage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Low: 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Char char="-"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Since it has power limitations are defined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Medium: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har char="-"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occur during a power surge  (Preventative measures: Surge protector)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2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High: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har char="-"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Periodic Battery replacement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Low: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har char="-"/>
                      </a:pPr>
                      <a:r>
                        <a:rPr lang="en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need to change Power supply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r="-2155"/>
          <a:stretch/>
        </p:blipFill>
        <p:spPr>
          <a:xfrm>
            <a:off x="523395" y="1898700"/>
            <a:ext cx="3144024" cy="240509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66376" y="145725"/>
            <a:ext cx="546017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Consumption (Runtime)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00137" y="718425"/>
            <a:ext cx="4089300" cy="814166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G201X Digital Step Drive GeckoDrive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00" dirty="0">
                <a:solidFill>
                  <a:schemeClr val="dk1"/>
                </a:solidFill>
              </a:rPr>
              <a:t>- Voltage Rating: 18- 80 VDC  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1600" dirty="0">
                <a:solidFill>
                  <a:srgbClr val="000000"/>
                </a:solidFill>
              </a:rPr>
              <a:t>- Power Rating: 1- 13 Watts 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2"/>
          </p:nvPr>
        </p:nvSpPr>
        <p:spPr>
          <a:xfrm>
            <a:off x="4671549" y="718425"/>
            <a:ext cx="3999900" cy="814166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Nema 23-Bipolar StepperOnline (340 oz-in)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00" dirty="0">
                <a:solidFill>
                  <a:schemeClr val="dk1"/>
                </a:solidFill>
              </a:rPr>
              <a:t>- Voltage Rating: 24- 48 VDC ( Using 36 VDC)</a:t>
            </a:r>
          </a:p>
          <a:p>
            <a:pPr marL="152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00" dirty="0"/>
              <a:t>- </a:t>
            </a:r>
            <a:r>
              <a:rPr lang="en" sz="1600" dirty="0">
                <a:solidFill>
                  <a:schemeClr val="dk1"/>
                </a:solidFill>
              </a:rPr>
              <a:t>Current Rating: 1.8 A/ phase 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 t="5015" r="26030" b="10123"/>
          <a:stretch/>
        </p:blipFill>
        <p:spPr>
          <a:xfrm>
            <a:off x="4348278" y="2238581"/>
            <a:ext cx="2111830" cy="196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 l="13498" t="18468" r="12776" b="16617"/>
          <a:stretch/>
        </p:blipFill>
        <p:spPr>
          <a:xfrm>
            <a:off x="6465361" y="2223819"/>
            <a:ext cx="2206088" cy="198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2244</Words>
  <Application>Microsoft Office PowerPoint</Application>
  <PresentationFormat>On-screen Show (16:9)</PresentationFormat>
  <Paragraphs>661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Times New Roman</vt:lpstr>
      <vt:lpstr>Office Theme</vt:lpstr>
      <vt:lpstr>simple-light-2</vt:lpstr>
      <vt:lpstr>3D Plasma Art</vt:lpstr>
      <vt:lpstr>Motivation </vt:lpstr>
      <vt:lpstr>Goals and Objectives</vt:lpstr>
      <vt:lpstr>Specifications and Requirements</vt:lpstr>
      <vt:lpstr>Responsibilities</vt:lpstr>
      <vt:lpstr>Overall System Diagram</vt:lpstr>
      <vt:lpstr>Power</vt:lpstr>
      <vt:lpstr>Power</vt:lpstr>
      <vt:lpstr>Power Consumption (Runtime)</vt:lpstr>
      <vt:lpstr>AC/DC Adapter </vt:lpstr>
      <vt:lpstr>Regulation</vt:lpstr>
      <vt:lpstr>Voltage Regulation </vt:lpstr>
      <vt:lpstr>Commands and Control</vt:lpstr>
      <vt:lpstr>Commands and Control</vt:lpstr>
      <vt:lpstr>UART Chip Selection</vt:lpstr>
      <vt:lpstr>FT232 IC</vt:lpstr>
      <vt:lpstr>Commands and Control</vt:lpstr>
      <vt:lpstr>MCU Selection</vt:lpstr>
      <vt:lpstr>MCU Schematic</vt:lpstr>
      <vt:lpstr>MCU Communication</vt:lpstr>
      <vt:lpstr>MCU Firmware</vt:lpstr>
      <vt:lpstr>MCU Firmware</vt:lpstr>
      <vt:lpstr>Firmware Options</vt:lpstr>
      <vt:lpstr>Grbl High Level Diagram</vt:lpstr>
      <vt:lpstr>Commands and Control</vt:lpstr>
      <vt:lpstr>Axis Limit Switches</vt:lpstr>
      <vt:lpstr>Overall Schematic</vt:lpstr>
      <vt:lpstr>Commands and Control</vt:lpstr>
      <vt:lpstr>Software Design</vt:lpstr>
      <vt:lpstr>Simplified Flow</vt:lpstr>
      <vt:lpstr>2D to 3D Conversion</vt:lpstr>
      <vt:lpstr>Example Conversion</vt:lpstr>
      <vt:lpstr>Gcode Creation</vt:lpstr>
      <vt:lpstr>Gcode Streaming</vt:lpstr>
      <vt:lpstr>User Interface</vt:lpstr>
      <vt:lpstr>User Interface Design</vt:lpstr>
      <vt:lpstr>Optics</vt:lpstr>
      <vt:lpstr>Optical System Design </vt:lpstr>
      <vt:lpstr>Optical System Design </vt:lpstr>
      <vt:lpstr>Laser:</vt:lpstr>
      <vt:lpstr>Laser </vt:lpstr>
      <vt:lpstr>Focusing Lens</vt:lpstr>
      <vt:lpstr>Image Resolution:  </vt:lpstr>
      <vt:lpstr>Administrative Content </vt:lpstr>
      <vt:lpstr>Project Budget</vt:lpstr>
      <vt:lpstr>Acknowledgement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Plasma Art</dc:title>
  <cp:lastModifiedBy>BURDLEY COLAS</cp:lastModifiedBy>
  <cp:revision>180</cp:revision>
  <dcterms:modified xsi:type="dcterms:W3CDTF">2017-04-17T17:08:38Z</dcterms:modified>
</cp:coreProperties>
</file>