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346" r:id="rId3"/>
    <p:sldId id="283" r:id="rId4"/>
    <p:sldId id="347" r:id="rId5"/>
    <p:sldId id="345" r:id="rId6"/>
    <p:sldId id="309" r:id="rId7"/>
    <p:sldId id="349" r:id="rId8"/>
    <p:sldId id="350" r:id="rId9"/>
    <p:sldId id="351" r:id="rId10"/>
    <p:sldId id="314" r:id="rId11"/>
    <p:sldId id="348" r:id="rId12"/>
    <p:sldId id="321" r:id="rId1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pitchFamily="2" charset="0"/>
      <p:regular r:id="rId19"/>
      <p:bold r:id="rId20"/>
      <p:italic r:id="rId21"/>
      <p:boldItalic r:id="rId22"/>
    </p:embeddedFont>
    <p:embeddedFont>
      <p:font typeface="Squad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3229364-7020-4BBE-8D47-F92CBD0D91D2}">
          <p14:sldIdLst>
            <p14:sldId id="256"/>
            <p14:sldId id="346"/>
            <p14:sldId id="283"/>
            <p14:sldId id="347"/>
            <p14:sldId id="345"/>
            <p14:sldId id="309"/>
            <p14:sldId id="349"/>
            <p14:sldId id="350"/>
            <p14:sldId id="351"/>
            <p14:sldId id="314"/>
            <p14:sldId id="348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кузнецова" initials="юк" lastIdx="1" clrIdx="0">
    <p:extLst>
      <p:ext uri="{19B8F6BF-5375-455C-9EA6-DF929625EA0E}">
        <p15:presenceInfo xmlns:p15="http://schemas.microsoft.com/office/powerpoint/2012/main" userId="ff1c4875315c651e" providerId="Windows Live"/>
      </p:ext>
    </p:extLst>
  </p:cmAuthor>
  <p:cmAuthor id="2" name="Кирилл Югов" initials="КЮ" lastIdx="1" clrIdx="1">
    <p:extLst>
      <p:ext uri="{19B8F6BF-5375-455C-9EA6-DF929625EA0E}">
        <p15:presenceInfo xmlns:p15="http://schemas.microsoft.com/office/powerpoint/2012/main" userId="803b3aa682cbc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66CC"/>
    <a:srgbClr val="E50365"/>
    <a:srgbClr val="FC0066"/>
    <a:srgbClr val="FF99FF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83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a39e48574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a39e48574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2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39e48574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39e48574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a39e48574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a39e48574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 предоставляем рекомендации по расширению бизнеса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a39e48574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a39e48574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Мы предоставляем рекомендации по расширению бизнеса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05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9d22b0d907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9d22b0d907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1000">
              <a:srgbClr val="002060"/>
            </a:gs>
            <a:gs pos="96000">
              <a:srgbClr val="FF0066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4" r:id="rId9"/>
    <p:sldLayoutId id="2147483669" r:id="rId10"/>
    <p:sldLayoutId id="2147483673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0" y="2870756"/>
            <a:ext cx="9144000" cy="2601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Онлайн платформа для сотрудников ВТБ</a:t>
            </a:r>
            <a:r>
              <a:rPr lang="en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-793832" y="2794691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«Почти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FullStack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» представляет: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449;p61">
            <a:extLst>
              <a:ext uri="{FF2B5EF4-FFF2-40B4-BE49-F238E27FC236}">
                <a16:creationId xmlns:a16="http://schemas.microsoft.com/office/drawing/2014/main" id="{48F49158-3489-F8EC-7461-04B81E69FAA8}"/>
              </a:ext>
            </a:extLst>
          </p:cNvPr>
          <p:cNvSpPr txBox="1">
            <a:spLocks/>
          </p:cNvSpPr>
          <p:nvPr/>
        </p:nvSpPr>
        <p:spPr>
          <a:xfrm>
            <a:off x="6260475" y="106022"/>
            <a:ext cx="2612425" cy="1335953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Юлия </a:t>
            </a:r>
          </a:p>
          <a:p>
            <a:pPr marL="0" indent="0" algn="l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Олег </a:t>
            </a:r>
          </a:p>
          <a:p>
            <a:pPr marL="0" indent="0" algn="l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Алексей </a:t>
            </a:r>
          </a:p>
          <a:p>
            <a:pPr marL="0" indent="0" algn="l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Александр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035C7F2-C3E2-4816-AFC5-375CD0F5D47F}"/>
              </a:ext>
            </a:extLst>
          </p:cNvPr>
          <p:cNvSpPr/>
          <p:nvPr/>
        </p:nvSpPr>
        <p:spPr>
          <a:xfrm>
            <a:off x="7488963" y="316798"/>
            <a:ext cx="155448" cy="914400"/>
          </a:xfrm>
          <a:prstGeom prst="righ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4A797-2CB0-4DAA-937C-1FC72A141E8C}"/>
              </a:ext>
            </a:extLst>
          </p:cNvPr>
          <p:cNvSpPr txBox="1"/>
          <p:nvPr/>
        </p:nvSpPr>
        <p:spPr>
          <a:xfrm>
            <a:off x="7730197" y="618978"/>
            <a:ext cx="106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FullStack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5;p113">
            <a:extLst>
              <a:ext uri="{FF2B5EF4-FFF2-40B4-BE49-F238E27FC236}">
                <a16:creationId xmlns:a16="http://schemas.microsoft.com/office/drawing/2014/main" id="{2F9E3E9B-2B38-3362-82B4-188F491051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527175" y="190482"/>
            <a:ext cx="608965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+mj-lt"/>
              </a:rPr>
              <a:t>Планы на будущее</a:t>
            </a:r>
            <a:endParaRPr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DD5EB-0B8D-4F07-8A5B-6858CDC7E008}"/>
              </a:ext>
            </a:extLst>
          </p:cNvPr>
          <p:cNvSpPr txBox="1"/>
          <p:nvPr/>
        </p:nvSpPr>
        <p:spPr>
          <a:xfrm>
            <a:off x="611945" y="1470074"/>
            <a:ext cx="41499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+mj-lt"/>
              </a:rPr>
              <a:t>Развить проект в игру, где отделения банка будут представлять из себя отдельные королевства, а сотрудники отделения – жители королевства. Цель сотрудника, как жителя короревства, принести как можно больше золота в казну. Золото зарабатывается путем выполнения должностных обязанностей сотрудника. По итогу определенного количества времени будут определятся самые богатые королевства, жители (сотрудники) которого будут поощерятся призами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26AB1A-2160-45CF-92BC-7053E1A0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86" y="1352150"/>
            <a:ext cx="3271048" cy="28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7F9B60-78D5-40B5-A9E9-D8684B3D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1114">
            <a:off x="6571957" y="2469540"/>
            <a:ext cx="518160" cy="204419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0DA01EBA-D2C1-4F56-83E2-266AC0913D63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5;p113">
            <a:extLst>
              <a:ext uri="{FF2B5EF4-FFF2-40B4-BE49-F238E27FC236}">
                <a16:creationId xmlns:a16="http://schemas.microsoft.com/office/drawing/2014/main" id="{2F9E3E9B-2B38-3362-82B4-188F491051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527175" y="190482"/>
            <a:ext cx="608965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+mj-lt"/>
              </a:rPr>
              <a:t>Планы на будущее</a:t>
            </a:r>
            <a:endParaRPr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DD5EB-0B8D-4F07-8A5B-6858CDC7E008}"/>
              </a:ext>
            </a:extLst>
          </p:cNvPr>
          <p:cNvSpPr txBox="1"/>
          <p:nvPr/>
        </p:nvSpPr>
        <p:spPr>
          <a:xfrm>
            <a:off x="4466492" y="1582615"/>
            <a:ext cx="41288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rgbClr val="F0F3F6"/>
                </a:solidFill>
                <a:latin typeface="+mj-lt"/>
              </a:rPr>
              <a:t>Игра, и</a:t>
            </a:r>
            <a:r>
              <a:rPr lang="ru-RU" b="0" i="0" dirty="0">
                <a:solidFill>
                  <a:srgbClr val="F0F3F6"/>
                </a:solidFill>
                <a:effectLst/>
                <a:latin typeface="+mj-lt"/>
              </a:rPr>
              <a:t>дея которой заключается в том, что для сотрудника it отдела, ответственного за правку багов, задача будет формироваться не как банальная правка кода, а помощь людям, тогда работник будет ощущать себя «героем», спасающим мир. При этом можно вести рейтинг героя, поощаряя активную работу какими-нибудь бонусами.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EE96-2F92-4040-A339-D4B0FDAA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1" y="1481412"/>
            <a:ext cx="3377193" cy="2717794"/>
          </a:xfrm>
          <a:prstGeom prst="rect">
            <a:avLst/>
          </a:prstGeom>
        </p:spPr>
      </p:pic>
      <p:sp>
        <p:nvSpPr>
          <p:cNvPr id="6" name="Номер слайда 2">
            <a:extLst>
              <a:ext uri="{FF2B5EF4-FFF2-40B4-BE49-F238E27FC236}">
                <a16:creationId xmlns:a16="http://schemas.microsoft.com/office/drawing/2014/main" id="{00604449-7912-481F-8BE0-1E0A17935EDA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000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422437-A696-423A-838D-F6F7D7BD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85" y="1354818"/>
            <a:ext cx="6252029" cy="24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9D0360-5061-44BA-8271-E0B844CECAD4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B04F-A4E5-422E-8AEA-E349B258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15" y="-7474"/>
            <a:ext cx="3170317" cy="247635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3642423" y="350508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ru-RU" sz="2400" b="1" dirty="0">
                <a:latin typeface="+mj-lt"/>
              </a:rPr>
              <a:t>Низкая вовлеченность сотрудника в жизнь компании</a:t>
            </a:r>
            <a:endParaRPr sz="2400" b="1" dirty="0">
              <a:latin typeface="+mj-lt"/>
            </a:endParaRPr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6475985" y="379398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latin typeface="+mj-lt"/>
              </a:rPr>
              <a:t>Отсутствие мотивации к профессиональному росту в рамках  должности</a:t>
            </a:r>
            <a:endParaRPr sz="2400" b="1" dirty="0">
              <a:latin typeface="+mj-lt"/>
            </a:endParaRPr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830977" y="286190"/>
            <a:ext cx="5482046" cy="67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b="1" dirty="0">
                <a:latin typeface="+mj-lt"/>
              </a:rPr>
              <a:t>Проблемы</a:t>
            </a:r>
            <a:endParaRPr sz="3200" b="1" dirty="0">
              <a:latin typeface="+mj-lt"/>
            </a:endParaRPr>
          </a:p>
        </p:txBody>
      </p:sp>
      <p:cxnSp>
        <p:nvCxnSpPr>
          <p:cNvPr id="467" name="Google Shape;467;p62"/>
          <p:cNvCxnSpPr>
            <a:cxnSpLocks/>
          </p:cNvCxnSpPr>
          <p:nvPr/>
        </p:nvCxnSpPr>
        <p:spPr>
          <a:xfrm>
            <a:off x="1830977" y="1060615"/>
            <a:ext cx="548204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6FD7B0-9BD5-4829-87D9-45E3E6BC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39" y="2072120"/>
            <a:ext cx="2468590" cy="22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33CFEF76-B526-40B9-9376-809D7D075D45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134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6CB9DA-DEF4-B204-2F4A-D1E5D21F4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" b="2156"/>
          <a:stretch/>
        </p:blipFill>
        <p:spPr>
          <a:xfrm>
            <a:off x="122967" y="3114505"/>
            <a:ext cx="1416050" cy="1934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7CE09A-55DF-4E22-9515-FA706A00DEFC}"/>
              </a:ext>
            </a:extLst>
          </p:cNvPr>
          <p:cNvSpPr/>
          <p:nvPr/>
        </p:nvSpPr>
        <p:spPr>
          <a:xfrm>
            <a:off x="3009203" y="-159426"/>
            <a:ext cx="3765550" cy="1019908"/>
          </a:xfrm>
          <a:prstGeom prst="rect">
            <a:avLst/>
          </a:prstGeom>
          <a:gradFill flip="none" rotWithShape="1">
            <a:gsLst>
              <a:gs pos="11000">
                <a:srgbClr val="E50365">
                  <a:shade val="30000"/>
                  <a:satMod val="115000"/>
                </a:srgbClr>
              </a:gs>
              <a:gs pos="46000">
                <a:srgbClr val="E50365">
                  <a:shade val="67500"/>
                  <a:satMod val="115000"/>
                </a:srgbClr>
              </a:gs>
              <a:gs pos="100000">
                <a:srgbClr val="E5036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75;p87">
            <a:extLst>
              <a:ext uri="{FF2B5EF4-FFF2-40B4-BE49-F238E27FC236}">
                <a16:creationId xmlns:a16="http://schemas.microsoft.com/office/drawing/2014/main" id="{EE1FBDDB-74FF-3155-E7D8-BA70B15C6EBB}"/>
              </a:ext>
            </a:extLst>
          </p:cNvPr>
          <p:cNvSpPr/>
          <p:nvPr/>
        </p:nvSpPr>
        <p:spPr>
          <a:xfrm rot="5400000">
            <a:off x="3787915" y="2354434"/>
            <a:ext cx="1898732" cy="181587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7"/>
          <p:cNvSpPr/>
          <p:nvPr/>
        </p:nvSpPr>
        <p:spPr>
          <a:xfrm rot="5400000">
            <a:off x="1551544" y="2354433"/>
            <a:ext cx="1898732" cy="181587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03;p87">
            <a:extLst>
              <a:ext uri="{FF2B5EF4-FFF2-40B4-BE49-F238E27FC236}">
                <a16:creationId xmlns:a16="http://schemas.microsoft.com/office/drawing/2014/main" id="{A9C81EBD-9F4A-91EA-AE04-93F459A9C88D}"/>
              </a:ext>
            </a:extLst>
          </p:cNvPr>
          <p:cNvSpPr txBox="1"/>
          <p:nvPr/>
        </p:nvSpPr>
        <p:spPr>
          <a:xfrm>
            <a:off x="1447577" y="2956132"/>
            <a:ext cx="2106665" cy="74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Увелечение вовлеченности в</a:t>
            </a:r>
            <a:r>
              <a:rPr lang="en-US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ru-RU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жизнь компании</a:t>
            </a:r>
            <a:endParaRPr dirty="0">
              <a:solidFill>
                <a:schemeClr val="lt1"/>
              </a:solidFill>
              <a:latin typeface="+mj-l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" name="Google Shape;703;p87">
            <a:extLst>
              <a:ext uri="{FF2B5EF4-FFF2-40B4-BE49-F238E27FC236}">
                <a16:creationId xmlns:a16="http://schemas.microsoft.com/office/drawing/2014/main" id="{2DDE843B-F65B-DF2F-0FD8-F6B85D2800A9}"/>
              </a:ext>
            </a:extLst>
          </p:cNvPr>
          <p:cNvSpPr txBox="1"/>
          <p:nvPr/>
        </p:nvSpPr>
        <p:spPr>
          <a:xfrm>
            <a:off x="3645943" y="2965216"/>
            <a:ext cx="2182675" cy="74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Профессиональный рост сотрудника</a:t>
            </a:r>
            <a:endParaRPr dirty="0">
              <a:solidFill>
                <a:schemeClr val="lt1"/>
              </a:solidFill>
              <a:latin typeface="+mj-l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" name="Google Shape;647;p83">
            <a:extLst>
              <a:ext uri="{FF2B5EF4-FFF2-40B4-BE49-F238E27FC236}">
                <a16:creationId xmlns:a16="http://schemas.microsoft.com/office/drawing/2014/main" id="{23B2018F-AE93-D0A7-1AAE-F0C71B5F1712}"/>
              </a:ext>
            </a:extLst>
          </p:cNvPr>
          <p:cNvCxnSpPr>
            <a:cxnSpLocks/>
          </p:cNvCxnSpPr>
          <p:nvPr/>
        </p:nvCxnSpPr>
        <p:spPr>
          <a:xfrm flipH="1">
            <a:off x="2661152" y="917803"/>
            <a:ext cx="527538" cy="114451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8" name="Google Shape;647;p83">
            <a:extLst>
              <a:ext uri="{FF2B5EF4-FFF2-40B4-BE49-F238E27FC236}">
                <a16:creationId xmlns:a16="http://schemas.microsoft.com/office/drawing/2014/main" id="{DC297850-7B8F-ADE8-1D19-8483B4986A5C}"/>
              </a:ext>
            </a:extLst>
          </p:cNvPr>
          <p:cNvCxnSpPr>
            <a:cxnSpLocks/>
          </p:cNvCxnSpPr>
          <p:nvPr/>
        </p:nvCxnSpPr>
        <p:spPr>
          <a:xfrm>
            <a:off x="6219080" y="960025"/>
            <a:ext cx="555673" cy="114451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Google Shape;607;p81">
            <a:extLst>
              <a:ext uri="{FF2B5EF4-FFF2-40B4-BE49-F238E27FC236}">
                <a16:creationId xmlns:a16="http://schemas.microsoft.com/office/drawing/2014/main" id="{31272CE9-032A-33C7-0C34-004BFA286362}"/>
              </a:ext>
            </a:extLst>
          </p:cNvPr>
          <p:cNvSpPr txBox="1">
            <a:spLocks/>
          </p:cNvSpPr>
          <p:nvPr/>
        </p:nvSpPr>
        <p:spPr>
          <a:xfrm>
            <a:off x="2450090" y="-12290"/>
            <a:ext cx="4651658" cy="651600"/>
          </a:xfrm>
          <a:prstGeom prst="rect">
            <a:avLst/>
          </a:prstGeom>
          <a:noFill/>
          <a:effectLst>
            <a:softEdge rad="31750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sz="4000" b="1" dirty="0">
                <a:solidFill>
                  <a:schemeClr val="bg1"/>
                </a:solidFill>
              </a:rPr>
              <a:t>Геймификация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Google Shape;675;p87">
            <a:extLst>
              <a:ext uri="{FF2B5EF4-FFF2-40B4-BE49-F238E27FC236}">
                <a16:creationId xmlns:a16="http://schemas.microsoft.com/office/drawing/2014/main" id="{F1AB3D89-4FD6-4ED2-A6EE-191FC099BEA5}"/>
              </a:ext>
            </a:extLst>
          </p:cNvPr>
          <p:cNvSpPr/>
          <p:nvPr/>
        </p:nvSpPr>
        <p:spPr>
          <a:xfrm rot="5400000">
            <a:off x="5874623" y="2370264"/>
            <a:ext cx="1898732" cy="181587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03;p87">
            <a:extLst>
              <a:ext uri="{FF2B5EF4-FFF2-40B4-BE49-F238E27FC236}">
                <a16:creationId xmlns:a16="http://schemas.microsoft.com/office/drawing/2014/main" id="{89AB7A21-3173-4540-B0AC-85F3FDC065D6}"/>
              </a:ext>
            </a:extLst>
          </p:cNvPr>
          <p:cNvSpPr txBox="1"/>
          <p:nvPr/>
        </p:nvSpPr>
        <p:spPr>
          <a:xfrm>
            <a:off x="5794057" y="2965216"/>
            <a:ext cx="2059863" cy="74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Сплочение коллектива</a:t>
            </a:r>
            <a:r>
              <a:rPr lang="en-US" dirty="0">
                <a:solidFill>
                  <a:schemeClr val="lt1"/>
                </a:solidFill>
                <a:latin typeface="+mj-lt"/>
                <a:ea typeface="Roboto Condensed Light"/>
                <a:cs typeface="Roboto Condensed Light"/>
                <a:sym typeface="Roboto Condensed Light"/>
              </a:rPr>
              <a:t> </a:t>
            </a:r>
            <a:endParaRPr dirty="0">
              <a:solidFill>
                <a:schemeClr val="lt1"/>
              </a:solidFill>
              <a:latin typeface="+mj-l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6" name="Google Shape;647;p83">
            <a:extLst>
              <a:ext uri="{FF2B5EF4-FFF2-40B4-BE49-F238E27FC236}">
                <a16:creationId xmlns:a16="http://schemas.microsoft.com/office/drawing/2014/main" id="{83BDF8CC-7F39-464E-B1A4-2242E170FDD1}"/>
              </a:ext>
            </a:extLst>
          </p:cNvPr>
          <p:cNvCxnSpPr>
            <a:cxnSpLocks/>
          </p:cNvCxnSpPr>
          <p:nvPr/>
        </p:nvCxnSpPr>
        <p:spPr>
          <a:xfrm>
            <a:off x="4737280" y="860482"/>
            <a:ext cx="0" cy="1224466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1C4051-2395-4BFA-AEBD-CB2784513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6782-A713-4CCB-8865-F7F841FA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118408"/>
            <a:ext cx="8064000" cy="670500"/>
          </a:xfrm>
        </p:spPr>
        <p:txBody>
          <a:bodyPr/>
          <a:lstStyle/>
          <a:p>
            <a:r>
              <a:rPr lang="ru-RU" dirty="0">
                <a:latin typeface="+mj-lt"/>
              </a:rPr>
              <a:t>Роли сотрудников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20E7F-F43E-4496-99C9-EF699106B6DC}"/>
              </a:ext>
            </a:extLst>
          </p:cNvPr>
          <p:cNvSpPr txBox="1"/>
          <p:nvPr/>
        </p:nvSpPr>
        <p:spPr>
          <a:xfrm>
            <a:off x="581631" y="2125145"/>
            <a:ext cx="1205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Администратор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DAD528-E9C3-4FC6-85C2-5D40B2341A6C}"/>
              </a:ext>
            </a:extLst>
          </p:cNvPr>
          <p:cNvSpPr/>
          <p:nvPr/>
        </p:nvSpPr>
        <p:spPr>
          <a:xfrm>
            <a:off x="4519013" y="4242653"/>
            <a:ext cx="1724897" cy="670500"/>
          </a:xfrm>
          <a:prstGeom prst="ellipse">
            <a:avLst/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Участие в мероприятиях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C3A31D-7360-4C1B-A581-6D593BE583E0}"/>
              </a:ext>
            </a:extLst>
          </p:cNvPr>
          <p:cNvSpPr/>
          <p:nvPr/>
        </p:nvSpPr>
        <p:spPr>
          <a:xfrm>
            <a:off x="5445674" y="961353"/>
            <a:ext cx="1393371" cy="670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Генерация НФТ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45C73B-918E-48DB-9372-9068D9CDF97E}"/>
              </a:ext>
            </a:extLst>
          </p:cNvPr>
          <p:cNvSpPr/>
          <p:nvPr/>
        </p:nvSpPr>
        <p:spPr>
          <a:xfrm>
            <a:off x="2692696" y="815594"/>
            <a:ext cx="1574800" cy="670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Создание активностей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49EE5B-2169-4CCE-90D6-3C438A67C463}"/>
              </a:ext>
            </a:extLst>
          </p:cNvPr>
          <p:cNvSpPr/>
          <p:nvPr/>
        </p:nvSpPr>
        <p:spPr>
          <a:xfrm>
            <a:off x="4091700" y="3519535"/>
            <a:ext cx="1484702" cy="670500"/>
          </a:xfrm>
          <a:prstGeom prst="ellipse">
            <a:avLst/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Транзакции</a:t>
            </a:r>
            <a:endParaRPr lang="en-US" sz="1200" dirty="0"/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ru-RU" sz="1200" dirty="0">
                <a:latin typeface="+mj-lt"/>
              </a:rPr>
              <a:t>Перевод</a:t>
            </a:r>
            <a:r>
              <a:rPr lang="en-US" sz="1200" dirty="0">
                <a:latin typeface="+mj-lt"/>
              </a:rPr>
              <a:t>)</a:t>
            </a:r>
            <a:endParaRPr lang="ru-RU" sz="12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740A8A-1293-4970-978C-05EA23C703B5}"/>
              </a:ext>
            </a:extLst>
          </p:cNvPr>
          <p:cNvSpPr/>
          <p:nvPr/>
        </p:nvSpPr>
        <p:spPr>
          <a:xfrm>
            <a:off x="4305421" y="1486094"/>
            <a:ext cx="1393371" cy="670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Просмотр статистики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EE7549-3E56-4A08-83D2-81C0C4A9F3E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535793" y="1150844"/>
            <a:ext cx="1156903" cy="653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F3440-638D-4395-BBD9-128096EEAB2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35793" y="1804298"/>
            <a:ext cx="2555907" cy="205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9B05F5-4E83-46BC-83EE-6603F91F90D4}"/>
              </a:ext>
            </a:extLst>
          </p:cNvPr>
          <p:cNvSpPr txBox="1"/>
          <p:nvPr/>
        </p:nvSpPr>
        <p:spPr>
          <a:xfrm>
            <a:off x="860150" y="418756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HR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D2C9B-8F62-487E-8A76-4C1D2F242EAE}"/>
              </a:ext>
            </a:extLst>
          </p:cNvPr>
          <p:cNvSpPr txBox="1"/>
          <p:nvPr/>
        </p:nvSpPr>
        <p:spPr>
          <a:xfrm>
            <a:off x="7657921" y="1920700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Руководитель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A12BE-B3B4-43F3-A72D-BA68D5A7CE6F}"/>
              </a:ext>
            </a:extLst>
          </p:cNvPr>
          <p:cNvSpPr txBox="1"/>
          <p:nvPr/>
        </p:nvSpPr>
        <p:spPr>
          <a:xfrm>
            <a:off x="7960889" y="426287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Работник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0E7B80-ECC8-4AF7-A9BF-D8DF242EB80B}"/>
              </a:ext>
            </a:extLst>
          </p:cNvPr>
          <p:cNvSpPr/>
          <p:nvPr/>
        </p:nvSpPr>
        <p:spPr>
          <a:xfrm>
            <a:off x="2001624" y="4172945"/>
            <a:ext cx="1478472" cy="670500"/>
          </a:xfrm>
          <a:prstGeom prst="ellipse">
            <a:avLst/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Завершение обучения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91CD35-97F4-46E0-BCD3-71167A29F4B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535793" y="1804298"/>
            <a:ext cx="2769628" cy="1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AC0731-FC78-42BD-A706-12282EE2084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535793" y="1296603"/>
            <a:ext cx="3909881" cy="507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BD8D1C-5827-4954-9412-39BADD17B4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35793" y="1804298"/>
            <a:ext cx="2983220" cy="2773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34C5C9-FD9B-419D-BEC1-0352C1D1252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54062" y="3802167"/>
            <a:ext cx="2537638" cy="52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233BC7-8641-4C86-A8D0-230808B72F0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54062" y="3802167"/>
            <a:ext cx="2964951" cy="775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8AB3F6-FEFE-452C-A34E-FBDDFD3C808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5576402" y="1549339"/>
            <a:ext cx="2282937" cy="230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36DE37-3686-458A-951F-0605B4BF5791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576402" y="3854785"/>
            <a:ext cx="2433082" cy="1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FD40B29-AA88-494A-A51E-2EA51D0D25A3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243910" y="1549339"/>
            <a:ext cx="1615429" cy="3028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F411E6-A3F9-43C5-8D68-DD307C866FF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243910" y="3871875"/>
            <a:ext cx="1765574" cy="70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8F25D6-2E87-4F97-8304-14FDDA6FE9A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54062" y="3802167"/>
            <a:ext cx="447562" cy="70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6EE982E6-7C6B-413C-8F31-04E1E025294D}"/>
              </a:ext>
            </a:extLst>
          </p:cNvPr>
          <p:cNvSpPr/>
          <p:nvPr/>
        </p:nvSpPr>
        <p:spPr>
          <a:xfrm>
            <a:off x="2651230" y="1869070"/>
            <a:ext cx="1727612" cy="670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Завершение челленджей, командных взаимодейтвий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576F08F-ACFF-46C7-9789-EBE514372BAA}"/>
              </a:ext>
            </a:extLst>
          </p:cNvPr>
          <p:cNvCxnSpPr>
            <a:cxnSpLocks/>
            <a:endCxn id="113" idx="2"/>
          </p:cNvCxnSpPr>
          <p:nvPr/>
        </p:nvCxnSpPr>
        <p:spPr>
          <a:xfrm>
            <a:off x="1535793" y="1804298"/>
            <a:ext cx="1115437" cy="40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E91162EA-8CF3-4F42-999B-5093343CE6E9}"/>
              </a:ext>
            </a:extLst>
          </p:cNvPr>
          <p:cNvSpPr/>
          <p:nvPr/>
        </p:nvSpPr>
        <p:spPr>
          <a:xfrm>
            <a:off x="4211797" y="2615470"/>
            <a:ext cx="1484702" cy="670500"/>
          </a:xfrm>
          <a:prstGeom prst="ellipse">
            <a:avLst/>
          </a:prstGeom>
          <a:solidFill>
            <a:srgbClr val="FF33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Колесо фортуны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0DE749F-D3B5-4F88-BAE5-8527605B28E2}"/>
              </a:ext>
            </a:extLst>
          </p:cNvPr>
          <p:cNvCxnSpPr>
            <a:cxnSpLocks/>
            <a:endCxn id="152" idx="6"/>
          </p:cNvCxnSpPr>
          <p:nvPr/>
        </p:nvCxnSpPr>
        <p:spPr>
          <a:xfrm flipH="1">
            <a:off x="5696499" y="1549339"/>
            <a:ext cx="2162840" cy="1401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0068093-D656-491C-B963-985D156E9DEB}"/>
              </a:ext>
            </a:extLst>
          </p:cNvPr>
          <p:cNvCxnSpPr>
            <a:cxnSpLocks/>
            <a:endCxn id="152" idx="6"/>
          </p:cNvCxnSpPr>
          <p:nvPr/>
        </p:nvCxnSpPr>
        <p:spPr>
          <a:xfrm flipH="1" flipV="1">
            <a:off x="5696499" y="2950720"/>
            <a:ext cx="2312985" cy="92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27E0811-102B-4013-99DF-D2DB32DCF65B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1554062" y="2950720"/>
            <a:ext cx="2657735" cy="85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47D36E-7E6F-406D-B64A-062CA20F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9" y="1379122"/>
            <a:ext cx="770561" cy="770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5A3157-5A89-4E4A-AF83-677D6AF5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39" y="1079708"/>
            <a:ext cx="840992" cy="840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99371F-CBEF-4785-870A-6DA1C0D0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144" y="3341721"/>
            <a:ext cx="1037509" cy="1037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DF678C-27AF-4DB5-8A7F-84D83D64E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42" y="3435919"/>
            <a:ext cx="803365" cy="80336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79550B-687D-4CE8-8AB7-46692A790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0251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3"/>
          <p:cNvSpPr txBox="1">
            <a:spLocks noGrp="1"/>
          </p:cNvSpPr>
          <p:nvPr>
            <p:ph type="title"/>
          </p:nvPr>
        </p:nvSpPr>
        <p:spPr>
          <a:xfrm>
            <a:off x="376693" y="177784"/>
            <a:ext cx="5227303" cy="836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проекта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E2AC4C44-EB78-4C2A-93FB-8752A1842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46DBD6C-FC41-4415-84C4-99ACC7E4B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358433"/>
            <a:ext cx="2518117" cy="25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EA21A4-C46D-40FC-9EB4-1543C0E8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170992" y="1276263"/>
            <a:ext cx="1699870" cy="10422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F21B46-62E4-4E5C-A89A-687AC62414D5}"/>
              </a:ext>
            </a:extLst>
          </p:cNvPr>
          <p:cNvSpPr txBox="1"/>
          <p:nvPr/>
        </p:nvSpPr>
        <p:spPr>
          <a:xfrm>
            <a:off x="1009971" y="1289538"/>
            <a:ext cx="5331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Колесо фортуны – возможность за определенную сумму прокрутить колесо фортуны и получить приз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97091-CB9A-4151-8D90-D189B56EC382}"/>
              </a:ext>
            </a:extLst>
          </p:cNvPr>
          <p:cNvSpPr txBox="1"/>
          <p:nvPr/>
        </p:nvSpPr>
        <p:spPr>
          <a:xfrm>
            <a:off x="1009971" y="3057199"/>
            <a:ext cx="5161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Возжможность организации мероприятий (соревнования, челленджи, командное взаимодейтвие) самими сотрудниками 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A5C87DA-D343-4988-AB27-297BAF1876CB}"/>
              </a:ext>
            </a:extLst>
          </p:cNvPr>
          <p:cNvSpPr/>
          <p:nvPr/>
        </p:nvSpPr>
        <p:spPr>
          <a:xfrm>
            <a:off x="407410" y="1554480"/>
            <a:ext cx="382962" cy="382962"/>
          </a:xfrm>
          <a:prstGeom prst="diamond">
            <a:avLst/>
          </a:prstGeom>
          <a:solidFill>
            <a:srgbClr val="FF66CC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E178A843-0489-4E95-938B-86ECB7AE3C6D}"/>
              </a:ext>
            </a:extLst>
          </p:cNvPr>
          <p:cNvSpPr/>
          <p:nvPr/>
        </p:nvSpPr>
        <p:spPr>
          <a:xfrm>
            <a:off x="404113" y="3373549"/>
            <a:ext cx="382962" cy="382962"/>
          </a:xfrm>
          <a:prstGeom prst="diamond">
            <a:avLst/>
          </a:prstGeom>
          <a:solidFill>
            <a:srgbClr val="FF66CC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917613C6-EC0D-40E1-8AB7-92121BA176F0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91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68000">
              <a:srgbClr val="AA0B64"/>
            </a:gs>
            <a:gs pos="97000">
              <a:srgbClr val="FF0066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13"/>
          <p:cNvSpPr txBox="1">
            <a:spLocks noGrp="1"/>
          </p:cNvSpPr>
          <p:nvPr>
            <p:ph type="ctrTitle"/>
          </p:nvPr>
        </p:nvSpPr>
        <p:spPr>
          <a:xfrm flipH="1">
            <a:off x="457200" y="240392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latin typeface="+mj-lt"/>
              </a:rPr>
              <a:t>Стек технологий</a:t>
            </a:r>
            <a:endParaRPr b="1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67C637-FCFE-494A-B420-79E31BB3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2" y="622478"/>
            <a:ext cx="2402114" cy="24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66F09B-6688-4C1D-A1DD-E29A2E37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57" y1="32000" x2="54457" y2="42600"/>
                        <a14:foregroundMark x1="54457" y1="42600" x2="44239" y2="35600"/>
                        <a14:foregroundMark x1="44239" y1="35600" x2="44130" y2="35200"/>
                        <a14:foregroundMark x1="56957" y1="27800" x2="57391" y2="54000"/>
                        <a14:foregroundMark x1="57391" y1="54000" x2="58152" y2="56000"/>
                        <a14:foregroundMark x1="59022" y1="57000" x2="51957" y2="25000"/>
                        <a14:foregroundMark x1="51957" y1="25000" x2="43152" y2="30000"/>
                        <a14:foregroundMark x1="43152" y1="30000" x2="43913" y2="47600"/>
                        <a14:foregroundMark x1="43913" y1="47600" x2="53913" y2="56000"/>
                        <a14:foregroundMark x1="53913" y1="56000" x2="53478" y2="32600"/>
                        <a14:foregroundMark x1="53478" y1="32600" x2="46087" y2="49600"/>
                        <a14:foregroundMark x1="46087" y1="49600" x2="51087" y2="52400"/>
                        <a14:foregroundMark x1="34022" y1="69000" x2="34022" y2="69000"/>
                        <a14:foregroundMark x1="38804" y1="73400" x2="38804" y2="73400"/>
                        <a14:foregroundMark x1="43478" y1="73800" x2="43478" y2="73800"/>
                        <a14:foregroundMark x1="48043" y1="73800" x2="48043" y2="73800"/>
                        <a14:foregroundMark x1="50217" y1="74200" x2="50217" y2="74200"/>
                        <a14:foregroundMark x1="54239" y1="74000" x2="54239" y2="74000"/>
                        <a14:foregroundMark x1="56196" y1="74000" x2="56196" y2="74000"/>
                        <a14:foregroundMark x1="59565" y1="74800" x2="59565" y2="74800"/>
                        <a14:foregroundMark x1="63261" y1="75000" x2="63261" y2="75000"/>
                        <a14:backgroundMark x1="35217" y1="71000" x2="35217" y2="71000"/>
                        <a14:backgroundMark x1="60000" y1="76600" x2="60000" y2="7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31" y="2361655"/>
            <a:ext cx="5147637" cy="27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>
            <a:extLst>
              <a:ext uri="{FF2B5EF4-FFF2-40B4-BE49-F238E27FC236}">
                <a16:creationId xmlns:a16="http://schemas.microsoft.com/office/drawing/2014/main" id="{2F8202E3-DC07-49BD-A4BC-E301008589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67377B6-D6F1-40CA-8C19-EE4E070E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7" b="98731" l="10000" r="90000">
                        <a14:foregroundMark x1="56643" y1="93274" x2="56643" y2="93274"/>
                        <a14:foregroundMark x1="57357" y1="98731" x2="57357" y2="98731"/>
                        <a14:foregroundMark x1="79429" y1="9391" x2="79429" y2="9391"/>
                        <a14:foregroundMark x1="82500" y1="3680" x2="82500" y2="3680"/>
                        <a14:foregroundMark x1="65286" y1="2157" x2="65286" y2="2157"/>
                        <a14:foregroundMark x1="13571" y1="1269" x2="13571" y2="1269"/>
                        <a14:foregroundMark x1="65786" y1="5076" x2="65786" y2="5076"/>
                        <a14:foregroundMark x1="65857" y1="4949" x2="65857" y2="4949"/>
                        <a14:foregroundMark x1="65929" y1="4822" x2="65929" y2="4822"/>
                        <a14:foregroundMark x1="65929" y1="4822" x2="65929" y2="4695"/>
                        <a14:foregroundMark x1="62500" y1="19289" x2="59286" y2="21574"/>
                        <a14:foregroundMark x1="63786" y1="13325" x2="66071" y2="508"/>
                        <a14:foregroundMark x1="14714" y1="11294" x2="13286" y2="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6" y="3095941"/>
            <a:ext cx="2402115" cy="13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B24D488-3CA2-4875-BEDD-5687BDA6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5750" y1="42994" x2="25750" y2="42994"/>
                        <a14:foregroundMark x1="36333" y1="44904" x2="36333" y2="44904"/>
                        <a14:foregroundMark x1="40667" y1="46178" x2="40667" y2="46178"/>
                        <a14:foregroundMark x1="62417" y1="47611" x2="62417" y2="47611"/>
                        <a14:foregroundMark x1="74833" y1="47771" x2="74833" y2="47771"/>
                        <a14:foregroundMark x1="58833" y1="44745" x2="55583" y2="39172"/>
                        <a14:backgroundMark x1="53583" y1="49682" x2="53583" y2="49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5" y="533444"/>
            <a:ext cx="4851309" cy="25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004E9052-F269-45A5-BC62-FF4BDC96BDFF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39CB-E6FB-4E19-A9DB-72A02509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27810"/>
            <a:ext cx="8229600" cy="572700"/>
          </a:xfrm>
        </p:spPr>
        <p:txBody>
          <a:bodyPr/>
          <a:lstStyle/>
          <a:p>
            <a:r>
              <a:rPr lang="ru-RU" dirty="0">
                <a:latin typeface="+mj-lt"/>
              </a:rPr>
              <a:t>Реализаця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1898A6E1-C1B1-4264-B2C4-6A82278EFC4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99260" y="1503196"/>
            <a:ext cx="1758600" cy="465000"/>
          </a:xfrm>
        </p:spPr>
        <p:txBody>
          <a:bodyPr/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Колесо фортуны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75BF4A-A324-47AB-8A54-AECDFD7DE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30"/>
          <a:stretch/>
        </p:blipFill>
        <p:spPr>
          <a:xfrm>
            <a:off x="513611" y="1968196"/>
            <a:ext cx="2929898" cy="19918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43A903-BA56-4489-9AE0-505ED675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74779"/>
            <a:ext cx="3262073" cy="16004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4D59129-6427-48C5-A896-B74ED36E7BA3}"/>
              </a:ext>
            </a:extLst>
          </p:cNvPr>
          <p:cNvSpPr txBox="1"/>
          <p:nvPr/>
        </p:nvSpPr>
        <p:spPr>
          <a:xfrm>
            <a:off x="5068319" y="3067002"/>
            <a:ext cx="226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Транзакции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D47204F-0077-4B51-962C-FFFE38D12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71257"/>
            <a:ext cx="3262073" cy="16004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9B50D0-7A12-4206-AC29-6FE61C48E1C6}"/>
              </a:ext>
            </a:extLst>
          </p:cNvPr>
          <p:cNvSpPr txBox="1"/>
          <p:nvPr/>
        </p:nvSpPr>
        <p:spPr>
          <a:xfrm>
            <a:off x="4641203" y="645985"/>
            <a:ext cx="312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Маркетплейс</a:t>
            </a: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EFBDBC84-2C03-4CBF-B8AF-4969CB156D09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1222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39CB-E6FB-4E19-A9DB-72A02509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27810"/>
            <a:ext cx="8229600" cy="572700"/>
          </a:xfrm>
        </p:spPr>
        <p:txBody>
          <a:bodyPr/>
          <a:lstStyle/>
          <a:p>
            <a:r>
              <a:rPr lang="ru-RU" dirty="0">
                <a:latin typeface="+mj-lt"/>
              </a:rPr>
              <a:t>Реализаця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9B50D0-7A12-4206-AC29-6FE61C48E1C6}"/>
              </a:ext>
            </a:extLst>
          </p:cNvPr>
          <p:cNvSpPr txBox="1"/>
          <p:nvPr/>
        </p:nvSpPr>
        <p:spPr>
          <a:xfrm>
            <a:off x="825286" y="1198584"/>
            <a:ext cx="312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Админ панель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61DF0-FBC4-4E97-A7CF-A8183124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83" y="1517559"/>
            <a:ext cx="4297236" cy="2108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670D13-0454-47D9-B4DA-DF3F3B00717C}"/>
              </a:ext>
            </a:extLst>
          </p:cNvPr>
          <p:cNvSpPr txBox="1"/>
          <p:nvPr/>
        </p:nvSpPr>
        <p:spPr>
          <a:xfrm>
            <a:off x="5713084" y="1080228"/>
            <a:ext cx="2269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Активности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6677-BC6A-4FD6-9EFC-D5C07377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" y="1566401"/>
            <a:ext cx="4197688" cy="2059540"/>
          </a:xfrm>
          <a:prstGeom prst="rect">
            <a:avLst/>
          </a:prstGeom>
        </p:spPr>
      </p:pic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30902CF0-B1B7-4CA1-AC76-5B5310DB5AB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92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39CB-E6FB-4E19-A9DB-72A02509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27810"/>
            <a:ext cx="8229600" cy="572700"/>
          </a:xfrm>
        </p:spPr>
        <p:txBody>
          <a:bodyPr/>
          <a:lstStyle/>
          <a:p>
            <a:r>
              <a:rPr lang="ru-RU" dirty="0">
                <a:latin typeface="+mj-lt"/>
              </a:rPr>
              <a:t>Реализаця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9B50D0-7A12-4206-AC29-6FE61C48E1C6}"/>
              </a:ext>
            </a:extLst>
          </p:cNvPr>
          <p:cNvSpPr txBox="1"/>
          <p:nvPr/>
        </p:nvSpPr>
        <p:spPr>
          <a:xfrm>
            <a:off x="825286" y="1198584"/>
            <a:ext cx="312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Аналитика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61DF0-FBC4-4E97-A7CF-A8183124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183" y="1517559"/>
            <a:ext cx="4297236" cy="2108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670D13-0454-47D9-B4DA-DF3F3B00717C}"/>
              </a:ext>
            </a:extLst>
          </p:cNvPr>
          <p:cNvSpPr txBox="1"/>
          <p:nvPr/>
        </p:nvSpPr>
        <p:spPr>
          <a:xfrm>
            <a:off x="5691982" y="1195600"/>
            <a:ext cx="2269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Отделы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6677-BC6A-4FD6-9EFC-D5C07377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" y="1566401"/>
            <a:ext cx="4197688" cy="2059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9FFC35-6F3D-465E-A296-9156DD856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72" y="1566400"/>
            <a:ext cx="4197690" cy="2059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DCF3E-C9D6-445A-ABFA-BF6847E3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183" y="1566400"/>
            <a:ext cx="4197690" cy="2059541"/>
          </a:xfrm>
          <a:prstGeom prst="rect">
            <a:avLst/>
          </a:prstGeom>
        </p:spPr>
      </p:pic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E0DD13F4-445D-41F2-881E-62B31FB86523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3055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Другая 1">
      <a:majorFont>
        <a:latin typeface="Arial"/>
        <a:ea typeface=""/>
        <a:cs typeface=""/>
      </a:majorFont>
      <a:minorFont>
        <a:latin typeface="Squada O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262</Words>
  <Application>Microsoft Office PowerPoint</Application>
  <PresentationFormat>Экран (16:9)</PresentationFormat>
  <Paragraphs>60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Roboto Condensed Light</vt:lpstr>
      <vt:lpstr>Squada One</vt:lpstr>
      <vt:lpstr>Arial</vt:lpstr>
      <vt:lpstr>Fira Sans Extra Condensed Medium</vt:lpstr>
      <vt:lpstr>Tech Startup by Slidesgo</vt:lpstr>
      <vt:lpstr>Онлайн платформа для сотрудников ВТБ </vt:lpstr>
      <vt:lpstr>Низкая вовлеченность сотрудника в жизнь компании</vt:lpstr>
      <vt:lpstr>Презентация PowerPoint</vt:lpstr>
      <vt:lpstr>Роли сотрудников</vt:lpstr>
      <vt:lpstr>Особенности проекта</vt:lpstr>
      <vt:lpstr>Стек технологий</vt:lpstr>
      <vt:lpstr>Реализаця</vt:lpstr>
      <vt:lpstr>Реализаця</vt:lpstr>
      <vt:lpstr>Реализаця</vt:lpstr>
      <vt:lpstr>Планы на будущее</vt:lpstr>
      <vt:lpstr>Планы на будущее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Аналитический сервис закупок для поставщиков</dc:title>
  <dc:creator>юлия кузнецова</dc:creator>
  <cp:lastModifiedBy>lukash.201@mail.ru</cp:lastModifiedBy>
  <cp:revision>58</cp:revision>
  <dcterms:modified xsi:type="dcterms:W3CDTF">2022-10-09T07:30:31Z</dcterms:modified>
</cp:coreProperties>
</file>