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62" r:id="rId3"/>
    <p:sldId id="279" r:id="rId4"/>
    <p:sldId id="280" r:id="rId5"/>
    <p:sldId id="287" r:id="rId6"/>
    <p:sldId id="29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9" r:id="rId17"/>
    <p:sldId id="309" r:id="rId18"/>
    <p:sldId id="310" r:id="rId19"/>
    <p:sldId id="313" r:id="rId20"/>
    <p:sldId id="307" r:id="rId21"/>
    <p:sldId id="308" r:id="rId22"/>
    <p:sldId id="267" r:id="rId23"/>
    <p:sldId id="282" r:id="rId24"/>
    <p:sldId id="283" r:id="rId25"/>
    <p:sldId id="286" r:id="rId26"/>
    <p:sldId id="314" r:id="rId27"/>
    <p:sldId id="315" r:id="rId28"/>
    <p:sldId id="295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9" autoAdjust="0"/>
  </p:normalViewPr>
  <p:slideViewPr>
    <p:cSldViewPr>
      <p:cViewPr>
        <p:scale>
          <a:sx n="110" d="100"/>
          <a:sy n="110" d="100"/>
        </p:scale>
        <p:origin x="-16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4AE18-1DB6-42A9-9F80-BA4C3835BEB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2E154-A2C6-4E92-B7F0-C9D8A3AE9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37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2E154-A2C6-4E92-B7F0-C9D8A3AE92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30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664" y="4725144"/>
            <a:ext cx="7406640" cy="1752600"/>
          </a:xfrm>
        </p:spPr>
        <p:txBody>
          <a:bodyPr/>
          <a:lstStyle/>
          <a:p>
            <a:pPr algn="r"/>
            <a:r>
              <a:rPr lang="ru-RU" dirty="0" smtClean="0"/>
              <a:t>Лабораторная работа</a:t>
            </a:r>
          </a:p>
          <a:p>
            <a:pPr algn="r"/>
            <a:r>
              <a:rPr lang="ru-RU" dirty="0" err="1" smtClean="0"/>
              <a:t>Бахвалова</a:t>
            </a:r>
            <a:r>
              <a:rPr lang="ru-RU" dirty="0" smtClean="0"/>
              <a:t> З.А </a:t>
            </a:r>
          </a:p>
          <a:p>
            <a:pPr algn="r"/>
            <a:r>
              <a:rPr lang="ru-RU" dirty="0" smtClean="0"/>
              <a:t>Институт кибернетики им. Е.И. Попова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172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требования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57798"/>
              </p:ext>
            </p:extLst>
          </p:nvPr>
        </p:nvGraphicFramePr>
        <p:xfrm>
          <a:off x="1259632" y="1196752"/>
          <a:ext cx="7632848" cy="5328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6424"/>
                <a:gridCol w="3816424"/>
              </a:tblGrid>
              <a:tr h="70654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Функциональные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Нефункциональные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56423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 уровень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642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Бизнес процессы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</a:tr>
              <a:tr h="56423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 уровень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97387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Требования пользователей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Бизнес правила</a:t>
                      </a:r>
                    </a:p>
                    <a:p>
                      <a:pPr algn="ctr"/>
                      <a:r>
                        <a:rPr lang="ru-RU" dirty="0" smtClean="0"/>
                        <a:t>Атрибуты качества</a:t>
                      </a:r>
                      <a:endParaRPr lang="ru-RU" dirty="0"/>
                    </a:p>
                  </a:txBody>
                  <a:tcPr/>
                </a:tc>
              </a:tr>
              <a:tr h="56423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 уровень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39125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Системные требования</a:t>
                      </a:r>
                    </a:p>
                    <a:p>
                      <a:pPr algn="ctr"/>
                      <a:r>
                        <a:rPr lang="ru-RU" dirty="0" smtClean="0"/>
                        <a:t>Функциональные требования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Внешний интерфейс</a:t>
                      </a:r>
                    </a:p>
                    <a:p>
                      <a:pPr algn="ctr"/>
                      <a:r>
                        <a:rPr lang="ru-RU" dirty="0" smtClean="0"/>
                        <a:t>Ограничения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1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38138"/>
          </a:xfrm>
        </p:spPr>
        <p:txBody>
          <a:bodyPr>
            <a:normAutofit fontScale="90000"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Бизнес требования (функциональные)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12776"/>
            <a:ext cx="7498080" cy="4835624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Высокоуровневые цели </a:t>
            </a:r>
          </a:p>
          <a:p>
            <a:pPr marL="82296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Границы проекта </a:t>
            </a:r>
          </a:p>
          <a:p>
            <a:pPr marL="82296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 и кому нужен продукт.</a:t>
            </a:r>
          </a:p>
          <a:p>
            <a:pPr marL="82296" indent="0">
              <a:buNone/>
            </a:pPr>
            <a:endPara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Артефакты, создаваемые на данном уровне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 об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образе и границах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</a:t>
            </a:r>
          </a:p>
          <a:p>
            <a:pPr marL="82296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устав проекта) 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рыночные требования.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86295" y="580526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Первый  </a:t>
            </a:r>
            <a:r>
              <a:rPr lang="ru-RU" dirty="0"/>
              <a:t>этап </a:t>
            </a:r>
            <a:r>
              <a:rPr lang="ru-RU" dirty="0" smtClean="0"/>
              <a:t>управления </a:t>
            </a:r>
            <a:r>
              <a:rPr lang="ru-RU" dirty="0">
                <a:solidFill>
                  <a:srgbClr val="FF0000"/>
                </a:solidFill>
              </a:rPr>
              <a:t>общими проблемами расползания </a:t>
            </a:r>
            <a:r>
              <a:rPr lang="ru-RU" dirty="0" smtClean="0">
                <a:solidFill>
                  <a:srgbClr val="FF0000"/>
                </a:solidFill>
              </a:rPr>
              <a:t>границ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7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Требования пользователей</a:t>
            </a:r>
            <a:b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(функциональные) 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637384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Описывают 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задачи, которые пользователям позволит решить система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2296" indent="0"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Артефакты данного уровня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сценарии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поведение системы</a:t>
            </a:r>
          </a:p>
          <a:p>
            <a:pPr marL="82296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5805264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Пример варианта использования:  заказать  билеты  через Интернет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0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Бизнес-правила</a:t>
            </a:r>
            <a:b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(нефункциональные)</a:t>
            </a:r>
            <a:r>
              <a:rPr lang="ru-RU" b="1" dirty="0" smtClean="0">
                <a:effectLst/>
              </a:rPr>
              <a:t> 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Включают: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корпоративные политики 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правительственные постановления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 (</a:t>
            </a:r>
            <a:r>
              <a:rPr lang="ru-RU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</a:t>
            </a:r>
          </a:p>
          <a:p>
            <a:pPr marL="82296" indent="0"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 являются непосредственными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требованиями к ПО, потому что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находятся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снаружи границ любой системы ПО. Однако они часто налагают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на работу системы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1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2.3 Атрибуты качества</a:t>
            </a:r>
            <a:br>
              <a:rPr lang="ru-RU" dirty="0" smtClean="0"/>
            </a:br>
            <a:r>
              <a:rPr lang="ru-RU" dirty="0" smtClean="0"/>
              <a:t>(нефункциональные)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0963" indent="368300">
              <a:buNone/>
            </a:pP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88900" algn="l"/>
              </a:tabLst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Дополнительное описание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 продукта, выраженное через описание его характеристик, важных для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ователей или разработчиков.</a:t>
            </a:r>
          </a:p>
          <a:p>
            <a:pPr marL="80963" indent="36830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Характеристики:</a:t>
            </a:r>
          </a:p>
          <a:p>
            <a:pPr marL="538163" indent="-457200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легкость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простота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(usability)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457200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легкость перемещения </a:t>
            </a:r>
            <a:r>
              <a:rPr lang="ru-RU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уточнить</a:t>
            </a:r>
          </a:p>
          <a:p>
            <a:pPr marL="538163" indent="-457200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целостность </a:t>
            </a:r>
          </a:p>
          <a:p>
            <a:pPr marL="538163" indent="-457200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</a:t>
            </a:r>
          </a:p>
          <a:p>
            <a:pPr marL="538163" indent="-457200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устойчивость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сбоям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87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3.1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Системные требования</a:t>
            </a:r>
            <a:b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</a:b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(функциональные)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 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963" indent="455613"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высокоуровневые требования к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2296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Относятся к: </a:t>
            </a:r>
            <a:r>
              <a:rPr lang="ru-RU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программному обеспечению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подсистемам ПО</a:t>
            </a:r>
          </a:p>
          <a:p>
            <a:pPr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борудованию,</a:t>
            </a:r>
          </a:p>
          <a:p>
            <a:pPr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юдям.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6116" y="288466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3.2. Функциональные требования (функциональные)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требования поведения.  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Они определяют 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 ПО,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которую необходимо создать, 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пользователи смогли выполнить свои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бизнес-требований.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положения с традиционным «должен» или «должна»: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«Система должна по электронной почте отправлять пользователю подтверждение о заказе».</a:t>
            </a:r>
          </a:p>
        </p:txBody>
      </p:sp>
    </p:spTree>
    <p:extLst>
      <p:ext uri="{BB962C8B-B14F-4D97-AF65-F5344CB8AC3E}">
        <p14:creationId xmlns:p14="http://schemas.microsoft.com/office/powerpoint/2010/main" val="188549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требований </a:t>
            </a:r>
            <a:r>
              <a:rPr lang="ru-RU" dirty="0">
                <a:effectLst/>
              </a:rPr>
              <a:t>и определение спецификаций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создания моделей  анализа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проектирования  объектно-ориентированных программных систем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языки визуального моделирования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самым популярным 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сегодняшний день является UML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Спецификация разрабатываемого программного обеспечения при использовании UML объединяет несколько моделей: 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логическую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использования, реализации, процессов,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развертывания.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70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требований </a:t>
            </a:r>
            <a:r>
              <a:rPr lang="ru-RU" dirty="0">
                <a:effectLst/>
              </a:rPr>
              <a:t>и определение спецификаций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использования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описание функций  программного обеспечения с точки зрения пользователя.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 ключевые понятия  моделируемого программного обеспечения (классы, интерфейсы и т. п.),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т.е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средства, обеспечивающие его функциональность.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реализации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реальную организацию программных модулей в среде разработки.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процессов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отображает организацию вычислений и  позволяет оценить производительность, масштабируемость и  надежность программного обеспечения.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развертывания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показывает, каким образом программные компоненты размещаются на конкретном  оборудовании.</a:t>
            </a:r>
          </a:p>
          <a:p>
            <a:pPr marL="82296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вместе указанные модели, каждая из которых  характеризует определенную сторону проектируемого продукта,  составляют относительно полную модель разрабатываемого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119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5843736"/>
          </a:xfrm>
        </p:spPr>
        <p:txBody>
          <a:bodyPr/>
          <a:lstStyle/>
          <a:p>
            <a:pPr marL="82296" indent="0">
              <a:buNone/>
            </a:pPr>
            <a:r>
              <a:rPr lang="ru-RU" dirty="0"/>
              <a:t>Соотношение между проблемами, потребностями, функциями и требованиями показано на </a:t>
            </a:r>
            <a:r>
              <a:rPr lang="ru-RU" dirty="0" smtClean="0"/>
              <a:t>рисунке </a:t>
            </a:r>
            <a:endParaRPr lang="ru-RU" dirty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667109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27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Процесс </a:t>
            </a:r>
            <a:r>
              <a:rPr lang="ru-RU" dirty="0" smtClean="0"/>
              <a:t>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разработки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Rational Unified Process (RUP)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собой совокупность следующих базовых рабочих процессов:</a:t>
            </a:r>
          </a:p>
          <a:p>
            <a:pPr lvl="0"/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требований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ru-RU" dirty="0" smtClean="0"/>
          </a:p>
          <a:p>
            <a:pPr marL="82296" indent="0" algn="ctr">
              <a:buNone/>
            </a:pPr>
            <a:r>
              <a:rPr lang="ru-RU" dirty="0" smtClean="0"/>
              <a:t>Порядок выполнения лабораторной работы.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263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88640"/>
            <a:ext cx="7498080" cy="6336704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300"/>
              </a:spcBef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Принятые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 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обозначения, </a:t>
            </a:r>
            <a:r>
              <a:rPr lang="ru-RU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разбить на 2-3 слайда</a:t>
            </a:r>
          </a:p>
          <a:p>
            <a:pPr marL="342900" lvl="1" indent="-342900">
              <a:spcBef>
                <a:spcPts val="300"/>
              </a:spcBef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Позиционирование (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проблемы),</a:t>
            </a:r>
          </a:p>
          <a:p>
            <a:pPr marL="342900" lvl="1" indent="-342900">
              <a:spcBef>
                <a:spcPts val="300"/>
              </a:spcBef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цели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проекта,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Постановка задачи:</a:t>
            </a:r>
          </a:p>
          <a:p>
            <a:pPr marL="475488" lvl="2">
              <a:spcBef>
                <a:spcPts val="300"/>
              </a:spcBef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совладельцев и пользователей,</a:t>
            </a:r>
          </a:p>
          <a:p>
            <a:pPr marL="475488" lvl="2">
              <a:spcBef>
                <a:spcPts val="300"/>
              </a:spcBef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Краткий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 (основные возможности и перспективы развития),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75488" lvl="2">
              <a:spcBef>
                <a:spcPts val="300"/>
              </a:spcBef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продукта ( пожелания заказчика к работе системы, потребности заказчика),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75488" lvl="2">
              <a:spcBef>
                <a:spcPts val="300"/>
              </a:spcBef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(любые с точки зрения заказчика: входные, выходные данные, представление информации, размещение информации, ограничение прав, последовательность выполнения функций, методы расчетов и т.д.),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75488" lvl="2">
              <a:spcBef>
                <a:spcPts val="300"/>
              </a:spcBef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Показатели качества, 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75488" lvl="2">
              <a:spcBef>
                <a:spcPts val="300"/>
              </a:spcBef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Старшинство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приоритеты (порядок реализации потребностей заказчика), 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75488" lvl="2">
              <a:spcBef>
                <a:spcPts val="300"/>
              </a:spcBef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изделию (не функциональные требования: правила, вид, интерфейс, ошибки, несанкционированный доступ и т.д.),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75488" lvl="2">
              <a:spcBef>
                <a:spcPts val="300"/>
              </a:spcBef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документации (пользовательская….),</a:t>
            </a:r>
          </a:p>
          <a:p>
            <a:pPr marL="475488" lvl="2">
              <a:spcBef>
                <a:spcPts val="300"/>
              </a:spcBef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требований: словарь предметной области, описание предметной области по </a:t>
            </a: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Абботу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объектно-ориентированный словарь),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Бизнес-требования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(IDEF0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-диаграммы и их детальное описание),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пользователей (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Case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детальное описание сценариев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функциональные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поведения системы, модель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Чена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проектом,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проектом,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управления рисками,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ТЗ.</a:t>
            </a:r>
            <a:r>
              <a:rPr lang="ru-RU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93621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Техническое задание</a:t>
            </a:r>
            <a:endParaRPr lang="ru-RU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0963" indent="36830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документом, отражающим результаты работ первого этапа создания ИС, является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документ, описывающий спецификации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на проект (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разработку). </a:t>
            </a:r>
          </a:p>
          <a:p>
            <a:pPr marL="80963" indent="368300">
              <a:buNone/>
            </a:pP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963" indent="36830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документ   описывает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разрабатываемому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продукту:</a:t>
            </a:r>
          </a:p>
          <a:p>
            <a:pPr marL="423863" indent="-34290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цели,</a:t>
            </a:r>
          </a:p>
          <a:p>
            <a:pPr marL="423863" indent="-34290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ожидаемое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поведение системы, </a:t>
            </a:r>
          </a:p>
          <a:p>
            <a:pPr marL="423863" indent="-34290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продукту,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атрибуты качества,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внешние взаимодействия между системой и внешним миром (внешний интерфейс),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дизайна и организации.</a:t>
            </a:r>
          </a:p>
          <a:p>
            <a:pPr marL="80963" indent="36830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50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0963" indent="36830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963" indent="36830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 очередности создания системы, </a:t>
            </a:r>
          </a:p>
          <a:p>
            <a:pPr marL="363538" indent="-363538"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выделяемых ресурсах, </a:t>
            </a:r>
          </a:p>
          <a:p>
            <a:pPr marL="363538" indent="-363538"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директивных сроках проведения отдельных этапов работы, </a:t>
            </a:r>
          </a:p>
          <a:p>
            <a:pPr marL="363538" indent="-363538"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организационных процедурах и мероприятиях по приемке этапов, </a:t>
            </a:r>
          </a:p>
          <a:p>
            <a:pPr marL="363538" indent="-363538"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защите проектной информации ,</a:t>
            </a:r>
          </a:p>
          <a:p>
            <a:pPr marL="363538" indent="-363538"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среды разработки,</a:t>
            </a:r>
          </a:p>
          <a:p>
            <a:pPr marL="363538" indent="-363538"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бюджета, </a:t>
            </a:r>
          </a:p>
          <a:p>
            <a:pPr marL="363538" indent="-363538"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руководства пользователя,</a:t>
            </a:r>
          </a:p>
          <a:p>
            <a:pPr marL="363538" indent="-363538"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для выпуска продукта или продвижения в поддерживаемую среду и т.д.</a:t>
            </a:r>
          </a:p>
          <a:p>
            <a:pPr marL="80963" indent="368300">
              <a:buNone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36116" y="288466"/>
            <a:ext cx="749808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12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536575"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Спецификация требований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536575">
              <a:spcBef>
                <a:spcPts val="0"/>
              </a:spcBef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деталей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дизайна или реализации (кроме известных ограничений),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планировании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проекта, </a:t>
            </a:r>
          </a:p>
          <a:p>
            <a:pPr marL="457200" indent="-457200">
              <a:spcBef>
                <a:spcPts val="0"/>
              </a:spcBef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тестировании.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36116" y="288466"/>
            <a:ext cx="749808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19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анализа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0963" indent="36830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стадии анализа требований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проектируемой системе вводятся: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пользователей и соответствующие диаграммы бизнес-транзакций;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(диаграммы) процессов прикладной деятельности и соответствующие перечни функциональных задач ИС;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объектов предметной области и соответствующие диаграммы "сущность-связь", отражающие информационную модель этой предметной области;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топология расположения подразделений и пользователей, обслуживаемых данной ИС;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защиты данных, информации и самой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8819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ru-RU" dirty="0" smtClean="0"/>
          </a:p>
          <a:p>
            <a:pPr marL="82296" indent="0" algn="ctr">
              <a:buNone/>
            </a:pPr>
            <a:r>
              <a:rPr lang="ru-RU" dirty="0" smtClean="0"/>
              <a:t>Порядок выполнения лабораторной работы.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667109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187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88640"/>
            <a:ext cx="7498080" cy="6336704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300"/>
              </a:spcBef>
              <a:buFont typeface="+mj-lt"/>
              <a:buAutoNum type="arabicPeriod"/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Принятые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 и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обозначения, </a:t>
            </a:r>
          </a:p>
          <a:p>
            <a:pPr marL="342900" lvl="1" indent="-342900">
              <a:spcBef>
                <a:spcPts val="300"/>
              </a:spcBef>
              <a:buFont typeface="+mj-lt"/>
              <a:buAutoNum type="arabicPeriod"/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Позиционирование (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проблемы),</a:t>
            </a:r>
          </a:p>
          <a:p>
            <a:pPr marL="342900" lvl="1" indent="-342900">
              <a:spcBef>
                <a:spcPts val="300"/>
              </a:spcBef>
              <a:buFont typeface="+mj-lt"/>
              <a:buAutoNum type="arabicPeriod"/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цели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проекта,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   Постановка задачи:</a:t>
            </a:r>
          </a:p>
          <a:p>
            <a:pPr marL="475488" lvl="2">
              <a:spcBef>
                <a:spcPts val="300"/>
              </a:spcBef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совладельцев и пользователей,</a:t>
            </a:r>
          </a:p>
          <a:p>
            <a:pPr marL="475488" lvl="2">
              <a:spcBef>
                <a:spcPts val="300"/>
              </a:spcBef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Краткий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 (основные возможности и перспективы развития),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75488" lvl="2">
              <a:spcBef>
                <a:spcPts val="300"/>
              </a:spcBef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продукта ( пожелания заказчика к работе системы, потребности заказчика),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75488" lvl="2">
              <a:spcBef>
                <a:spcPts val="300"/>
              </a:spcBef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(любые с точки зрения заказчика: входные, выходные данные, представление информации, размещение информации, ограничение прав, последовательность выполнения функций, методы расчетов и т.д.),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75488" lvl="2">
              <a:spcBef>
                <a:spcPts val="300"/>
              </a:spcBef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Показатели качества,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75488" lvl="2">
              <a:spcBef>
                <a:spcPts val="300"/>
              </a:spcBef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Старшинство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приоритеты (порядок реализации потребностей заказчика),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75488" lvl="2">
              <a:spcBef>
                <a:spcPts val="300"/>
              </a:spcBef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изделию (не функциональные требования: правила, вид, интерфейс, ошибки, несанкционированный доступ и т.д.),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75488" lvl="2">
              <a:spcBef>
                <a:spcPts val="300"/>
              </a:spcBef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документации (пользовательская….),</a:t>
            </a:r>
          </a:p>
          <a:p>
            <a:pPr marL="475488" lvl="2">
              <a:spcBef>
                <a:spcPts val="300"/>
              </a:spcBef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требований: словарь предметной области, описание предметной области по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Абботу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объектно-ориентированный словарь),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 startAt="5"/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Бизнес-требования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(IDEF0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-диаграммы и их детальное описание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 startAt="5"/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 (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Case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детальное описание сценариев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 startAt="5"/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функциональные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поведения системы, модель </a:t>
            </a:r>
            <a:r>
              <a:rPr lang="ru-RU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Чена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 startAt="5"/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ТЗ.</a:t>
            </a:r>
            <a:r>
              <a:rPr lang="ru-RU" sz="16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19597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сценария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484784"/>
            <a:ext cx="749935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6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963" indent="36830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направленная на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реальных потребностей заказчика,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на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выяснени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смысла высказанных требований,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анализом предметной области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865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itchFamily="18" charset="0"/>
              </a:rPr>
              <a:t>Анализ предметной области – 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это первый шаг этапа системного анализа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с которого начинается разработка программной системы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На этом этапе требования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заказчика уточняются, согласуются, формализуются и документируются. Фактически на этом этапе дается ответ на вопрос: "Для чего предназначена и что должна делать информационная система?".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449263">
              <a:spcBef>
                <a:spcPts val="0"/>
              </a:spcBef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9263">
              <a:spcBef>
                <a:spcPts val="0"/>
              </a:spcBef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Разработчики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должны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научиться:</a:t>
            </a:r>
          </a:p>
          <a:p>
            <a:pPr marL="0" indent="449263">
              <a:spcBef>
                <a:spcPts val="0"/>
              </a:spcBef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понимать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язык, на котором говорят заказчики;</a:t>
            </a:r>
          </a:p>
          <a:p>
            <a:pPr lvl="0">
              <a:spcBef>
                <a:spcPts val="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выявить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цели их деятельности;</a:t>
            </a:r>
          </a:p>
          <a:p>
            <a:pPr lvl="0">
              <a:spcBef>
                <a:spcPts val="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определить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набор решаемых ими задач;</a:t>
            </a:r>
          </a:p>
          <a:p>
            <a:pPr lvl="0">
              <a:spcBef>
                <a:spcPts val="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определить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набор сущностей, с которыми приходится иметь дело при решении этих задач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68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этапа анализа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преобразование 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общих, расплывчатых знаний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 исходной предметной области (требований заказчика) в 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точные определения и спецификации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разработчиков, а также генерация 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функционального описания системы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963" indent="36830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963" indent="36830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этом этапе определяются и специфицируются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963" indent="36830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внешние и внутренние условия работы системы;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структура системы;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функций между человеком и системой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интерфейсы?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техническим, информационным и программным компонентам системы;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качеству и безопасности;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технической и пользовательской документации;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 внедрения и эксплуатации.</a:t>
            </a:r>
          </a:p>
        </p:txBody>
      </p:sp>
    </p:spTree>
    <p:extLst>
      <p:ext uri="{BB962C8B-B14F-4D97-AF65-F5344CB8AC3E}">
        <p14:creationId xmlns:p14="http://schemas.microsoft.com/office/powerpoint/2010/main" val="198987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Анализ </a:t>
            </a:r>
            <a:r>
              <a:rPr lang="ru-RU" dirty="0" smtClean="0"/>
              <a:t>ПО включает: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lvl="1" indent="0">
              <a:buNone/>
            </a:pPr>
            <a:r>
              <a:rPr lang="ru-RU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Обследование предметной области процесса</a:t>
            </a:r>
            <a:r>
              <a:rPr lang="ru-RU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3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лучше разбить на 3 слайда</a:t>
            </a:r>
            <a:endParaRPr lang="ru-RU" sz="33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стадия :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исследование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процесса,</a:t>
            </a:r>
          </a:p>
          <a:p>
            <a:pPr marL="0" lvl="1" inden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обследования функциональной и информационной структур, </a:t>
            </a:r>
          </a:p>
          <a:p>
            <a:pPr marL="0" lvl="1" inden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 существующих и возможных 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потребителей 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уточните формулировку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строит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функциональную модель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"Как есть"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marL="0" lvl="1" indent="0">
              <a:buNone/>
            </a:pPr>
            <a: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Вторая стадия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заключается в </a:t>
            </a:r>
            <a: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/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анализе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"Как есть", </a:t>
            </a:r>
          </a:p>
          <a:p>
            <a:pPr marL="0" lvl="1" indent="0"/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выявлении ее недостатков и узких мест, </a:t>
            </a:r>
          </a:p>
          <a:p>
            <a:pPr marL="0" lvl="1" indent="0"/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определении путей совершенствования системы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выделенных </a:t>
            </a: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критериев качества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Третья 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стадия: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усовершенствованной обобщенной логической модели, отображающей реорганизованную предметную область или ее часть, которая подлежит автоматизации –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"Как должно быть"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требований: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формулируются цель и задачи проекта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происходит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определение всех возможных требований,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происходит 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осознание?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контекста системы.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требований: </a:t>
            </a:r>
          </a:p>
          <a:p>
            <a:pPr marL="0" lvl="1" inden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анализа заключается в разборе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полученных  на предыдущем этапе,  их уточнение и систематизация.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требований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447800"/>
            <a:ext cx="7962088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Standard Glossary of Software Engineering Terminology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(1990)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требования как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 или возможности, необходимые пользователю для решения проблем или достижения целей;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Условия или возможности, которыми должна обладать система или системные компоненты, чтобы выполнить контракт или удовлетворять стандартам, спецификациям или другим формальным документам;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Документированное представление условий или возможностей для пунктов 1 и 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охватывает требования как пользователей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(внешнее поведение системы)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 и разработчиков </a:t>
            </a:r>
            <a:r>
              <a:rPr lang="ru-RU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(некоторые скрытые параметры</a:t>
            </a:r>
            <a:r>
              <a:rPr lang="ru-RU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уточнить</a:t>
            </a:r>
            <a:r>
              <a:rPr lang="ru-RU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Уровни требований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1 –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Бизнес требования</a:t>
            </a:r>
          </a:p>
          <a:p>
            <a:pPr marL="82296" lvl="0" indent="0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2 –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пользователей</a:t>
            </a:r>
          </a:p>
          <a:p>
            <a:pPr marL="82296" lvl="0" indent="0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3 –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Функциональные требования</a:t>
            </a:r>
          </a:p>
          <a:p>
            <a:pPr marL="82296" lv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нефункциональные требования к каждому уровню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9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930226"/>
          </a:xfrm>
        </p:spPr>
        <p:txBody>
          <a:bodyPr>
            <a:normAutofit/>
          </a:bodyPr>
          <a:lstStyle/>
          <a:p>
            <a:r>
              <a:rPr lang="ru-RU" dirty="0" smtClean="0"/>
              <a:t>Типы требования </a:t>
            </a:r>
            <a:r>
              <a:rPr lang="ru-RU" dirty="0" smtClean="0">
                <a:solidFill>
                  <a:srgbClr val="FF0000"/>
                </a:solidFill>
              </a:rPr>
              <a:t>а можно более четную картинку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06838"/>
            <a:ext cx="5616623" cy="470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1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1535</TotalTime>
  <Words>892</Words>
  <Application>Microsoft Office PowerPoint</Application>
  <PresentationFormat>Экран (4:3)</PresentationFormat>
  <Paragraphs>220</Paragraphs>
  <Slides>28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Солнцестояние</vt:lpstr>
      <vt:lpstr>Анализ предметной области</vt:lpstr>
      <vt:lpstr>Процесс разработки</vt:lpstr>
      <vt:lpstr>Анализ ПО</vt:lpstr>
      <vt:lpstr>Анализ ПО</vt:lpstr>
      <vt:lpstr>Анализ ПО</vt:lpstr>
      <vt:lpstr>Анализ ПО включает:</vt:lpstr>
      <vt:lpstr>Определение требований</vt:lpstr>
      <vt:lpstr>Уровни требований</vt:lpstr>
      <vt:lpstr>Типы требования а можно более четную картинку</vt:lpstr>
      <vt:lpstr>Типы требования</vt:lpstr>
      <vt:lpstr>1.1 Бизнес требования (функциональные)</vt:lpstr>
      <vt:lpstr>2.1 Требования пользователей (функциональные) </vt:lpstr>
      <vt:lpstr>2.2 Бизнес-правила (нефункциональные) </vt:lpstr>
      <vt:lpstr>2.3 Атрибуты качества (нефункциональные)</vt:lpstr>
      <vt:lpstr>3.1 Системные требования (функциональные)  </vt:lpstr>
      <vt:lpstr>3.2. Функциональные требования (функциональные)</vt:lpstr>
      <vt:lpstr>Анализ требований и определение спецификаций </vt:lpstr>
      <vt:lpstr>Анализ требований и определение спецификаций </vt:lpstr>
      <vt:lpstr>Презентация PowerPoint</vt:lpstr>
      <vt:lpstr>Презентация PowerPoint</vt:lpstr>
      <vt:lpstr>Презентация PowerPoint</vt:lpstr>
      <vt:lpstr>Техническое задание</vt:lpstr>
      <vt:lpstr>Техническое задание</vt:lpstr>
      <vt:lpstr>Техническое задание </vt:lpstr>
      <vt:lpstr>Результат анализа</vt:lpstr>
      <vt:lpstr>Презентация PowerPoint</vt:lpstr>
      <vt:lpstr>Презентация PowerPoint</vt:lpstr>
      <vt:lpstr>Пример сценария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предметной области</dc:title>
  <dc:creator>teacher</dc:creator>
  <cp:lastModifiedBy>stud</cp:lastModifiedBy>
  <cp:revision>68</cp:revision>
  <dcterms:created xsi:type="dcterms:W3CDTF">2016-09-30T08:22:37Z</dcterms:created>
  <dcterms:modified xsi:type="dcterms:W3CDTF">2020-11-10T06:42:27Z</dcterms:modified>
</cp:coreProperties>
</file>