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63" r:id="rId4"/>
    <p:sldId id="258" r:id="rId5"/>
    <p:sldId id="317" r:id="rId6"/>
    <p:sldId id="316" r:id="rId7"/>
    <p:sldId id="282" r:id="rId8"/>
    <p:sldId id="318" r:id="rId9"/>
    <p:sldId id="319" r:id="rId10"/>
    <p:sldId id="320" r:id="rId11"/>
    <p:sldId id="321" r:id="rId12"/>
    <p:sldId id="285" r:id="rId13"/>
    <p:sldId id="284" r:id="rId14"/>
    <p:sldId id="323" r:id="rId15"/>
    <p:sldId id="325" r:id="rId16"/>
    <p:sldId id="324" r:id="rId17"/>
    <p:sldId id="287" r:id="rId18"/>
    <p:sldId id="290" r:id="rId19"/>
    <p:sldId id="31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5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81" autoAdjust="0"/>
    <p:restoredTop sz="74704" autoAdjust="0"/>
  </p:normalViewPr>
  <p:slideViewPr>
    <p:cSldViewPr snapToGrid="0">
      <p:cViewPr varScale="1">
        <p:scale>
          <a:sx n="51" d="100"/>
          <a:sy n="51" d="100"/>
        </p:scale>
        <p:origin x="11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71B26-77F7-43F8-A947-899DC661B281}" type="datetimeFigureOut">
              <a:rPr lang="zh-CN" altLang="en-US" smtClean="0"/>
              <a:t>2021/12/31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EA826-4895-4EB8-AF9A-ACA63906AE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solidFill>
                  <a:srgbClr val="345780"/>
                </a:solidFill>
                <a:latin typeface="+mn-ea"/>
              </a:rPr>
              <a:t>1</a:t>
            </a:r>
            <a:r>
              <a:rPr lang="zh-CN" altLang="en-US" sz="1800" b="1" dirty="0">
                <a:solidFill>
                  <a:srgbClr val="345780"/>
                </a:solidFill>
                <a:latin typeface="+mn-ea"/>
              </a:rPr>
              <a:t>、</a:t>
            </a:r>
            <a:r>
              <a:rPr lang="en-US" altLang="zh-CN" sz="1800" b="1" dirty="0">
                <a:solidFill>
                  <a:srgbClr val="345780"/>
                </a:solidFill>
                <a:latin typeface="+mn-ea"/>
              </a:rPr>
              <a:t>ACM Trans. </a:t>
            </a:r>
            <a:r>
              <a:rPr lang="en-US" altLang="zh-CN" sz="1800" b="1" dirty="0" err="1">
                <a:solidFill>
                  <a:srgbClr val="345780"/>
                </a:solidFill>
                <a:latin typeface="+mn-ea"/>
              </a:rPr>
              <a:t>Knowl</a:t>
            </a:r>
            <a:r>
              <a:rPr lang="en-US" altLang="zh-CN" sz="1800" b="1" dirty="0">
                <a:solidFill>
                  <a:srgbClr val="345780"/>
                </a:solidFill>
                <a:latin typeface="+mn-ea"/>
              </a:rPr>
              <a:t>. </a:t>
            </a:r>
            <a:r>
              <a:rPr lang="en-US" altLang="zh-CN" sz="1800" b="1" dirty="0" err="1">
                <a:solidFill>
                  <a:srgbClr val="345780"/>
                </a:solidFill>
                <a:latin typeface="+mn-ea"/>
              </a:rPr>
              <a:t>Discov</a:t>
            </a:r>
            <a:r>
              <a:rPr lang="en-US" altLang="zh-CN" sz="1800" b="1" dirty="0">
                <a:solidFill>
                  <a:srgbClr val="345780"/>
                </a:solidFill>
                <a:latin typeface="+mn-ea"/>
              </a:rPr>
              <a:t>. Data’21</a:t>
            </a:r>
          </a:p>
          <a:p>
            <a:r>
              <a:rPr lang="en-US" altLang="zh-CN" dirty="0"/>
              <a:t>2</a:t>
            </a:r>
            <a:r>
              <a:rPr lang="zh-CN" altLang="en-US" dirty="0"/>
              <a:t>、题目：</a:t>
            </a:r>
            <a:r>
              <a:rPr lang="en-US" altLang="zh-CN" dirty="0"/>
              <a:t>DACHA</a:t>
            </a:r>
            <a:r>
              <a:rPr lang="zh-CN" altLang="en-US" dirty="0"/>
              <a:t>：</a:t>
            </a:r>
            <a:r>
              <a:rPr lang="zh-CN" altLang="en-US" dirty="0">
                <a:effectLst/>
                <a:latin typeface="Arial" panose="020B0604020202020204" pitchFamily="34" charset="0"/>
              </a:rPr>
              <a:t>一种使用历史关系的基于双图卷积的时态知识图谱表示学习方法</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3</a:t>
            </a:r>
            <a:r>
              <a:rPr lang="zh-CN" altLang="en-US" dirty="0">
                <a:effectLst/>
                <a:latin typeface="Arial" panose="020B0604020202020204" pitchFamily="34" charset="0"/>
              </a:rPr>
              <a:t>、</a:t>
            </a:r>
            <a:r>
              <a:rPr lang="en-US" altLang="zh-CN" sz="1200" b="1" dirty="0">
                <a:solidFill>
                  <a:srgbClr val="345780"/>
                </a:solidFill>
                <a:latin typeface="+mn-ea"/>
              </a:rPr>
              <a:t>Key Words: Temporal knowledge graph, representation learning, dual graph convolution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345780"/>
                </a:solidFill>
                <a:latin typeface="+mn-ea"/>
              </a:rPr>
              <a:t>      </a:t>
            </a:r>
            <a:r>
              <a:rPr lang="zh-CN" altLang="en-US" sz="1200" b="1" dirty="0">
                <a:solidFill>
                  <a:srgbClr val="345780"/>
                </a:solidFill>
                <a:latin typeface="+mn-ea"/>
              </a:rPr>
              <a:t>关键词：</a:t>
            </a:r>
            <a:r>
              <a:rPr lang="zh-CN" altLang="en-US" dirty="0">
                <a:effectLst/>
                <a:latin typeface="Arial" panose="020B0604020202020204" pitchFamily="34" charset="0"/>
              </a:rPr>
              <a:t>时态知识图谱、表示学习、双图卷积</a:t>
            </a:r>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、具体是怎么卷的，是有一些公式</a:t>
            </a:r>
          </a:p>
        </p:txBody>
      </p:sp>
      <p:sp>
        <p:nvSpPr>
          <p:cNvPr id="4" name="灯片编号占位符 3"/>
          <p:cNvSpPr>
            <a:spLocks noGrp="1"/>
          </p:cNvSpPr>
          <p:nvPr>
            <p:ph type="sldNum" sz="quarter" idx="10"/>
          </p:nvPr>
        </p:nvSpPr>
        <p:spPr/>
        <p:txBody>
          <a:bodyPr/>
          <a:lstStyle/>
          <a:p>
            <a:fld id="{20311778-5E3D-4D77-A70D-2361FA50AFDD}" type="slidenum">
              <a:rPr lang="zh-CN" altLang="en-US" smtClean="0"/>
              <a:t>10</a:t>
            </a:fld>
            <a:endParaRPr lang="zh-CN" altLang="en-US"/>
          </a:p>
        </p:txBody>
      </p:sp>
    </p:spTree>
    <p:extLst>
      <p:ext uri="{BB962C8B-B14F-4D97-AF65-F5344CB8AC3E}">
        <p14:creationId xmlns:p14="http://schemas.microsoft.com/office/powerpoint/2010/main" val="354857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b="1" i="0" dirty="0" err="1">
                <a:solidFill>
                  <a:srgbClr val="121212"/>
                </a:solidFill>
                <a:effectLst/>
                <a:latin typeface="-apple-system"/>
              </a:rPr>
              <a:t>DistMult</a:t>
            </a:r>
            <a:r>
              <a:rPr lang="zh-CN" altLang="en-US" b="1" i="0" dirty="0">
                <a:solidFill>
                  <a:srgbClr val="121212"/>
                </a:solidFill>
                <a:effectLst/>
                <a:latin typeface="-apple-system"/>
              </a:rPr>
              <a:t>模型：语义匹配</a:t>
            </a:r>
          </a:p>
          <a:p>
            <a:r>
              <a:rPr lang="en-US" altLang="zh-CN" dirty="0"/>
              <a:t>2</a:t>
            </a:r>
            <a:r>
              <a:rPr lang="zh-CN" altLang="en-US" dirty="0"/>
              <a:t>、在进行时间自注意力历史关系编码器和双图卷积后，来自图的邻居结构的时间信息和交互信息已被编码为实体和关系的表示。</a:t>
            </a:r>
          </a:p>
        </p:txBody>
      </p:sp>
      <p:sp>
        <p:nvSpPr>
          <p:cNvPr id="4" name="灯片编号占位符 3"/>
          <p:cNvSpPr>
            <a:spLocks noGrp="1"/>
          </p:cNvSpPr>
          <p:nvPr>
            <p:ph type="sldNum" sz="quarter" idx="10"/>
          </p:nvPr>
        </p:nvSpPr>
        <p:spPr/>
        <p:txBody>
          <a:bodyPr/>
          <a:lstStyle/>
          <a:p>
            <a:fld id="{20311778-5E3D-4D77-A70D-2361FA50AFDD}" type="slidenum">
              <a:rPr lang="zh-CN" altLang="en-US" smtClean="0"/>
              <a:t>11</a:t>
            </a:fld>
            <a:endParaRPr lang="zh-CN" altLang="en-US"/>
          </a:p>
        </p:txBody>
      </p:sp>
    </p:spTree>
    <p:extLst>
      <p:ext uri="{BB962C8B-B14F-4D97-AF65-F5344CB8AC3E}">
        <p14:creationId xmlns:p14="http://schemas.microsoft.com/office/powerpoint/2010/main" val="329351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GDELT18</a:t>
            </a:r>
            <a:r>
              <a:rPr lang="zh-CN" altLang="en-US" dirty="0"/>
              <a:t>：谷歌的数据集</a:t>
            </a:r>
            <a:endParaRPr lang="en-US" altLang="zh-CN" dirty="0"/>
          </a:p>
          <a:p>
            <a:r>
              <a:rPr lang="en-US" altLang="zh-CN" dirty="0"/>
              <a:t>2</a:t>
            </a:r>
            <a:r>
              <a:rPr lang="zh-CN" altLang="en-US" dirty="0"/>
              <a:t>、</a:t>
            </a:r>
            <a:r>
              <a:rPr lang="en-US" altLang="zh-CN" dirty="0"/>
              <a:t>ICEWS18</a:t>
            </a:r>
            <a:endParaRPr lang="zh-CN" altLang="en-US" dirty="0"/>
          </a:p>
        </p:txBody>
      </p:sp>
      <p:sp>
        <p:nvSpPr>
          <p:cNvPr id="4" name="灯片编号占位符 3"/>
          <p:cNvSpPr>
            <a:spLocks noGrp="1"/>
          </p:cNvSpPr>
          <p:nvPr>
            <p:ph type="sldNum" sz="quarter" idx="10"/>
          </p:nvPr>
        </p:nvSpPr>
        <p:spPr/>
        <p:txBody>
          <a:bodyPr/>
          <a:lstStyle/>
          <a:p>
            <a:fld id="{20311778-5E3D-4D77-A70D-2361FA50AFD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dirty="0">
                <a:effectLst/>
                <a:latin typeface="Arial" panose="020B0604020202020204" pitchFamily="34" charset="0"/>
              </a:rPr>
              <a:t>为了证明</a:t>
            </a:r>
            <a:r>
              <a:rPr lang="en-US" altLang="zh-CN" dirty="0">
                <a:effectLst/>
                <a:latin typeface="Arial" panose="020B0604020202020204" pitchFamily="34" charset="0"/>
              </a:rPr>
              <a:t>DACHA</a:t>
            </a:r>
            <a:r>
              <a:rPr lang="zh-CN" altLang="en-US" dirty="0">
                <a:effectLst/>
                <a:latin typeface="Arial" panose="020B0604020202020204" pitchFamily="34" charset="0"/>
              </a:rPr>
              <a:t>的有效性，将其与其他静态</a:t>
            </a:r>
            <a:r>
              <a:rPr lang="en-US" altLang="zh-CN" dirty="0">
                <a:effectLst/>
                <a:latin typeface="Arial" panose="020B0604020202020204" pitchFamily="34" charset="0"/>
              </a:rPr>
              <a:t>KG</a:t>
            </a:r>
            <a:r>
              <a:rPr lang="zh-CN" altLang="en-US" dirty="0">
                <a:effectLst/>
                <a:latin typeface="Arial" panose="020B0604020202020204" pitchFamily="34" charset="0"/>
              </a:rPr>
              <a:t>表示学习方法和</a:t>
            </a:r>
            <a:r>
              <a:rPr lang="en-US" altLang="zh-CN" dirty="0">
                <a:effectLst/>
                <a:latin typeface="Arial" panose="020B0604020202020204" pitchFamily="34" charset="0"/>
              </a:rPr>
              <a:t>TKG</a:t>
            </a:r>
            <a:r>
              <a:rPr lang="zh-CN" altLang="en-US" dirty="0">
                <a:effectLst/>
                <a:latin typeface="Arial" panose="020B0604020202020204" pitchFamily="34" charset="0"/>
              </a:rPr>
              <a:t>表示学习方法进行了比较。</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2</a:t>
            </a:r>
            <a:r>
              <a:rPr lang="zh-CN" altLang="en-US" dirty="0">
                <a:effectLst/>
                <a:latin typeface="Arial" panose="020B0604020202020204" pitchFamily="34" charset="0"/>
              </a:rPr>
              <a:t>、*表明</a:t>
            </a:r>
            <a:r>
              <a:rPr lang="en-US" altLang="zh-CN" dirty="0">
                <a:effectLst/>
                <a:latin typeface="Arial" panose="020B0604020202020204" pitchFamily="34" charset="0"/>
              </a:rPr>
              <a:t>DACHA</a:t>
            </a:r>
            <a:r>
              <a:rPr lang="zh-CN" altLang="en-US" dirty="0">
                <a:effectLst/>
                <a:latin typeface="Arial" panose="020B0604020202020204" pitchFamily="34" charset="0"/>
              </a:rPr>
              <a:t>在统计学上优于比较方法（</a:t>
            </a:r>
            <a:r>
              <a:rPr lang="en-US" altLang="zh-CN" dirty="0">
                <a:effectLst/>
                <a:latin typeface="Arial" panose="020B0604020202020204" pitchFamily="34" charset="0"/>
              </a:rPr>
              <a:t>95%</a:t>
            </a:r>
            <a:r>
              <a:rPr lang="zh-CN" altLang="en-US" dirty="0">
                <a:effectLst/>
                <a:latin typeface="Arial" panose="020B0604020202020204" pitchFamily="34" charset="0"/>
              </a:rPr>
              <a:t>显著性水平的配对检验）。</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3</a:t>
            </a:r>
            <a:r>
              <a:rPr lang="zh-CN" altLang="en-US" dirty="0">
                <a:effectLst/>
                <a:latin typeface="Arial" panose="020B0604020202020204" pitchFamily="34" charset="0"/>
              </a:rPr>
              <a:t>、</a:t>
            </a:r>
            <a:r>
              <a:rPr lang="en-US" altLang="zh-CN" dirty="0">
                <a:effectLst/>
                <a:latin typeface="Arial" panose="020B0604020202020204" pitchFamily="34" charset="0"/>
              </a:rPr>
              <a:t>MRR</a:t>
            </a:r>
            <a:r>
              <a:rPr lang="zh-CN" altLang="en-US" dirty="0">
                <a:effectLst/>
                <a:latin typeface="Arial" panose="020B0604020202020204" pitchFamily="34" charset="0"/>
              </a:rPr>
              <a:t>表示正确关系的倒数秩的平均值。</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4</a:t>
            </a:r>
            <a:r>
              <a:rPr lang="zh-CN" altLang="en-US" dirty="0">
                <a:effectLst/>
                <a:latin typeface="Arial" panose="020B0604020202020204" pitchFamily="34" charset="0"/>
              </a:rPr>
              <a:t>、给定过去两周的事件，预测未来一天或一周内的关系或实体，</a:t>
            </a:r>
            <a:endParaRPr lang="zh-CN" altLang="en-US" dirty="0"/>
          </a:p>
        </p:txBody>
      </p:sp>
      <p:sp>
        <p:nvSpPr>
          <p:cNvPr id="4" name="灯片编号占位符 3"/>
          <p:cNvSpPr>
            <a:spLocks noGrp="1"/>
          </p:cNvSpPr>
          <p:nvPr>
            <p:ph type="sldNum" sz="quarter" idx="10"/>
          </p:nvPr>
        </p:nvSpPr>
        <p:spPr/>
        <p:txBody>
          <a:bodyPr/>
          <a:lstStyle/>
          <a:p>
            <a:fld id="{20311778-5E3D-4D77-A70D-2361FA50AFDD}" type="slidenum">
              <a:rPr lang="zh-CN" altLang="en-US" smtClean="0"/>
              <a:t>14</a:t>
            </a:fld>
            <a:endParaRPr lang="zh-CN" altLang="en-US"/>
          </a:p>
        </p:txBody>
      </p:sp>
    </p:spTree>
    <p:extLst>
      <p:ext uri="{BB962C8B-B14F-4D97-AF65-F5344CB8AC3E}">
        <p14:creationId xmlns:p14="http://schemas.microsoft.com/office/powerpoint/2010/main" val="2402448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dirty="0">
                <a:effectLst/>
                <a:latin typeface="Arial" panose="020B0604020202020204" pitchFamily="34" charset="0"/>
              </a:rPr>
              <a:t>为了证明</a:t>
            </a:r>
            <a:r>
              <a:rPr lang="en-US" altLang="zh-CN" dirty="0">
                <a:effectLst/>
                <a:latin typeface="Arial" panose="020B0604020202020204" pitchFamily="34" charset="0"/>
              </a:rPr>
              <a:t>DACHA</a:t>
            </a:r>
            <a:r>
              <a:rPr lang="zh-CN" altLang="en-US" dirty="0">
                <a:effectLst/>
                <a:latin typeface="Arial" panose="020B0604020202020204" pitchFamily="34" charset="0"/>
              </a:rPr>
              <a:t>的有效性，将其与其他静态</a:t>
            </a:r>
            <a:r>
              <a:rPr lang="en-US" altLang="zh-CN" dirty="0">
                <a:effectLst/>
                <a:latin typeface="Arial" panose="020B0604020202020204" pitchFamily="34" charset="0"/>
              </a:rPr>
              <a:t>KG</a:t>
            </a:r>
            <a:r>
              <a:rPr lang="zh-CN" altLang="en-US" dirty="0">
                <a:effectLst/>
                <a:latin typeface="Arial" panose="020B0604020202020204" pitchFamily="34" charset="0"/>
              </a:rPr>
              <a:t>表示学习方法和</a:t>
            </a:r>
            <a:r>
              <a:rPr lang="en-US" altLang="zh-CN" dirty="0">
                <a:effectLst/>
                <a:latin typeface="Arial" panose="020B0604020202020204" pitchFamily="34" charset="0"/>
              </a:rPr>
              <a:t>TKG</a:t>
            </a:r>
            <a:r>
              <a:rPr lang="zh-CN" altLang="en-US" dirty="0">
                <a:effectLst/>
                <a:latin typeface="Arial" panose="020B0604020202020204" pitchFamily="34" charset="0"/>
              </a:rPr>
              <a:t>表示学习方法进行了比较。</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2</a:t>
            </a:r>
            <a:r>
              <a:rPr lang="zh-CN" altLang="en-US" dirty="0">
                <a:effectLst/>
                <a:latin typeface="Arial" panose="020B0604020202020204" pitchFamily="34" charset="0"/>
              </a:rPr>
              <a:t>、*表明</a:t>
            </a:r>
            <a:r>
              <a:rPr lang="en-US" altLang="zh-CN" dirty="0">
                <a:effectLst/>
                <a:latin typeface="Arial" panose="020B0604020202020204" pitchFamily="34" charset="0"/>
              </a:rPr>
              <a:t>DACHA</a:t>
            </a:r>
            <a:r>
              <a:rPr lang="zh-CN" altLang="en-US" dirty="0">
                <a:effectLst/>
                <a:latin typeface="Arial" panose="020B0604020202020204" pitchFamily="34" charset="0"/>
              </a:rPr>
              <a:t>在统计学上优于比较方法（</a:t>
            </a:r>
            <a:r>
              <a:rPr lang="en-US" altLang="zh-CN" dirty="0">
                <a:effectLst/>
                <a:latin typeface="Arial" panose="020B0604020202020204" pitchFamily="34" charset="0"/>
              </a:rPr>
              <a:t>95%</a:t>
            </a:r>
            <a:r>
              <a:rPr lang="zh-CN" altLang="en-US" dirty="0">
                <a:effectLst/>
                <a:latin typeface="Arial" panose="020B0604020202020204" pitchFamily="34" charset="0"/>
              </a:rPr>
              <a:t>显著性水平的配对检验）。</a:t>
            </a:r>
            <a:endParaRPr lang="zh-CN" altLang="en-US" dirty="0"/>
          </a:p>
        </p:txBody>
      </p:sp>
      <p:sp>
        <p:nvSpPr>
          <p:cNvPr id="4" name="灯片编号占位符 3"/>
          <p:cNvSpPr>
            <a:spLocks noGrp="1"/>
          </p:cNvSpPr>
          <p:nvPr>
            <p:ph type="sldNum" sz="quarter" idx="10"/>
          </p:nvPr>
        </p:nvSpPr>
        <p:spPr/>
        <p:txBody>
          <a:bodyPr/>
          <a:lstStyle/>
          <a:p>
            <a:fld id="{20311778-5E3D-4D77-A70D-2361FA50AFDD}" type="slidenum">
              <a:rPr lang="zh-CN" altLang="en-US" smtClean="0"/>
              <a:t>15</a:t>
            </a:fld>
            <a:endParaRPr lang="zh-CN" altLang="en-US"/>
          </a:p>
        </p:txBody>
      </p:sp>
    </p:spTree>
    <p:extLst>
      <p:ext uri="{BB962C8B-B14F-4D97-AF65-F5344CB8AC3E}">
        <p14:creationId xmlns:p14="http://schemas.microsoft.com/office/powerpoint/2010/main" val="97079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sz="1200" dirty="0"/>
              <a:t>为了验证双重图卷积网络的有效性，将 </a:t>
            </a:r>
            <a:r>
              <a:rPr lang="en-US" altLang="zh-CN" sz="1200" dirty="0"/>
              <a:t>DACHA </a:t>
            </a:r>
            <a:r>
              <a:rPr lang="zh-CN" altLang="en-US" sz="1200" dirty="0"/>
              <a:t>与三种变体进行比较，包括：（</a:t>
            </a:r>
            <a:r>
              <a:rPr lang="en-US" altLang="zh-CN" sz="1200" dirty="0"/>
              <a:t>1</a:t>
            </a:r>
            <a:r>
              <a:rPr lang="zh-CN" altLang="en-US" sz="1200" dirty="0"/>
              <a:t>）</a:t>
            </a:r>
            <a:r>
              <a:rPr lang="en-US" altLang="zh-CN" sz="1200" dirty="0"/>
              <a:t>DACHA-single graph</a:t>
            </a:r>
            <a:r>
              <a:rPr lang="zh-CN" altLang="en-US" sz="1200" dirty="0"/>
              <a:t>，它忽略了边图卷积，只利用了一个两层 </a:t>
            </a:r>
            <a:r>
              <a:rPr lang="en-US" altLang="zh-CN" sz="1200" dirty="0"/>
              <a:t>GCN </a:t>
            </a:r>
            <a:r>
              <a:rPr lang="zh-CN" altLang="en-US" sz="1200" dirty="0"/>
              <a:t>来学习实体的表示。 </a:t>
            </a:r>
            <a:r>
              <a:rPr lang="en-US" altLang="zh-CN" sz="1200" dirty="0"/>
              <a:t>(2) DACHA-meta-path</a:t>
            </a:r>
            <a:r>
              <a:rPr lang="zh-CN" altLang="en-US" sz="1200" dirty="0"/>
              <a:t>，忽略边缘图卷积，自动生成实体之间的一些元路径，并利用一个两层 </a:t>
            </a:r>
            <a:r>
              <a:rPr lang="en-US" altLang="zh-CN" sz="1200" dirty="0"/>
              <a:t>GCN </a:t>
            </a:r>
            <a:r>
              <a:rPr lang="zh-CN" altLang="en-US" sz="1200" dirty="0"/>
              <a:t>来学习实体的表示。 </a:t>
            </a:r>
            <a:r>
              <a:rPr lang="en-US" altLang="zh-CN" sz="1200" dirty="0"/>
              <a:t>(3) DACHA-</a:t>
            </a:r>
            <a:r>
              <a:rPr lang="zh-CN" altLang="en-US" sz="1200" dirty="0"/>
              <a:t>未加权图。</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2</a:t>
            </a:r>
            <a:r>
              <a:rPr lang="zh-CN" altLang="en-US" dirty="0">
                <a:effectLst/>
                <a:latin typeface="Arial" panose="020B0604020202020204" pitchFamily="34" charset="0"/>
              </a:rPr>
              <a:t>、为了进一步验证提出时间自注意力机制的历史关系编码器来模拟多范围时间依赖的有效性，将</a:t>
            </a:r>
            <a:r>
              <a:rPr lang="en-US" altLang="zh-CN" dirty="0">
                <a:effectLst/>
                <a:latin typeface="Arial" panose="020B0604020202020204" pitchFamily="34" charset="0"/>
              </a:rPr>
              <a:t>DACHA</a:t>
            </a:r>
            <a:r>
              <a:rPr lang="zh-CN" altLang="en-US" dirty="0">
                <a:effectLst/>
                <a:latin typeface="Arial" panose="020B0604020202020204" pitchFamily="34" charset="0"/>
              </a:rPr>
              <a:t>与两种变体进行比较，包括：（</a:t>
            </a:r>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DACHA</a:t>
            </a:r>
            <a:r>
              <a:rPr lang="zh-CN" altLang="en-US" dirty="0">
                <a:effectLst/>
                <a:latin typeface="Arial" panose="020B0604020202020204" pitchFamily="34" charset="0"/>
              </a:rPr>
              <a:t>自注意力机制，它利用普通的自注意力机制来编码历史关系，区分历史关系中不同关系的影响，忽略多范围时间依赖。（</a:t>
            </a:r>
            <a:r>
              <a:rPr lang="en-US" altLang="zh-CN" dirty="0">
                <a:effectLst/>
                <a:latin typeface="Arial" panose="020B0604020202020204" pitchFamily="34" charset="0"/>
              </a:rPr>
              <a:t>2</a:t>
            </a:r>
            <a:r>
              <a:rPr lang="zh-CN" altLang="en-US" dirty="0">
                <a:effectLst/>
                <a:latin typeface="Arial" panose="020B0604020202020204" pitchFamily="34" charset="0"/>
              </a:rPr>
              <a:t>） </a:t>
            </a:r>
            <a:r>
              <a:rPr lang="en-US" altLang="zh-CN" dirty="0">
                <a:effectLst/>
                <a:latin typeface="Arial" panose="020B0604020202020204" pitchFamily="34" charset="0"/>
              </a:rPr>
              <a:t>DACHA-RNN</a:t>
            </a:r>
            <a:r>
              <a:rPr lang="zh-CN" altLang="en-US" dirty="0">
                <a:effectLst/>
                <a:latin typeface="Arial" panose="020B0604020202020204" pitchFamily="34" charset="0"/>
              </a:rPr>
              <a:t>，它利用</a:t>
            </a:r>
            <a:r>
              <a:rPr lang="en-US" altLang="zh-CN" dirty="0">
                <a:effectLst/>
                <a:latin typeface="Arial" panose="020B0604020202020204" pitchFamily="34" charset="0"/>
              </a:rPr>
              <a:t>RNN</a:t>
            </a:r>
            <a:r>
              <a:rPr lang="zh-CN" altLang="en-US" dirty="0">
                <a:effectLst/>
                <a:latin typeface="Arial" panose="020B0604020202020204" pitchFamily="34" charset="0"/>
              </a:rPr>
              <a:t>对历史关系进行编码，并平等地考虑不同范围的信息。</a:t>
            </a:r>
          </a:p>
        </p:txBody>
      </p:sp>
      <p:sp>
        <p:nvSpPr>
          <p:cNvPr id="4" name="灯片编号占位符 3"/>
          <p:cNvSpPr>
            <a:spLocks noGrp="1"/>
          </p:cNvSpPr>
          <p:nvPr>
            <p:ph type="sldNum" sz="quarter" idx="10"/>
          </p:nvPr>
        </p:nvSpPr>
        <p:spPr/>
        <p:txBody>
          <a:bodyPr/>
          <a:lstStyle/>
          <a:p>
            <a:fld id="{20311778-5E3D-4D77-A70D-2361FA50AFDD}" type="slidenum">
              <a:rPr lang="zh-CN" altLang="en-US" smtClean="0"/>
              <a:t>16</a:t>
            </a:fld>
            <a:endParaRPr lang="zh-CN" altLang="en-US"/>
          </a:p>
        </p:txBody>
      </p:sp>
    </p:spTree>
    <p:extLst>
      <p:ext uri="{BB962C8B-B14F-4D97-AF65-F5344CB8AC3E}">
        <p14:creationId xmlns:p14="http://schemas.microsoft.com/office/powerpoint/2010/main" val="246983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作者提出了一种使用历史关系的基于双图卷积网络的时间知识图表示学习方法</a:t>
            </a:r>
            <a:r>
              <a:rPr lang="en-US" altLang="zh-CN" dirty="0"/>
              <a:t>DACHA</a:t>
            </a:r>
            <a:r>
              <a:rPr lang="zh-CN" altLang="en-US" dirty="0"/>
              <a:t>。具体来说，对偶图卷积网络是建议从图的邻居结构中捕获实体和历史关系的相互作用。原始图是根据历史关系构建的，边图是将历史关系视为节点来构建的。此外，提出了时间自注意历史关系编码器以有效利用多范围时间依赖关系。在基于两个事件的 </a:t>
            </a:r>
            <a:r>
              <a:rPr lang="en-US" altLang="zh-CN" dirty="0"/>
              <a:t>TKG </a:t>
            </a:r>
            <a:r>
              <a:rPr lang="zh-CN" altLang="en-US" dirty="0"/>
              <a:t>数据集上，我们的模型在关系预测和实体预测任务上分​​别比最先进的结果平均提高了 </a:t>
            </a:r>
            <a:r>
              <a:rPr lang="en-US" altLang="zh-CN" dirty="0"/>
              <a:t>4.43% </a:t>
            </a:r>
            <a:r>
              <a:rPr lang="zh-CN" altLang="en-US" dirty="0"/>
              <a:t>和 </a:t>
            </a:r>
            <a:r>
              <a:rPr lang="en-US" altLang="zh-CN" dirty="0"/>
              <a:t>3.44%</a:t>
            </a:r>
            <a:r>
              <a:rPr lang="zh-CN" altLang="en-US" dirty="0"/>
              <a:t>。从消融实验结果可以得出以下结论：</a:t>
            </a:r>
            <a:r>
              <a:rPr lang="en-US" altLang="zh-CN" dirty="0"/>
              <a:t>(1)</a:t>
            </a:r>
            <a:r>
              <a:rPr lang="zh-CN" altLang="en-US" dirty="0"/>
              <a:t>双图卷积网络可以从图的邻居结构有效地对实体和历史关系的交互进行建模。 </a:t>
            </a:r>
            <a:r>
              <a:rPr lang="en-US" altLang="zh-CN" dirty="0"/>
              <a:t>(2) </a:t>
            </a:r>
            <a:r>
              <a:rPr lang="zh-CN" altLang="en-US" dirty="0"/>
              <a:t>引入的时间自注意力历史关系编码器可以有效地捕获多范围时间依赖关系。未来，我们将研究如何发现历史事件中未发生过的实体之间的隐含相关性。我们还计划利用实体和关系的层次信息来改进表征的学习过程。</a:t>
            </a:r>
          </a:p>
        </p:txBody>
      </p:sp>
      <p:sp>
        <p:nvSpPr>
          <p:cNvPr id="4" name="灯片编号占位符 3"/>
          <p:cNvSpPr>
            <a:spLocks noGrp="1"/>
          </p:cNvSpPr>
          <p:nvPr>
            <p:ph type="sldNum" sz="quarter" idx="10"/>
          </p:nvPr>
        </p:nvSpPr>
        <p:spPr/>
        <p:txBody>
          <a:bodyPr/>
          <a:lstStyle/>
          <a:p>
            <a:fld id="{20311778-5E3D-4D77-A70D-2361FA50AFD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dirty="0"/>
              <a:t>Static KG Representation Learning Methods</a:t>
            </a:r>
            <a:r>
              <a:rPr lang="zh-CN" altLang="en-US" dirty="0"/>
              <a:t>（静态知识图谱表示学习方法）</a:t>
            </a:r>
            <a:r>
              <a:rPr lang="en-US" altLang="zh-CN" dirty="0">
                <a:effectLst/>
                <a:latin typeface="Arial" panose="020B0604020202020204" pitchFamily="34" charset="0"/>
              </a:rPr>
              <a:t>KG</a:t>
            </a:r>
            <a:r>
              <a:rPr lang="zh-CN" altLang="en-US" dirty="0">
                <a:effectLst/>
                <a:latin typeface="Arial" panose="020B0604020202020204" pitchFamily="34" charset="0"/>
              </a:rPr>
              <a:t>包含大量实体和关系的结构化信息，已成功应用于各个领域，如问答、信息提取、文档聚类和推荐等。静态</a:t>
            </a:r>
            <a:r>
              <a:rPr lang="en-US" altLang="zh-CN" dirty="0">
                <a:effectLst/>
                <a:latin typeface="Arial" panose="020B0604020202020204" pitchFamily="34" charset="0"/>
              </a:rPr>
              <a:t>KG</a:t>
            </a:r>
            <a:r>
              <a:rPr lang="zh-CN" altLang="en-US" dirty="0">
                <a:effectLst/>
                <a:latin typeface="Arial" panose="020B0604020202020204" pitchFamily="34" charset="0"/>
              </a:rPr>
              <a:t>通常为多关系信息建模，静态</a:t>
            </a:r>
            <a:r>
              <a:rPr lang="en-US" altLang="zh-CN" dirty="0">
                <a:effectLst/>
                <a:latin typeface="Arial" panose="020B0604020202020204" pitchFamily="34" charset="0"/>
              </a:rPr>
              <a:t>KG</a:t>
            </a:r>
            <a:r>
              <a:rPr lang="zh-CN" altLang="en-US" dirty="0">
                <a:effectLst/>
                <a:latin typeface="Arial" panose="020B0604020202020204" pitchFamily="34" charset="0"/>
              </a:rPr>
              <a:t>表示学习方法旨在学习实体和关系的表示，可以有效地度量实体和关系的语义相关性，缓解静态</a:t>
            </a:r>
            <a:r>
              <a:rPr lang="en-US" altLang="zh-CN" dirty="0">
                <a:effectLst/>
                <a:latin typeface="Arial" panose="020B0604020202020204" pitchFamily="34" charset="0"/>
              </a:rPr>
              <a:t>KG</a:t>
            </a:r>
            <a:r>
              <a:rPr lang="zh-CN" altLang="en-US" dirty="0">
                <a:effectLst/>
                <a:latin typeface="Arial" panose="020B0604020202020204" pitchFamily="34" charset="0"/>
              </a:rPr>
              <a:t>中的稀疏性问题。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en-US" altLang="zh-CN" sz="1200" dirty="0">
                <a:solidFill>
                  <a:srgbClr val="345780"/>
                </a:solidFill>
                <a:latin typeface="Times New Roman" panose="02020603050405020304" pitchFamily="18" charset="0"/>
                <a:cs typeface="Times New Roman" panose="02020603050405020304" pitchFamily="18" charset="0"/>
              </a:rPr>
              <a:t>TKG Representation Learning Methods</a:t>
            </a:r>
            <a:r>
              <a:rPr lang="zh-CN" altLang="en-US" sz="1200" dirty="0">
                <a:solidFill>
                  <a:srgbClr val="345780"/>
                </a:solidFill>
                <a:latin typeface="Times New Roman" panose="02020603050405020304" pitchFamily="18" charset="0"/>
                <a:cs typeface="Times New Roman" panose="02020603050405020304" pitchFamily="18" charset="0"/>
              </a:rPr>
              <a:t>（时态知识图谱表示学习方法）：</a:t>
            </a:r>
            <a:r>
              <a:rPr lang="zh-CN" altLang="en-US" sz="1200" dirty="0">
                <a:solidFill>
                  <a:schemeClr val="tx1">
                    <a:lumMod val="85000"/>
                    <a:lumOff val="15000"/>
                  </a:schemeClr>
                </a:solidFill>
                <a:sym typeface="+mn-ea"/>
              </a:rPr>
              <a:t>基于事件的 </a:t>
            </a:r>
            <a:r>
              <a:rPr lang="en-US" altLang="zh-CN" sz="1200" dirty="0">
                <a:solidFill>
                  <a:schemeClr val="tx1">
                    <a:lumMod val="85000"/>
                    <a:lumOff val="15000"/>
                  </a:schemeClr>
                </a:solidFill>
                <a:sym typeface="+mn-ea"/>
              </a:rPr>
              <a:t>TKG </a:t>
            </a:r>
            <a:r>
              <a:rPr lang="zh-CN" altLang="en-US" sz="1200" dirty="0">
                <a:solidFill>
                  <a:schemeClr val="tx1">
                    <a:lumMod val="85000"/>
                    <a:lumOff val="15000"/>
                  </a:schemeClr>
                </a:solidFill>
                <a:sym typeface="+mn-ea"/>
              </a:rPr>
              <a:t>包括时间注释知识，它们在各种应用中发挥了关键作用，例如国际关系预测 和社交网络分析 。</a:t>
            </a:r>
            <a:r>
              <a:rPr lang="en-US" altLang="zh-CN" sz="1200" dirty="0">
                <a:solidFill>
                  <a:schemeClr val="tx1">
                    <a:lumMod val="85000"/>
                    <a:lumOff val="15000"/>
                  </a:schemeClr>
                </a:solidFill>
                <a:sym typeface="+mn-ea"/>
              </a:rPr>
              <a:t>TKG </a:t>
            </a:r>
            <a:r>
              <a:rPr lang="zh-CN" altLang="en-US" sz="1200" dirty="0">
                <a:solidFill>
                  <a:schemeClr val="tx1">
                    <a:lumMod val="85000"/>
                    <a:lumOff val="15000"/>
                  </a:schemeClr>
                </a:solidFill>
                <a:sym typeface="+mn-ea"/>
              </a:rPr>
              <a:t>表示学习方法，将关系和实体嵌入到一个连续的低维度向量空间通过结合时间信息，可用于有效建模</a:t>
            </a:r>
            <a:r>
              <a:rPr lang="en-US" altLang="zh-CN" sz="1200" dirty="0">
                <a:solidFill>
                  <a:schemeClr val="tx1">
                    <a:lumMod val="85000"/>
                    <a:lumOff val="15000"/>
                  </a:schemeClr>
                </a:solidFill>
                <a:sym typeface="+mn-ea"/>
              </a:rPr>
              <a:t>TKG </a:t>
            </a:r>
            <a:r>
              <a:rPr lang="zh-CN" altLang="en-US" sz="1200" dirty="0">
                <a:solidFill>
                  <a:schemeClr val="tx1">
                    <a:lumMod val="85000"/>
                    <a:lumOff val="15000"/>
                  </a:schemeClr>
                </a:solidFill>
                <a:sym typeface="+mn-ea"/>
              </a:rPr>
              <a:t>中实体或关系的演变。</a:t>
            </a:r>
            <a:endParaRPr lang="en-US" altLang="zh-CN" sz="1200" dirty="0">
              <a:solidFill>
                <a:schemeClr val="tx1">
                  <a:lumMod val="85000"/>
                  <a:lumOff val="1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en-US" altLang="zh-CN" sz="1200" dirty="0">
                <a:solidFill>
                  <a:srgbClr val="345780"/>
                </a:solidFill>
                <a:latin typeface="Times New Roman" panose="02020603050405020304" pitchFamily="18" charset="0"/>
                <a:cs typeface="Times New Roman" panose="02020603050405020304" pitchFamily="18" charset="0"/>
              </a:rPr>
              <a:t>Heterogeneous Graph Representation Learning Methods</a:t>
            </a:r>
            <a:r>
              <a:rPr lang="zh-CN" altLang="en-US" sz="1200" dirty="0">
                <a:solidFill>
                  <a:srgbClr val="345780"/>
                </a:solidFill>
                <a:latin typeface="Times New Roman" panose="02020603050405020304" pitchFamily="18" charset="0"/>
                <a:cs typeface="Times New Roman" panose="02020603050405020304" pitchFamily="18" charset="0"/>
              </a:rPr>
              <a:t>（异构图表示学习方法）：</a:t>
            </a:r>
            <a:r>
              <a:rPr lang="zh-CN" altLang="en-US" sz="1200" dirty="0">
                <a:solidFill>
                  <a:schemeClr val="tx1">
                    <a:lumMod val="85000"/>
                    <a:lumOff val="15000"/>
                  </a:schemeClr>
                </a:solidFill>
              </a:rPr>
              <a:t>存在多种类型的节点或边的异构图在现实场景中已变得无处不在，例如</a:t>
            </a:r>
            <a:r>
              <a:rPr lang="en-US" altLang="zh-CN" sz="1200" dirty="0">
                <a:solidFill>
                  <a:schemeClr val="tx1">
                    <a:lumMod val="85000"/>
                    <a:lumOff val="15000"/>
                  </a:schemeClr>
                </a:solidFill>
              </a:rPr>
              <a:t>KGs</a:t>
            </a:r>
            <a:r>
              <a:rPr lang="zh-CN" altLang="en-US" sz="1200" dirty="0">
                <a:solidFill>
                  <a:schemeClr val="tx1">
                    <a:lumMod val="85000"/>
                    <a:lumOff val="15000"/>
                  </a:schemeClr>
                </a:solidFill>
              </a:rPr>
              <a:t>和社交网络。在连续的低维向量空间中，同时保留异构结构和语义。将关系异质性纳入图表示学习，元路径 基于 </a:t>
            </a:r>
            <a:r>
              <a:rPr lang="en-US" altLang="zh-CN" sz="1200" dirty="0">
                <a:solidFill>
                  <a:schemeClr val="tx1">
                    <a:lumMod val="85000"/>
                    <a:lumOff val="15000"/>
                  </a:schemeClr>
                </a:solidFill>
              </a:rPr>
              <a:t>HGRL </a:t>
            </a:r>
            <a:r>
              <a:rPr lang="zh-CN" altLang="en-US" sz="1200" dirty="0">
                <a:solidFill>
                  <a:schemeClr val="tx1">
                    <a:lumMod val="85000"/>
                    <a:lumOff val="15000"/>
                  </a:schemeClr>
                </a:solidFill>
              </a:rPr>
              <a:t>的方法受到越来越多的关注。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34578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0311778-5E3D-4D77-A70D-2361FA50AFDD}" type="slidenum">
              <a:rPr lang="zh-CN" altLang="en-US" smtClean="0"/>
              <a:t>5</a:t>
            </a:fld>
            <a:endParaRPr lang="zh-CN" altLang="en-US"/>
          </a:p>
        </p:txBody>
      </p:sp>
    </p:spTree>
    <p:extLst>
      <p:ext uri="{BB962C8B-B14F-4D97-AF65-F5344CB8AC3E}">
        <p14:creationId xmlns:p14="http://schemas.microsoft.com/office/powerpoint/2010/main" val="301924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sym typeface="+mn-ea"/>
              </a:rPr>
              <a:t>、现有方法忽略了不同范围的时间依赖性的影响。然而，不同范围的信息表明不同的关系趋势。 局部时间依赖性表示短期内的关系趋势，而全局时间依赖性表示长期的整体关系趋势。 此外，不同范围的信息所起的作用不同，不应一视同仁。</a:t>
            </a:r>
            <a:endParaRPr lang="zh-CN" altLang="en-US" dirty="0"/>
          </a:p>
        </p:txBody>
      </p:sp>
      <p:sp>
        <p:nvSpPr>
          <p:cNvPr id="4" name="灯片编号占位符 3"/>
          <p:cNvSpPr>
            <a:spLocks noGrp="1"/>
          </p:cNvSpPr>
          <p:nvPr>
            <p:ph type="sldNum" sz="quarter" idx="10"/>
          </p:nvPr>
        </p:nvSpPr>
        <p:spPr/>
        <p:txBody>
          <a:bodyPr/>
          <a:lstStyle/>
          <a:p>
            <a:fld id="{20311778-5E3D-4D77-A70D-2361FA50AFDD}" type="slidenum">
              <a:rPr lang="zh-CN" altLang="en-US" smtClean="0"/>
              <a:t>6</a:t>
            </a:fld>
            <a:endParaRPr lang="zh-CN" altLang="en-US"/>
          </a:p>
        </p:txBody>
      </p:sp>
    </p:spTree>
    <p:extLst>
      <p:ext uri="{BB962C8B-B14F-4D97-AF65-F5344CB8AC3E}">
        <p14:creationId xmlns:p14="http://schemas.microsoft.com/office/powerpoint/2010/main" val="11761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311778-5E3D-4D77-A70D-2361FA50AFD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DACHA</a:t>
            </a:r>
            <a:r>
              <a:rPr lang="zh-CN" altLang="en-US" dirty="0"/>
              <a:t>总体流程分三步（</a:t>
            </a:r>
            <a:r>
              <a:rPr lang="en-US" altLang="zh-CN" dirty="0"/>
              <a:t>1</a:t>
            </a:r>
            <a:r>
              <a:rPr lang="zh-CN" altLang="en-US" dirty="0"/>
              <a:t>）</a:t>
            </a:r>
            <a:r>
              <a:rPr lang="zh-CN" altLang="en-US" dirty="0">
                <a:effectLst/>
                <a:latin typeface="Arial" panose="020B0604020202020204" pitchFamily="34" charset="0"/>
              </a:rPr>
              <a:t>时态依赖建模、（</a:t>
            </a:r>
            <a:r>
              <a:rPr lang="en-US" altLang="zh-CN" dirty="0">
                <a:effectLst/>
                <a:latin typeface="Arial" panose="020B0604020202020204" pitchFamily="34" charset="0"/>
              </a:rPr>
              <a:t>2</a:t>
            </a:r>
            <a:r>
              <a:rPr lang="zh-CN" altLang="en-US" dirty="0">
                <a:effectLst/>
                <a:latin typeface="Arial" panose="020B0604020202020204" pitchFamily="34" charset="0"/>
              </a:rPr>
              <a:t>）交互建模、（</a:t>
            </a:r>
            <a:r>
              <a:rPr lang="en-US" altLang="zh-CN" dirty="0">
                <a:effectLst/>
                <a:latin typeface="Arial" panose="020B0604020202020204" pitchFamily="34" charset="0"/>
              </a:rPr>
              <a:t>3</a:t>
            </a:r>
            <a:r>
              <a:rPr lang="zh-CN" altLang="en-US" dirty="0">
                <a:effectLst/>
                <a:latin typeface="Arial" panose="020B0604020202020204" pitchFamily="34" charset="0"/>
              </a:rPr>
              <a:t>）链路预测。</a:t>
            </a:r>
            <a:endParaRPr lang="en-US" altLang="zh-CN" dirty="0"/>
          </a:p>
          <a:p>
            <a:r>
              <a:rPr lang="zh-CN" altLang="en-US" dirty="0"/>
              <a:t>（</a:t>
            </a:r>
            <a:r>
              <a:rPr lang="en-US" altLang="zh-CN" dirty="0"/>
              <a:t>1</a:t>
            </a:r>
            <a:r>
              <a:rPr lang="zh-CN" altLang="en-US" dirty="0"/>
              <a:t>）从时态知识图谱中提取事件，提取历史关系，进行时间依赖建模；</a:t>
            </a:r>
            <a:endParaRPr lang="en-US" altLang="zh-CN" dirty="0"/>
          </a:p>
          <a:p>
            <a:r>
              <a:rPr lang="zh-CN" altLang="en-US" dirty="0"/>
              <a:t>（</a:t>
            </a:r>
            <a:r>
              <a:rPr lang="en-US" altLang="zh-CN" dirty="0"/>
              <a:t>2</a:t>
            </a:r>
            <a:r>
              <a:rPr lang="zh-CN" altLang="en-US" dirty="0"/>
              <a:t>）构造原始图和边图，构造原始图和边图，形成</a:t>
            </a:r>
            <a:r>
              <a:rPr lang="en-US" altLang="zh-CN" dirty="0"/>
              <a:t>DGCN</a:t>
            </a:r>
            <a:r>
              <a:rPr lang="zh-CN" altLang="en-US" dirty="0"/>
              <a:t>，即双图卷积网络。</a:t>
            </a:r>
            <a:endParaRPr lang="en-US" altLang="zh-CN" dirty="0"/>
          </a:p>
          <a:p>
            <a:r>
              <a:rPr lang="zh-CN" altLang="en-US" dirty="0"/>
              <a:t>（</a:t>
            </a:r>
            <a:r>
              <a:rPr lang="en-US" altLang="zh-CN" dirty="0"/>
              <a:t>3</a:t>
            </a:r>
            <a:r>
              <a:rPr lang="zh-CN" altLang="en-US" dirty="0"/>
              <a:t>）链路预测。</a:t>
            </a:r>
          </a:p>
        </p:txBody>
      </p:sp>
      <p:sp>
        <p:nvSpPr>
          <p:cNvPr id="4" name="灯片编号占位符 3"/>
          <p:cNvSpPr>
            <a:spLocks noGrp="1"/>
          </p:cNvSpPr>
          <p:nvPr>
            <p:ph type="sldNum" sz="quarter" idx="10"/>
          </p:nvPr>
        </p:nvSpPr>
        <p:spPr/>
        <p:txBody>
          <a:bodyPr/>
          <a:lstStyle/>
          <a:p>
            <a:fld id="{20311778-5E3D-4D77-A70D-2361FA50AFDD}" type="slidenum">
              <a:rPr lang="zh-CN" altLang="en-US" smtClean="0"/>
              <a:t>8</a:t>
            </a:fld>
            <a:endParaRPr lang="zh-CN" altLang="en-US"/>
          </a:p>
        </p:txBody>
      </p:sp>
    </p:spTree>
    <p:extLst>
      <p:ext uri="{BB962C8B-B14F-4D97-AF65-F5344CB8AC3E}">
        <p14:creationId xmlns:p14="http://schemas.microsoft.com/office/powerpoint/2010/main" val="119131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、左图是</a:t>
            </a:r>
            <a:r>
              <a:rPr lang="en-US" altLang="zh-CN" dirty="0"/>
              <a:t>TSA</a:t>
            </a:r>
            <a:r>
              <a:rPr lang="zh-CN" altLang="en-US" dirty="0"/>
              <a:t>的结构图</a:t>
            </a:r>
            <a:endParaRPr lang="en-US" altLang="zh-CN" dirty="0"/>
          </a:p>
          <a:p>
            <a:r>
              <a:rPr lang="en-US" altLang="zh-CN" dirty="0"/>
              <a:t>2</a:t>
            </a:r>
            <a:r>
              <a:rPr lang="zh-CN" altLang="en-US" dirty="0"/>
              <a:t>、</a:t>
            </a:r>
            <a:r>
              <a:rPr lang="en-US" altLang="zh-CN" dirty="0"/>
              <a:t>intra-block</a:t>
            </a:r>
            <a:r>
              <a:rPr lang="zh-CN" altLang="en-US" dirty="0"/>
              <a:t>是块内，</a:t>
            </a:r>
            <a:r>
              <a:rPr lang="en-US" altLang="zh-CN" dirty="0"/>
              <a:t>inter-block</a:t>
            </a:r>
            <a:r>
              <a:rPr lang="zh-CN" altLang="en-US" dirty="0"/>
              <a:t>是块间</a:t>
            </a:r>
          </a:p>
        </p:txBody>
      </p:sp>
      <p:sp>
        <p:nvSpPr>
          <p:cNvPr id="4" name="灯片编号占位符 3"/>
          <p:cNvSpPr>
            <a:spLocks noGrp="1"/>
          </p:cNvSpPr>
          <p:nvPr>
            <p:ph type="sldNum" sz="quarter" idx="10"/>
          </p:nvPr>
        </p:nvSpPr>
        <p:spPr/>
        <p:txBody>
          <a:bodyPr/>
          <a:lstStyle/>
          <a:p>
            <a:fld id="{20311778-5E3D-4D77-A70D-2361FA50AFDD}" type="slidenum">
              <a:rPr lang="zh-CN" altLang="en-US" smtClean="0"/>
              <a:t>9</a:t>
            </a:fld>
            <a:endParaRPr lang="zh-CN" altLang="en-US"/>
          </a:p>
        </p:txBody>
      </p:sp>
    </p:spTree>
    <p:extLst>
      <p:ext uri="{BB962C8B-B14F-4D97-AF65-F5344CB8AC3E}">
        <p14:creationId xmlns:p14="http://schemas.microsoft.com/office/powerpoint/2010/main" val="227489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F2F2F2"/>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22C0167-E855-4D17-BF35-432B61D5C6E4}" type="datetimeFigureOut">
              <a:rPr lang="zh-CN" altLang="en-US"/>
              <a:t>2021/12/31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F3F989F-8D12-475D-9C50-23F49E8F4161}"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CF3E5-675B-440C-AA83-56C651DAE5D6}" type="datetimeFigureOut">
              <a:rPr lang="zh-CN" altLang="en-US" smtClean="0"/>
              <a:t>2021/12/31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2CC8A5-31B3-4E55-87D9-E629DD069B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CF3E5-675B-440C-AA83-56C651DAE5D6}" type="datetimeFigureOut">
              <a:rPr lang="zh-CN" altLang="en-US" smtClean="0"/>
              <a:t>2021/12/31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CC8A5-31B3-4E55-87D9-E629DD069B8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9024" y="0"/>
            <a:ext cx="5007917" cy="6858000"/>
          </a:xfrm>
          <a:prstGeom prst="rect">
            <a:avLst/>
          </a:prstGeom>
          <a:solidFill>
            <a:srgbClr val="345780"/>
          </a:solidFill>
          <a:ln>
            <a:solidFill>
              <a:srgbClr val="345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358002" y="998837"/>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47681" y="2612078"/>
            <a:ext cx="11450595"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800" fontAlgn="base">
              <a:spcBef>
                <a:spcPct val="0"/>
              </a:spcBef>
              <a:spcAft>
                <a:spcPct val="0"/>
              </a:spcAft>
              <a:tabLst>
                <a:tab pos="2865755" algn="l"/>
              </a:tabLst>
            </a:pPr>
            <a:r>
              <a:rPr lang="en-US" altLang="zh-CN" sz="2400" b="1" dirty="0">
                <a:solidFill>
                  <a:srgbClr val="345780"/>
                </a:solidFill>
                <a:latin typeface="+mn-ea"/>
                <a:ea typeface="+mn-ea"/>
                <a:sym typeface="Calibri" panose="020F0502020204030204" pitchFamily="34" charset="0"/>
              </a:rPr>
              <a:t>DACHA: A Dual Graph Convolution Based Temporal Knowledge Graph Representation Learning Method Using Historical Relation</a:t>
            </a:r>
            <a:endParaRPr lang="zh-CN" altLang="en-US" sz="2400" b="1" dirty="0">
              <a:solidFill>
                <a:srgbClr val="345780"/>
              </a:solidFill>
              <a:latin typeface="+mn-ea"/>
              <a:ea typeface="+mn-ea"/>
              <a:sym typeface="Calibri" panose="020F0502020204030204" pitchFamily="34" charset="0"/>
            </a:endParaRPr>
          </a:p>
        </p:txBody>
      </p:sp>
      <p:sp>
        <p:nvSpPr>
          <p:cNvPr id="67" name="椭圆 66"/>
          <p:cNvSpPr/>
          <p:nvPr/>
        </p:nvSpPr>
        <p:spPr>
          <a:xfrm>
            <a:off x="3567367" y="4477386"/>
            <a:ext cx="468069" cy="468069"/>
          </a:xfrm>
          <a:prstGeom prst="ellipse">
            <a:avLst/>
          </a:prstGeom>
          <a:solidFill>
            <a:srgbClr val="345780"/>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rgbClr val="212834"/>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017710" y="4535085"/>
            <a:ext cx="2762533"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800" fontAlgn="base">
              <a:spcBef>
                <a:spcPct val="0"/>
              </a:spcBef>
              <a:spcAft>
                <a:spcPct val="0"/>
              </a:spcAft>
              <a:tabLst>
                <a:tab pos="2865755" algn="l"/>
              </a:tabLst>
            </a:pPr>
            <a:r>
              <a:rPr lang="zh-CN" altLang="en-US"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rPr>
              <a:t>2021.12.31</a:t>
            </a:r>
            <a:endParaRPr lang="zh-CN" altLang="en-US"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6312174" y="4473316"/>
            <a:ext cx="468069" cy="468069"/>
          </a:xfrm>
          <a:prstGeom prst="ellipse">
            <a:avLst/>
          </a:prstGeom>
          <a:solidFill>
            <a:srgbClr val="345780"/>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solidFill>
                <a:srgbClr val="212834"/>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62516" y="4531016"/>
            <a:ext cx="2762533"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800" fontAlgn="base">
              <a:spcBef>
                <a:spcPct val="0"/>
              </a:spcBef>
              <a:spcAft>
                <a:spcPct val="0"/>
              </a:spcAft>
              <a:tabLst>
                <a:tab pos="2865755" algn="l"/>
              </a:tabLst>
            </a:pPr>
            <a:r>
              <a:rPr lang="zh-CN" altLang="en-US"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rPr>
              <a:t>汇报人：王天阳</a:t>
            </a:r>
          </a:p>
        </p:txBody>
      </p:sp>
      <p:grpSp>
        <p:nvGrpSpPr>
          <p:cNvPr id="72" name="Group 59"/>
          <p:cNvGrpSpPr>
            <a:grpSpLocks noChangeAspect="1"/>
          </p:cNvGrpSpPr>
          <p:nvPr/>
        </p:nvGrpSpPr>
        <p:grpSpPr bwMode="auto">
          <a:xfrm>
            <a:off x="3652872" y="4551022"/>
            <a:ext cx="290891" cy="317537"/>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grpSp>
      <p:grpSp>
        <p:nvGrpSpPr>
          <p:cNvPr id="79" name="Group 66"/>
          <p:cNvGrpSpPr>
            <a:grpSpLocks noChangeAspect="1"/>
          </p:cNvGrpSpPr>
          <p:nvPr/>
        </p:nvGrpSpPr>
        <p:grpSpPr bwMode="auto">
          <a:xfrm>
            <a:off x="6418151" y="4542797"/>
            <a:ext cx="256116" cy="277284"/>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121920" tIns="60960" rIns="121920" bIns="60960" numCol="1" anchor="t" anchorCtr="0" compatLnSpc="1"/>
            <a:lstStyle/>
            <a:p>
              <a:endParaRPr lang="zh-CN" altLang="en-US" sz="2400">
                <a:solidFill>
                  <a:srgbClr val="212834"/>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121920" tIns="60960" rIns="121920" bIns="60960" numCol="1" anchor="t" anchorCtr="0" compatLnSpc="1"/>
            <a:lstStyle/>
            <a:p>
              <a:endParaRPr lang="zh-CN" altLang="en-US" sz="2400" dirty="0">
                <a:solidFill>
                  <a:srgbClr val="212834"/>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121920" tIns="60960" rIns="121920" bIns="60960" numCol="1" anchor="t" anchorCtr="0" compatLnSpc="1"/>
            <a:lstStyle/>
            <a:p>
              <a:endParaRPr lang="zh-CN" altLang="en-US" sz="2400">
                <a:solidFill>
                  <a:srgbClr val="212834"/>
                </a:solidFill>
              </a:endParaRPr>
            </a:p>
          </p:txBody>
        </p:sp>
      </p:gr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4958" y="1306515"/>
            <a:ext cx="3336043" cy="1127763"/>
          </a:xfrm>
          <a:prstGeom prst="rect">
            <a:avLst/>
          </a:prstGeom>
        </p:spPr>
      </p:pic>
      <p:sp>
        <p:nvSpPr>
          <p:cNvPr id="22" name="矩形 21"/>
          <p:cNvSpPr/>
          <p:nvPr/>
        </p:nvSpPr>
        <p:spPr>
          <a:xfrm>
            <a:off x="3567367" y="3848709"/>
            <a:ext cx="5831970" cy="400110"/>
          </a:xfrm>
          <a:prstGeom prst="rect">
            <a:avLst/>
          </a:prstGeom>
          <a:noFill/>
        </p:spPr>
        <p:txBody>
          <a:bodyPr wrap="square" rtlCol="0">
            <a:spAutoFit/>
          </a:bodyPr>
          <a:lstStyle/>
          <a:p>
            <a:r>
              <a:rPr lang="zh-CN" altLang="en-US" sz="2000" spc="300" dirty="0">
                <a:solidFill>
                  <a:srgbClr val="345780"/>
                </a:solidFill>
                <a:latin typeface="方正宋刻本秀楷简体" panose="02000000000000000000" pitchFamily="2" charset="-122"/>
                <a:ea typeface="方正宋刻本秀楷简体" panose="02000000000000000000" pitchFamily="2" charset="-122"/>
              </a:rPr>
              <a:t>华中科技大学    </a:t>
            </a:r>
            <a:r>
              <a:rPr lang="en-US" altLang="zh-CN" sz="2000" spc="300" dirty="0">
                <a:solidFill>
                  <a:srgbClr val="345780"/>
                </a:solidFill>
                <a:latin typeface="方正宋刻本秀楷简体" panose="02000000000000000000" pitchFamily="2" charset="-122"/>
                <a:ea typeface="方正宋刻本秀楷简体" panose="02000000000000000000" pitchFamily="2" charset="-122"/>
              </a:rPr>
              <a:t>2021</a:t>
            </a:r>
            <a:r>
              <a:rPr lang="zh-CN" altLang="en-US" sz="2000" spc="300" dirty="0">
                <a:solidFill>
                  <a:srgbClr val="345780"/>
                </a:solidFill>
                <a:latin typeface="方正宋刻本秀楷简体" panose="02000000000000000000" pitchFamily="2" charset="-122"/>
                <a:ea typeface="方正宋刻本秀楷简体" panose="02000000000000000000" pitchFamily="2" charset="-122"/>
              </a:rPr>
              <a:t>级       硕</a:t>
            </a:r>
            <a:r>
              <a:rPr lang="en-US" altLang="zh-CN" sz="2000" spc="300" dirty="0">
                <a:solidFill>
                  <a:srgbClr val="345780"/>
                </a:solidFill>
                <a:latin typeface="方正宋刻本秀楷简体" panose="02000000000000000000" pitchFamily="2" charset="-122"/>
                <a:ea typeface="方正宋刻本秀楷简体" panose="02000000000000000000" pitchFamily="2" charset="-122"/>
              </a:rPr>
              <a:t>10</a:t>
            </a:r>
            <a:r>
              <a:rPr lang="zh-CN" altLang="en-US" sz="2000" spc="300" dirty="0">
                <a:solidFill>
                  <a:srgbClr val="345780"/>
                </a:solidFill>
                <a:latin typeface="方正宋刻本秀楷简体" panose="02000000000000000000" pitchFamily="2" charset="-122"/>
                <a:ea typeface="方正宋刻本秀楷简体" panose="02000000000000000000" pitchFamily="2" charset="-122"/>
              </a:rPr>
              <a:t>班</a:t>
            </a:r>
          </a:p>
        </p:txBody>
      </p:sp>
      <p:sp>
        <p:nvSpPr>
          <p:cNvPr id="6" name="文本框 5">
            <a:extLst>
              <a:ext uri="{FF2B5EF4-FFF2-40B4-BE49-F238E27FC236}">
                <a16:creationId xmlns:a16="http://schemas.microsoft.com/office/drawing/2014/main" id="{8785A04D-C2AD-4F23-8DD0-D55BC039AC0A}"/>
              </a:ext>
            </a:extLst>
          </p:cNvPr>
          <p:cNvSpPr txBox="1"/>
          <p:nvPr/>
        </p:nvSpPr>
        <p:spPr>
          <a:xfrm>
            <a:off x="2582703" y="3405112"/>
            <a:ext cx="7026593" cy="338554"/>
          </a:xfrm>
          <a:prstGeom prst="rect">
            <a:avLst/>
          </a:prstGeom>
          <a:noFill/>
        </p:spPr>
        <p:txBody>
          <a:bodyPr wrap="square" rtlCol="0">
            <a:spAutoFit/>
          </a:bodyPr>
          <a:lstStyle/>
          <a:p>
            <a:r>
              <a:rPr lang="en-US" altLang="zh-CN" sz="1600" b="1" dirty="0">
                <a:solidFill>
                  <a:srgbClr val="345780"/>
                </a:solidFill>
                <a:latin typeface="+mn-ea"/>
              </a:rPr>
              <a:t>DACHA</a:t>
            </a:r>
            <a:r>
              <a:rPr lang="zh-CN" altLang="en-US" sz="1600" b="1" dirty="0">
                <a:solidFill>
                  <a:srgbClr val="345780"/>
                </a:solidFill>
                <a:latin typeface="+mn-ea"/>
              </a:rPr>
              <a:t>：一种使用历史关系的基于双重图卷积的时间知识图谱表示学习方法</a:t>
            </a:r>
            <a:endParaRPr lang="en-US" altLang="zh-CN" sz="1600" b="1" dirty="0">
              <a:solidFill>
                <a:srgbClr val="345780"/>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4567378" y="290775"/>
            <a:ext cx="3057247"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研究方法及过程</a:t>
            </a:r>
          </a:p>
        </p:txBody>
      </p:sp>
      <p:sp>
        <p:nvSpPr>
          <p:cNvPr id="18" name="矩形 17"/>
          <p:cNvSpPr/>
          <p:nvPr/>
        </p:nvSpPr>
        <p:spPr>
          <a:xfrm>
            <a:off x="4966746" y="775384"/>
            <a:ext cx="2258503" cy="440890"/>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Research Methods And Processes</a:t>
            </a:r>
          </a:p>
          <a:p>
            <a:pPr algn="ctr"/>
            <a:endParaRPr lang="en-US" altLang="zh-CN" sz="1065" dirty="0">
              <a:solidFill>
                <a:srgbClr val="345780"/>
              </a:solidFill>
              <a:latin typeface="+mn-ea"/>
            </a:endParaRPr>
          </a:p>
        </p:txBody>
      </p:sp>
      <p:cxnSp>
        <p:nvCxnSpPr>
          <p:cNvPr id="19" name="直接连接符 18"/>
          <p:cNvCxnSpPr/>
          <p:nvPr/>
        </p:nvCxnSpPr>
        <p:spPr>
          <a:xfrm>
            <a:off x="5687366" y="1116107"/>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4137F1A-D75C-4C93-B665-93CC034C1A1B}"/>
              </a:ext>
            </a:extLst>
          </p:cNvPr>
          <p:cNvSpPr/>
          <p:nvPr/>
        </p:nvSpPr>
        <p:spPr>
          <a:xfrm>
            <a:off x="521388" y="1212384"/>
            <a:ext cx="3559122" cy="420884"/>
          </a:xfrm>
          <a:prstGeom prst="rect">
            <a:avLst/>
          </a:prstGeom>
        </p:spPr>
        <p:txBody>
          <a:bodyPr wrap="square">
            <a:spAutoFit/>
          </a:bodyPr>
          <a:lstStyle/>
          <a:p>
            <a:pPr algn="r"/>
            <a:r>
              <a:rPr lang="en-US" altLang="zh-CN" sz="2135" dirty="0">
                <a:solidFill>
                  <a:srgbClr val="345780"/>
                </a:solidFill>
                <a:latin typeface="+mn-ea"/>
              </a:rPr>
              <a:t>(2) DGCN</a:t>
            </a:r>
            <a:r>
              <a:rPr lang="zh-CN" altLang="en-US" sz="2135" dirty="0">
                <a:solidFill>
                  <a:srgbClr val="345780"/>
                </a:solidFill>
                <a:latin typeface="+mn-ea"/>
              </a:rPr>
              <a:t>（双重图卷积网络）</a:t>
            </a:r>
            <a:endParaRPr lang="en-US" altLang="zh-CN" sz="2135" dirty="0">
              <a:solidFill>
                <a:srgbClr val="345780"/>
              </a:solidFill>
              <a:latin typeface="+mn-ea"/>
            </a:endParaRPr>
          </a:p>
        </p:txBody>
      </p:sp>
      <p:sp>
        <p:nvSpPr>
          <p:cNvPr id="10" name="内容占位符 2">
            <a:extLst>
              <a:ext uri="{FF2B5EF4-FFF2-40B4-BE49-F238E27FC236}">
                <a16:creationId xmlns:a16="http://schemas.microsoft.com/office/drawing/2014/main" id="{2CED2FB6-EEC7-43E5-A274-A878A725F8E1}"/>
              </a:ext>
            </a:extLst>
          </p:cNvPr>
          <p:cNvSpPr txBox="1">
            <a:spLocks/>
          </p:cNvSpPr>
          <p:nvPr/>
        </p:nvSpPr>
        <p:spPr>
          <a:xfrm>
            <a:off x="521388" y="5316011"/>
            <a:ext cx="8156998" cy="1061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1800" dirty="0">
                <a:effectLst/>
                <a:latin typeface="Arial" panose="020B0604020202020204" pitchFamily="34" charset="0"/>
              </a:rPr>
              <a:t>首先构建基于历史关系的原始图和将历史关系视为节点的边图，一旦使用</a:t>
            </a:r>
            <a:r>
              <a:rPr lang="en-US" altLang="zh-CN" sz="1800" dirty="0">
                <a:effectLst/>
                <a:latin typeface="Arial" panose="020B0604020202020204" pitchFamily="34" charset="0"/>
              </a:rPr>
              <a:t>TSA</a:t>
            </a:r>
            <a:r>
              <a:rPr lang="zh-CN" altLang="en-US" sz="1800" dirty="0">
                <a:effectLst/>
                <a:latin typeface="Arial" panose="020B0604020202020204" pitchFamily="34" charset="0"/>
              </a:rPr>
              <a:t>获得每个历史关系的表示并初始化实体表示，就引入双重图卷积网络来从图的邻居结构对实体和历史关系的交互进行建模， 从而实现信息表示。</a:t>
            </a:r>
            <a:endParaRPr lang="en-US" altLang="zh-CN" sz="1800" dirty="0">
              <a:latin typeface="Arial" panose="020B0604020202020204" pitchFamily="34" charset="0"/>
            </a:endParaRPr>
          </a:p>
        </p:txBody>
      </p:sp>
      <p:pic>
        <p:nvPicPr>
          <p:cNvPr id="4" name="图片 3">
            <a:extLst>
              <a:ext uri="{FF2B5EF4-FFF2-40B4-BE49-F238E27FC236}">
                <a16:creationId xmlns:a16="http://schemas.microsoft.com/office/drawing/2014/main" id="{C1122E96-2404-4159-A55F-BE8B6F23E311}"/>
              </a:ext>
            </a:extLst>
          </p:cNvPr>
          <p:cNvPicPr>
            <a:picLocks noChangeAspect="1"/>
          </p:cNvPicPr>
          <p:nvPr/>
        </p:nvPicPr>
        <p:blipFill>
          <a:blip r:embed="rId3"/>
          <a:stretch>
            <a:fillRect/>
          </a:stretch>
        </p:blipFill>
        <p:spPr>
          <a:xfrm>
            <a:off x="521388" y="1700883"/>
            <a:ext cx="8156999" cy="3615128"/>
          </a:xfrm>
          <a:prstGeom prst="rect">
            <a:avLst/>
          </a:prstGeom>
        </p:spPr>
      </p:pic>
      <p:sp>
        <p:nvSpPr>
          <p:cNvPr id="11" name="内容占位符 2">
            <a:extLst>
              <a:ext uri="{FF2B5EF4-FFF2-40B4-BE49-F238E27FC236}">
                <a16:creationId xmlns:a16="http://schemas.microsoft.com/office/drawing/2014/main" id="{E4AA9F0C-98C4-42F2-9CD9-2AF5881F0BF4}"/>
              </a:ext>
            </a:extLst>
          </p:cNvPr>
          <p:cNvSpPr txBox="1">
            <a:spLocks/>
          </p:cNvSpPr>
          <p:nvPr/>
        </p:nvSpPr>
        <p:spPr>
          <a:xfrm>
            <a:off x="8766228" y="1422826"/>
            <a:ext cx="3006672" cy="47608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1800" dirty="0">
                <a:effectLst/>
                <a:latin typeface="Arial" panose="020B0604020202020204" pitchFamily="34" charset="0"/>
              </a:rPr>
              <a:t>为了使用历史关系中包含的重要信息来描绘实体，要构造原始图和边图。</a:t>
            </a:r>
            <a:endParaRPr lang="en-US" altLang="zh-CN" sz="1800" dirty="0">
              <a:effectLst/>
              <a:latin typeface="Arial" panose="020B0604020202020204" pitchFamily="34" charset="0"/>
            </a:endParaRPr>
          </a:p>
          <a:p>
            <a:pPr>
              <a:lnSpc>
                <a:spcPct val="110000"/>
              </a:lnSpc>
            </a:pPr>
            <a:r>
              <a:rPr lang="zh-CN" altLang="en-US" sz="1800" dirty="0">
                <a:latin typeface="Arial" panose="020B0604020202020204" pitchFamily="34" charset="0"/>
              </a:rPr>
              <a:t>利用构造的原始图和边图形成双重图卷积网络，从图的邻域结构显式地建模实体和历史关系的交互。通过聚合原始图中相邻实体的表示和边图中历史关系的表示来获得实体的表示。 类似地，在边图卷积中，通过聚合边图中邻居历史关系的表示和原始图中实体的表示来获得历史关系的表示。 </a:t>
            </a:r>
            <a:endParaRPr lang="en-US" altLang="zh-CN" sz="1800" dirty="0">
              <a:latin typeface="Arial" panose="020B0604020202020204" pitchFamily="34" charset="0"/>
            </a:endParaRPr>
          </a:p>
        </p:txBody>
      </p:sp>
    </p:spTree>
    <p:extLst>
      <p:ext uri="{BB962C8B-B14F-4D97-AF65-F5344CB8AC3E}">
        <p14:creationId xmlns:p14="http://schemas.microsoft.com/office/powerpoint/2010/main" val="17407118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4567378" y="290775"/>
            <a:ext cx="3057247"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研究方法及过程</a:t>
            </a:r>
          </a:p>
        </p:txBody>
      </p:sp>
      <p:sp>
        <p:nvSpPr>
          <p:cNvPr id="18" name="矩形 17"/>
          <p:cNvSpPr/>
          <p:nvPr/>
        </p:nvSpPr>
        <p:spPr>
          <a:xfrm>
            <a:off x="4966746" y="775384"/>
            <a:ext cx="2258503" cy="440890"/>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Research Methods And Processes</a:t>
            </a:r>
          </a:p>
          <a:p>
            <a:pPr algn="ctr"/>
            <a:endParaRPr lang="en-US" altLang="zh-CN" sz="1065" dirty="0">
              <a:solidFill>
                <a:srgbClr val="345780"/>
              </a:solidFill>
              <a:latin typeface="+mn-ea"/>
            </a:endParaRPr>
          </a:p>
        </p:txBody>
      </p:sp>
      <p:cxnSp>
        <p:nvCxnSpPr>
          <p:cNvPr id="19" name="直接连接符 18"/>
          <p:cNvCxnSpPr/>
          <p:nvPr/>
        </p:nvCxnSpPr>
        <p:spPr>
          <a:xfrm>
            <a:off x="5687367" y="1058957"/>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4137F1A-D75C-4C93-B665-93CC034C1A1B}"/>
              </a:ext>
            </a:extLst>
          </p:cNvPr>
          <p:cNvSpPr/>
          <p:nvPr/>
        </p:nvSpPr>
        <p:spPr>
          <a:xfrm>
            <a:off x="521388" y="1212384"/>
            <a:ext cx="1707462" cy="420884"/>
          </a:xfrm>
          <a:prstGeom prst="rect">
            <a:avLst/>
          </a:prstGeom>
        </p:spPr>
        <p:txBody>
          <a:bodyPr wrap="square">
            <a:spAutoFit/>
          </a:bodyPr>
          <a:lstStyle/>
          <a:p>
            <a:pPr algn="r"/>
            <a:r>
              <a:rPr lang="en-US" altLang="zh-CN" sz="2135" dirty="0">
                <a:solidFill>
                  <a:srgbClr val="345780"/>
                </a:solidFill>
                <a:latin typeface="+mn-ea"/>
              </a:rPr>
              <a:t>(3) </a:t>
            </a:r>
            <a:r>
              <a:rPr lang="zh-CN" altLang="en-US" sz="2135" dirty="0">
                <a:solidFill>
                  <a:srgbClr val="345780"/>
                </a:solidFill>
                <a:latin typeface="+mn-ea"/>
              </a:rPr>
              <a:t>链路预测</a:t>
            </a:r>
            <a:endParaRPr lang="en-US" altLang="zh-CN" sz="2135" dirty="0">
              <a:solidFill>
                <a:srgbClr val="345780"/>
              </a:solidFill>
              <a:latin typeface="+mn-ea"/>
            </a:endParaRPr>
          </a:p>
        </p:txBody>
      </p:sp>
      <p:sp>
        <p:nvSpPr>
          <p:cNvPr id="10" name="内容占位符 2">
            <a:extLst>
              <a:ext uri="{FF2B5EF4-FFF2-40B4-BE49-F238E27FC236}">
                <a16:creationId xmlns:a16="http://schemas.microsoft.com/office/drawing/2014/main" id="{2CED2FB6-EEC7-43E5-A274-A878A725F8E1}"/>
              </a:ext>
            </a:extLst>
          </p:cNvPr>
          <p:cNvSpPr txBox="1">
            <a:spLocks/>
          </p:cNvSpPr>
          <p:nvPr/>
        </p:nvSpPr>
        <p:spPr>
          <a:xfrm>
            <a:off x="601398" y="1700883"/>
            <a:ext cx="10577142" cy="19338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1800" dirty="0">
                <a:latin typeface="Arial" panose="020B0604020202020204" pitchFamily="34" charset="0"/>
              </a:rPr>
              <a:t>进行后</a:t>
            </a:r>
            <a:r>
              <a:rPr lang="en-US" altLang="zh-CN" sz="1800" dirty="0">
                <a:latin typeface="Arial" panose="020B0604020202020204" pitchFamily="34" charset="0"/>
              </a:rPr>
              <a:t>TSA</a:t>
            </a:r>
            <a:r>
              <a:rPr lang="zh-CN" altLang="en-US" sz="1800" dirty="0">
                <a:latin typeface="Arial" panose="020B0604020202020204" pitchFamily="34" charset="0"/>
              </a:rPr>
              <a:t>和</a:t>
            </a:r>
            <a:r>
              <a:rPr lang="en-US" altLang="zh-CN" sz="1800" dirty="0">
                <a:latin typeface="Arial" panose="020B0604020202020204" pitchFamily="34" charset="0"/>
              </a:rPr>
              <a:t>DGCN</a:t>
            </a:r>
            <a:r>
              <a:rPr lang="zh-CN" altLang="en-US" sz="1800" dirty="0">
                <a:latin typeface="Arial" panose="020B0604020202020204" pitchFamily="34" charset="0"/>
              </a:rPr>
              <a:t>后，来自图的邻居结构的时间信息和交互信息已被编码到实体和关系的表示中。</a:t>
            </a:r>
            <a:endParaRPr lang="en-US" altLang="zh-CN" sz="1800" dirty="0">
              <a:latin typeface="Arial" panose="020B0604020202020204" pitchFamily="34" charset="0"/>
            </a:endParaRPr>
          </a:p>
          <a:p>
            <a:pPr>
              <a:lnSpc>
                <a:spcPct val="110000"/>
              </a:lnSpc>
            </a:pPr>
            <a:r>
              <a:rPr lang="zh-CN" altLang="en-US" sz="1800" dirty="0">
                <a:effectLst/>
                <a:latin typeface="Arial" panose="020B0604020202020204" pitchFamily="34" charset="0"/>
              </a:rPr>
              <a:t>使用 </a:t>
            </a:r>
            <a:r>
              <a:rPr lang="en-US" altLang="zh-CN" sz="1800" dirty="0" err="1">
                <a:effectLst/>
                <a:latin typeface="Arial" panose="020B0604020202020204" pitchFamily="34" charset="0"/>
              </a:rPr>
              <a:t>DistMult</a:t>
            </a:r>
            <a:r>
              <a:rPr lang="en-US" altLang="zh-CN" sz="1800" dirty="0">
                <a:effectLst/>
                <a:latin typeface="Arial" panose="020B0604020202020204" pitchFamily="34" charset="0"/>
              </a:rPr>
              <a:t> </a:t>
            </a:r>
            <a:r>
              <a:rPr lang="zh-CN" altLang="en-US" sz="1800" dirty="0">
                <a:effectLst/>
                <a:latin typeface="Arial" panose="020B0604020202020204" pitchFamily="34" charset="0"/>
              </a:rPr>
              <a:t>模型来预测实体之间的关系或实体。</a:t>
            </a:r>
            <a:endParaRPr lang="en-US" altLang="zh-CN" sz="1800" dirty="0">
              <a:latin typeface="Arial" panose="020B0604020202020204" pitchFamily="34" charset="0"/>
            </a:endParaRPr>
          </a:p>
          <a:p>
            <a:pPr>
              <a:lnSpc>
                <a:spcPct val="110000"/>
              </a:lnSpc>
            </a:pPr>
            <a:r>
              <a:rPr lang="zh-CN" altLang="en-US" sz="1800" dirty="0">
                <a:latin typeface="Arial" panose="020B0604020202020204" pitchFamily="34" charset="0"/>
              </a:rPr>
              <a:t>将链路预测任务建模为一个排序问题，得分最高的即预测目标。</a:t>
            </a:r>
            <a:endParaRPr lang="en-US" altLang="zh-CN" sz="1800" dirty="0">
              <a:latin typeface="Arial" panose="020B0604020202020204" pitchFamily="34" charset="0"/>
            </a:endParaRPr>
          </a:p>
          <a:p>
            <a:pPr>
              <a:lnSpc>
                <a:spcPct val="110000"/>
              </a:lnSpc>
            </a:pPr>
            <a:r>
              <a:rPr lang="zh-CN" altLang="en-US" sz="1800" dirty="0">
                <a:latin typeface="Arial" panose="020B0604020202020204" pitchFamily="34" charset="0"/>
              </a:rPr>
              <a:t>以关系预测为例，通过计算得分函数可以预测实体之间的关系。</a:t>
            </a:r>
            <a:endParaRPr lang="en-US" altLang="zh-CN" sz="1800" dirty="0">
              <a:latin typeface="Arial" panose="020B0604020202020204" pitchFamily="34" charset="0"/>
            </a:endParaRPr>
          </a:p>
        </p:txBody>
      </p:sp>
    </p:spTree>
    <p:extLst>
      <p:ext uri="{BB962C8B-B14F-4D97-AF65-F5344CB8AC3E}">
        <p14:creationId xmlns:p14="http://schemas.microsoft.com/office/powerpoint/2010/main" val="2039819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4" name="矩形 3"/>
          <p:cNvSpPr/>
          <p:nvPr/>
        </p:nvSpPr>
        <p:spPr bwMode="auto">
          <a:xfrm>
            <a:off x="8288373" y="2818701"/>
            <a:ext cx="1483098" cy="748666"/>
          </a:xfrm>
          <a:prstGeom prst="rect">
            <a:avLst/>
          </a:prstGeom>
        </p:spPr>
        <p:txBody>
          <a:bodyPr wrap="none">
            <a:spAutoFit/>
          </a:bodyPr>
          <a:lstStyle/>
          <a:p>
            <a:pPr algn="ctr">
              <a:defRPr/>
            </a:pPr>
            <a:r>
              <a:rPr lang="zh-CN" altLang="en-US" sz="4265" b="1" kern="100" spc="800" dirty="0">
                <a:solidFill>
                  <a:srgbClr val="345780"/>
                </a:solidFill>
                <a:latin typeface="+mn-ea"/>
                <a:cs typeface="Times New Roman" panose="02020603050405020304" pitchFamily="18" charset="0"/>
              </a:rPr>
              <a:t>实验</a:t>
            </a:r>
          </a:p>
        </p:txBody>
      </p:sp>
      <p:sp>
        <p:nvSpPr>
          <p:cNvPr id="5" name="矩形 4"/>
          <p:cNvSpPr/>
          <p:nvPr/>
        </p:nvSpPr>
        <p:spPr>
          <a:xfrm>
            <a:off x="8253908" y="3567367"/>
            <a:ext cx="1552027" cy="276999"/>
          </a:xfrm>
          <a:prstGeom prst="rect">
            <a:avLst/>
          </a:prstGeom>
        </p:spPr>
        <p:txBody>
          <a:bodyPr wrap="none">
            <a:spAutoFit/>
          </a:bodyPr>
          <a:lstStyle/>
          <a:p>
            <a:pPr algn="ctr"/>
            <a:r>
              <a:rPr lang="en-US" altLang="zh-CN" sz="1200" spc="400" dirty="0">
                <a:solidFill>
                  <a:srgbClr val="292D2E"/>
                </a:solidFill>
                <a:latin typeface="+mn-ea"/>
              </a:rPr>
              <a:t>Experiments</a:t>
            </a:r>
          </a:p>
        </p:txBody>
      </p:sp>
      <p:sp>
        <p:nvSpPr>
          <p:cNvPr id="2" name="矩形: 圆角 1"/>
          <p:cNvSpPr/>
          <p:nvPr/>
        </p:nvSpPr>
        <p:spPr>
          <a:xfrm>
            <a:off x="-2152262" y="2114939"/>
            <a:ext cx="8354617" cy="2356157"/>
          </a:xfrm>
          <a:prstGeom prst="roundRect">
            <a:avLst>
              <a:gd name="adj" fmla="val 50000"/>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4135301" y="2424636"/>
            <a:ext cx="1736763" cy="17367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335" b="1" dirty="0">
                <a:solidFill>
                  <a:srgbClr val="345780"/>
                </a:solidFill>
                <a:latin typeface="+mn-ea"/>
              </a:rPr>
              <a:t>叁</a:t>
            </a:r>
          </a:p>
        </p:txBody>
      </p:sp>
      <p:cxnSp>
        <p:nvCxnSpPr>
          <p:cNvPr id="11" name="直接连接符 10"/>
          <p:cNvCxnSpPr/>
          <p:nvPr/>
        </p:nvCxnSpPr>
        <p:spPr>
          <a:xfrm>
            <a:off x="6368884" y="3995477"/>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68886" y="2721366"/>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24" name="Freeform 5"/>
          <p:cNvSpPr/>
          <p:nvPr/>
        </p:nvSpPr>
        <p:spPr bwMode="auto">
          <a:xfrm>
            <a:off x="1841607" y="5151046"/>
            <a:ext cx="906939" cy="297356"/>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rgbClr val="345780"/>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25" name="Freeform 6"/>
          <p:cNvSpPr/>
          <p:nvPr/>
        </p:nvSpPr>
        <p:spPr bwMode="auto">
          <a:xfrm>
            <a:off x="3406978" y="4091179"/>
            <a:ext cx="671177" cy="494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6" name="Freeform 7"/>
          <p:cNvSpPr/>
          <p:nvPr/>
        </p:nvSpPr>
        <p:spPr bwMode="auto">
          <a:xfrm>
            <a:off x="3629996" y="3041934"/>
            <a:ext cx="728525" cy="318596"/>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7" name="Freeform 8"/>
          <p:cNvSpPr/>
          <p:nvPr/>
        </p:nvSpPr>
        <p:spPr bwMode="auto">
          <a:xfrm>
            <a:off x="3115994" y="1818522"/>
            <a:ext cx="518252" cy="647813"/>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8" name="Freeform 9"/>
          <p:cNvSpPr/>
          <p:nvPr/>
        </p:nvSpPr>
        <p:spPr bwMode="auto">
          <a:xfrm>
            <a:off x="2187815" y="1444702"/>
            <a:ext cx="212397" cy="720029"/>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9" name="Freeform 10"/>
          <p:cNvSpPr/>
          <p:nvPr/>
        </p:nvSpPr>
        <p:spPr bwMode="auto">
          <a:xfrm>
            <a:off x="465268" y="4086931"/>
            <a:ext cx="669053" cy="494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0" name="Freeform 11"/>
          <p:cNvSpPr/>
          <p:nvPr/>
        </p:nvSpPr>
        <p:spPr bwMode="auto">
          <a:xfrm>
            <a:off x="184903" y="3039810"/>
            <a:ext cx="728525" cy="316473"/>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1" name="Freeform 12"/>
          <p:cNvSpPr/>
          <p:nvPr/>
        </p:nvSpPr>
        <p:spPr bwMode="auto">
          <a:xfrm>
            <a:off x="909179" y="1814274"/>
            <a:ext cx="518252" cy="649937"/>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2" name="Freeform 13"/>
          <p:cNvSpPr>
            <a:spLocks noEditPoints="1"/>
          </p:cNvSpPr>
          <p:nvPr/>
        </p:nvSpPr>
        <p:spPr bwMode="auto">
          <a:xfrm>
            <a:off x="1106710" y="2360136"/>
            <a:ext cx="2349121" cy="2869496"/>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3457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3" name="Oval 14"/>
          <p:cNvSpPr>
            <a:spLocks noChangeArrowheads="1"/>
          </p:cNvSpPr>
          <p:nvPr/>
        </p:nvSpPr>
        <p:spPr bwMode="auto">
          <a:xfrm>
            <a:off x="1563364" y="2789181"/>
            <a:ext cx="1501653" cy="1499529"/>
          </a:xfrm>
          <a:prstGeom prst="ellipse">
            <a:avLst/>
          </a:prstGeom>
          <a:solidFill>
            <a:srgbClr val="345780"/>
          </a:solidFill>
          <a:ln>
            <a:noFill/>
          </a:ln>
          <a:effectLst/>
        </p:spPr>
        <p:txBody>
          <a:bodyPr vert="horz" wrap="square" lIns="121920" tIns="60960" rIns="121920" bIns="60960" numCol="1" anchor="t" anchorCtr="0" compatLnSpc="1"/>
          <a:lstStyle/>
          <a:p>
            <a:endParaRPr lang="zh-CN" altLang="en-US" sz="2400">
              <a:solidFill>
                <a:prstClr val="black"/>
              </a:solidFill>
            </a:endParaRPr>
          </a:p>
        </p:txBody>
      </p:sp>
      <p:sp>
        <p:nvSpPr>
          <p:cNvPr id="34" name="Oval 15"/>
          <p:cNvSpPr>
            <a:spLocks noChangeArrowheads="1"/>
          </p:cNvSpPr>
          <p:nvPr/>
        </p:nvSpPr>
        <p:spPr bwMode="auto">
          <a:xfrm>
            <a:off x="1712044" y="2937859"/>
            <a:ext cx="1204297" cy="1202171"/>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endParaRPr>
          </a:p>
        </p:txBody>
      </p:sp>
      <p:sp>
        <p:nvSpPr>
          <p:cNvPr id="35" name="Oval 16"/>
          <p:cNvSpPr>
            <a:spLocks noChangeArrowheads="1"/>
          </p:cNvSpPr>
          <p:nvPr/>
        </p:nvSpPr>
        <p:spPr bwMode="auto">
          <a:xfrm>
            <a:off x="1841607" y="3067422"/>
            <a:ext cx="947295" cy="945172"/>
          </a:xfrm>
          <a:prstGeom prst="ellipse">
            <a:avLst/>
          </a:prstGeom>
          <a:solidFill>
            <a:srgbClr val="345780"/>
          </a:solidFill>
          <a:ln>
            <a:noFill/>
          </a:ln>
          <a:effectLst/>
        </p:spPr>
        <p:txBody>
          <a:bodyPr vert="horz" wrap="square" lIns="121920" tIns="60960" rIns="121920" bIns="60960" numCol="1" anchor="t" anchorCtr="0" compatLnSpc="1"/>
          <a:lstStyle/>
          <a:p>
            <a:endParaRPr lang="zh-CN" altLang="en-US" sz="2400">
              <a:solidFill>
                <a:prstClr val="black"/>
              </a:solidFill>
            </a:endParaRPr>
          </a:p>
        </p:txBody>
      </p:sp>
      <p:sp>
        <p:nvSpPr>
          <p:cNvPr id="36" name="Oval 17"/>
          <p:cNvSpPr>
            <a:spLocks noChangeArrowheads="1"/>
          </p:cNvSpPr>
          <p:nvPr/>
        </p:nvSpPr>
        <p:spPr bwMode="auto">
          <a:xfrm>
            <a:off x="1981789" y="3205481"/>
            <a:ext cx="666929" cy="666929"/>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endParaRPr>
          </a:p>
        </p:txBody>
      </p:sp>
      <p:sp>
        <p:nvSpPr>
          <p:cNvPr id="37" name="Oval 18"/>
          <p:cNvSpPr>
            <a:spLocks noChangeArrowheads="1"/>
          </p:cNvSpPr>
          <p:nvPr/>
        </p:nvSpPr>
        <p:spPr bwMode="auto">
          <a:xfrm>
            <a:off x="2107103" y="3328673"/>
            <a:ext cx="416299" cy="420548"/>
          </a:xfrm>
          <a:prstGeom prst="ellipse">
            <a:avLst/>
          </a:prstGeom>
          <a:solidFill>
            <a:srgbClr val="345780"/>
          </a:solidFill>
          <a:ln>
            <a:noFill/>
          </a:ln>
          <a:effectLst/>
        </p:spPr>
        <p:txBody>
          <a:bodyPr vert="horz" wrap="square" lIns="121920" tIns="60960" rIns="121920" bIns="60960" numCol="1" anchor="t" anchorCtr="0" compatLnSpc="1"/>
          <a:lstStyle/>
          <a:p>
            <a:endParaRPr lang="zh-CN" altLang="en-US" sz="2400">
              <a:solidFill>
                <a:prstClr val="black"/>
              </a:solidFill>
            </a:endParaRPr>
          </a:p>
        </p:txBody>
      </p:sp>
      <p:sp>
        <p:nvSpPr>
          <p:cNvPr id="40" name="Oval 19"/>
          <p:cNvSpPr>
            <a:spLocks noChangeArrowheads="1"/>
          </p:cNvSpPr>
          <p:nvPr/>
        </p:nvSpPr>
        <p:spPr bwMode="auto">
          <a:xfrm>
            <a:off x="2236666" y="3462481"/>
            <a:ext cx="157175" cy="155052"/>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endParaRPr>
          </a:p>
        </p:txBody>
      </p:sp>
      <p:sp>
        <p:nvSpPr>
          <p:cNvPr id="41" name="Freeform 20"/>
          <p:cNvSpPr/>
          <p:nvPr/>
        </p:nvSpPr>
        <p:spPr bwMode="auto">
          <a:xfrm>
            <a:off x="2315253" y="2661742"/>
            <a:ext cx="885699" cy="887823"/>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2" name="Freeform 21"/>
          <p:cNvSpPr/>
          <p:nvPr/>
        </p:nvSpPr>
        <p:spPr bwMode="auto">
          <a:xfrm>
            <a:off x="2315253" y="2661742"/>
            <a:ext cx="885699" cy="887823"/>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endParaRPr>
          </a:p>
        </p:txBody>
      </p:sp>
      <p:sp>
        <p:nvSpPr>
          <p:cNvPr id="45" name="矩形 4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3294269" y="1440086"/>
            <a:ext cx="1300358" cy="420564"/>
          </a:xfrm>
          <a:prstGeom prst="rect">
            <a:avLst/>
          </a:prstGeom>
        </p:spPr>
        <p:txBody>
          <a:bodyPr wrap="square">
            <a:spAutoFit/>
          </a:bodyPr>
          <a:lstStyle/>
          <a:p>
            <a:pPr fontAlgn="base">
              <a:spcBef>
                <a:spcPct val="0"/>
              </a:spcBef>
              <a:spcAft>
                <a:spcPct val="0"/>
              </a:spcAft>
            </a:pPr>
            <a:r>
              <a:rPr lang="zh-CN" altLang="en-US" sz="2135" dirty="0">
                <a:solidFill>
                  <a:srgbClr val="345780"/>
                </a:solidFill>
                <a:latin typeface="+mn-ea"/>
                <a:sym typeface="Calibri" panose="020F0502020204030204" pitchFamily="34" charset="0"/>
              </a:rPr>
              <a:t>数据集：</a:t>
            </a:r>
          </a:p>
        </p:txBody>
      </p:sp>
      <p:sp>
        <p:nvSpPr>
          <p:cNvPr id="49" name="矩形 48"/>
          <p:cNvSpPr/>
          <p:nvPr/>
        </p:nvSpPr>
        <p:spPr bwMode="auto">
          <a:xfrm>
            <a:off x="5593296" y="290775"/>
            <a:ext cx="1005403"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实验</a:t>
            </a:r>
          </a:p>
        </p:txBody>
      </p:sp>
      <p:cxnSp>
        <p:nvCxnSpPr>
          <p:cNvPr id="51" name="直接连接符 50"/>
          <p:cNvCxnSpPr/>
          <p:nvPr/>
        </p:nvCxnSpPr>
        <p:spPr>
          <a:xfrm>
            <a:off x="5687363" y="1014049"/>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279F5EBD-E367-4C62-87DD-EFFA9DF663A8}"/>
              </a:ext>
            </a:extLst>
          </p:cNvPr>
          <p:cNvSpPr/>
          <p:nvPr/>
        </p:nvSpPr>
        <p:spPr>
          <a:xfrm>
            <a:off x="5613335" y="775384"/>
            <a:ext cx="965329" cy="276999"/>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Experiments</a:t>
            </a:r>
            <a:endParaRPr lang="en-US" altLang="zh-CN" sz="1065" dirty="0">
              <a:solidFill>
                <a:srgbClr val="345780"/>
              </a:solidFill>
              <a:latin typeface="+mn-ea"/>
            </a:endParaRPr>
          </a:p>
        </p:txBody>
      </p:sp>
      <p:pic>
        <p:nvPicPr>
          <p:cNvPr id="4" name="图片 3">
            <a:extLst>
              <a:ext uri="{FF2B5EF4-FFF2-40B4-BE49-F238E27FC236}">
                <a16:creationId xmlns:a16="http://schemas.microsoft.com/office/drawing/2014/main" id="{19853799-2AFC-4E9B-8404-117B563999A3}"/>
              </a:ext>
            </a:extLst>
          </p:cNvPr>
          <p:cNvPicPr>
            <a:picLocks noChangeAspect="1"/>
          </p:cNvPicPr>
          <p:nvPr/>
        </p:nvPicPr>
        <p:blipFill>
          <a:blip r:embed="rId4"/>
          <a:stretch>
            <a:fillRect/>
          </a:stretch>
        </p:blipFill>
        <p:spPr>
          <a:xfrm>
            <a:off x="4481955" y="1191356"/>
            <a:ext cx="7328030" cy="770191"/>
          </a:xfrm>
          <a:prstGeom prst="rect">
            <a:avLst/>
          </a:prstGeom>
        </p:spPr>
      </p:pic>
      <p:sp>
        <p:nvSpPr>
          <p:cNvPr id="69" name="内容占位符 2">
            <a:extLst>
              <a:ext uri="{FF2B5EF4-FFF2-40B4-BE49-F238E27FC236}">
                <a16:creationId xmlns:a16="http://schemas.microsoft.com/office/drawing/2014/main" id="{49B8DBC5-DA7C-489F-A895-1435041F247B}"/>
              </a:ext>
            </a:extLst>
          </p:cNvPr>
          <p:cNvSpPr txBox="1">
            <a:spLocks/>
          </p:cNvSpPr>
          <p:nvPr/>
        </p:nvSpPr>
        <p:spPr>
          <a:xfrm>
            <a:off x="4477465" y="2050394"/>
            <a:ext cx="7416926" cy="2442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1800" dirty="0"/>
              <a:t>数据集GDELT18：从时间粒度为 15 分钟的</a:t>
            </a:r>
            <a:r>
              <a:rPr lang="en-US" altLang="zh-CN" sz="1800" dirty="0"/>
              <a:t>GDELT</a:t>
            </a:r>
            <a:r>
              <a:rPr lang="zh-CN" altLang="en-US" sz="1800" dirty="0"/>
              <a:t>数据库中收集，包含包含2018年1月1日至2018年1月31日的事件记录，时间步长设置为1天。</a:t>
            </a:r>
            <a:endParaRPr lang="en-US" altLang="zh-CN" sz="1800" dirty="0"/>
          </a:p>
          <a:p>
            <a:pPr>
              <a:lnSpc>
                <a:spcPct val="130000"/>
              </a:lnSpc>
            </a:pPr>
            <a:r>
              <a:rPr lang="zh-CN" altLang="en-US" sz="1800" dirty="0"/>
              <a:t>数据集ICEWS18：从时间粒度为 24 小时的ICEWS数据库中收集，包含2018年1月1日至2018年10月31日的事件记录，时间步长设置为1天。 </a:t>
            </a:r>
            <a:endParaRPr lang="en-US" altLang="zh-CN" sz="1800" dirty="0"/>
          </a:p>
          <a:p>
            <a:pPr>
              <a:lnSpc>
                <a:spcPct val="130000"/>
              </a:lnSpc>
            </a:pPr>
            <a:r>
              <a:rPr lang="zh-CN" altLang="en-US" sz="1800" dirty="0"/>
              <a:t>两个数据集按时间顺序拆分，其中 80% 用于训练，10% 用于验证，10% 用于测试。 数据集的详细统计数据如上表所示。</a:t>
            </a:r>
          </a:p>
        </p:txBody>
      </p:sp>
      <p:sp>
        <p:nvSpPr>
          <p:cNvPr id="70" name="内容占位符 2">
            <a:extLst>
              <a:ext uri="{FF2B5EF4-FFF2-40B4-BE49-F238E27FC236}">
                <a16:creationId xmlns:a16="http://schemas.microsoft.com/office/drawing/2014/main" id="{3E818D88-BD83-4867-9F38-17039AD16BFF}"/>
              </a:ext>
            </a:extLst>
          </p:cNvPr>
          <p:cNvSpPr txBox="1">
            <a:spLocks/>
          </p:cNvSpPr>
          <p:nvPr/>
        </p:nvSpPr>
        <p:spPr>
          <a:xfrm>
            <a:off x="4477465" y="4581818"/>
            <a:ext cx="7416926" cy="15007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1800" dirty="0"/>
              <a:t>双图卷积网络中的层数设置为</a:t>
            </a:r>
            <a:r>
              <a:rPr lang="en-US" altLang="zh-CN" sz="1800" dirty="0"/>
              <a:t>2</a:t>
            </a:r>
            <a:r>
              <a:rPr lang="zh-CN" altLang="en-US" sz="1800" dirty="0"/>
              <a:t>。时间自注意力历史关系编码器中的块数设置为</a:t>
            </a:r>
            <a:r>
              <a:rPr lang="en-US" altLang="zh-CN" sz="1800" dirty="0"/>
              <a:t>5</a:t>
            </a:r>
            <a:r>
              <a:rPr lang="zh-CN" altLang="en-US" sz="1800" dirty="0"/>
              <a:t>。隐藏单元的数量设置为</a:t>
            </a:r>
            <a:r>
              <a:rPr lang="en-US" altLang="zh-CN" sz="1800" dirty="0"/>
              <a:t>100</a:t>
            </a:r>
            <a:r>
              <a:rPr lang="zh-CN" altLang="en-US" sz="1800" dirty="0"/>
              <a:t>。使用</a:t>
            </a:r>
            <a:r>
              <a:rPr lang="en-US" altLang="zh-CN" sz="1800" dirty="0"/>
              <a:t>Adam </a:t>
            </a:r>
            <a:r>
              <a:rPr lang="zh-CN" altLang="en-US" sz="1800" dirty="0"/>
              <a:t>优化</a:t>
            </a:r>
            <a:r>
              <a:rPr lang="en-US" altLang="zh-CN" sz="1800" dirty="0"/>
              <a:t>DACHA</a:t>
            </a:r>
            <a:r>
              <a:rPr lang="zh-CN" altLang="en-US" sz="1800" dirty="0"/>
              <a:t>的参数。 </a:t>
            </a:r>
            <a:r>
              <a:rPr lang="en-US" altLang="zh-CN" sz="1800" dirty="0"/>
              <a:t>epoch </a:t>
            </a:r>
            <a:r>
              <a:rPr lang="zh-CN" altLang="en-US" sz="1800" dirty="0"/>
              <a:t>数设置为 </a:t>
            </a:r>
            <a:r>
              <a:rPr lang="en-US" altLang="zh-CN" sz="1800" dirty="0"/>
              <a:t>100</a:t>
            </a:r>
            <a:r>
              <a:rPr lang="zh-CN" altLang="en-US" sz="1800" dirty="0"/>
              <a:t>。初始学习率设置为 </a:t>
            </a:r>
            <a:r>
              <a:rPr lang="en-US" altLang="zh-CN" sz="1800" dirty="0"/>
              <a:t>0.01</a:t>
            </a:r>
            <a:r>
              <a:rPr lang="zh-CN" altLang="en-US" sz="1800" dirty="0"/>
              <a:t>，每 </a:t>
            </a:r>
            <a:r>
              <a:rPr lang="en-US" altLang="zh-CN" sz="1800" dirty="0"/>
              <a:t>10 </a:t>
            </a:r>
            <a:r>
              <a:rPr lang="zh-CN" altLang="en-US" sz="1800" dirty="0"/>
              <a:t>个 </a:t>
            </a:r>
            <a:r>
              <a:rPr lang="en-US" altLang="zh-CN" sz="1800" dirty="0"/>
              <a:t>epoch </a:t>
            </a:r>
            <a:r>
              <a:rPr lang="zh-CN" altLang="en-US" sz="1800" dirty="0"/>
              <a:t>衰减率为 </a:t>
            </a:r>
            <a:r>
              <a:rPr lang="en-US" altLang="zh-CN" sz="1800" dirty="0"/>
              <a:t>0.6</a:t>
            </a:r>
            <a:r>
              <a:rPr lang="zh-CN" altLang="en-US" sz="1800" dirty="0"/>
              <a:t>。 批量大小设置为 </a:t>
            </a:r>
            <a:r>
              <a:rPr lang="en-US" altLang="zh-CN" sz="1800" dirty="0"/>
              <a:t>64</a:t>
            </a:r>
            <a:r>
              <a:rPr lang="zh-CN" altLang="en-US" sz="1800" dirty="0"/>
              <a:t>。表示的维度设置为 </a:t>
            </a:r>
            <a:r>
              <a:rPr lang="en-US" altLang="zh-CN" sz="1800" dirty="0"/>
              <a:t>200</a:t>
            </a:r>
            <a:r>
              <a:rPr lang="zh-CN" altLang="en-US" sz="1800" dirty="0"/>
              <a:t>。</a:t>
            </a:r>
          </a:p>
        </p:txBody>
      </p:sp>
      <p:sp>
        <p:nvSpPr>
          <p:cNvPr id="71" name="矩形 7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BCC3F47D-E65D-4A26-9A00-827013EDDFBB}"/>
              </a:ext>
            </a:extLst>
          </p:cNvPr>
          <p:cNvSpPr/>
          <p:nvPr/>
        </p:nvSpPr>
        <p:spPr>
          <a:xfrm>
            <a:off x="3115994" y="4581327"/>
            <a:ext cx="1300358" cy="420884"/>
          </a:xfrm>
          <a:prstGeom prst="rect">
            <a:avLst/>
          </a:prstGeom>
        </p:spPr>
        <p:txBody>
          <a:bodyPr wrap="square">
            <a:spAutoFit/>
          </a:bodyPr>
          <a:lstStyle/>
          <a:p>
            <a:pPr fontAlgn="base">
              <a:spcBef>
                <a:spcPct val="0"/>
              </a:spcBef>
              <a:spcAft>
                <a:spcPct val="0"/>
              </a:spcAft>
            </a:pPr>
            <a:r>
              <a:rPr lang="zh-CN" altLang="en-US" sz="2135" dirty="0">
                <a:solidFill>
                  <a:srgbClr val="345780"/>
                </a:solidFill>
                <a:latin typeface="+mn-ea"/>
                <a:sym typeface="Calibri" panose="020F0502020204030204" pitchFamily="34" charset="0"/>
              </a:rPr>
              <a:t>参数设置：</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A4137F1A-D75C-4C93-B665-93CC034C1A1B}"/>
              </a:ext>
            </a:extLst>
          </p:cNvPr>
          <p:cNvSpPr/>
          <p:nvPr/>
        </p:nvSpPr>
        <p:spPr>
          <a:xfrm>
            <a:off x="521388" y="1212384"/>
            <a:ext cx="4382082" cy="420884"/>
          </a:xfrm>
          <a:prstGeom prst="rect">
            <a:avLst/>
          </a:prstGeom>
        </p:spPr>
        <p:txBody>
          <a:bodyPr wrap="square">
            <a:spAutoFit/>
          </a:bodyPr>
          <a:lstStyle/>
          <a:p>
            <a:pPr algn="r"/>
            <a:r>
              <a:rPr lang="zh-CN" altLang="en-US" sz="2135" dirty="0">
                <a:solidFill>
                  <a:srgbClr val="345780"/>
                </a:solidFill>
                <a:latin typeface="+mn-ea"/>
              </a:rPr>
              <a:t>和静态</a:t>
            </a:r>
            <a:r>
              <a:rPr lang="en-US" altLang="zh-CN" sz="2135" dirty="0">
                <a:solidFill>
                  <a:srgbClr val="345780"/>
                </a:solidFill>
                <a:latin typeface="+mn-ea"/>
              </a:rPr>
              <a:t>KG</a:t>
            </a:r>
            <a:r>
              <a:rPr lang="zh-CN" altLang="en-US" sz="2135" dirty="0">
                <a:solidFill>
                  <a:srgbClr val="345780"/>
                </a:solidFill>
                <a:latin typeface="+mn-ea"/>
              </a:rPr>
              <a:t>和</a:t>
            </a:r>
            <a:r>
              <a:rPr lang="en-US" altLang="zh-CN" sz="2135" dirty="0">
                <a:solidFill>
                  <a:srgbClr val="345780"/>
                </a:solidFill>
                <a:latin typeface="+mn-ea"/>
              </a:rPr>
              <a:t>TKG</a:t>
            </a:r>
            <a:r>
              <a:rPr lang="zh-CN" altLang="en-US" sz="2135" dirty="0">
                <a:solidFill>
                  <a:srgbClr val="345780"/>
                </a:solidFill>
                <a:latin typeface="+mn-ea"/>
              </a:rPr>
              <a:t>表征学习方法比较：</a:t>
            </a:r>
            <a:endParaRPr lang="en-US" altLang="zh-CN" sz="2135" dirty="0">
              <a:solidFill>
                <a:srgbClr val="345780"/>
              </a:solidFill>
              <a:latin typeface="+mn-ea"/>
            </a:endParaRPr>
          </a:p>
        </p:txBody>
      </p:sp>
      <p:sp>
        <p:nvSpPr>
          <p:cNvPr id="11" name="矩形 10">
            <a:extLst>
              <a:ext uri="{FF2B5EF4-FFF2-40B4-BE49-F238E27FC236}">
                <a16:creationId xmlns:a16="http://schemas.microsoft.com/office/drawing/2014/main" id="{D02B8B58-6EE5-43DB-BBD8-6362DE0AD9FA}"/>
              </a:ext>
            </a:extLst>
          </p:cNvPr>
          <p:cNvSpPr/>
          <p:nvPr/>
        </p:nvSpPr>
        <p:spPr bwMode="auto">
          <a:xfrm>
            <a:off x="5593296" y="290775"/>
            <a:ext cx="1005403"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实验</a:t>
            </a:r>
          </a:p>
        </p:txBody>
      </p:sp>
      <p:cxnSp>
        <p:nvCxnSpPr>
          <p:cNvPr id="12" name="直接连接符 11">
            <a:extLst>
              <a:ext uri="{FF2B5EF4-FFF2-40B4-BE49-F238E27FC236}">
                <a16:creationId xmlns:a16="http://schemas.microsoft.com/office/drawing/2014/main" id="{DC5615B6-6E13-4532-AF02-CAF3625752B0}"/>
              </a:ext>
            </a:extLst>
          </p:cNvPr>
          <p:cNvCxnSpPr/>
          <p:nvPr/>
        </p:nvCxnSpPr>
        <p:spPr>
          <a:xfrm>
            <a:off x="5687363" y="1014049"/>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9B8804C-2252-409E-ADA8-A0686635CF45}"/>
              </a:ext>
            </a:extLst>
          </p:cNvPr>
          <p:cNvSpPr/>
          <p:nvPr/>
        </p:nvSpPr>
        <p:spPr>
          <a:xfrm>
            <a:off x="5613335" y="775384"/>
            <a:ext cx="965329" cy="276999"/>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Experiments</a:t>
            </a:r>
            <a:endParaRPr lang="en-US" altLang="zh-CN" sz="1065" dirty="0">
              <a:solidFill>
                <a:srgbClr val="345780"/>
              </a:solidFill>
              <a:latin typeface="+mn-ea"/>
            </a:endParaRPr>
          </a:p>
        </p:txBody>
      </p:sp>
      <p:pic>
        <p:nvPicPr>
          <p:cNvPr id="3" name="图片 2">
            <a:extLst>
              <a:ext uri="{FF2B5EF4-FFF2-40B4-BE49-F238E27FC236}">
                <a16:creationId xmlns:a16="http://schemas.microsoft.com/office/drawing/2014/main" id="{71C0251D-470A-4BB7-BEDE-7EE05F1ACDB9}"/>
              </a:ext>
            </a:extLst>
          </p:cNvPr>
          <p:cNvPicPr>
            <a:picLocks noChangeAspect="1"/>
          </p:cNvPicPr>
          <p:nvPr/>
        </p:nvPicPr>
        <p:blipFill>
          <a:blip r:embed="rId3"/>
          <a:stretch>
            <a:fillRect/>
          </a:stretch>
        </p:blipFill>
        <p:spPr>
          <a:xfrm>
            <a:off x="521388" y="1633268"/>
            <a:ext cx="7948242" cy="4855509"/>
          </a:xfrm>
          <a:prstGeom prst="rect">
            <a:avLst/>
          </a:prstGeom>
        </p:spPr>
      </p:pic>
      <p:sp>
        <p:nvSpPr>
          <p:cNvPr id="15" name="内容占位符 2">
            <a:extLst>
              <a:ext uri="{FF2B5EF4-FFF2-40B4-BE49-F238E27FC236}">
                <a16:creationId xmlns:a16="http://schemas.microsoft.com/office/drawing/2014/main" id="{4794AFC5-9081-4699-B020-F97FD809AE95}"/>
              </a:ext>
            </a:extLst>
          </p:cNvPr>
          <p:cNvSpPr txBox="1">
            <a:spLocks/>
          </p:cNvSpPr>
          <p:nvPr/>
        </p:nvSpPr>
        <p:spPr>
          <a:xfrm>
            <a:off x="8572501" y="1212384"/>
            <a:ext cx="3291840" cy="54627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1800" dirty="0"/>
              <a:t>为了证明 </a:t>
            </a:r>
            <a:r>
              <a:rPr lang="en-US" altLang="zh-CN" sz="1800" dirty="0"/>
              <a:t>DACHA </a:t>
            </a:r>
            <a:r>
              <a:rPr lang="zh-CN" altLang="en-US" sz="1800" dirty="0"/>
              <a:t>的有效性，将其与静态 </a:t>
            </a:r>
            <a:r>
              <a:rPr lang="en-US" altLang="zh-CN" sz="1800" dirty="0"/>
              <a:t>KG </a:t>
            </a:r>
            <a:r>
              <a:rPr lang="zh-CN" altLang="en-US" sz="1800" dirty="0"/>
              <a:t>和 </a:t>
            </a:r>
            <a:r>
              <a:rPr lang="en-US" altLang="zh-CN" sz="1800" dirty="0"/>
              <a:t>TKG </a:t>
            </a:r>
            <a:r>
              <a:rPr lang="zh-CN" altLang="en-US" sz="1800" dirty="0"/>
              <a:t>表示学习方法进行了比较。表中</a:t>
            </a:r>
            <a:r>
              <a:rPr lang="en-US" altLang="zh-CN" sz="1800" dirty="0"/>
              <a:t> </a:t>
            </a:r>
            <a:r>
              <a:rPr lang="zh-CN" altLang="en-US" sz="1800" dirty="0"/>
              <a:t>显示了</a:t>
            </a:r>
            <a:r>
              <a:rPr lang="en-US" altLang="zh-CN" sz="1800" dirty="0"/>
              <a:t>DACHA</a:t>
            </a:r>
            <a:r>
              <a:rPr lang="zh-CN" altLang="en-US" sz="1800" dirty="0"/>
              <a:t>和基线模型在未来一天和一周</a:t>
            </a:r>
            <a:r>
              <a:rPr lang="zh-CN" altLang="en-US" sz="1800"/>
              <a:t>的关系或实体预测</a:t>
            </a:r>
            <a:r>
              <a:rPr lang="zh-CN" altLang="en-US" sz="1800" dirty="0"/>
              <a:t>任务上的平均</a:t>
            </a:r>
            <a:r>
              <a:rPr lang="en-US" altLang="zh-CN" sz="1800" dirty="0"/>
              <a:t>MRR</a:t>
            </a:r>
            <a:r>
              <a:rPr lang="zh-CN" altLang="en-US" sz="1800" dirty="0"/>
              <a:t>、</a:t>
            </a:r>
            <a:r>
              <a:rPr lang="en-US" altLang="zh-CN" sz="1800" dirty="0"/>
              <a:t>Hits@1</a:t>
            </a:r>
            <a:r>
              <a:rPr lang="zh-CN" altLang="en-US" sz="1800" dirty="0"/>
              <a:t>、</a:t>
            </a:r>
            <a:r>
              <a:rPr lang="en-US" altLang="zh-CN" sz="1800" dirty="0"/>
              <a:t>Hits@3 </a:t>
            </a:r>
            <a:r>
              <a:rPr lang="zh-CN" altLang="en-US" sz="1800" dirty="0"/>
              <a:t>和 </a:t>
            </a:r>
            <a:r>
              <a:rPr lang="en-US" altLang="zh-CN" sz="1800" dirty="0"/>
              <a:t>Hits@10</a:t>
            </a:r>
            <a:r>
              <a:rPr lang="zh-CN" altLang="en-US" sz="1800" dirty="0"/>
              <a:t>。</a:t>
            </a:r>
            <a:r>
              <a:rPr lang="en-US" altLang="zh-CN" sz="1800" dirty="0"/>
              <a:t>MRR</a:t>
            </a:r>
            <a:r>
              <a:rPr lang="zh-CN" altLang="en-US" sz="1800" dirty="0"/>
              <a:t>表示正确关系的倒数秩的平均值。</a:t>
            </a:r>
            <a:r>
              <a:rPr lang="en-US" altLang="zh-CN" sz="1800" dirty="0" err="1"/>
              <a:t>Hits@k</a:t>
            </a:r>
            <a:r>
              <a:rPr lang="zh-CN" altLang="en-US" sz="1800" dirty="0"/>
              <a:t>表示排在</a:t>
            </a:r>
            <a:r>
              <a:rPr lang="en-US" altLang="zh-CN" sz="1800" dirty="0" err="1"/>
              <a:t>topk</a:t>
            </a:r>
            <a:r>
              <a:rPr lang="zh-CN" altLang="en-US" sz="1800" dirty="0"/>
              <a:t>的正确关系的百分比。更高的</a:t>
            </a:r>
            <a:r>
              <a:rPr lang="en-US" altLang="zh-CN" sz="1800" dirty="0"/>
              <a:t>MRR</a:t>
            </a:r>
            <a:r>
              <a:rPr lang="zh-CN" altLang="en-US" sz="1800" dirty="0"/>
              <a:t>和</a:t>
            </a:r>
            <a:r>
              <a:rPr lang="en-US" altLang="zh-CN" sz="1800" dirty="0" err="1"/>
              <a:t>Hits@k</a:t>
            </a:r>
            <a:r>
              <a:rPr lang="zh-CN" altLang="en-US" sz="1800" dirty="0"/>
              <a:t>表示有更好的性能。</a:t>
            </a:r>
            <a:endParaRPr lang="en-US" altLang="zh-CN" sz="1800" dirty="0"/>
          </a:p>
          <a:p>
            <a:pPr>
              <a:lnSpc>
                <a:spcPct val="130000"/>
              </a:lnSpc>
            </a:pPr>
            <a:r>
              <a:rPr lang="zh-CN" altLang="en-US" sz="1800" dirty="0"/>
              <a:t>可以看出</a:t>
            </a:r>
            <a:r>
              <a:rPr lang="en-US" altLang="zh-CN" sz="1800" dirty="0"/>
              <a:t>DACHA </a:t>
            </a:r>
            <a:r>
              <a:rPr lang="zh-CN" altLang="en-US" sz="1800" dirty="0"/>
              <a:t>优于其它所有方法。</a:t>
            </a:r>
          </a:p>
        </p:txBody>
      </p:sp>
    </p:spTree>
    <p:extLst>
      <p:ext uri="{BB962C8B-B14F-4D97-AF65-F5344CB8AC3E}">
        <p14:creationId xmlns:p14="http://schemas.microsoft.com/office/powerpoint/2010/main" val="195719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A4137F1A-D75C-4C93-B665-93CC034C1A1B}"/>
              </a:ext>
            </a:extLst>
          </p:cNvPr>
          <p:cNvSpPr/>
          <p:nvPr/>
        </p:nvSpPr>
        <p:spPr>
          <a:xfrm>
            <a:off x="521388" y="688909"/>
            <a:ext cx="4382082" cy="420884"/>
          </a:xfrm>
          <a:prstGeom prst="rect">
            <a:avLst/>
          </a:prstGeom>
        </p:spPr>
        <p:txBody>
          <a:bodyPr wrap="square">
            <a:spAutoFit/>
          </a:bodyPr>
          <a:lstStyle/>
          <a:p>
            <a:pPr algn="r"/>
            <a:r>
              <a:rPr lang="zh-CN" altLang="en-US" sz="2135" dirty="0">
                <a:solidFill>
                  <a:srgbClr val="345780"/>
                </a:solidFill>
                <a:latin typeface="+mn-ea"/>
              </a:rPr>
              <a:t>和静态</a:t>
            </a:r>
            <a:r>
              <a:rPr lang="en-US" altLang="zh-CN" sz="2135" dirty="0">
                <a:solidFill>
                  <a:srgbClr val="345780"/>
                </a:solidFill>
                <a:latin typeface="+mn-ea"/>
              </a:rPr>
              <a:t>KG</a:t>
            </a:r>
            <a:r>
              <a:rPr lang="zh-CN" altLang="en-US" sz="2135" dirty="0">
                <a:solidFill>
                  <a:srgbClr val="345780"/>
                </a:solidFill>
                <a:latin typeface="+mn-ea"/>
              </a:rPr>
              <a:t>和</a:t>
            </a:r>
            <a:r>
              <a:rPr lang="en-US" altLang="zh-CN" sz="2135" dirty="0">
                <a:solidFill>
                  <a:srgbClr val="345780"/>
                </a:solidFill>
                <a:latin typeface="+mn-ea"/>
              </a:rPr>
              <a:t>TKG</a:t>
            </a:r>
            <a:r>
              <a:rPr lang="zh-CN" altLang="en-US" sz="2135" dirty="0">
                <a:solidFill>
                  <a:srgbClr val="345780"/>
                </a:solidFill>
                <a:latin typeface="+mn-ea"/>
              </a:rPr>
              <a:t>表征学习方法比较：</a:t>
            </a:r>
            <a:endParaRPr lang="en-US" altLang="zh-CN" sz="2135" dirty="0">
              <a:solidFill>
                <a:srgbClr val="345780"/>
              </a:solidFill>
              <a:latin typeface="+mn-ea"/>
            </a:endParaRPr>
          </a:p>
        </p:txBody>
      </p:sp>
      <p:sp>
        <p:nvSpPr>
          <p:cNvPr id="11" name="矩形 10">
            <a:extLst>
              <a:ext uri="{FF2B5EF4-FFF2-40B4-BE49-F238E27FC236}">
                <a16:creationId xmlns:a16="http://schemas.microsoft.com/office/drawing/2014/main" id="{D02B8B58-6EE5-43DB-BBD8-6362DE0AD9FA}"/>
              </a:ext>
            </a:extLst>
          </p:cNvPr>
          <p:cNvSpPr/>
          <p:nvPr/>
        </p:nvSpPr>
        <p:spPr bwMode="auto">
          <a:xfrm>
            <a:off x="5593296" y="290775"/>
            <a:ext cx="1005403"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实验</a:t>
            </a:r>
          </a:p>
        </p:txBody>
      </p:sp>
      <p:cxnSp>
        <p:nvCxnSpPr>
          <p:cNvPr id="12" name="直接连接符 11">
            <a:extLst>
              <a:ext uri="{FF2B5EF4-FFF2-40B4-BE49-F238E27FC236}">
                <a16:creationId xmlns:a16="http://schemas.microsoft.com/office/drawing/2014/main" id="{DC5615B6-6E13-4532-AF02-CAF3625752B0}"/>
              </a:ext>
            </a:extLst>
          </p:cNvPr>
          <p:cNvCxnSpPr/>
          <p:nvPr/>
        </p:nvCxnSpPr>
        <p:spPr>
          <a:xfrm>
            <a:off x="5687363" y="1014049"/>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9B8804C-2252-409E-ADA8-A0686635CF45}"/>
              </a:ext>
            </a:extLst>
          </p:cNvPr>
          <p:cNvSpPr/>
          <p:nvPr/>
        </p:nvSpPr>
        <p:spPr>
          <a:xfrm>
            <a:off x="5613335" y="775384"/>
            <a:ext cx="965329" cy="276999"/>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Experiments</a:t>
            </a:r>
            <a:endParaRPr lang="en-US" altLang="zh-CN" sz="1065" dirty="0">
              <a:solidFill>
                <a:srgbClr val="345780"/>
              </a:solidFill>
              <a:latin typeface="+mn-ea"/>
            </a:endParaRPr>
          </a:p>
        </p:txBody>
      </p:sp>
      <p:sp>
        <p:nvSpPr>
          <p:cNvPr id="15" name="内容占位符 2">
            <a:extLst>
              <a:ext uri="{FF2B5EF4-FFF2-40B4-BE49-F238E27FC236}">
                <a16:creationId xmlns:a16="http://schemas.microsoft.com/office/drawing/2014/main" id="{4794AFC5-9081-4699-B020-F97FD809AE95}"/>
              </a:ext>
            </a:extLst>
          </p:cNvPr>
          <p:cNvSpPr txBox="1">
            <a:spLocks/>
          </p:cNvSpPr>
          <p:nvPr/>
        </p:nvSpPr>
        <p:spPr>
          <a:xfrm>
            <a:off x="521388" y="4147456"/>
            <a:ext cx="11670612" cy="26040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1800" dirty="0"/>
              <a:t>R-GCN </a:t>
            </a:r>
            <a:r>
              <a:rPr lang="zh-CN" altLang="en-US" sz="1800" dirty="0"/>
              <a:t>的性能优于静态 </a:t>
            </a:r>
            <a:r>
              <a:rPr lang="en-US" altLang="zh-CN" sz="1800" dirty="0"/>
              <a:t>KG </a:t>
            </a:r>
            <a:r>
              <a:rPr lang="zh-CN" altLang="en-US" sz="1800" dirty="0"/>
              <a:t>表示学习方法，即 </a:t>
            </a:r>
            <a:r>
              <a:rPr lang="en-US" altLang="zh-CN" sz="1800" dirty="0" err="1"/>
              <a:t>TransE</a:t>
            </a:r>
            <a:r>
              <a:rPr lang="en-US" altLang="zh-CN" sz="1800" dirty="0"/>
              <a:t> </a:t>
            </a:r>
            <a:r>
              <a:rPr lang="zh-CN" altLang="en-US" sz="1800" dirty="0"/>
              <a:t>和</a:t>
            </a:r>
            <a:r>
              <a:rPr lang="en-US" altLang="zh-CN" sz="1800" dirty="0" err="1"/>
              <a:t>DistMult</a:t>
            </a:r>
            <a:r>
              <a:rPr lang="zh-CN" altLang="en-US" sz="1800" dirty="0"/>
              <a:t>，以及 </a:t>
            </a:r>
            <a:r>
              <a:rPr lang="en-US" altLang="zh-CN" sz="1800" dirty="0"/>
              <a:t>TKG </a:t>
            </a:r>
            <a:r>
              <a:rPr lang="zh-CN" altLang="en-US" sz="1800" dirty="0"/>
              <a:t>表示学习方法，即 </a:t>
            </a:r>
            <a:r>
              <a:rPr lang="en-US" altLang="zh-CN" sz="1800" dirty="0" err="1"/>
              <a:t>TTransE</a:t>
            </a:r>
            <a:r>
              <a:rPr lang="zh-CN" altLang="en-US" sz="1800" dirty="0"/>
              <a:t>、</a:t>
            </a:r>
            <a:r>
              <a:rPr lang="en-US" altLang="zh-CN" sz="1800" dirty="0" err="1"/>
              <a:t>HyTE</a:t>
            </a:r>
            <a:r>
              <a:rPr lang="en-US" altLang="zh-CN" sz="1800" dirty="0"/>
              <a:t> </a:t>
            </a:r>
            <a:r>
              <a:rPr lang="zh-CN" altLang="en-US" sz="1800" dirty="0"/>
              <a:t>和 </a:t>
            </a:r>
            <a:r>
              <a:rPr lang="en-US" altLang="zh-CN" sz="1800" dirty="0"/>
              <a:t>TA-</a:t>
            </a:r>
            <a:r>
              <a:rPr lang="en-US" altLang="zh-CN" sz="1800" dirty="0" err="1"/>
              <a:t>TransE</a:t>
            </a:r>
            <a:r>
              <a:rPr lang="zh-CN" altLang="en-US" sz="1800" dirty="0"/>
              <a:t>，表明 </a:t>
            </a:r>
            <a:r>
              <a:rPr lang="en-US" altLang="zh-CN" sz="1800" dirty="0"/>
              <a:t>R-GCN </a:t>
            </a:r>
            <a:r>
              <a:rPr lang="zh-CN" altLang="en-US" sz="1800" dirty="0"/>
              <a:t>在学习实体表示方面的有效性通过从图的邻居结构对实体交互进行建模。</a:t>
            </a:r>
            <a:endParaRPr lang="en-US" altLang="zh-CN" sz="1800" dirty="0"/>
          </a:p>
          <a:p>
            <a:pPr>
              <a:lnSpc>
                <a:spcPct val="130000"/>
              </a:lnSpc>
            </a:pPr>
            <a:r>
              <a:rPr lang="en-US" altLang="zh-CN" sz="1800" dirty="0"/>
              <a:t>Know-Evolve</a:t>
            </a:r>
            <a:r>
              <a:rPr lang="zh-CN" altLang="en-US" sz="1800" dirty="0"/>
              <a:t>和</a:t>
            </a:r>
            <a:r>
              <a:rPr lang="en-US" altLang="zh-CN" sz="1800" dirty="0"/>
              <a:t>RE-NET</a:t>
            </a:r>
            <a:r>
              <a:rPr lang="zh-CN" altLang="en-US" sz="1800" dirty="0"/>
              <a:t>的性能优于</a:t>
            </a:r>
            <a:r>
              <a:rPr lang="en-US" altLang="zh-CN" sz="1800" dirty="0" err="1"/>
              <a:t>TTransE</a:t>
            </a:r>
            <a:r>
              <a:rPr lang="zh-CN" altLang="en-US" sz="1800" dirty="0"/>
              <a:t>、</a:t>
            </a:r>
            <a:r>
              <a:rPr lang="en-US" altLang="zh-CN" sz="1800" dirty="0" err="1"/>
              <a:t>HyTE</a:t>
            </a:r>
            <a:r>
              <a:rPr lang="zh-CN" altLang="en-US" sz="1800" dirty="0"/>
              <a:t>和</a:t>
            </a:r>
            <a:r>
              <a:rPr lang="en-US" altLang="zh-CN" sz="1800" dirty="0"/>
              <a:t>TA-</a:t>
            </a:r>
            <a:r>
              <a:rPr lang="en-US" altLang="zh-CN" sz="1800" dirty="0" err="1"/>
              <a:t>TransE</a:t>
            </a:r>
            <a:r>
              <a:rPr lang="zh-CN" altLang="en-US" sz="1800" dirty="0"/>
              <a:t>，这表明建模时间依赖性的有效性。</a:t>
            </a:r>
            <a:r>
              <a:rPr lang="en-US" altLang="zh-CN" sz="1800" dirty="0"/>
              <a:t>RE-NET</a:t>
            </a:r>
            <a:r>
              <a:rPr lang="zh-CN" altLang="en-US" sz="1800" dirty="0"/>
              <a:t>的性能优于</a:t>
            </a:r>
            <a:r>
              <a:rPr lang="en-US" altLang="zh-CN" sz="1800" dirty="0"/>
              <a:t>Know Evolve</a:t>
            </a:r>
            <a:r>
              <a:rPr lang="zh-CN" altLang="en-US" sz="1800" dirty="0"/>
              <a:t>和</a:t>
            </a:r>
            <a:r>
              <a:rPr lang="en-US" altLang="zh-CN" sz="1800" dirty="0"/>
              <a:t>R-GCN</a:t>
            </a:r>
            <a:r>
              <a:rPr lang="zh-CN" altLang="en-US" sz="1800" dirty="0"/>
              <a:t>，这表明</a:t>
            </a:r>
            <a:r>
              <a:rPr lang="en-US" altLang="zh-CN" sz="1800" dirty="0"/>
              <a:t>RE-NET</a:t>
            </a:r>
            <a:r>
              <a:rPr lang="zh-CN" altLang="en-US" sz="1800" dirty="0"/>
              <a:t>通过从图的邻域结构和时间依赖性建模实体交互来学习实体表示的有效性。</a:t>
            </a:r>
            <a:endParaRPr lang="en-US" altLang="zh-CN" sz="1800" dirty="0"/>
          </a:p>
          <a:p>
            <a:pPr>
              <a:lnSpc>
                <a:spcPct val="130000"/>
              </a:lnSpc>
            </a:pPr>
            <a:r>
              <a:rPr lang="en-US" altLang="zh-CN" sz="1800" dirty="0"/>
              <a:t>DACHA</a:t>
            </a:r>
            <a:r>
              <a:rPr lang="zh-CN" altLang="en-US" sz="1800" dirty="0"/>
              <a:t>的性能最好，进一步证明了引入对偶图卷积（</a:t>
            </a:r>
            <a:r>
              <a:rPr lang="en-US" altLang="zh-CN" sz="1800" dirty="0"/>
              <a:t>dual graph convolution</a:t>
            </a:r>
            <a:r>
              <a:rPr lang="zh-CN" altLang="en-US" sz="1800" dirty="0"/>
              <a:t>）从图的邻域结构来建模实体和历史关系的交互，以及引入时间自关注历史关系编码器来建模多范围时间依赖的优势。</a:t>
            </a:r>
          </a:p>
        </p:txBody>
      </p:sp>
      <p:pic>
        <p:nvPicPr>
          <p:cNvPr id="4" name="图片 3">
            <a:extLst>
              <a:ext uri="{FF2B5EF4-FFF2-40B4-BE49-F238E27FC236}">
                <a16:creationId xmlns:a16="http://schemas.microsoft.com/office/drawing/2014/main" id="{2A6A9108-D3B2-4DB9-9B9D-C4A5ECB8A825}"/>
              </a:ext>
            </a:extLst>
          </p:cNvPr>
          <p:cNvPicPr>
            <a:picLocks noChangeAspect="1"/>
          </p:cNvPicPr>
          <p:nvPr/>
        </p:nvPicPr>
        <p:blipFill>
          <a:blip r:embed="rId3"/>
          <a:stretch>
            <a:fillRect/>
          </a:stretch>
        </p:blipFill>
        <p:spPr>
          <a:xfrm>
            <a:off x="1482216" y="1078776"/>
            <a:ext cx="9205542" cy="3042287"/>
          </a:xfrm>
          <a:prstGeom prst="rect">
            <a:avLst/>
          </a:prstGeom>
        </p:spPr>
      </p:pic>
    </p:spTree>
    <p:extLst>
      <p:ext uri="{BB962C8B-B14F-4D97-AF65-F5344CB8AC3E}">
        <p14:creationId xmlns:p14="http://schemas.microsoft.com/office/powerpoint/2010/main" val="4233001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A4137F1A-D75C-4C93-B665-93CC034C1A1B}"/>
              </a:ext>
            </a:extLst>
          </p:cNvPr>
          <p:cNvSpPr/>
          <p:nvPr/>
        </p:nvSpPr>
        <p:spPr>
          <a:xfrm>
            <a:off x="521388" y="623034"/>
            <a:ext cx="1570459" cy="429349"/>
          </a:xfrm>
          <a:prstGeom prst="rect">
            <a:avLst/>
          </a:prstGeom>
        </p:spPr>
        <p:txBody>
          <a:bodyPr wrap="square">
            <a:spAutoFit/>
          </a:bodyPr>
          <a:lstStyle/>
          <a:p>
            <a:pPr algn="r"/>
            <a:r>
              <a:rPr lang="zh-CN" altLang="en-US" sz="2135" dirty="0">
                <a:solidFill>
                  <a:srgbClr val="345780"/>
                </a:solidFill>
                <a:latin typeface="+mn-ea"/>
              </a:rPr>
              <a:t>消融实验：</a:t>
            </a:r>
            <a:endParaRPr lang="en-US" altLang="zh-CN" sz="2135" dirty="0">
              <a:solidFill>
                <a:srgbClr val="345780"/>
              </a:solidFill>
              <a:latin typeface="+mn-ea"/>
            </a:endParaRPr>
          </a:p>
        </p:txBody>
      </p:sp>
      <p:sp>
        <p:nvSpPr>
          <p:cNvPr id="11" name="矩形 10">
            <a:extLst>
              <a:ext uri="{FF2B5EF4-FFF2-40B4-BE49-F238E27FC236}">
                <a16:creationId xmlns:a16="http://schemas.microsoft.com/office/drawing/2014/main" id="{D02B8B58-6EE5-43DB-BBD8-6362DE0AD9FA}"/>
              </a:ext>
            </a:extLst>
          </p:cNvPr>
          <p:cNvSpPr/>
          <p:nvPr/>
        </p:nvSpPr>
        <p:spPr bwMode="auto">
          <a:xfrm>
            <a:off x="5593296" y="290775"/>
            <a:ext cx="1005403"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实验</a:t>
            </a:r>
          </a:p>
        </p:txBody>
      </p:sp>
      <p:cxnSp>
        <p:nvCxnSpPr>
          <p:cNvPr id="12" name="直接连接符 11">
            <a:extLst>
              <a:ext uri="{FF2B5EF4-FFF2-40B4-BE49-F238E27FC236}">
                <a16:creationId xmlns:a16="http://schemas.microsoft.com/office/drawing/2014/main" id="{DC5615B6-6E13-4532-AF02-CAF3625752B0}"/>
              </a:ext>
            </a:extLst>
          </p:cNvPr>
          <p:cNvCxnSpPr/>
          <p:nvPr/>
        </p:nvCxnSpPr>
        <p:spPr>
          <a:xfrm>
            <a:off x="5687363" y="1014049"/>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9B8804C-2252-409E-ADA8-A0686635CF45}"/>
              </a:ext>
            </a:extLst>
          </p:cNvPr>
          <p:cNvSpPr/>
          <p:nvPr/>
        </p:nvSpPr>
        <p:spPr>
          <a:xfrm>
            <a:off x="5613335" y="775384"/>
            <a:ext cx="965329" cy="276999"/>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Experiments</a:t>
            </a:r>
            <a:endParaRPr lang="en-US" altLang="zh-CN" sz="1065" dirty="0">
              <a:solidFill>
                <a:srgbClr val="345780"/>
              </a:solidFill>
              <a:latin typeface="+mn-ea"/>
            </a:endParaRPr>
          </a:p>
        </p:txBody>
      </p:sp>
      <p:sp>
        <p:nvSpPr>
          <p:cNvPr id="15" name="内容占位符 2">
            <a:extLst>
              <a:ext uri="{FF2B5EF4-FFF2-40B4-BE49-F238E27FC236}">
                <a16:creationId xmlns:a16="http://schemas.microsoft.com/office/drawing/2014/main" id="{4794AFC5-9081-4699-B020-F97FD809AE95}"/>
              </a:ext>
            </a:extLst>
          </p:cNvPr>
          <p:cNvSpPr txBox="1">
            <a:spLocks/>
          </p:cNvSpPr>
          <p:nvPr/>
        </p:nvSpPr>
        <p:spPr>
          <a:xfrm>
            <a:off x="507031" y="5420238"/>
            <a:ext cx="11177923" cy="1099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1800" dirty="0"/>
              <a:t>为了验证提出的时间自注意力机制的历史关系编码器来模拟多范围时间依赖的有效性，将</a:t>
            </a:r>
            <a:r>
              <a:rPr lang="en-US" altLang="zh-CN" sz="1800" dirty="0"/>
              <a:t>DACHA</a:t>
            </a:r>
            <a:r>
              <a:rPr lang="zh-CN" altLang="en-US" sz="1800" dirty="0"/>
              <a:t>与利用</a:t>
            </a:r>
            <a:r>
              <a:rPr lang="en-US" altLang="zh-CN" sz="1800" dirty="0"/>
              <a:t>RNN</a:t>
            </a:r>
            <a:r>
              <a:rPr lang="zh-CN" altLang="en-US" sz="1800" dirty="0"/>
              <a:t>对历史关系进行编码并平等地考虑不同范围的信息的</a:t>
            </a:r>
            <a:r>
              <a:rPr lang="en-US" altLang="zh-CN" sz="1800" dirty="0"/>
              <a:t>DACHA-RNN</a:t>
            </a:r>
            <a:r>
              <a:rPr lang="zh-CN" altLang="en-US" sz="1800" dirty="0"/>
              <a:t>和利用普通自注意力机制的</a:t>
            </a:r>
            <a:r>
              <a:rPr lang="en-US" altLang="zh-CN" sz="1800" dirty="0"/>
              <a:t>DACHA</a:t>
            </a:r>
            <a:r>
              <a:rPr lang="zh-CN" altLang="en-US" sz="1800" dirty="0"/>
              <a:t>变体进行比较，可以看出</a:t>
            </a:r>
            <a:r>
              <a:rPr lang="en-US" altLang="zh-CN" sz="1800" dirty="0"/>
              <a:t>DACHA</a:t>
            </a:r>
            <a:r>
              <a:rPr lang="zh-CN" altLang="en-US" sz="1800" dirty="0"/>
              <a:t>表现依旧最好，证明了其多范围时间依赖的有效性。</a:t>
            </a:r>
          </a:p>
        </p:txBody>
      </p:sp>
      <p:pic>
        <p:nvPicPr>
          <p:cNvPr id="3" name="图片 2">
            <a:extLst>
              <a:ext uri="{FF2B5EF4-FFF2-40B4-BE49-F238E27FC236}">
                <a16:creationId xmlns:a16="http://schemas.microsoft.com/office/drawing/2014/main" id="{9704400F-84FD-498D-892B-85C624FD7617}"/>
              </a:ext>
            </a:extLst>
          </p:cNvPr>
          <p:cNvPicPr>
            <a:picLocks noChangeAspect="1"/>
          </p:cNvPicPr>
          <p:nvPr/>
        </p:nvPicPr>
        <p:blipFill>
          <a:blip r:embed="rId3"/>
          <a:stretch>
            <a:fillRect/>
          </a:stretch>
        </p:blipFill>
        <p:spPr>
          <a:xfrm>
            <a:off x="1176193" y="1036987"/>
            <a:ext cx="9839601" cy="2065364"/>
          </a:xfrm>
          <a:prstGeom prst="rect">
            <a:avLst/>
          </a:prstGeom>
        </p:spPr>
      </p:pic>
      <p:pic>
        <p:nvPicPr>
          <p:cNvPr id="6" name="图片 5">
            <a:extLst>
              <a:ext uri="{FF2B5EF4-FFF2-40B4-BE49-F238E27FC236}">
                <a16:creationId xmlns:a16="http://schemas.microsoft.com/office/drawing/2014/main" id="{9038A1D6-0A62-43C0-A39B-2211C7E7B6CA}"/>
              </a:ext>
            </a:extLst>
          </p:cNvPr>
          <p:cNvPicPr>
            <a:picLocks noChangeAspect="1"/>
          </p:cNvPicPr>
          <p:nvPr/>
        </p:nvPicPr>
        <p:blipFill>
          <a:blip r:embed="rId4"/>
          <a:stretch>
            <a:fillRect/>
          </a:stretch>
        </p:blipFill>
        <p:spPr>
          <a:xfrm>
            <a:off x="1146850" y="3736352"/>
            <a:ext cx="9898286" cy="1746368"/>
          </a:xfrm>
          <a:prstGeom prst="rect">
            <a:avLst/>
          </a:prstGeom>
        </p:spPr>
      </p:pic>
      <p:sp>
        <p:nvSpPr>
          <p:cNvPr id="14" name="内容占位符 2">
            <a:extLst>
              <a:ext uri="{FF2B5EF4-FFF2-40B4-BE49-F238E27FC236}">
                <a16:creationId xmlns:a16="http://schemas.microsoft.com/office/drawing/2014/main" id="{47F58EDA-1F05-49BE-9780-802D0402CEA7}"/>
              </a:ext>
            </a:extLst>
          </p:cNvPr>
          <p:cNvSpPr txBox="1">
            <a:spLocks/>
          </p:cNvSpPr>
          <p:nvPr/>
        </p:nvSpPr>
        <p:spPr>
          <a:xfrm>
            <a:off x="521388" y="2995564"/>
            <a:ext cx="11177923" cy="789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1800" dirty="0"/>
              <a:t>将</a:t>
            </a:r>
            <a:r>
              <a:rPr lang="en-US" altLang="zh-CN" sz="1800" dirty="0"/>
              <a:t>DACHA</a:t>
            </a:r>
            <a:r>
              <a:rPr lang="zh-CN" altLang="en-US" sz="1800" dirty="0"/>
              <a:t>与其忽略了（</a:t>
            </a:r>
            <a:r>
              <a:rPr lang="en-US" altLang="zh-CN" sz="1800" dirty="0"/>
              <a:t>1</a:t>
            </a:r>
            <a:r>
              <a:rPr lang="zh-CN" altLang="en-US" sz="1800" dirty="0"/>
              <a:t>）边图卷积、（</a:t>
            </a:r>
            <a:r>
              <a:rPr lang="en-US" altLang="zh-CN" sz="1800" dirty="0"/>
              <a:t>2</a:t>
            </a:r>
            <a:r>
              <a:rPr lang="zh-CN" altLang="en-US" sz="1800" dirty="0"/>
              <a:t>）忽略边图卷积，只自动生成实体间一些元路径、（</a:t>
            </a:r>
            <a:r>
              <a:rPr lang="en-US" altLang="zh-CN" sz="1800" dirty="0"/>
              <a:t>3</a:t>
            </a:r>
            <a:r>
              <a:rPr lang="zh-CN" altLang="en-US" sz="1800" dirty="0"/>
              <a:t>）采用未加权图的变体模型对比，可以看出</a:t>
            </a:r>
            <a:r>
              <a:rPr lang="en-US" altLang="zh-CN" sz="1800" dirty="0"/>
              <a:t>DACHA</a:t>
            </a:r>
            <a:r>
              <a:rPr lang="zh-CN" altLang="en-US" sz="1800" dirty="0"/>
              <a:t>表现最好，证明了采用双重图卷积网络的有效性。</a:t>
            </a:r>
          </a:p>
        </p:txBody>
      </p:sp>
    </p:spTree>
    <p:extLst>
      <p:ext uri="{BB962C8B-B14F-4D97-AF65-F5344CB8AC3E}">
        <p14:creationId xmlns:p14="http://schemas.microsoft.com/office/powerpoint/2010/main" val="4181098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4" name="矩形 3"/>
          <p:cNvSpPr/>
          <p:nvPr/>
        </p:nvSpPr>
        <p:spPr bwMode="auto">
          <a:xfrm>
            <a:off x="8393906" y="2765538"/>
            <a:ext cx="1483098" cy="748666"/>
          </a:xfrm>
          <a:prstGeom prst="rect">
            <a:avLst/>
          </a:prstGeom>
        </p:spPr>
        <p:txBody>
          <a:bodyPr wrap="none">
            <a:spAutoFit/>
          </a:bodyPr>
          <a:lstStyle/>
          <a:p>
            <a:pPr algn="ctr">
              <a:defRPr/>
            </a:pPr>
            <a:r>
              <a:rPr lang="zh-CN" altLang="en-US" sz="4265" b="1" kern="100" spc="800" dirty="0">
                <a:solidFill>
                  <a:srgbClr val="345780"/>
                </a:solidFill>
                <a:latin typeface="+mn-ea"/>
                <a:cs typeface="Times New Roman" panose="02020603050405020304" pitchFamily="18" charset="0"/>
              </a:rPr>
              <a:t>总结</a:t>
            </a:r>
          </a:p>
        </p:txBody>
      </p:sp>
      <p:sp>
        <p:nvSpPr>
          <p:cNvPr id="5" name="矩形 4"/>
          <p:cNvSpPr/>
          <p:nvPr/>
        </p:nvSpPr>
        <p:spPr>
          <a:xfrm>
            <a:off x="8669221" y="3514204"/>
            <a:ext cx="859531" cy="276999"/>
          </a:xfrm>
          <a:prstGeom prst="rect">
            <a:avLst/>
          </a:prstGeom>
        </p:spPr>
        <p:txBody>
          <a:bodyPr wrap="none">
            <a:spAutoFit/>
          </a:bodyPr>
          <a:lstStyle/>
          <a:p>
            <a:pPr lvl="0" fontAlgn="base">
              <a:spcBef>
                <a:spcPct val="0"/>
              </a:spcBef>
              <a:spcAft>
                <a:spcPct val="0"/>
              </a:spcAft>
              <a:defRPr/>
            </a:pPr>
            <a:r>
              <a:rPr lang="en-US" altLang="zh-CN" sz="1200" dirty="0">
                <a:solidFill>
                  <a:schemeClr val="tx1">
                    <a:lumMod val="65000"/>
                    <a:lumOff val="35000"/>
                  </a:schemeClr>
                </a:solidFill>
                <a:latin typeface="Calibri Light" panose="020F0302020204030204" pitchFamily="34" charset="0"/>
                <a:ea typeface="方正兰亭黑_GBK"/>
              </a:rPr>
              <a:t>Conclusion</a:t>
            </a:r>
          </a:p>
        </p:txBody>
      </p:sp>
      <p:cxnSp>
        <p:nvCxnSpPr>
          <p:cNvPr id="8" name="直接连接符 7"/>
          <p:cNvCxnSpPr/>
          <p:nvPr/>
        </p:nvCxnSpPr>
        <p:spPr>
          <a:xfrm>
            <a:off x="6486326" y="4064570"/>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2152262" y="2114939"/>
            <a:ext cx="8354617" cy="2356157"/>
          </a:xfrm>
          <a:prstGeom prst="roundRect">
            <a:avLst>
              <a:gd name="adj" fmla="val 50000"/>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4135301" y="2424636"/>
            <a:ext cx="1736763" cy="17367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335" b="1" dirty="0">
                <a:solidFill>
                  <a:srgbClr val="345780"/>
                </a:solidFill>
                <a:latin typeface="+mn-ea"/>
              </a:rPr>
              <a:t>肆</a:t>
            </a:r>
          </a:p>
        </p:txBody>
      </p:sp>
      <p:cxnSp>
        <p:nvCxnSpPr>
          <p:cNvPr id="9" name="直接连接符 8"/>
          <p:cNvCxnSpPr/>
          <p:nvPr/>
        </p:nvCxnSpPr>
        <p:spPr>
          <a:xfrm>
            <a:off x="6437951" y="2497027"/>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61" y="0"/>
            <a:ext cx="4572000" cy="6858000"/>
          </a:xfrm>
          <a:prstGeom prst="rect">
            <a:avLst/>
          </a:prstGeom>
        </p:spPr>
      </p:pic>
      <p:sp>
        <p:nvSpPr>
          <p:cNvPr id="6" name="椭圆 5"/>
          <p:cNvSpPr/>
          <p:nvPr/>
        </p:nvSpPr>
        <p:spPr>
          <a:xfrm>
            <a:off x="5578658" y="2934783"/>
            <a:ext cx="903707" cy="903707"/>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6548854" y="3261678"/>
            <a:ext cx="5297685" cy="705706"/>
          </a:xfrm>
          <a:prstGeom prst="rect">
            <a:avLst/>
          </a:prstGeom>
        </p:spPr>
        <p:txBody>
          <a:bodyPr wrap="square">
            <a:spAutoFit/>
          </a:bodyPr>
          <a:lstStyle/>
          <a:p>
            <a:pPr algn="just">
              <a:lnSpc>
                <a:spcPct val="150000"/>
              </a:lnSpc>
              <a:defRPr/>
            </a:pPr>
            <a:r>
              <a:rPr lang="zh-CN" altLang="en-US" sz="1400" dirty="0"/>
              <a:t>在两个</a:t>
            </a:r>
            <a:r>
              <a:rPr lang="en-US" altLang="zh-CN" sz="1400" dirty="0"/>
              <a:t>TKG</a:t>
            </a:r>
            <a:r>
              <a:rPr lang="zh-CN" altLang="en-US" sz="1400" dirty="0"/>
              <a:t>数据集GDELT18和ICEWS18上，</a:t>
            </a:r>
            <a:r>
              <a:rPr lang="en-US" altLang="zh-CN" sz="1400" dirty="0"/>
              <a:t>DACHA</a:t>
            </a:r>
            <a:r>
              <a:rPr lang="zh-CN" altLang="en-US" sz="1400" dirty="0"/>
              <a:t>模型在关系预测和实体预测任务上分​别比最先进的结果平均提高了</a:t>
            </a:r>
            <a:r>
              <a:rPr lang="en-US" altLang="zh-CN" sz="1400" dirty="0"/>
              <a:t>4.43%</a:t>
            </a:r>
            <a:r>
              <a:rPr lang="zh-CN" altLang="en-US" sz="1400" dirty="0"/>
              <a:t>和 </a:t>
            </a:r>
            <a:r>
              <a:rPr lang="en-US" altLang="zh-CN" sz="1400" dirty="0"/>
              <a:t>3.44%</a:t>
            </a:r>
            <a:r>
              <a:rPr lang="zh-CN" altLang="en-US" sz="1400" dirty="0"/>
              <a:t>。</a:t>
            </a:r>
            <a:endParaRPr lang="en-US" altLang="zh-CN" sz="3200" dirty="0">
              <a:solidFill>
                <a:schemeClr val="tx1">
                  <a:lumMod val="85000"/>
                  <a:lumOff val="15000"/>
                </a:schemeClr>
              </a:solidFill>
              <a:cs typeface="+mn-ea"/>
              <a:sym typeface="+mn-ea"/>
            </a:endParaRPr>
          </a:p>
        </p:txBody>
      </p:sp>
      <p:sp>
        <p:nvSpPr>
          <p:cNvPr id="8" name="矩形 7"/>
          <p:cNvSpPr/>
          <p:nvPr/>
        </p:nvSpPr>
        <p:spPr>
          <a:xfrm>
            <a:off x="6548854" y="2889173"/>
            <a:ext cx="1555234" cy="420884"/>
          </a:xfrm>
          <a:prstGeom prst="rect">
            <a:avLst/>
          </a:prstGeom>
        </p:spPr>
        <p:txBody>
          <a:bodyPr wrap="none">
            <a:spAutoFit/>
          </a:bodyPr>
          <a:lstStyle/>
          <a:p>
            <a:r>
              <a:rPr lang="zh-CN" altLang="en-US" sz="2135" dirty="0">
                <a:solidFill>
                  <a:srgbClr val="345780"/>
                </a:solidFill>
                <a:latin typeface="+mn-ea"/>
              </a:rPr>
              <a:t>模型效果：</a:t>
            </a:r>
          </a:p>
        </p:txBody>
      </p:sp>
      <p:sp>
        <p:nvSpPr>
          <p:cNvPr id="9" name="椭圆 8"/>
          <p:cNvSpPr/>
          <p:nvPr/>
        </p:nvSpPr>
        <p:spPr>
          <a:xfrm>
            <a:off x="5578286" y="4666906"/>
            <a:ext cx="903707" cy="903707"/>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6548483" y="4993801"/>
            <a:ext cx="4972545" cy="1352037"/>
          </a:xfrm>
          <a:prstGeom prst="rect">
            <a:avLst/>
          </a:prstGeom>
        </p:spPr>
        <p:txBody>
          <a:bodyPr wrap="square">
            <a:spAutoFit/>
          </a:bodyPr>
          <a:lstStyle/>
          <a:p>
            <a:pPr algn="just">
              <a:lnSpc>
                <a:spcPct val="150000"/>
              </a:lnSpc>
              <a:defRPr/>
            </a:pPr>
            <a:r>
              <a:rPr lang="en-US" altLang="zh-CN" sz="1400" dirty="0"/>
              <a:t>(1)</a:t>
            </a:r>
            <a:r>
              <a:rPr lang="zh-CN" altLang="en-US" sz="1400" dirty="0"/>
              <a:t>双重图卷积网络可以从图的邻居结构有效地对实体和历史关系的交互进行建模。</a:t>
            </a:r>
            <a:endParaRPr lang="en-US" altLang="zh-CN" sz="1400" dirty="0"/>
          </a:p>
          <a:p>
            <a:pPr algn="just">
              <a:lnSpc>
                <a:spcPct val="150000"/>
              </a:lnSpc>
              <a:defRPr/>
            </a:pPr>
            <a:r>
              <a:rPr lang="zh-CN" altLang="en-US" sz="1400" dirty="0"/>
              <a:t> </a:t>
            </a:r>
            <a:r>
              <a:rPr lang="en-US" altLang="zh-CN" sz="1400" dirty="0"/>
              <a:t>(2)</a:t>
            </a:r>
            <a:r>
              <a:rPr lang="zh-CN" altLang="en-US" sz="1400" dirty="0"/>
              <a:t>引入的时间自注意力历史关系编码器可以有效地捕获多范围时间依赖关系。</a:t>
            </a:r>
            <a:endParaRPr lang="en-US" altLang="zh-CN" sz="2000" dirty="0">
              <a:solidFill>
                <a:schemeClr val="tx1">
                  <a:lumMod val="85000"/>
                  <a:lumOff val="15000"/>
                </a:schemeClr>
              </a:solidFill>
              <a:cs typeface="+mn-ea"/>
              <a:sym typeface="+mn-ea"/>
            </a:endParaRPr>
          </a:p>
        </p:txBody>
      </p:sp>
      <p:sp>
        <p:nvSpPr>
          <p:cNvPr id="11" name="矩形 10"/>
          <p:cNvSpPr/>
          <p:nvPr/>
        </p:nvSpPr>
        <p:spPr>
          <a:xfrm>
            <a:off x="6548482" y="4621295"/>
            <a:ext cx="4570482" cy="420884"/>
          </a:xfrm>
          <a:prstGeom prst="rect">
            <a:avLst/>
          </a:prstGeom>
        </p:spPr>
        <p:txBody>
          <a:bodyPr wrap="none">
            <a:spAutoFit/>
          </a:bodyPr>
          <a:lstStyle/>
          <a:p>
            <a:pPr lvl="0"/>
            <a:r>
              <a:rPr lang="zh-CN" altLang="en-US" sz="2135" dirty="0">
                <a:solidFill>
                  <a:srgbClr val="345780"/>
                </a:solidFill>
                <a:latin typeface="+mn-ea"/>
              </a:rPr>
              <a:t>从消融实验结果可以得出以下结论：</a:t>
            </a:r>
          </a:p>
        </p:txBody>
      </p:sp>
      <p:grpSp>
        <p:nvGrpSpPr>
          <p:cNvPr id="12" name="组合 11"/>
          <p:cNvGrpSpPr/>
          <p:nvPr/>
        </p:nvGrpSpPr>
        <p:grpSpPr>
          <a:xfrm>
            <a:off x="5771797" y="4887205"/>
            <a:ext cx="478367" cy="480483"/>
            <a:chOff x="5394325" y="2859088"/>
            <a:chExt cx="358775" cy="360362"/>
          </a:xfrm>
          <a:solidFill>
            <a:schemeClr val="bg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19" name="组合 18"/>
          <p:cNvGrpSpPr/>
          <p:nvPr/>
        </p:nvGrpSpPr>
        <p:grpSpPr>
          <a:xfrm flipH="1">
            <a:off x="5771911" y="3151825"/>
            <a:ext cx="478887" cy="478887"/>
            <a:chOff x="2473104" y="2145028"/>
            <a:chExt cx="359165" cy="359165"/>
          </a:xfrm>
          <a:solidFill>
            <a:schemeClr val="bg1"/>
          </a:solidFill>
        </p:grpSpPr>
        <p:sp>
          <p:nvSpPr>
            <p:cNvPr id="2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2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sp>
        <p:nvSpPr>
          <p:cNvPr id="22" name="矩形 21"/>
          <p:cNvSpPr/>
          <p:nvPr/>
        </p:nvSpPr>
        <p:spPr>
          <a:xfrm>
            <a:off x="5552729" y="700846"/>
            <a:ext cx="1005403" cy="584775"/>
          </a:xfrm>
          <a:prstGeom prst="rect">
            <a:avLst/>
          </a:prstGeom>
        </p:spPr>
        <p:txBody>
          <a:bodyPr wrap="none">
            <a:spAutoFit/>
          </a:bodyPr>
          <a:lstStyle/>
          <a:p>
            <a:pPr algn="ctr"/>
            <a:r>
              <a:rPr lang="zh-CN" altLang="en-US" sz="3200" b="1" kern="100" dirty="0">
                <a:solidFill>
                  <a:srgbClr val="345780"/>
                </a:solidFill>
                <a:latin typeface="+mn-ea"/>
                <a:cs typeface="Times New Roman" panose="02020603050405020304" pitchFamily="18" charset="0"/>
              </a:rPr>
              <a:t>总结</a:t>
            </a:r>
          </a:p>
        </p:txBody>
      </p:sp>
      <p:sp>
        <p:nvSpPr>
          <p:cNvPr id="23" name="矩形 22"/>
          <p:cNvSpPr/>
          <p:nvPr/>
        </p:nvSpPr>
        <p:spPr>
          <a:xfrm>
            <a:off x="5585228" y="1415881"/>
            <a:ext cx="5942741" cy="880947"/>
          </a:xfrm>
          <a:prstGeom prst="rect">
            <a:avLst/>
          </a:prstGeom>
        </p:spPr>
        <p:txBody>
          <a:bodyPr wrap="square">
            <a:spAutoFit/>
          </a:bodyPr>
          <a:lstStyle/>
          <a:p>
            <a:pPr algn="just">
              <a:lnSpc>
                <a:spcPct val="150000"/>
              </a:lnSpc>
              <a:defRPr/>
            </a:pPr>
            <a:r>
              <a:rPr lang="zh-CN" altLang="en-US" dirty="0"/>
              <a:t>提出了一种使用历史关系的基于双图卷积网络的时间知识图表示学习方法</a:t>
            </a:r>
            <a:r>
              <a:rPr lang="en-US" altLang="zh-CN" dirty="0"/>
              <a:t>DACHA.</a:t>
            </a:r>
            <a:endParaRPr lang="en-US" altLang="zh-CN" sz="2800" dirty="0">
              <a:solidFill>
                <a:schemeClr val="tx1">
                  <a:lumMod val="85000"/>
                  <a:lumOff val="15000"/>
                </a:schemeClr>
              </a:solidFill>
              <a:cs typeface="+mn-ea"/>
              <a:sym typeface="+mn-ea"/>
            </a:endParaRPr>
          </a:p>
        </p:txBody>
      </p:sp>
      <p:cxnSp>
        <p:nvCxnSpPr>
          <p:cNvPr id="24" name="直接连接符 23"/>
          <p:cNvCxnSpPr>
            <a:cxnSpLocks/>
          </p:cNvCxnSpPr>
          <p:nvPr/>
        </p:nvCxnSpPr>
        <p:spPr>
          <a:xfrm>
            <a:off x="5660170" y="1315471"/>
            <a:ext cx="790520" cy="0"/>
          </a:xfrm>
          <a:prstGeom prst="line">
            <a:avLst/>
          </a:prstGeom>
          <a:ln w="28575">
            <a:solidFill>
              <a:srgbClr val="34578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9023" y="0"/>
            <a:ext cx="5007917" cy="6858000"/>
          </a:xfrm>
          <a:prstGeom prst="rect">
            <a:avLst/>
          </a:prstGeom>
          <a:solidFill>
            <a:srgbClr val="345780"/>
          </a:solidFill>
          <a:ln>
            <a:solidFill>
              <a:srgbClr val="345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358004" y="998838"/>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65" name="直接连接符 64"/>
          <p:cNvCxnSpPr/>
          <p:nvPr/>
        </p:nvCxnSpPr>
        <p:spPr>
          <a:xfrm>
            <a:off x="5035790" y="4171463"/>
            <a:ext cx="1726726"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3567367" y="4619303"/>
            <a:ext cx="468069" cy="468069"/>
          </a:xfrm>
          <a:prstGeom prst="ellipse">
            <a:avLst/>
          </a:prstGeom>
          <a:solidFill>
            <a:srgbClr val="345780"/>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rgbClr val="212834"/>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005184" y="4677002"/>
            <a:ext cx="2762533"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800" fontAlgn="base">
              <a:spcBef>
                <a:spcPct val="0"/>
              </a:spcBef>
              <a:spcAft>
                <a:spcPct val="0"/>
              </a:spcAft>
              <a:tabLst>
                <a:tab pos="2865755" algn="l"/>
              </a:tabLst>
            </a:pPr>
            <a:r>
              <a:rPr lang="zh-CN" altLang="en-US"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rPr>
              <a:t>2021.12. 31</a:t>
            </a:r>
            <a:endParaRPr lang="zh-CN" altLang="en-US"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6312174" y="4615233"/>
            <a:ext cx="468069" cy="468069"/>
          </a:xfrm>
          <a:prstGeom prst="ellipse">
            <a:avLst/>
          </a:prstGeom>
          <a:solidFill>
            <a:srgbClr val="345780"/>
          </a:solidFill>
          <a:ln>
            <a:noFill/>
          </a:ln>
          <a:effectLst>
            <a:outerShdw blurRad="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solidFill>
                <a:srgbClr val="212834"/>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62516" y="4672933"/>
            <a:ext cx="2762533"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800" fontAlgn="base">
              <a:spcBef>
                <a:spcPct val="0"/>
              </a:spcBef>
              <a:spcAft>
                <a:spcPct val="0"/>
              </a:spcAft>
              <a:tabLst>
                <a:tab pos="2865755" algn="l"/>
              </a:tabLst>
            </a:pPr>
            <a:r>
              <a:rPr lang="zh-CN" altLang="en-US" sz="1865" dirty="0">
                <a:solidFill>
                  <a:srgbClr val="345780"/>
                </a:solidFill>
                <a:latin typeface="方正准圆简体" panose="03000509000000000000" pitchFamily="65" charset="-122"/>
                <a:ea typeface="方正准圆简体" panose="03000509000000000000" pitchFamily="65" charset="-122"/>
                <a:sym typeface="Calibri" panose="020F0502020204030204" pitchFamily="34" charset="0"/>
              </a:rPr>
              <a:t>汇报人：王天阳</a:t>
            </a:r>
          </a:p>
        </p:txBody>
      </p:sp>
      <p:grpSp>
        <p:nvGrpSpPr>
          <p:cNvPr id="72" name="Group 59"/>
          <p:cNvGrpSpPr>
            <a:grpSpLocks noChangeAspect="1"/>
          </p:cNvGrpSpPr>
          <p:nvPr/>
        </p:nvGrpSpPr>
        <p:grpSpPr bwMode="auto">
          <a:xfrm>
            <a:off x="3652872" y="4692939"/>
            <a:ext cx="290891" cy="317537"/>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grpSp>
      <p:grpSp>
        <p:nvGrpSpPr>
          <p:cNvPr id="79" name="Group 66"/>
          <p:cNvGrpSpPr>
            <a:grpSpLocks noChangeAspect="1"/>
          </p:cNvGrpSpPr>
          <p:nvPr/>
        </p:nvGrpSpPr>
        <p:grpSpPr bwMode="auto">
          <a:xfrm>
            <a:off x="6418151" y="4684714"/>
            <a:ext cx="256116" cy="277284"/>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121920" tIns="60960" rIns="121920" bIns="60960" numCol="1" anchor="t" anchorCtr="0" compatLnSpc="1"/>
            <a:lstStyle/>
            <a:p>
              <a:endParaRPr lang="zh-CN" altLang="en-US" sz="2400">
                <a:solidFill>
                  <a:srgbClr val="212834"/>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121920" tIns="60960" rIns="121920" bIns="60960" numCol="1" anchor="t" anchorCtr="0" compatLnSpc="1"/>
            <a:lstStyle/>
            <a:p>
              <a:endParaRPr lang="zh-CN" altLang="en-US" sz="2400" dirty="0">
                <a:solidFill>
                  <a:srgbClr val="212834"/>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121920" tIns="60960" rIns="121920" bIns="60960" numCol="1" anchor="t" anchorCtr="0" compatLnSpc="1"/>
            <a:lstStyle/>
            <a:p>
              <a:endParaRPr lang="zh-CN" altLang="en-US" sz="2400">
                <a:solidFill>
                  <a:srgbClr val="212834"/>
                </a:solidFill>
              </a:endParaRPr>
            </a:p>
          </p:txBody>
        </p:sp>
      </p:gr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1131" y="1307999"/>
            <a:ext cx="3336043" cy="1127763"/>
          </a:xfrm>
          <a:prstGeom prst="rect">
            <a:avLst/>
          </a:prstGeom>
        </p:spPr>
      </p:pic>
      <p:sp>
        <p:nvSpPr>
          <p:cNvPr id="21" name="文本框 20"/>
          <p:cNvSpPr txBox="1"/>
          <p:nvPr/>
        </p:nvSpPr>
        <p:spPr>
          <a:xfrm>
            <a:off x="1895061" y="2435762"/>
            <a:ext cx="8331050" cy="1446550"/>
          </a:xfrm>
          <a:prstGeom prst="rect">
            <a:avLst/>
          </a:prstGeom>
          <a:noFill/>
        </p:spPr>
        <p:txBody>
          <a:bodyPr vert="horz" wrap="square" rtlCol="0">
            <a:spAutoFit/>
          </a:bodyPr>
          <a:lstStyle/>
          <a:p>
            <a:pPr algn="ctr"/>
            <a:r>
              <a:rPr lang="en-US" altLang="zh-CN" sz="8800" spc="1200" dirty="0">
                <a:solidFill>
                  <a:srgbClr val="345780"/>
                </a:solidFill>
                <a:latin typeface="方正正纤黑简体" panose="02000000000000000000" pitchFamily="2" charset="-122"/>
                <a:ea typeface="方正正纤黑简体" panose="02000000000000000000" pitchFamily="2" charset="-122"/>
                <a:cs typeface="Open Sans" panose="020B0606030504020204" pitchFamily="34" charset="0"/>
              </a:rPr>
              <a:t>THANKS</a:t>
            </a:r>
            <a:endParaRPr lang="zh-CN" altLang="en-US" sz="6600" spc="1200" dirty="0">
              <a:solidFill>
                <a:srgbClr val="345780"/>
              </a:solidFill>
              <a:latin typeface="方正正纤黑简体" panose="02000000000000000000" pitchFamily="2" charset="-122"/>
              <a:ea typeface="方正正纤黑简体" panose="02000000000000000000" pitchFamily="2" charset="-122"/>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Effect transition="in" filter="fade">
                                      <p:cBhvr>
                                        <p:cTn id="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7548132" y="1314664"/>
            <a:ext cx="732893" cy="42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135" dirty="0">
                <a:solidFill>
                  <a:srgbClr val="345780"/>
                </a:solidFill>
                <a:latin typeface="+mn-ea"/>
                <a:ea typeface="+mn-ea"/>
              </a:rPr>
              <a:t>引言</a:t>
            </a:r>
          </a:p>
        </p:txBody>
      </p:sp>
      <p:sp>
        <p:nvSpPr>
          <p:cNvPr id="5" name="矩形 4"/>
          <p:cNvSpPr/>
          <p:nvPr/>
        </p:nvSpPr>
        <p:spPr>
          <a:xfrm>
            <a:off x="7548132" y="1701618"/>
            <a:ext cx="952825" cy="276999"/>
          </a:xfrm>
          <a:prstGeom prst="rect">
            <a:avLst/>
          </a:prstGeom>
        </p:spPr>
        <p:txBody>
          <a:bodyPr wrap="none">
            <a:spAutoFit/>
          </a:bodyPr>
          <a:lstStyle/>
          <a:p>
            <a:pPr lvl="0" fontAlgn="base">
              <a:spcBef>
                <a:spcPct val="0"/>
              </a:spcBef>
              <a:spcAft>
                <a:spcPct val="0"/>
              </a:spcAft>
              <a:defRPr/>
            </a:pPr>
            <a:r>
              <a:rPr lang="en-US" altLang="zh-CN" sz="1200" dirty="0">
                <a:solidFill>
                  <a:schemeClr val="tx1">
                    <a:lumMod val="65000"/>
                    <a:lumOff val="35000"/>
                  </a:schemeClr>
                </a:solidFill>
                <a:latin typeface="Calibri Light" panose="020F0302020204030204" pitchFamily="34" charset="0"/>
                <a:ea typeface="方正兰亭黑_GBK"/>
              </a:rPr>
              <a:t>Introduction</a:t>
            </a:r>
          </a:p>
        </p:txBody>
      </p:sp>
      <p:sp>
        <p:nvSpPr>
          <p:cNvPr id="6" name="文本框 6"/>
          <p:cNvSpPr txBox="1">
            <a:spLocks noChangeArrowheads="1"/>
          </p:cNvSpPr>
          <p:nvPr/>
        </p:nvSpPr>
        <p:spPr bwMode="auto">
          <a:xfrm>
            <a:off x="7548133" y="2650931"/>
            <a:ext cx="210346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135" dirty="0">
                <a:solidFill>
                  <a:srgbClr val="345780"/>
                </a:solidFill>
                <a:latin typeface="+mn-ea"/>
                <a:ea typeface="+mn-ea"/>
              </a:rPr>
              <a:t>研究方法及过程</a:t>
            </a:r>
          </a:p>
        </p:txBody>
      </p:sp>
      <p:sp>
        <p:nvSpPr>
          <p:cNvPr id="7" name="矩形 6"/>
          <p:cNvSpPr/>
          <p:nvPr/>
        </p:nvSpPr>
        <p:spPr>
          <a:xfrm>
            <a:off x="7548132" y="3037885"/>
            <a:ext cx="2251642" cy="276999"/>
          </a:xfrm>
          <a:prstGeom prst="rect">
            <a:avLst/>
          </a:prstGeom>
        </p:spPr>
        <p:txBody>
          <a:bodyPr wrap="none">
            <a:spAutoFit/>
          </a:bodyPr>
          <a:lstStyle/>
          <a:p>
            <a:pPr lvl="0" fontAlgn="base">
              <a:spcBef>
                <a:spcPct val="0"/>
              </a:spcBef>
              <a:spcAft>
                <a:spcPct val="0"/>
              </a:spcAft>
              <a:defRPr/>
            </a:pPr>
            <a:r>
              <a:rPr lang="en-US" altLang="zh-CN" sz="1200" dirty="0">
                <a:solidFill>
                  <a:schemeClr val="tx1">
                    <a:lumMod val="65000"/>
                    <a:lumOff val="35000"/>
                  </a:schemeClr>
                </a:solidFill>
                <a:latin typeface="Calibri Light" panose="020F0302020204030204" pitchFamily="34" charset="0"/>
                <a:ea typeface="方正兰亭黑_GBK"/>
              </a:rPr>
              <a:t>Research Methods And Processes</a:t>
            </a:r>
          </a:p>
        </p:txBody>
      </p:sp>
      <p:sp>
        <p:nvSpPr>
          <p:cNvPr id="8" name="文本框 6"/>
          <p:cNvSpPr txBox="1">
            <a:spLocks noChangeArrowheads="1"/>
          </p:cNvSpPr>
          <p:nvPr/>
        </p:nvSpPr>
        <p:spPr bwMode="auto">
          <a:xfrm>
            <a:off x="7548133" y="3983803"/>
            <a:ext cx="732893" cy="42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135" dirty="0">
                <a:solidFill>
                  <a:srgbClr val="345780"/>
                </a:solidFill>
                <a:latin typeface="+mn-ea"/>
                <a:ea typeface="+mn-ea"/>
              </a:rPr>
              <a:t>实验</a:t>
            </a:r>
          </a:p>
        </p:txBody>
      </p:sp>
      <p:sp>
        <p:nvSpPr>
          <p:cNvPr id="9" name="矩形 8"/>
          <p:cNvSpPr/>
          <p:nvPr/>
        </p:nvSpPr>
        <p:spPr>
          <a:xfrm>
            <a:off x="7548132" y="4370757"/>
            <a:ext cx="952633" cy="276999"/>
          </a:xfrm>
          <a:prstGeom prst="rect">
            <a:avLst/>
          </a:prstGeom>
        </p:spPr>
        <p:txBody>
          <a:bodyPr wrap="none">
            <a:spAutoFit/>
          </a:bodyPr>
          <a:lstStyle/>
          <a:p>
            <a:pPr lvl="0" fontAlgn="base">
              <a:spcBef>
                <a:spcPct val="0"/>
              </a:spcBef>
              <a:spcAft>
                <a:spcPct val="0"/>
              </a:spcAft>
              <a:defRPr/>
            </a:pPr>
            <a:r>
              <a:rPr lang="en-US" altLang="zh-CN" sz="1200" dirty="0">
                <a:solidFill>
                  <a:schemeClr val="tx1">
                    <a:lumMod val="65000"/>
                    <a:lumOff val="35000"/>
                  </a:schemeClr>
                </a:solidFill>
                <a:latin typeface="Calibri Light" panose="020F0302020204030204" pitchFamily="34" charset="0"/>
                <a:ea typeface="方正兰亭黑_GBK"/>
              </a:rPr>
              <a:t>Experiments</a:t>
            </a:r>
          </a:p>
        </p:txBody>
      </p:sp>
      <p:sp>
        <p:nvSpPr>
          <p:cNvPr id="10" name="文本框 6"/>
          <p:cNvSpPr txBox="1">
            <a:spLocks noChangeArrowheads="1"/>
          </p:cNvSpPr>
          <p:nvPr/>
        </p:nvSpPr>
        <p:spPr bwMode="auto">
          <a:xfrm>
            <a:off x="7548132" y="5316651"/>
            <a:ext cx="732893" cy="42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135" dirty="0">
                <a:solidFill>
                  <a:srgbClr val="345780"/>
                </a:solidFill>
                <a:latin typeface="+mn-ea"/>
                <a:ea typeface="+mn-ea"/>
              </a:rPr>
              <a:t>总结</a:t>
            </a:r>
          </a:p>
        </p:txBody>
      </p:sp>
      <p:sp>
        <p:nvSpPr>
          <p:cNvPr id="11" name="矩形 10"/>
          <p:cNvSpPr/>
          <p:nvPr/>
        </p:nvSpPr>
        <p:spPr>
          <a:xfrm>
            <a:off x="7548132" y="5703605"/>
            <a:ext cx="859531" cy="276999"/>
          </a:xfrm>
          <a:prstGeom prst="rect">
            <a:avLst/>
          </a:prstGeom>
        </p:spPr>
        <p:txBody>
          <a:bodyPr wrap="none">
            <a:spAutoFit/>
          </a:bodyPr>
          <a:lstStyle/>
          <a:p>
            <a:pPr lvl="0" fontAlgn="base">
              <a:spcBef>
                <a:spcPct val="0"/>
              </a:spcBef>
              <a:spcAft>
                <a:spcPct val="0"/>
              </a:spcAft>
              <a:defRPr/>
            </a:pPr>
            <a:r>
              <a:rPr lang="en-US" altLang="zh-CN" sz="1200" dirty="0">
                <a:solidFill>
                  <a:schemeClr val="tx1">
                    <a:lumMod val="65000"/>
                    <a:lumOff val="35000"/>
                  </a:schemeClr>
                </a:solidFill>
                <a:latin typeface="Calibri Light" panose="020F0302020204030204" pitchFamily="34" charset="0"/>
                <a:ea typeface="方正兰亭黑_GBK"/>
              </a:rPr>
              <a:t>Conclusion</a:t>
            </a:r>
          </a:p>
        </p:txBody>
      </p:sp>
      <p:grpSp>
        <p:nvGrpSpPr>
          <p:cNvPr id="2" name="组合 1"/>
          <p:cNvGrpSpPr/>
          <p:nvPr/>
        </p:nvGrpSpPr>
        <p:grpSpPr>
          <a:xfrm>
            <a:off x="6850690" y="1365141"/>
            <a:ext cx="644810" cy="644252"/>
            <a:chOff x="5316408" y="1023858"/>
            <a:chExt cx="483607" cy="483189"/>
          </a:xfrm>
        </p:grpSpPr>
        <p:sp>
          <p:nvSpPr>
            <p:cNvPr id="13" name="椭圆 12"/>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4" name="矩形 13"/>
            <p:cNvSpPr/>
            <p:nvPr/>
          </p:nvSpPr>
          <p:spPr bwMode="auto">
            <a:xfrm>
              <a:off x="5344121" y="1034619"/>
              <a:ext cx="455894"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3" name="矩形 2"/>
          <p:cNvSpPr/>
          <p:nvPr/>
        </p:nvSpPr>
        <p:spPr>
          <a:xfrm>
            <a:off x="-9636" y="2139034"/>
            <a:ext cx="5280391" cy="2579932"/>
          </a:xfrm>
          <a:prstGeom prst="rect">
            <a:avLst/>
          </a:prstGeom>
          <a:solidFill>
            <a:srgbClr val="345780"/>
          </a:solidFill>
          <a:ln>
            <a:solidFill>
              <a:srgbClr val="345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25" name="矩形 24"/>
          <p:cNvSpPr/>
          <p:nvPr/>
        </p:nvSpPr>
        <p:spPr>
          <a:xfrm>
            <a:off x="11582432" y="1792149"/>
            <a:ext cx="609568" cy="3849435"/>
          </a:xfrm>
          <a:prstGeom prst="rect">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bwMode="auto">
          <a:xfrm>
            <a:off x="1286325" y="2572601"/>
            <a:ext cx="2050561" cy="1077218"/>
          </a:xfrm>
          <a:prstGeom prst="rect">
            <a:avLst/>
          </a:prstGeom>
        </p:spPr>
        <p:txBody>
          <a:bodyPr wrap="none">
            <a:spAutoFit/>
          </a:bodyPr>
          <a:lstStyle/>
          <a:p>
            <a:pPr algn="ctr">
              <a:defRPr/>
            </a:pPr>
            <a:r>
              <a:rPr lang="zh-CN" altLang="en-US" sz="6400" kern="100" dirty="0">
                <a:solidFill>
                  <a:schemeClr val="bg1"/>
                </a:solidFill>
                <a:latin typeface="+mj-ea"/>
                <a:ea typeface="+mj-ea"/>
                <a:cs typeface="Times New Roman" panose="02020603050405020304" pitchFamily="18" charset="0"/>
              </a:rPr>
              <a:t>目 录</a:t>
            </a:r>
          </a:p>
        </p:txBody>
      </p:sp>
      <p:sp>
        <p:nvSpPr>
          <p:cNvPr id="26" name="矩形 25"/>
          <p:cNvSpPr/>
          <p:nvPr/>
        </p:nvSpPr>
        <p:spPr bwMode="auto">
          <a:xfrm>
            <a:off x="1067514" y="3508982"/>
            <a:ext cx="2488182" cy="830997"/>
          </a:xfrm>
          <a:prstGeom prst="rect">
            <a:avLst/>
          </a:prstGeom>
        </p:spPr>
        <p:txBody>
          <a:bodyPr wrap="none">
            <a:spAutoFit/>
          </a:bodyPr>
          <a:lstStyle/>
          <a:p>
            <a:pPr algn="ctr">
              <a:defRPr/>
            </a:pPr>
            <a:r>
              <a:rPr lang="en-US" altLang="zh-CN" sz="4800" kern="100">
                <a:solidFill>
                  <a:schemeClr val="bg1"/>
                </a:solidFill>
                <a:latin typeface="+mj-ea"/>
                <a:ea typeface="+mj-ea"/>
                <a:cs typeface="Times New Roman" panose="02020603050405020304" pitchFamily="18" charset="0"/>
              </a:rPr>
              <a:t>Contents</a:t>
            </a:r>
            <a:endParaRPr lang="zh-CN" altLang="en-US" sz="4800" kern="100">
              <a:solidFill>
                <a:schemeClr val="bg1"/>
              </a:solidFill>
              <a:latin typeface="+mj-ea"/>
              <a:ea typeface="+mj-ea"/>
              <a:cs typeface="Times New Roman" panose="02020603050405020304" pitchFamily="18" charset="0"/>
            </a:endParaRPr>
          </a:p>
        </p:txBody>
      </p:sp>
      <p:cxnSp>
        <p:nvCxnSpPr>
          <p:cNvPr id="24" name="直接连接符 23"/>
          <p:cNvCxnSpPr/>
          <p:nvPr/>
        </p:nvCxnSpPr>
        <p:spPr>
          <a:xfrm>
            <a:off x="2239349" y="4370756"/>
            <a:ext cx="422988"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879188" y="2650931"/>
            <a:ext cx="644810" cy="644252"/>
            <a:chOff x="5316408" y="1023858"/>
            <a:chExt cx="483607" cy="483189"/>
          </a:xfrm>
        </p:grpSpPr>
        <p:sp>
          <p:nvSpPr>
            <p:cNvPr id="40" name="椭圆 39"/>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41" name="矩形 40"/>
            <p:cNvSpPr/>
            <p:nvPr/>
          </p:nvSpPr>
          <p:spPr bwMode="auto">
            <a:xfrm>
              <a:off x="5344121" y="1034619"/>
              <a:ext cx="455894"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42" name="组合 41"/>
          <p:cNvGrpSpPr/>
          <p:nvPr/>
        </p:nvGrpSpPr>
        <p:grpSpPr>
          <a:xfrm>
            <a:off x="6874930" y="3973532"/>
            <a:ext cx="644810" cy="644252"/>
            <a:chOff x="5316408" y="1023858"/>
            <a:chExt cx="483607" cy="483189"/>
          </a:xfrm>
        </p:grpSpPr>
        <p:sp>
          <p:nvSpPr>
            <p:cNvPr id="43" name="椭圆 42"/>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44" name="矩形 43"/>
            <p:cNvSpPr/>
            <p:nvPr/>
          </p:nvSpPr>
          <p:spPr bwMode="auto">
            <a:xfrm>
              <a:off x="5344121" y="1034619"/>
              <a:ext cx="455894"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45" name="组合 44"/>
          <p:cNvGrpSpPr/>
          <p:nvPr/>
        </p:nvGrpSpPr>
        <p:grpSpPr>
          <a:xfrm>
            <a:off x="6911881" y="5317442"/>
            <a:ext cx="644810" cy="644252"/>
            <a:chOff x="5316408" y="1023858"/>
            <a:chExt cx="483607" cy="483189"/>
          </a:xfrm>
        </p:grpSpPr>
        <p:sp>
          <p:nvSpPr>
            <p:cNvPr id="46" name="椭圆 45"/>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47" name="矩形 46"/>
            <p:cNvSpPr/>
            <p:nvPr/>
          </p:nvSpPr>
          <p:spPr bwMode="auto">
            <a:xfrm>
              <a:off x="5344121" y="1034619"/>
              <a:ext cx="455894"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4" name="矩形 3"/>
          <p:cNvSpPr/>
          <p:nvPr/>
        </p:nvSpPr>
        <p:spPr bwMode="auto">
          <a:xfrm>
            <a:off x="8579646" y="2965563"/>
            <a:ext cx="1483098" cy="748666"/>
          </a:xfrm>
          <a:prstGeom prst="rect">
            <a:avLst/>
          </a:prstGeom>
        </p:spPr>
        <p:txBody>
          <a:bodyPr wrap="none">
            <a:spAutoFit/>
          </a:bodyPr>
          <a:lstStyle/>
          <a:p>
            <a:pPr algn="ctr">
              <a:defRPr/>
            </a:pPr>
            <a:r>
              <a:rPr lang="zh-CN" altLang="en-US" sz="4265" b="1" kern="100" spc="800" dirty="0">
                <a:solidFill>
                  <a:srgbClr val="345780"/>
                </a:solidFill>
                <a:latin typeface="+mn-ea"/>
                <a:cs typeface="Times New Roman" panose="02020603050405020304" pitchFamily="18" charset="0"/>
              </a:rPr>
              <a:t>引言</a:t>
            </a:r>
          </a:p>
        </p:txBody>
      </p:sp>
      <p:sp>
        <p:nvSpPr>
          <p:cNvPr id="5" name="矩形 4"/>
          <p:cNvSpPr/>
          <p:nvPr/>
        </p:nvSpPr>
        <p:spPr>
          <a:xfrm>
            <a:off x="8591016" y="3915177"/>
            <a:ext cx="1563249" cy="276999"/>
          </a:xfrm>
          <a:prstGeom prst="rect">
            <a:avLst/>
          </a:prstGeom>
        </p:spPr>
        <p:txBody>
          <a:bodyPr wrap="none">
            <a:spAutoFit/>
          </a:bodyPr>
          <a:lstStyle/>
          <a:p>
            <a:pPr algn="ctr"/>
            <a:r>
              <a:rPr lang="en-US" altLang="zh-CN" sz="1200" spc="400" dirty="0">
                <a:solidFill>
                  <a:srgbClr val="345780"/>
                </a:solidFill>
                <a:latin typeface="Times New Roman" panose="02020603050405020304" pitchFamily="18" charset="0"/>
                <a:cs typeface="Times New Roman" panose="02020603050405020304" pitchFamily="18" charset="0"/>
              </a:rPr>
              <a:t>Introduction</a:t>
            </a:r>
            <a:endParaRPr lang="en-US" altLang="zh-CN" sz="800" spc="400" dirty="0">
              <a:solidFill>
                <a:srgbClr val="345780"/>
              </a:solidFill>
              <a:latin typeface="Times New Roman" panose="02020603050405020304" pitchFamily="18" charset="0"/>
              <a:cs typeface="Times New Roman" panose="02020603050405020304" pitchFamily="18" charset="0"/>
            </a:endParaRPr>
          </a:p>
        </p:txBody>
      </p:sp>
      <p:cxnSp>
        <p:nvCxnSpPr>
          <p:cNvPr id="8" name="直接连接符 7"/>
          <p:cNvCxnSpPr/>
          <p:nvPr/>
        </p:nvCxnSpPr>
        <p:spPr>
          <a:xfrm>
            <a:off x="6672064" y="4264595"/>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2152262" y="2114939"/>
            <a:ext cx="8354617" cy="2356157"/>
          </a:xfrm>
          <a:prstGeom prst="roundRect">
            <a:avLst>
              <a:gd name="adj" fmla="val 50000"/>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椭圆 9"/>
          <p:cNvSpPr/>
          <p:nvPr/>
        </p:nvSpPr>
        <p:spPr>
          <a:xfrm>
            <a:off x="4135301" y="2424636"/>
            <a:ext cx="1736763" cy="17367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335" b="1" dirty="0">
                <a:solidFill>
                  <a:srgbClr val="345780"/>
                </a:solidFill>
                <a:latin typeface="+mn-ea"/>
              </a:rPr>
              <a:t>壹</a:t>
            </a:r>
          </a:p>
        </p:txBody>
      </p:sp>
      <p:cxnSp>
        <p:nvCxnSpPr>
          <p:cNvPr id="9" name="直接连接符 8"/>
          <p:cNvCxnSpPr/>
          <p:nvPr/>
        </p:nvCxnSpPr>
        <p:spPr>
          <a:xfrm>
            <a:off x="6623689" y="2697052"/>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4" name="矩形 3"/>
          <p:cNvSpPr/>
          <p:nvPr/>
        </p:nvSpPr>
        <p:spPr bwMode="auto">
          <a:xfrm>
            <a:off x="5593295" y="290775"/>
            <a:ext cx="1005403"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引言</a:t>
            </a:r>
          </a:p>
        </p:txBody>
      </p:sp>
      <p:sp>
        <p:nvSpPr>
          <p:cNvPr id="5" name="矩形 4"/>
          <p:cNvSpPr/>
          <p:nvPr/>
        </p:nvSpPr>
        <p:spPr>
          <a:xfrm>
            <a:off x="5611171" y="801956"/>
            <a:ext cx="947696" cy="276999"/>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Introduction</a:t>
            </a:r>
            <a:endParaRPr lang="en-US" altLang="zh-CN" sz="1065" dirty="0">
              <a:solidFill>
                <a:srgbClr val="34578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5687363" y="1078955"/>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9" name="内容占位符 2">
            <a:extLst>
              <a:ext uri="{FF2B5EF4-FFF2-40B4-BE49-F238E27FC236}">
                <a16:creationId xmlns:a16="http://schemas.microsoft.com/office/drawing/2014/main" id="{422F39B3-889B-422A-9E45-FC6959D77063}"/>
              </a:ext>
            </a:extLst>
          </p:cNvPr>
          <p:cNvSpPr txBox="1">
            <a:spLocks/>
          </p:cNvSpPr>
          <p:nvPr/>
        </p:nvSpPr>
        <p:spPr>
          <a:xfrm>
            <a:off x="701543" y="1282360"/>
            <a:ext cx="10788914" cy="4415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Temporal knowledge graphs(TKGs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时态知识图谱</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：包含时间注释知识，被视为多关系图。</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传统的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TKG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表示学习方法直接将时间戳建模为相应的超平面、表示或固定格式编码，这些方法只是将相关的时间戳嵌入到低维向量空间中，无法显式地建模时间依赖关系。</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一些研究人员已经尝试引入序列模型如循环神经网络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(RNN)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及其变体来模拟时间依赖性。例如，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Know-Evolve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模型通过使用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RNN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对历史关系建模来学习实体表示。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a:lnSpc>
                <a:spcPct val="1500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但这些方法都忽略了实体之间的交互图的邻居结构。为了解决这个问题，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RE-NET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学习实体表示模型通过使用图卷积网络（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GCN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）对实体交互进行建模图的邻居结构。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a:lnSpc>
                <a:spcPct val="1500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尽管引入图卷积网络（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GCN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）是有效的，但仍然存在存在一些局限性。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434957" y="2213934"/>
            <a:ext cx="1789628" cy="1789628"/>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6017179" y="2213934"/>
            <a:ext cx="1789628" cy="1789628"/>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4434957" y="3786011"/>
            <a:ext cx="1789628" cy="1789628"/>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6017179" y="3786011"/>
            <a:ext cx="1789628" cy="1789628"/>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767465" y="2331502"/>
            <a:ext cx="3496044" cy="1512530"/>
          </a:xfrm>
          <a:prstGeom prst="rect">
            <a:avLst/>
          </a:prstGeom>
        </p:spPr>
        <p:txBody>
          <a:bodyPr wrap="square">
            <a:spAutoFit/>
          </a:bodyPr>
          <a:lstStyle/>
          <a:p>
            <a:pPr marR="0" lvl="0" indent="0" fontAlgn="auto">
              <a:lnSpc>
                <a:spcPct val="130000"/>
              </a:lnSpc>
              <a:spcBef>
                <a:spcPts val="800"/>
              </a:spcBef>
              <a:spcAft>
                <a:spcPts val="0"/>
              </a:spcAft>
              <a:buClrTx/>
              <a:buSzTx/>
              <a:buFontTx/>
              <a:buNone/>
              <a:tabLst/>
              <a:defRPr/>
            </a:pPr>
            <a:r>
              <a:rPr lang="en-US" altLang="zh-CN" sz="1200" dirty="0">
                <a:solidFill>
                  <a:schemeClr val="tx1">
                    <a:lumMod val="85000"/>
                    <a:lumOff val="15000"/>
                  </a:schemeClr>
                </a:solidFill>
              </a:rPr>
              <a:t>KG</a:t>
            </a:r>
            <a:r>
              <a:rPr lang="zh-CN" altLang="en-US" sz="1200" dirty="0">
                <a:solidFill>
                  <a:schemeClr val="tx1">
                    <a:lumMod val="85000"/>
                    <a:lumOff val="15000"/>
                  </a:schemeClr>
                </a:solidFill>
              </a:rPr>
              <a:t>包含大量实体和关系的结构化信息，已成功应用于各个领域，如问答、信息提取、文档聚类和推荐等。静态</a:t>
            </a:r>
            <a:r>
              <a:rPr lang="en-US" altLang="zh-CN" sz="1200" dirty="0">
                <a:solidFill>
                  <a:schemeClr val="tx1">
                    <a:lumMod val="85000"/>
                    <a:lumOff val="15000"/>
                  </a:schemeClr>
                </a:solidFill>
              </a:rPr>
              <a:t>KG</a:t>
            </a:r>
            <a:r>
              <a:rPr lang="zh-CN" altLang="en-US" sz="1200" dirty="0">
                <a:solidFill>
                  <a:schemeClr val="tx1">
                    <a:lumMod val="85000"/>
                    <a:lumOff val="15000"/>
                  </a:schemeClr>
                </a:solidFill>
              </a:rPr>
              <a:t>通常为多关系信息建模，静态</a:t>
            </a:r>
            <a:r>
              <a:rPr lang="en-US" altLang="zh-CN" sz="1200" dirty="0">
                <a:solidFill>
                  <a:schemeClr val="tx1">
                    <a:lumMod val="85000"/>
                    <a:lumOff val="15000"/>
                  </a:schemeClr>
                </a:solidFill>
              </a:rPr>
              <a:t>KG</a:t>
            </a:r>
            <a:r>
              <a:rPr lang="zh-CN" altLang="en-US" sz="1200" dirty="0">
                <a:solidFill>
                  <a:schemeClr val="tx1">
                    <a:lumMod val="85000"/>
                    <a:lumOff val="15000"/>
                  </a:schemeClr>
                </a:solidFill>
              </a:rPr>
              <a:t>表示学习方法旨在学习实体和关系的表示，可以有效地度量实体和关系的语义相关性，缓解静态</a:t>
            </a:r>
            <a:r>
              <a:rPr lang="en-US" altLang="zh-CN" sz="1200" dirty="0">
                <a:solidFill>
                  <a:schemeClr val="tx1">
                    <a:lumMod val="85000"/>
                    <a:lumOff val="15000"/>
                  </a:schemeClr>
                </a:solidFill>
              </a:rPr>
              <a:t>KG</a:t>
            </a:r>
            <a:r>
              <a:rPr lang="zh-CN" altLang="en-US" sz="1200" dirty="0">
                <a:solidFill>
                  <a:schemeClr val="tx1">
                    <a:lumMod val="85000"/>
                    <a:lumOff val="15000"/>
                  </a:schemeClr>
                </a:solidFill>
              </a:rPr>
              <a:t>中的稀疏性问题。</a:t>
            </a:r>
          </a:p>
        </p:txBody>
      </p:sp>
      <p:cxnSp>
        <p:nvCxnSpPr>
          <p:cNvPr id="19" name="直接连接符 18"/>
          <p:cNvCxnSpPr>
            <a:cxnSpLocks/>
          </p:cNvCxnSpPr>
          <p:nvPr/>
        </p:nvCxnSpPr>
        <p:spPr>
          <a:xfrm>
            <a:off x="3767327" y="2279010"/>
            <a:ext cx="83997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56021" y="1867181"/>
            <a:ext cx="4884323" cy="400110"/>
          </a:xfrm>
          <a:prstGeom prst="rect">
            <a:avLst/>
          </a:prstGeom>
        </p:spPr>
        <p:txBody>
          <a:bodyPr wrap="square">
            <a:spAutoFit/>
          </a:bodyPr>
          <a:lstStyle/>
          <a:p>
            <a:pPr algn="r"/>
            <a:r>
              <a:rPr lang="en-US" altLang="zh-CN" sz="2000" dirty="0">
                <a:solidFill>
                  <a:srgbClr val="345780"/>
                </a:solidFill>
                <a:latin typeface="Times New Roman" panose="02020603050405020304" pitchFamily="18" charset="0"/>
                <a:cs typeface="Times New Roman" panose="02020603050405020304" pitchFamily="18" charset="0"/>
              </a:rPr>
              <a:t>Static KG Representation Learning Methods</a:t>
            </a:r>
            <a:endParaRPr lang="zh-CN" altLang="en-US" sz="2000" dirty="0">
              <a:solidFill>
                <a:srgbClr val="345780"/>
              </a:solidFill>
              <a:latin typeface="Times New Roman" panose="02020603050405020304" pitchFamily="18" charset="0"/>
              <a:cs typeface="Times New Roman" panose="02020603050405020304" pitchFamily="18" charset="0"/>
            </a:endParaRPr>
          </a:p>
        </p:txBody>
      </p:sp>
      <p:sp>
        <p:nvSpPr>
          <p:cNvPr id="21" name="矩形 20"/>
          <p:cNvSpPr/>
          <p:nvPr/>
        </p:nvSpPr>
        <p:spPr>
          <a:xfrm>
            <a:off x="767466" y="4611659"/>
            <a:ext cx="3418880" cy="1610377"/>
          </a:xfrm>
          <a:prstGeom prst="rect">
            <a:avLst/>
          </a:prstGeom>
        </p:spPr>
        <p:txBody>
          <a:bodyPr wrap="square">
            <a:spAutoFit/>
          </a:bodyPr>
          <a:lstStyle/>
          <a:p>
            <a:pPr>
              <a:lnSpc>
                <a:spcPct val="130000"/>
              </a:lnSpc>
              <a:spcBef>
                <a:spcPts val="800"/>
              </a:spcBef>
            </a:pPr>
            <a:r>
              <a:rPr lang="zh-CN" altLang="en-US" sz="1200" dirty="0">
                <a:solidFill>
                  <a:schemeClr val="tx1">
                    <a:lumMod val="85000"/>
                    <a:lumOff val="15000"/>
                  </a:schemeClr>
                </a:solidFill>
              </a:rPr>
              <a:t>存在多种类型的节点或边的异构图在现实场景中已变得无处不在，例如</a:t>
            </a:r>
            <a:r>
              <a:rPr lang="en-US" altLang="zh-CN" sz="1200" dirty="0">
                <a:solidFill>
                  <a:schemeClr val="tx1">
                    <a:lumMod val="85000"/>
                    <a:lumOff val="15000"/>
                  </a:schemeClr>
                </a:solidFill>
              </a:rPr>
              <a:t>KGs</a:t>
            </a:r>
            <a:r>
              <a:rPr lang="zh-CN" altLang="en-US" sz="1200" dirty="0">
                <a:solidFill>
                  <a:schemeClr val="tx1">
                    <a:lumMod val="85000"/>
                    <a:lumOff val="15000"/>
                  </a:schemeClr>
                </a:solidFill>
              </a:rPr>
              <a:t>和社交网络。在连续的低维向量空间中，同时保留异构结构和语义。将关系异质性纳入图表示学习，元路径基于</a:t>
            </a:r>
            <a:r>
              <a:rPr lang="en-US" altLang="zh-CN" sz="1200" dirty="0">
                <a:solidFill>
                  <a:schemeClr val="tx1">
                    <a:lumMod val="85000"/>
                    <a:lumOff val="15000"/>
                  </a:schemeClr>
                </a:solidFill>
              </a:rPr>
              <a:t>HGRL </a:t>
            </a:r>
            <a:r>
              <a:rPr lang="zh-CN" altLang="en-US" sz="1200" dirty="0">
                <a:solidFill>
                  <a:schemeClr val="tx1">
                    <a:lumMod val="85000"/>
                    <a:lumOff val="15000"/>
                  </a:schemeClr>
                </a:solidFill>
              </a:rPr>
              <a:t>的方法受到越来越多的关注。</a:t>
            </a:r>
          </a:p>
          <a:p>
            <a:pPr algn="r">
              <a:lnSpc>
                <a:spcPct val="130000"/>
              </a:lnSpc>
              <a:spcBef>
                <a:spcPts val="800"/>
              </a:spcBef>
            </a:pPr>
            <a:endParaRPr lang="en-US" altLang="zh-CN" sz="1200" dirty="0">
              <a:latin typeface="Arial" panose="020B0604020202020204" pitchFamily="34" charset="0"/>
            </a:endParaRPr>
          </a:p>
        </p:txBody>
      </p:sp>
      <p:cxnSp>
        <p:nvCxnSpPr>
          <p:cNvPr id="22" name="直接连接符 21"/>
          <p:cNvCxnSpPr>
            <a:cxnSpLocks/>
          </p:cNvCxnSpPr>
          <p:nvPr/>
        </p:nvCxnSpPr>
        <p:spPr>
          <a:xfrm>
            <a:off x="2921620" y="4574652"/>
            <a:ext cx="11212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120" y="3824117"/>
            <a:ext cx="5202077" cy="749436"/>
          </a:xfrm>
          <a:prstGeom prst="rect">
            <a:avLst/>
          </a:prstGeom>
        </p:spPr>
        <p:txBody>
          <a:bodyPr wrap="square">
            <a:spAutoFit/>
          </a:bodyPr>
          <a:lstStyle/>
          <a:p>
            <a:pPr algn="r"/>
            <a:r>
              <a:rPr lang="en-US" altLang="zh-CN" sz="2135" dirty="0">
                <a:solidFill>
                  <a:srgbClr val="345780"/>
                </a:solidFill>
                <a:latin typeface="Times New Roman" panose="02020603050405020304" pitchFamily="18" charset="0"/>
                <a:cs typeface="Times New Roman" panose="02020603050405020304" pitchFamily="18" charset="0"/>
              </a:rPr>
              <a:t>Heterogeneous Graph Representation Learning Methods</a:t>
            </a:r>
            <a:endParaRPr lang="zh-CN" altLang="en-US" sz="2135" dirty="0">
              <a:solidFill>
                <a:srgbClr val="345780"/>
              </a:solidFill>
              <a:latin typeface="Times New Roman" panose="02020603050405020304" pitchFamily="18" charset="0"/>
              <a:cs typeface="Times New Roman" panose="02020603050405020304" pitchFamily="18" charset="0"/>
            </a:endParaRPr>
          </a:p>
        </p:txBody>
      </p:sp>
      <p:sp>
        <p:nvSpPr>
          <p:cNvPr id="27" name="矩形 26"/>
          <p:cNvSpPr/>
          <p:nvPr/>
        </p:nvSpPr>
        <p:spPr>
          <a:xfrm>
            <a:off x="7978256" y="2410791"/>
            <a:ext cx="3446279" cy="1273618"/>
          </a:xfrm>
          <a:prstGeom prst="rect">
            <a:avLst/>
          </a:prstGeom>
        </p:spPr>
        <p:txBody>
          <a:bodyPr wrap="square">
            <a:spAutoFit/>
          </a:bodyPr>
          <a:lstStyle/>
          <a:p>
            <a:pPr>
              <a:lnSpc>
                <a:spcPct val="130000"/>
              </a:lnSpc>
              <a:spcBef>
                <a:spcPts val="800"/>
              </a:spcBef>
            </a:pPr>
            <a:r>
              <a:rPr lang="zh-CN" altLang="en-US" sz="1200" dirty="0">
                <a:solidFill>
                  <a:schemeClr val="tx1">
                    <a:lumMod val="85000"/>
                    <a:lumOff val="15000"/>
                  </a:schemeClr>
                </a:solidFill>
                <a:sym typeface="+mn-ea"/>
              </a:rPr>
              <a:t>基于事件的 </a:t>
            </a:r>
            <a:r>
              <a:rPr lang="en-US" altLang="zh-CN" sz="1200" dirty="0">
                <a:solidFill>
                  <a:schemeClr val="tx1">
                    <a:lumMod val="85000"/>
                    <a:lumOff val="15000"/>
                  </a:schemeClr>
                </a:solidFill>
                <a:sym typeface="+mn-ea"/>
              </a:rPr>
              <a:t>TKG </a:t>
            </a:r>
            <a:r>
              <a:rPr lang="zh-CN" altLang="en-US" sz="1200" dirty="0">
                <a:solidFill>
                  <a:schemeClr val="tx1">
                    <a:lumMod val="85000"/>
                    <a:lumOff val="15000"/>
                  </a:schemeClr>
                </a:solidFill>
                <a:sym typeface="+mn-ea"/>
              </a:rPr>
              <a:t>包括时间注释知识，它们在各种应用中发挥了关键作用，例如国际关系预测 和社交网络分析 。</a:t>
            </a:r>
            <a:r>
              <a:rPr lang="en-US" altLang="zh-CN" sz="1200" dirty="0">
                <a:solidFill>
                  <a:schemeClr val="tx1">
                    <a:lumMod val="85000"/>
                    <a:lumOff val="15000"/>
                  </a:schemeClr>
                </a:solidFill>
                <a:sym typeface="+mn-ea"/>
              </a:rPr>
              <a:t>TKG </a:t>
            </a:r>
            <a:r>
              <a:rPr lang="zh-CN" altLang="en-US" sz="1200" dirty="0">
                <a:solidFill>
                  <a:schemeClr val="tx1">
                    <a:lumMod val="85000"/>
                    <a:lumOff val="15000"/>
                  </a:schemeClr>
                </a:solidFill>
                <a:sym typeface="+mn-ea"/>
              </a:rPr>
              <a:t>表示学习方法，将关系和实体嵌入到一个连续的低维度向量空间通过结合时间信息，可用于有效建模</a:t>
            </a:r>
            <a:r>
              <a:rPr lang="en-US" altLang="zh-CN" sz="1200" dirty="0">
                <a:solidFill>
                  <a:schemeClr val="tx1">
                    <a:lumMod val="85000"/>
                    <a:lumOff val="15000"/>
                  </a:schemeClr>
                </a:solidFill>
                <a:sym typeface="+mn-ea"/>
              </a:rPr>
              <a:t>TKG </a:t>
            </a:r>
            <a:r>
              <a:rPr lang="zh-CN" altLang="en-US" sz="1200" dirty="0">
                <a:solidFill>
                  <a:schemeClr val="tx1">
                    <a:lumMod val="85000"/>
                    <a:lumOff val="15000"/>
                  </a:schemeClr>
                </a:solidFill>
                <a:sym typeface="+mn-ea"/>
              </a:rPr>
              <a:t>中实体或关系的演变。</a:t>
            </a:r>
            <a:endParaRPr lang="en-US" altLang="zh-CN" sz="1200" dirty="0">
              <a:solidFill>
                <a:schemeClr val="tx1">
                  <a:lumMod val="85000"/>
                  <a:lumOff val="15000"/>
                </a:schemeClr>
              </a:solidFill>
            </a:endParaRPr>
          </a:p>
        </p:txBody>
      </p:sp>
      <p:cxnSp>
        <p:nvCxnSpPr>
          <p:cNvPr id="28" name="直接连接符 27"/>
          <p:cNvCxnSpPr>
            <a:cxnSpLocks/>
          </p:cNvCxnSpPr>
          <p:nvPr/>
        </p:nvCxnSpPr>
        <p:spPr>
          <a:xfrm>
            <a:off x="8111607" y="2354372"/>
            <a:ext cx="83167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269618" y="1946470"/>
            <a:ext cx="4567912" cy="400110"/>
          </a:xfrm>
          <a:prstGeom prst="rect">
            <a:avLst/>
          </a:prstGeom>
        </p:spPr>
        <p:txBody>
          <a:bodyPr wrap="square">
            <a:spAutoFit/>
          </a:bodyPr>
          <a:lstStyle/>
          <a:p>
            <a:r>
              <a:rPr lang="en-US" altLang="zh-CN" sz="2000" dirty="0">
                <a:solidFill>
                  <a:srgbClr val="345780"/>
                </a:solidFill>
                <a:latin typeface="Times New Roman" panose="02020603050405020304" pitchFamily="18" charset="0"/>
                <a:cs typeface="Times New Roman" panose="02020603050405020304" pitchFamily="18" charset="0"/>
              </a:rPr>
              <a:t>TKG Representation Learning Methods</a:t>
            </a:r>
            <a:endParaRPr lang="zh-CN" altLang="en-US" sz="2000" dirty="0">
              <a:solidFill>
                <a:srgbClr val="345780"/>
              </a:solidFill>
              <a:latin typeface="Times New Roman" panose="02020603050405020304" pitchFamily="18" charset="0"/>
              <a:cs typeface="Times New Roman" panose="02020603050405020304" pitchFamily="18" charset="0"/>
            </a:endParaRPr>
          </a:p>
        </p:txBody>
      </p:sp>
      <p:grpSp>
        <p:nvGrpSpPr>
          <p:cNvPr id="30" name="Group 112"/>
          <p:cNvGrpSpPr/>
          <p:nvPr/>
        </p:nvGrpSpPr>
        <p:grpSpPr>
          <a:xfrm>
            <a:off x="4981209" y="4447070"/>
            <a:ext cx="649139" cy="608153"/>
            <a:chOff x="5368132" y="3540125"/>
            <a:chExt cx="465138" cy="435769"/>
          </a:xfrm>
          <a:solidFill>
            <a:schemeClr val="bg1"/>
          </a:solidFill>
        </p:grpSpPr>
        <p:sp>
          <p:nvSpPr>
            <p:cNvPr id="3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3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sp>
        <p:nvSpPr>
          <p:cNvPr id="33" name="AutoShape 112"/>
          <p:cNvSpPr/>
          <p:nvPr/>
        </p:nvSpPr>
        <p:spPr bwMode="auto">
          <a:xfrm>
            <a:off x="6575103" y="2729275"/>
            <a:ext cx="694515" cy="69145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nvGrpSpPr>
          <p:cNvPr id="34" name="组合 33"/>
          <p:cNvGrpSpPr/>
          <p:nvPr/>
        </p:nvGrpSpPr>
        <p:grpSpPr>
          <a:xfrm>
            <a:off x="6708201" y="4426577"/>
            <a:ext cx="445313" cy="649137"/>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37" name="组合 36"/>
          <p:cNvGrpSpPr/>
          <p:nvPr/>
        </p:nvGrpSpPr>
        <p:grpSpPr>
          <a:xfrm flipH="1">
            <a:off x="4981210" y="2791485"/>
            <a:ext cx="648031" cy="648031"/>
            <a:chOff x="2473104" y="2145028"/>
            <a:chExt cx="359165" cy="359165"/>
          </a:xfrm>
          <a:solidFill>
            <a:schemeClr val="bg1"/>
          </a:solidFill>
        </p:grpSpPr>
        <p:sp>
          <p:nvSpPr>
            <p:cNvPr id="38"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39"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sp>
        <p:nvSpPr>
          <p:cNvPr id="40" name="矩形 39"/>
          <p:cNvSpPr/>
          <p:nvPr/>
        </p:nvSpPr>
        <p:spPr bwMode="auto">
          <a:xfrm>
            <a:off x="5593298" y="290775"/>
            <a:ext cx="1005403"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引言</a:t>
            </a:r>
          </a:p>
        </p:txBody>
      </p:sp>
      <p:sp>
        <p:nvSpPr>
          <p:cNvPr id="41" name="矩形 40"/>
          <p:cNvSpPr/>
          <p:nvPr/>
        </p:nvSpPr>
        <p:spPr>
          <a:xfrm>
            <a:off x="5651789" y="767059"/>
            <a:ext cx="891591" cy="261610"/>
          </a:xfrm>
          <a:prstGeom prst="rect">
            <a:avLst/>
          </a:prstGeom>
        </p:spPr>
        <p:txBody>
          <a:bodyPr wrap="none">
            <a:spAutoFit/>
          </a:bodyPr>
          <a:lstStyle/>
          <a:p>
            <a:pPr lvl="0" fontAlgn="base">
              <a:spcBef>
                <a:spcPct val="0"/>
              </a:spcBef>
              <a:spcAft>
                <a:spcPct val="0"/>
              </a:spcAft>
              <a:defRPr/>
            </a:pPr>
            <a:r>
              <a:rPr lang="en-US" altLang="zh-CN" sz="1100" dirty="0">
                <a:solidFill>
                  <a:schemeClr val="tx1">
                    <a:lumMod val="65000"/>
                    <a:lumOff val="35000"/>
                  </a:schemeClr>
                </a:solidFill>
                <a:latin typeface="Calibri Light" panose="020F0302020204030204" pitchFamily="34" charset="0"/>
                <a:ea typeface="方正兰亭黑_GBK"/>
              </a:rPr>
              <a:t>Introduction</a:t>
            </a:r>
          </a:p>
        </p:txBody>
      </p:sp>
      <p:cxnSp>
        <p:nvCxnSpPr>
          <p:cNvPr id="42" name="直接连接符 41"/>
          <p:cNvCxnSpPr/>
          <p:nvPr/>
        </p:nvCxnSpPr>
        <p:spPr>
          <a:xfrm>
            <a:off x="5687366" y="1028669"/>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A693C6B-FCA3-47EA-8D08-D41B7242EC4A}"/>
              </a:ext>
            </a:extLst>
          </p:cNvPr>
          <p:cNvSpPr/>
          <p:nvPr/>
        </p:nvSpPr>
        <p:spPr>
          <a:xfrm>
            <a:off x="767465" y="1093342"/>
            <a:ext cx="1709925" cy="420884"/>
          </a:xfrm>
          <a:prstGeom prst="rect">
            <a:avLst/>
          </a:prstGeom>
        </p:spPr>
        <p:txBody>
          <a:bodyPr wrap="square">
            <a:spAutoFit/>
          </a:bodyPr>
          <a:lstStyle/>
          <a:p>
            <a:pPr algn="r"/>
            <a:r>
              <a:rPr lang="zh-CN" altLang="en-US" sz="2135" dirty="0">
                <a:solidFill>
                  <a:srgbClr val="345780"/>
                </a:solidFill>
                <a:latin typeface="+mn-ea"/>
              </a:rPr>
              <a:t>相关工作：</a:t>
            </a:r>
          </a:p>
        </p:txBody>
      </p:sp>
    </p:spTree>
    <p:extLst>
      <p:ext uri="{BB962C8B-B14F-4D97-AF65-F5344CB8AC3E}">
        <p14:creationId xmlns:p14="http://schemas.microsoft.com/office/powerpoint/2010/main" val="9550412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422F39B3-889B-422A-9E45-FC6959D77063}"/>
              </a:ext>
            </a:extLst>
          </p:cNvPr>
          <p:cNvSpPr txBox="1">
            <a:spLocks/>
          </p:cNvSpPr>
          <p:nvPr/>
        </p:nvSpPr>
        <p:spPr>
          <a:xfrm>
            <a:off x="882398" y="827705"/>
            <a:ext cx="10427204" cy="51930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现有方法的局限性：</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现有方法无法从图的邻居结构中捕获关系之间的相互作用。</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现有方法忽略了不同范围的时间依赖性的影响。不同范围的信息表明不同的关系趋势，并且作用不同，局部时间依赖性表示短期内的关系趋势，而全局时间依赖性表示长期的整体关系趋势。</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lgn="just">
              <a:lnSpc>
                <a:spcPct val="150000"/>
              </a:lnSpc>
              <a:buNone/>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DACHA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为了解决上述问题，作者提出了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DACHA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，即基于双重图卷积的使用历史关系的时态知识图谱表示学习方法。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DACHA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不仅考虑来自图的邻居结构的实体交互，还从图的邻居结构捕获历史关系交互，并利用多范围时间依赖关系。</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532006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5" name="矩形 4"/>
          <p:cNvSpPr/>
          <p:nvPr/>
        </p:nvSpPr>
        <p:spPr>
          <a:xfrm>
            <a:off x="7461595" y="3610606"/>
            <a:ext cx="3679212" cy="261610"/>
          </a:xfrm>
          <a:prstGeom prst="rect">
            <a:avLst/>
          </a:prstGeom>
        </p:spPr>
        <p:txBody>
          <a:bodyPr wrap="none">
            <a:spAutoFit/>
          </a:bodyPr>
          <a:lstStyle/>
          <a:p>
            <a:pPr algn="ctr"/>
            <a:r>
              <a:rPr lang="en-US" altLang="zh-CN" sz="1050" spc="400" dirty="0">
                <a:solidFill>
                  <a:srgbClr val="292D2E"/>
                </a:solidFill>
                <a:latin typeface="+mn-ea"/>
              </a:rPr>
              <a:t>Research Methods And Processes</a:t>
            </a:r>
          </a:p>
        </p:txBody>
      </p:sp>
      <p:sp>
        <p:nvSpPr>
          <p:cNvPr id="2" name="矩形: 圆角 1"/>
          <p:cNvSpPr/>
          <p:nvPr/>
        </p:nvSpPr>
        <p:spPr>
          <a:xfrm>
            <a:off x="-2152262" y="2114939"/>
            <a:ext cx="8354617" cy="2356157"/>
          </a:xfrm>
          <a:prstGeom prst="roundRect">
            <a:avLst>
              <a:gd name="adj" fmla="val 50000"/>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4135301" y="2424636"/>
            <a:ext cx="1736763" cy="17367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335" b="1" dirty="0">
                <a:solidFill>
                  <a:srgbClr val="345780"/>
                </a:solidFill>
                <a:latin typeface="+mn-ea"/>
              </a:rPr>
              <a:t>贰</a:t>
            </a:r>
          </a:p>
        </p:txBody>
      </p:sp>
      <p:sp>
        <p:nvSpPr>
          <p:cNvPr id="11" name="矩形 10"/>
          <p:cNvSpPr/>
          <p:nvPr/>
        </p:nvSpPr>
        <p:spPr bwMode="auto">
          <a:xfrm>
            <a:off x="6767726" y="2755758"/>
            <a:ext cx="4729180" cy="748988"/>
          </a:xfrm>
          <a:prstGeom prst="rect">
            <a:avLst/>
          </a:prstGeom>
        </p:spPr>
        <p:txBody>
          <a:bodyPr wrap="none">
            <a:spAutoFit/>
          </a:bodyPr>
          <a:lstStyle/>
          <a:p>
            <a:pPr algn="ctr">
              <a:defRPr/>
            </a:pPr>
            <a:r>
              <a:rPr lang="zh-CN" altLang="en-US" sz="4265" b="1" kern="100" spc="800" dirty="0">
                <a:solidFill>
                  <a:srgbClr val="345780"/>
                </a:solidFill>
                <a:latin typeface="+mn-ea"/>
                <a:cs typeface="Times New Roman" panose="02020603050405020304" pitchFamily="18" charset="0"/>
              </a:rPr>
              <a:t>研究方法及过程</a:t>
            </a:r>
          </a:p>
        </p:txBody>
      </p:sp>
      <p:cxnSp>
        <p:nvCxnSpPr>
          <p:cNvPr id="12" name="直接连接符 11"/>
          <p:cNvCxnSpPr/>
          <p:nvPr/>
        </p:nvCxnSpPr>
        <p:spPr>
          <a:xfrm>
            <a:off x="6483186" y="4054790"/>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4811" y="2487247"/>
            <a:ext cx="5322073"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4567378" y="290775"/>
            <a:ext cx="3057247"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研究方法及过程</a:t>
            </a:r>
          </a:p>
        </p:txBody>
      </p:sp>
      <p:sp>
        <p:nvSpPr>
          <p:cNvPr id="18" name="矩形 17"/>
          <p:cNvSpPr/>
          <p:nvPr/>
        </p:nvSpPr>
        <p:spPr>
          <a:xfrm>
            <a:off x="4966746" y="775384"/>
            <a:ext cx="2258503" cy="440890"/>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Research Methods And Processes</a:t>
            </a:r>
          </a:p>
          <a:p>
            <a:pPr algn="ctr"/>
            <a:endParaRPr lang="en-US" altLang="zh-CN" sz="1065" dirty="0">
              <a:solidFill>
                <a:srgbClr val="345780"/>
              </a:solidFill>
              <a:latin typeface="+mn-ea"/>
            </a:endParaRPr>
          </a:p>
        </p:txBody>
      </p:sp>
      <p:cxnSp>
        <p:nvCxnSpPr>
          <p:cNvPr id="19" name="直接连接符 18"/>
          <p:cNvCxnSpPr/>
          <p:nvPr/>
        </p:nvCxnSpPr>
        <p:spPr>
          <a:xfrm>
            <a:off x="5687366" y="1116107"/>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EB1CA31-F71B-48AC-8E97-73AA528F1277}"/>
              </a:ext>
            </a:extLst>
          </p:cNvPr>
          <p:cNvPicPr>
            <a:picLocks noChangeAspect="1"/>
          </p:cNvPicPr>
          <p:nvPr/>
        </p:nvPicPr>
        <p:blipFill>
          <a:blip r:embed="rId3"/>
          <a:stretch>
            <a:fillRect/>
          </a:stretch>
        </p:blipFill>
        <p:spPr>
          <a:xfrm>
            <a:off x="521388" y="1698564"/>
            <a:ext cx="7280700" cy="4043329"/>
          </a:xfrm>
          <a:prstGeom prst="rect">
            <a:avLst/>
          </a:prstGeom>
        </p:spPr>
      </p:pic>
      <p:sp>
        <p:nvSpPr>
          <p:cNvPr id="20" name="矩形 19">
            <a:extLst>
              <a:ext uri="{FF2B5EF4-FFF2-40B4-BE49-F238E27FC236}">
                <a16:creationId xmlns:a16="http://schemas.microsoft.com/office/drawing/2014/main" id="{A4137F1A-D75C-4C93-B665-93CC034C1A1B}"/>
              </a:ext>
            </a:extLst>
          </p:cNvPr>
          <p:cNvSpPr/>
          <p:nvPr/>
        </p:nvSpPr>
        <p:spPr>
          <a:xfrm>
            <a:off x="521388" y="1216274"/>
            <a:ext cx="2447443" cy="420884"/>
          </a:xfrm>
          <a:prstGeom prst="rect">
            <a:avLst/>
          </a:prstGeom>
        </p:spPr>
        <p:txBody>
          <a:bodyPr wrap="square">
            <a:spAutoFit/>
          </a:bodyPr>
          <a:lstStyle/>
          <a:p>
            <a:pPr algn="r"/>
            <a:r>
              <a:rPr lang="en-US" altLang="zh-CN" sz="2135" dirty="0">
                <a:solidFill>
                  <a:srgbClr val="345780"/>
                </a:solidFill>
                <a:latin typeface="+mn-ea"/>
              </a:rPr>
              <a:t>DACHA</a:t>
            </a:r>
            <a:r>
              <a:rPr lang="zh-CN" altLang="en-US" sz="2135" dirty="0">
                <a:solidFill>
                  <a:srgbClr val="345780"/>
                </a:solidFill>
                <a:latin typeface="+mn-ea"/>
              </a:rPr>
              <a:t>总体流程：</a:t>
            </a:r>
            <a:endParaRPr lang="en-US" altLang="zh-CN" sz="2135" dirty="0">
              <a:solidFill>
                <a:srgbClr val="345780"/>
              </a:solidFill>
              <a:latin typeface="+mn-ea"/>
            </a:endParaRPr>
          </a:p>
        </p:txBody>
      </p:sp>
      <p:sp>
        <p:nvSpPr>
          <p:cNvPr id="7" name="文本框 6">
            <a:extLst>
              <a:ext uri="{FF2B5EF4-FFF2-40B4-BE49-F238E27FC236}">
                <a16:creationId xmlns:a16="http://schemas.microsoft.com/office/drawing/2014/main" id="{C4A60FF6-4886-4F96-95DB-456A4076ECBA}"/>
              </a:ext>
            </a:extLst>
          </p:cNvPr>
          <p:cNvSpPr txBox="1"/>
          <p:nvPr/>
        </p:nvSpPr>
        <p:spPr>
          <a:xfrm>
            <a:off x="8087096" y="1698564"/>
            <a:ext cx="3754384" cy="4646337"/>
          </a:xfrm>
          <a:prstGeom prst="rect">
            <a:avLst/>
          </a:prstGeom>
          <a:noFill/>
        </p:spPr>
        <p:txBody>
          <a:bodyPr wrap="square" rtlCol="0">
            <a:spAutoFit/>
          </a:bodyPr>
          <a:lstStyle/>
          <a:p>
            <a:pPr>
              <a:lnSpc>
                <a:spcPct val="110000"/>
              </a:lnSpc>
            </a:pPr>
            <a:r>
              <a:rPr lang="zh-CN" altLang="en-US" dirty="0">
                <a:effectLst/>
                <a:latin typeface="Arial" panose="020B0604020202020204" pitchFamily="34" charset="0"/>
              </a:rPr>
              <a:t>（</a:t>
            </a:r>
            <a:r>
              <a:rPr lang="en-US" altLang="zh-CN" dirty="0">
                <a:effectLst/>
                <a:latin typeface="Arial" panose="020B0604020202020204" pitchFamily="34" charset="0"/>
              </a:rPr>
              <a:t>1</a:t>
            </a:r>
            <a:r>
              <a:rPr lang="zh-CN" altLang="en-US" dirty="0">
                <a:effectLst/>
                <a:latin typeface="Arial" panose="020B0604020202020204" pitchFamily="34" charset="0"/>
              </a:rPr>
              <a:t>）时间依赖建模；</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a:t>
            </a:r>
            <a:r>
              <a:rPr lang="en-US" altLang="zh-CN" dirty="0">
                <a:effectLst/>
                <a:latin typeface="Arial" panose="020B0604020202020204" pitchFamily="34" charset="0"/>
              </a:rPr>
              <a:t>2</a:t>
            </a:r>
            <a:r>
              <a:rPr lang="zh-CN" altLang="en-US" dirty="0">
                <a:effectLst/>
                <a:latin typeface="Arial" panose="020B0604020202020204" pitchFamily="34" charset="0"/>
              </a:rPr>
              <a:t>）交互建模；</a:t>
            </a:r>
            <a:endParaRPr lang="en-US" altLang="zh-CN" dirty="0">
              <a:effectLst/>
              <a:latin typeface="Arial" panose="020B0604020202020204" pitchFamily="34" charset="0"/>
            </a:endParaRPr>
          </a:p>
          <a:p>
            <a:pPr>
              <a:lnSpc>
                <a:spcPct val="110000"/>
              </a:lnSpc>
            </a:pPr>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a:t>
            </a:r>
            <a:r>
              <a:rPr lang="zh-CN" altLang="en-US" dirty="0">
                <a:effectLst/>
                <a:latin typeface="Arial" panose="020B0604020202020204" pitchFamily="34" charset="0"/>
              </a:rPr>
              <a:t>链路预测。</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在时间依赖建模部分，采用</a:t>
            </a:r>
            <a:r>
              <a:rPr lang="en-US" altLang="zh-CN" dirty="0">
                <a:effectLst/>
                <a:latin typeface="Arial" panose="020B0604020202020204" pitchFamily="34" charset="0"/>
              </a:rPr>
              <a:t>TSA</a:t>
            </a:r>
            <a:r>
              <a:rPr lang="zh-CN" altLang="en-US" dirty="0">
                <a:latin typeface="Arial" panose="020B0604020202020204" pitchFamily="34" charset="0"/>
              </a:rPr>
              <a:t>（</a:t>
            </a:r>
            <a:r>
              <a:rPr lang="zh-CN" altLang="en-US" dirty="0">
                <a:effectLst/>
                <a:latin typeface="Arial" panose="020B0604020202020204" pitchFamily="34" charset="0"/>
              </a:rPr>
              <a:t>时间自注意力历史关系编码器）对历史关系进行编码，可以对多范围时间依赖进行建模。在交互建模部分，原始图基于历史关系构建，边图以历史关系为节点构建。</a:t>
            </a:r>
            <a:r>
              <a:rPr lang="en-US" altLang="zh-CN" dirty="0">
                <a:effectLst/>
                <a:latin typeface="Arial" panose="020B0604020202020204" pitchFamily="34" charset="0"/>
              </a:rPr>
              <a:t>DGCN</a:t>
            </a:r>
            <a:r>
              <a:rPr lang="zh-CN" altLang="en-US" dirty="0">
                <a:effectLst/>
                <a:latin typeface="Arial" panose="020B0604020202020204" pitchFamily="34" charset="0"/>
              </a:rPr>
              <a:t>（双重图卷积网络）包含几个原始图卷积层和边图卷积层，它们被明确应用于从图的邻居结构对实体和历史关系的交互进行建模。在链接预测部分，利用语义匹配模型</a:t>
            </a:r>
            <a:r>
              <a:rPr lang="en-US" altLang="zh-CN" dirty="0" err="1">
                <a:effectLst/>
                <a:latin typeface="Arial" panose="020B0604020202020204" pitchFamily="34" charset="0"/>
              </a:rPr>
              <a:t>DistMult</a:t>
            </a:r>
            <a:r>
              <a:rPr lang="zh-CN" altLang="en-US" dirty="0">
                <a:effectLst/>
                <a:latin typeface="Arial" panose="020B0604020202020204" pitchFamily="34" charset="0"/>
              </a:rPr>
              <a:t>来预测实体之间的关系。</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2559857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4567378" y="290775"/>
            <a:ext cx="3057247" cy="584775"/>
          </a:xfrm>
          <a:prstGeom prst="rect">
            <a:avLst/>
          </a:prstGeom>
        </p:spPr>
        <p:txBody>
          <a:bodyPr wrap="none">
            <a:spAutoFit/>
          </a:bodyPr>
          <a:lstStyle/>
          <a:p>
            <a:pPr algn="ctr">
              <a:defRPr/>
            </a:pPr>
            <a:r>
              <a:rPr lang="zh-CN" altLang="en-US" sz="3200" b="1" kern="100" dirty="0">
                <a:solidFill>
                  <a:srgbClr val="345780"/>
                </a:solidFill>
                <a:latin typeface="+mn-ea"/>
                <a:cs typeface="Times New Roman" panose="02020603050405020304" pitchFamily="18" charset="0"/>
              </a:rPr>
              <a:t>研究方法及过程</a:t>
            </a:r>
          </a:p>
        </p:txBody>
      </p:sp>
      <p:sp>
        <p:nvSpPr>
          <p:cNvPr id="18" name="矩形 17"/>
          <p:cNvSpPr/>
          <p:nvPr/>
        </p:nvSpPr>
        <p:spPr>
          <a:xfrm>
            <a:off x="4966746" y="775384"/>
            <a:ext cx="2258503" cy="440890"/>
          </a:xfrm>
          <a:prstGeom prst="rect">
            <a:avLst/>
          </a:prstGeom>
        </p:spPr>
        <p:txBody>
          <a:bodyPr wrap="none">
            <a:spAutoFit/>
          </a:bodyPr>
          <a:lstStyle/>
          <a:p>
            <a:pPr algn="ctr"/>
            <a:r>
              <a:rPr lang="en-US" altLang="zh-CN" sz="1200" dirty="0">
                <a:solidFill>
                  <a:srgbClr val="345780"/>
                </a:solidFill>
                <a:latin typeface="Times New Roman" panose="02020603050405020304" pitchFamily="18" charset="0"/>
                <a:cs typeface="Times New Roman" panose="02020603050405020304" pitchFamily="18" charset="0"/>
              </a:rPr>
              <a:t>Research Methods And Processes</a:t>
            </a:r>
          </a:p>
          <a:p>
            <a:pPr algn="ctr"/>
            <a:endParaRPr lang="en-US" altLang="zh-CN" sz="1065" dirty="0">
              <a:solidFill>
                <a:srgbClr val="345780"/>
              </a:solidFill>
              <a:latin typeface="+mn-ea"/>
            </a:endParaRPr>
          </a:p>
        </p:txBody>
      </p:sp>
      <p:cxnSp>
        <p:nvCxnSpPr>
          <p:cNvPr id="19" name="直接连接符 18"/>
          <p:cNvCxnSpPr/>
          <p:nvPr/>
        </p:nvCxnSpPr>
        <p:spPr>
          <a:xfrm>
            <a:off x="5687366" y="1116107"/>
            <a:ext cx="817265" cy="0"/>
          </a:xfrm>
          <a:prstGeom prst="line">
            <a:avLst/>
          </a:prstGeom>
          <a:ln w="19050">
            <a:solidFill>
              <a:srgbClr val="345780"/>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4137F1A-D75C-4C93-B665-93CC034C1A1B}"/>
              </a:ext>
            </a:extLst>
          </p:cNvPr>
          <p:cNvSpPr/>
          <p:nvPr/>
        </p:nvSpPr>
        <p:spPr>
          <a:xfrm>
            <a:off x="516322" y="1212384"/>
            <a:ext cx="4919292" cy="420876"/>
          </a:xfrm>
          <a:prstGeom prst="rect">
            <a:avLst/>
          </a:prstGeom>
        </p:spPr>
        <p:txBody>
          <a:bodyPr wrap="square">
            <a:spAutoFit/>
          </a:bodyPr>
          <a:lstStyle/>
          <a:p>
            <a:pPr algn="r"/>
            <a:r>
              <a:rPr lang="en-US" altLang="zh-CN" sz="2135" dirty="0">
                <a:solidFill>
                  <a:srgbClr val="345780"/>
                </a:solidFill>
                <a:latin typeface="+mn-ea"/>
              </a:rPr>
              <a:t>(1)TSA(</a:t>
            </a:r>
            <a:r>
              <a:rPr lang="zh-CN" altLang="en-US" sz="2135" dirty="0">
                <a:solidFill>
                  <a:srgbClr val="345780"/>
                </a:solidFill>
                <a:latin typeface="+mn-ea"/>
              </a:rPr>
              <a:t>时间自注意力的历史关系编码器</a:t>
            </a:r>
            <a:r>
              <a:rPr lang="en-US" altLang="zh-CN" sz="2135" dirty="0">
                <a:solidFill>
                  <a:srgbClr val="345780"/>
                </a:solidFill>
                <a:latin typeface="+mn-ea"/>
              </a:rPr>
              <a:t>)</a:t>
            </a:r>
          </a:p>
        </p:txBody>
      </p:sp>
      <p:pic>
        <p:nvPicPr>
          <p:cNvPr id="3" name="图片 2">
            <a:extLst>
              <a:ext uri="{FF2B5EF4-FFF2-40B4-BE49-F238E27FC236}">
                <a16:creationId xmlns:a16="http://schemas.microsoft.com/office/drawing/2014/main" id="{BC368239-8680-44F8-9163-5F3A9DF4A46A}"/>
              </a:ext>
            </a:extLst>
          </p:cNvPr>
          <p:cNvPicPr>
            <a:picLocks noChangeAspect="1"/>
          </p:cNvPicPr>
          <p:nvPr/>
        </p:nvPicPr>
        <p:blipFill>
          <a:blip r:embed="rId3"/>
          <a:stretch>
            <a:fillRect/>
          </a:stretch>
        </p:blipFill>
        <p:spPr>
          <a:xfrm>
            <a:off x="622016" y="1633260"/>
            <a:ext cx="6236184" cy="4933965"/>
          </a:xfrm>
          <a:prstGeom prst="rect">
            <a:avLst/>
          </a:prstGeom>
        </p:spPr>
      </p:pic>
      <p:sp>
        <p:nvSpPr>
          <p:cNvPr id="10" name="内容占位符 2">
            <a:extLst>
              <a:ext uri="{FF2B5EF4-FFF2-40B4-BE49-F238E27FC236}">
                <a16:creationId xmlns:a16="http://schemas.microsoft.com/office/drawing/2014/main" id="{2CED2FB6-EEC7-43E5-A274-A878A725F8E1}"/>
              </a:ext>
            </a:extLst>
          </p:cNvPr>
          <p:cNvSpPr txBox="1">
            <a:spLocks/>
          </p:cNvSpPr>
          <p:nvPr/>
        </p:nvSpPr>
        <p:spPr>
          <a:xfrm>
            <a:off x="6963894" y="1212384"/>
            <a:ext cx="4606090" cy="53548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1800" dirty="0">
                <a:effectLst/>
                <a:latin typeface="Arial" panose="020B0604020202020204" pitchFamily="34" charset="0"/>
              </a:rPr>
              <a:t>为了对时间信息进行编码，作者提出了</a:t>
            </a:r>
            <a:r>
              <a:rPr lang="en-US" altLang="zh-CN" sz="1800" dirty="0">
                <a:effectLst/>
                <a:latin typeface="Arial" panose="020B0604020202020204" pitchFamily="34" charset="0"/>
              </a:rPr>
              <a:t>TSA</a:t>
            </a:r>
            <a:r>
              <a:rPr lang="zh-CN" altLang="en-US" sz="1800" dirty="0">
                <a:effectLst/>
                <a:latin typeface="Arial" panose="020B0604020202020204" pitchFamily="34" charset="0"/>
              </a:rPr>
              <a:t>来利用多范围时间依赖性。左图显示了</a:t>
            </a:r>
            <a:r>
              <a:rPr lang="en-US" altLang="zh-CN" sz="1800" dirty="0">
                <a:effectLst/>
                <a:latin typeface="Arial" panose="020B0604020202020204" pitchFamily="34" charset="0"/>
              </a:rPr>
              <a:t>TSA</a:t>
            </a:r>
            <a:r>
              <a:rPr lang="zh-CN" altLang="en-US" sz="1800" dirty="0">
                <a:effectLst/>
                <a:latin typeface="Arial" panose="020B0604020202020204" pitchFamily="34" charset="0"/>
              </a:rPr>
              <a:t>的结构，它由块内时间自注意机制和块间时间自注意力机制组成，可以分别对局部和全局时间依赖性进行建模，并自动学习不同关系或块的重要性。</a:t>
            </a:r>
            <a:endParaRPr lang="en-US" altLang="zh-CN" sz="1800" dirty="0">
              <a:effectLst/>
              <a:latin typeface="Arial" panose="020B0604020202020204" pitchFamily="34" charset="0"/>
            </a:endParaRPr>
          </a:p>
          <a:p>
            <a:pPr>
              <a:lnSpc>
                <a:spcPct val="110000"/>
              </a:lnSpc>
            </a:pPr>
            <a:r>
              <a:rPr lang="zh-CN" altLang="en-US" sz="1800" dirty="0">
                <a:effectLst/>
                <a:latin typeface="Arial" panose="020B0604020202020204" pitchFamily="34" charset="0"/>
              </a:rPr>
              <a:t>首先将输入历史关系拆分为 </a:t>
            </a:r>
            <a:r>
              <a:rPr lang="en-US" altLang="zh-CN" sz="1800" dirty="0">
                <a:effectLst/>
                <a:latin typeface="Arial" panose="020B0604020202020204" pitchFamily="34" charset="0"/>
              </a:rPr>
              <a:t>M </a:t>
            </a:r>
            <a:r>
              <a:rPr lang="zh-CN" altLang="en-US" sz="1800" dirty="0">
                <a:effectLst/>
                <a:latin typeface="Arial" panose="020B0604020202020204" pitchFamily="34" charset="0"/>
              </a:rPr>
              <a:t>个等长的块，即 </a:t>
            </a:r>
            <a:r>
              <a:rPr lang="en-US" altLang="zh-CN" sz="1800" dirty="0">
                <a:effectLst/>
                <a:latin typeface="Arial" panose="020B0604020202020204" pitchFamily="34" charset="0"/>
              </a:rPr>
              <a:t>h=[z</a:t>
            </a:r>
            <a:r>
              <a:rPr lang="en-US" altLang="zh-CN" sz="1100" dirty="0">
                <a:latin typeface="Arial" panose="020B0604020202020204" pitchFamily="34" charset="0"/>
              </a:rPr>
              <a:t>1</a:t>
            </a:r>
            <a:r>
              <a:rPr lang="en-US" altLang="zh-CN" sz="1800" dirty="0">
                <a:effectLst/>
                <a:latin typeface="Arial" panose="020B0604020202020204" pitchFamily="34" charset="0"/>
              </a:rPr>
              <a:t>,z</a:t>
            </a:r>
            <a:r>
              <a:rPr lang="en-US" altLang="zh-CN" sz="1100" dirty="0">
                <a:latin typeface="Arial" panose="020B0604020202020204" pitchFamily="34" charset="0"/>
              </a:rPr>
              <a:t>2</a:t>
            </a:r>
            <a:r>
              <a:rPr lang="en-US" altLang="zh-CN" sz="1800" dirty="0">
                <a:effectLst/>
                <a:latin typeface="Arial" panose="020B0604020202020204" pitchFamily="34" charset="0"/>
              </a:rPr>
              <a:t>,...,</a:t>
            </a:r>
            <a:r>
              <a:rPr lang="en-US" altLang="zh-CN" sz="1800" dirty="0" err="1">
                <a:effectLst/>
                <a:latin typeface="Arial" panose="020B0604020202020204" pitchFamily="34" charset="0"/>
              </a:rPr>
              <a:t>z</a:t>
            </a:r>
            <a:r>
              <a:rPr lang="en-US" altLang="zh-CN" sz="1100" dirty="0" err="1">
                <a:latin typeface="Arial" panose="020B0604020202020204" pitchFamily="34" charset="0"/>
              </a:rPr>
              <a:t>M</a:t>
            </a:r>
            <a:r>
              <a:rPr lang="en-US" altLang="zh-CN" sz="1800" dirty="0">
                <a:effectLst/>
                <a:latin typeface="Arial" panose="020B0604020202020204" pitchFamily="34" charset="0"/>
              </a:rPr>
              <a:t>]</a:t>
            </a:r>
            <a:r>
              <a:rPr lang="zh-CN" altLang="en-US" sz="1800" dirty="0">
                <a:effectLst/>
                <a:latin typeface="Arial" panose="020B0604020202020204" pitchFamily="34" charset="0"/>
              </a:rPr>
              <a:t>，每个块包含 </a:t>
            </a:r>
            <a:r>
              <a:rPr lang="en-US" altLang="zh-CN" sz="1800" dirty="0">
                <a:effectLst/>
                <a:latin typeface="Arial" panose="020B0604020202020204" pitchFamily="34" charset="0"/>
              </a:rPr>
              <a:t>N </a:t>
            </a:r>
            <a:r>
              <a:rPr lang="zh-CN" altLang="en-US" sz="1800" dirty="0">
                <a:effectLst/>
                <a:latin typeface="Arial" panose="020B0604020202020204" pitchFamily="34" charset="0"/>
              </a:rPr>
              <a:t>个关系</a:t>
            </a:r>
            <a:r>
              <a:rPr lang="zh-CN" altLang="en-US" sz="1800" dirty="0">
                <a:latin typeface="Arial" panose="020B0604020202020204" pitchFamily="34" charset="0"/>
              </a:rPr>
              <a:t>，</a:t>
            </a:r>
            <a:r>
              <a:rPr lang="zh-CN" altLang="en-US" sz="1800" dirty="0">
                <a:effectLst/>
                <a:latin typeface="Arial" panose="020B0604020202020204" pitchFamily="34" charset="0"/>
              </a:rPr>
              <a:t>块之间没有重叠，最后一个块若每个</a:t>
            </a:r>
            <a:r>
              <a:rPr lang="en-US" altLang="zh-CN" sz="1800" dirty="0">
                <a:effectLst/>
                <a:latin typeface="Arial" panose="020B0604020202020204" pitchFamily="34" charset="0"/>
              </a:rPr>
              <a:t>N</a:t>
            </a:r>
            <a:r>
              <a:rPr lang="zh-CN" altLang="en-US" sz="1800" dirty="0">
                <a:effectLst/>
                <a:latin typeface="Arial" panose="020B0604020202020204" pitchFamily="34" charset="0"/>
              </a:rPr>
              <a:t>个关系则需要进行填充。</a:t>
            </a:r>
            <a:r>
              <a:rPr lang="en-US" altLang="zh-CN" sz="1800" dirty="0" err="1">
                <a:effectLst/>
                <a:latin typeface="Arial" panose="020B0604020202020204" pitchFamily="34" charset="0"/>
              </a:rPr>
              <a:t>r</a:t>
            </a:r>
            <a:r>
              <a:rPr lang="en-US" altLang="zh-CN" sz="1100" dirty="0" err="1">
                <a:effectLst/>
                <a:latin typeface="Arial" panose="020B0604020202020204" pitchFamily="34" charset="0"/>
              </a:rPr>
              <a:t>m,n</a:t>
            </a:r>
            <a:r>
              <a:rPr lang="zh-CN" altLang="en-US" sz="1800" dirty="0">
                <a:effectLst/>
                <a:latin typeface="Arial" panose="020B0604020202020204" pitchFamily="34" charset="0"/>
              </a:rPr>
              <a:t>表示块</a:t>
            </a:r>
            <a:r>
              <a:rPr lang="en-US" altLang="zh-CN" sz="1800" dirty="0" err="1">
                <a:effectLst/>
                <a:latin typeface="Arial" panose="020B0604020202020204" pitchFamily="34" charset="0"/>
              </a:rPr>
              <a:t>z</a:t>
            </a:r>
            <a:r>
              <a:rPr lang="en-US" altLang="zh-CN" sz="1100" dirty="0" err="1">
                <a:latin typeface="Arial" panose="020B0604020202020204" pitchFamily="34" charset="0"/>
              </a:rPr>
              <a:t>m</a:t>
            </a:r>
            <a:r>
              <a:rPr lang="zh-CN" altLang="en-US" sz="1800" dirty="0">
                <a:latin typeface="Arial" panose="020B0604020202020204" pitchFamily="34" charset="0"/>
              </a:rPr>
              <a:t>中的第</a:t>
            </a:r>
            <a:r>
              <a:rPr lang="en-US" altLang="zh-CN" sz="1800" dirty="0">
                <a:latin typeface="Arial" panose="020B0604020202020204" pitchFamily="34" charset="0"/>
              </a:rPr>
              <a:t>n</a:t>
            </a:r>
            <a:r>
              <a:rPr lang="zh-CN" altLang="en-US" sz="1800" dirty="0">
                <a:latin typeface="Arial" panose="020B0604020202020204" pitchFamily="34" charset="0"/>
              </a:rPr>
              <a:t>个关系</a:t>
            </a:r>
            <a:r>
              <a:rPr lang="zh-CN" altLang="en-US" sz="1800" dirty="0">
                <a:effectLst/>
                <a:latin typeface="Arial" panose="020B0604020202020204" pitchFamily="34" charset="0"/>
              </a:rPr>
              <a:t>。</a:t>
            </a:r>
            <a:r>
              <a:rPr lang="en-US" altLang="zh-CN" sz="1800" dirty="0" err="1">
                <a:effectLst/>
                <a:latin typeface="Arial" panose="020B0604020202020204" pitchFamily="34" charset="0"/>
              </a:rPr>
              <a:t>t</a:t>
            </a:r>
            <a:r>
              <a:rPr lang="en-US" altLang="zh-CN" sz="1100" dirty="0" err="1">
                <a:latin typeface="Arial" panose="020B0604020202020204" pitchFamily="34" charset="0"/>
              </a:rPr>
              <a:t>m,n</a:t>
            </a:r>
            <a:r>
              <a:rPr lang="zh-CN" altLang="en-US" sz="1800" dirty="0">
                <a:latin typeface="Arial" panose="020B0604020202020204" pitchFamily="34" charset="0"/>
              </a:rPr>
              <a:t>表示关系</a:t>
            </a:r>
            <a:r>
              <a:rPr lang="en-US" altLang="zh-CN" sz="1800" dirty="0" err="1">
                <a:latin typeface="Arial" panose="020B0604020202020204" pitchFamily="34" charset="0"/>
              </a:rPr>
              <a:t>r</a:t>
            </a:r>
            <a:r>
              <a:rPr lang="en-US" altLang="zh-CN" sz="1100" dirty="0" err="1">
                <a:latin typeface="Arial" panose="020B0604020202020204" pitchFamily="34" charset="0"/>
              </a:rPr>
              <a:t>m,n</a:t>
            </a:r>
            <a:r>
              <a:rPr lang="zh-CN" altLang="en-US" sz="1800" dirty="0">
                <a:effectLst/>
                <a:latin typeface="Arial" panose="020B0604020202020204" pitchFamily="34" charset="0"/>
              </a:rPr>
              <a:t>中的第</a:t>
            </a:r>
            <a:r>
              <a:rPr lang="en-US" altLang="zh-CN" sz="1800" dirty="0">
                <a:effectLst/>
                <a:latin typeface="Arial" panose="020B0604020202020204" pitchFamily="34" charset="0"/>
              </a:rPr>
              <a:t>n</a:t>
            </a:r>
            <a:r>
              <a:rPr lang="zh-CN" altLang="en-US" sz="1800" dirty="0">
                <a:effectLst/>
                <a:latin typeface="Arial" panose="020B0604020202020204" pitchFamily="34" charset="0"/>
              </a:rPr>
              <a:t>个关系，</a:t>
            </a:r>
            <a:r>
              <a:rPr lang="en-US" altLang="zh-CN" sz="1800" dirty="0">
                <a:effectLst/>
                <a:latin typeface="Arial" panose="020B0604020202020204" pitchFamily="34" charset="0"/>
              </a:rPr>
              <a:t>n</a:t>
            </a:r>
            <a:r>
              <a:rPr lang="zh-CN" altLang="en-US" sz="1800" dirty="0">
                <a:effectLst/>
                <a:latin typeface="Arial" panose="020B0604020202020204" pitchFamily="34" charset="0"/>
              </a:rPr>
              <a:t>表示关系</a:t>
            </a:r>
            <a:r>
              <a:rPr lang="en-US" altLang="zh-CN" sz="1800" dirty="0" err="1">
                <a:effectLst/>
                <a:latin typeface="Arial" panose="020B0604020202020204" pitchFamily="34" charset="0"/>
              </a:rPr>
              <a:t>r</a:t>
            </a:r>
            <a:r>
              <a:rPr lang="en-US" altLang="zh-CN" sz="1100" dirty="0" err="1">
                <a:latin typeface="Arial" panose="020B0604020202020204" pitchFamily="34" charset="0"/>
              </a:rPr>
              <a:t>m,n</a:t>
            </a:r>
            <a:r>
              <a:rPr lang="zh-CN" altLang="en-US" sz="1800" dirty="0">
                <a:effectLst/>
                <a:latin typeface="Arial" panose="020B0604020202020204" pitchFamily="34" charset="0"/>
              </a:rPr>
              <a:t>的时间戳。块内时间自注意力机制可以通过学习每个块中不同</a:t>
            </a:r>
            <a:r>
              <a:rPr lang="zh-CN" altLang="en-US" sz="1800" dirty="0">
                <a:latin typeface="Arial" panose="020B0604020202020204" pitchFamily="34" charset="0"/>
              </a:rPr>
              <a:t>关系的重要性来对局部时间依赖性建模，块间时间自注意力机制可以通过学习不同块的重要性来建模全局时间依赖性。</a:t>
            </a:r>
            <a:endParaRPr lang="en-US" altLang="zh-CN" sz="1800" dirty="0">
              <a:latin typeface="Arial" panose="020B0604020202020204" pitchFamily="34" charset="0"/>
            </a:endParaRPr>
          </a:p>
        </p:txBody>
      </p:sp>
    </p:spTree>
    <p:extLst>
      <p:ext uri="{BB962C8B-B14F-4D97-AF65-F5344CB8AC3E}">
        <p14:creationId xmlns:p14="http://schemas.microsoft.com/office/powerpoint/2010/main" val="32691367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TotalTime>
  <Words>2971</Words>
  <Application>Microsoft Office PowerPoint</Application>
  <PresentationFormat>宽屏</PresentationFormat>
  <Paragraphs>158</Paragraphs>
  <Slides>19</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-apple-system</vt:lpstr>
      <vt:lpstr>Gill Sans</vt:lpstr>
      <vt:lpstr>等线</vt:lpstr>
      <vt:lpstr>等线 Light</vt:lpstr>
      <vt:lpstr>方正宋刻本秀楷简体</vt:lpstr>
      <vt:lpstr>方正正纤黑简体</vt:lpstr>
      <vt:lpstr>方正准圆简体</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 天阳</cp:lastModifiedBy>
  <cp:revision>149</cp:revision>
  <dcterms:created xsi:type="dcterms:W3CDTF">2020-04-28T02:54:00Z</dcterms:created>
  <dcterms:modified xsi:type="dcterms:W3CDTF">2021-12-31T06:08:29Z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