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322" r:id="rId3"/>
    <p:sldId id="323" r:id="rId4"/>
    <p:sldId id="308" r:id="rId5"/>
    <p:sldId id="314" r:id="rId6"/>
    <p:sldId id="348" r:id="rId7"/>
    <p:sldId id="349" r:id="rId8"/>
    <p:sldId id="350" r:id="rId9"/>
    <p:sldId id="351" r:id="rId10"/>
    <p:sldId id="324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25" r:id="rId21"/>
    <p:sldId id="341" r:id="rId22"/>
    <p:sldId id="361" r:id="rId23"/>
    <p:sldId id="362" r:id="rId24"/>
    <p:sldId id="363" r:id="rId25"/>
    <p:sldId id="364" r:id="rId26"/>
    <p:sldId id="365" r:id="rId27"/>
    <p:sldId id="326" r:id="rId28"/>
    <p:sldId id="303" r:id="rId29"/>
    <p:sldId id="321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183E73"/>
    <a:srgbClr val="163969"/>
    <a:srgbClr val="173C6F"/>
    <a:srgbClr val="143460"/>
    <a:srgbClr val="14335F"/>
    <a:srgbClr val="292929"/>
    <a:srgbClr val="3F3F3F"/>
    <a:srgbClr val="A0A1A1"/>
    <a:srgbClr val="1C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8" autoAdjust="0"/>
    <p:restoredTop sz="93657" autoAdjust="0"/>
  </p:normalViewPr>
  <p:slideViewPr>
    <p:cSldViewPr snapToGrid="0" showGuides="1">
      <p:cViewPr varScale="1">
        <p:scale>
          <a:sx n="85" d="100"/>
          <a:sy n="85" d="100"/>
        </p:scale>
        <p:origin x="509" y="72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98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63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60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10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90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45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91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07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2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93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32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348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20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7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1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25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59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93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4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45440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73470" y="4543801"/>
            <a:ext cx="684505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  <a:sym typeface="+mn-lt"/>
              </a:rPr>
              <a:t>汇报人：黄邵兴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M202173703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  <a:sym typeface="+mn-lt"/>
              </a:rPr>
              <a:t>    时间：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  <a:sym typeface="+mn-lt"/>
              </a:rPr>
              <a:t>2021/12/10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908331" y="3749227"/>
            <a:ext cx="2585373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66048" y="2874428"/>
            <a:ext cx="8695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1C48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CNSBench</a:t>
            </a:r>
            <a:r>
              <a:rPr lang="en-US" altLang="zh-CN" sz="3200" dirty="0">
                <a:solidFill>
                  <a:srgbClr val="1C48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Cloud Native Storage Benchmark</a:t>
            </a:r>
            <a:endParaRPr lang="zh-CN" altLang="en-US" sz="3200" dirty="0">
              <a:solidFill>
                <a:srgbClr val="1C4885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572133" y="527823"/>
            <a:ext cx="1473273" cy="10138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28731" t="7784"/>
          <a:stretch>
            <a:fillRect/>
          </a:stretch>
        </p:blipFill>
        <p:spPr>
          <a:xfrm>
            <a:off x="2005959" y="771185"/>
            <a:ext cx="2303012" cy="656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953643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3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49693" y="2331316"/>
            <a:ext cx="1371833" cy="1275877"/>
          </a:xfrm>
          <a:prstGeom prst="ellipse">
            <a:avLst/>
          </a:prstGeom>
          <a:solidFill>
            <a:srgbClr val="16396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02</a:t>
            </a:r>
            <a:endParaRPr lang="zh-CN" altLang="en-US" sz="5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315604" y="494071"/>
            <a:ext cx="1473273" cy="101389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777342" y="2462113"/>
            <a:ext cx="4129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C4885"/>
                </a:solidFill>
                <a:ea typeface="华光小标宋_CNKI" panose="02000500000000000000" pitchFamily="2" charset="-122"/>
                <a:cs typeface="+mn-ea"/>
              </a:rPr>
              <a:t>设</a:t>
            </a:r>
            <a:r>
              <a:rPr lang="en-US" altLang="zh-CN" sz="4800" b="1" dirty="0">
                <a:solidFill>
                  <a:srgbClr val="1C4885"/>
                </a:solidFill>
                <a:ea typeface="华光小标宋_CNKI" panose="02000500000000000000" pitchFamily="2" charset="-122"/>
                <a:cs typeface="+mn-ea"/>
              </a:rPr>
              <a:t> </a:t>
            </a:r>
            <a:r>
              <a:rPr lang="zh-CN" altLang="en-US" sz="4800" b="1" dirty="0">
                <a:solidFill>
                  <a:srgbClr val="1C4885"/>
                </a:solidFill>
                <a:ea typeface="华光小标宋_CNKI" panose="02000500000000000000" pitchFamily="2" charset="-122"/>
                <a:cs typeface="+mn-ea"/>
              </a:rPr>
              <a:t>计</a:t>
            </a:r>
            <a:r>
              <a:rPr lang="en-US" altLang="zh-CN" sz="4800" b="1" dirty="0">
                <a:solidFill>
                  <a:srgbClr val="1C4885"/>
                </a:solidFill>
                <a:ea typeface="华光小标宋_CNKI" panose="02000500000000000000" pitchFamily="2" charset="-122"/>
                <a:cs typeface="+mn-ea"/>
              </a:rPr>
              <a:t> </a:t>
            </a:r>
            <a:r>
              <a:rPr lang="zh-CN" altLang="en-US" sz="4800" b="1" dirty="0">
                <a:solidFill>
                  <a:srgbClr val="1C4885"/>
                </a:solidFill>
                <a:ea typeface="华光小标宋_CNKI" panose="02000500000000000000" pitchFamily="2" charset="-122"/>
                <a:cs typeface="+mn-ea"/>
              </a:rPr>
              <a:t>与 实 施</a:t>
            </a:r>
          </a:p>
          <a:p>
            <a:pPr algn="ctr"/>
            <a:endParaRPr lang="zh-CN" altLang="en-US" sz="4800" b="1" dirty="0">
              <a:solidFill>
                <a:srgbClr val="1C4885"/>
              </a:solidFill>
              <a:ea typeface="华光小标宋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945736" y="3145528"/>
            <a:ext cx="379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183E73"/>
                </a:solidFill>
                <a:latin typeface="Arial" panose="020B0604020202020204" pitchFamily="34" charset="0"/>
              </a:rPr>
              <a:t>Design &amp; Implementation</a:t>
            </a:r>
            <a:endParaRPr lang="en-US" altLang="zh-CN" sz="2400" dirty="0">
              <a:solidFill>
                <a:srgbClr val="183E73"/>
              </a:solidFill>
              <a:latin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8" y="410834"/>
            <a:ext cx="237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设计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76" y="881047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cs typeface="+mn-ea"/>
                <a:sym typeface="+mn-lt"/>
              </a:rPr>
              <a:t>Design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F30061-CC9E-49D6-86DF-6120F951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9F2F274-38A5-4078-B28F-8AA47E1D80DD}"/>
              </a:ext>
            </a:extLst>
          </p:cNvPr>
          <p:cNvSpPr txBox="1"/>
          <p:nvPr/>
        </p:nvSpPr>
        <p:spPr>
          <a:xfrm>
            <a:off x="796413" y="1362635"/>
            <a:ext cx="724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93A82"/>
                </a:solidFill>
                <a:latin typeface="Arial-BoldMT"/>
              </a:rPr>
              <a:t>设计需求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4279D2-1175-4EF5-A8B3-FB0EF26AD229}"/>
              </a:ext>
            </a:extLst>
          </p:cNvPr>
          <p:cNvSpPr txBox="1"/>
          <p:nvPr/>
        </p:nvSpPr>
        <p:spPr>
          <a:xfrm>
            <a:off x="796413" y="2097488"/>
            <a:ext cx="971022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分离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I/O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工作负载和控制工作负载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使用现有工具生成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I/O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工作负载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指定和创建现实的控制工作负载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基准要易于定义和运行</a:t>
            </a:r>
          </a:p>
        </p:txBody>
      </p:sp>
    </p:spTree>
    <p:extLst>
      <p:ext uri="{BB962C8B-B14F-4D97-AF65-F5344CB8AC3E}">
        <p14:creationId xmlns:p14="http://schemas.microsoft.com/office/powerpoint/2010/main" val="307326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8" y="410834"/>
            <a:ext cx="237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设计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76" y="881047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cs typeface="+mn-ea"/>
                <a:sym typeface="+mn-lt"/>
              </a:rPr>
              <a:t>Design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F30061-CC9E-49D6-86DF-6120F951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54279D2-1175-4EF5-A8B3-FB0EF26AD229}"/>
              </a:ext>
            </a:extLst>
          </p:cNvPr>
          <p:cNvSpPr txBox="1"/>
          <p:nvPr/>
        </p:nvSpPr>
        <p:spPr>
          <a:xfrm>
            <a:off x="796413" y="1404267"/>
            <a:ext cx="971022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控制器：实例化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I/O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    工作负载和运行控制工作负载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9343DF-7022-4BEB-AAC8-CBFBB5534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821" y="2278674"/>
            <a:ext cx="7369179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2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8" y="410834"/>
            <a:ext cx="237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设计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76" y="881047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cs typeface="+mn-ea"/>
                <a:sym typeface="+mn-lt"/>
              </a:rPr>
              <a:t>Design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F30061-CC9E-49D6-86DF-6120F951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54279D2-1175-4EF5-A8B3-FB0EF26AD229}"/>
              </a:ext>
            </a:extLst>
          </p:cNvPr>
          <p:cNvSpPr txBox="1"/>
          <p:nvPr/>
        </p:nvSpPr>
        <p:spPr>
          <a:xfrm>
            <a:off x="796413" y="1404267"/>
            <a:ext cx="971022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控制器：实例化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I/O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    工作负载和运行控制工作负载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用户编写基准规范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072113-BA25-4E49-B55C-23E77736B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028" y="2533466"/>
            <a:ext cx="7292972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9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8" y="410834"/>
            <a:ext cx="237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设计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76" y="881047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cs typeface="+mn-ea"/>
                <a:sym typeface="+mn-lt"/>
              </a:rPr>
              <a:t>Design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F30061-CC9E-49D6-86DF-6120F951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54279D2-1175-4EF5-A8B3-FB0EF26AD229}"/>
              </a:ext>
            </a:extLst>
          </p:cNvPr>
          <p:cNvSpPr txBox="1"/>
          <p:nvPr/>
        </p:nvSpPr>
        <p:spPr>
          <a:xfrm>
            <a:off x="796414" y="1404267"/>
            <a:ext cx="4044526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控制器：实例化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I/O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    工作负载和运行控制工作负载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用户编写基准规范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工作负载规范告诉控制器如何实例化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I/O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工作负载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126447-8ADC-410D-93B8-3BA3A5F99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061" y="1736916"/>
            <a:ext cx="6911939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8" y="410834"/>
            <a:ext cx="237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设计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76" y="881047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cs typeface="+mn-ea"/>
                <a:sym typeface="+mn-lt"/>
              </a:rPr>
              <a:t>Design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F30061-CC9E-49D6-86DF-6120F951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54279D2-1175-4EF5-A8B3-FB0EF26AD229}"/>
              </a:ext>
            </a:extLst>
          </p:cNvPr>
          <p:cNvSpPr txBox="1"/>
          <p:nvPr/>
        </p:nvSpPr>
        <p:spPr>
          <a:xfrm>
            <a:off x="796414" y="1404267"/>
            <a:ext cx="3963843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控制器：实例化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I/O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    工作负载和运行控制工作负载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用户编写基准规范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工作负载规范告诉控制器如何实例化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I/O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工作负载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F91AC2-6376-4859-B1F1-1B42AA29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028" y="1401607"/>
            <a:ext cx="7292972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6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8" y="410834"/>
            <a:ext cx="237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设计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76" y="881047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cs typeface="+mn-ea"/>
                <a:sym typeface="+mn-lt"/>
              </a:rPr>
              <a:t>Design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F30061-CC9E-49D6-86DF-6120F951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54279D2-1175-4EF5-A8B3-FB0EF26AD229}"/>
              </a:ext>
            </a:extLst>
          </p:cNvPr>
          <p:cNvSpPr txBox="1"/>
          <p:nvPr/>
        </p:nvSpPr>
        <p:spPr>
          <a:xfrm>
            <a:off x="796414" y="1404267"/>
            <a:ext cx="3963846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控制器：实例化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I/O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    工作负载和运行控制工作负载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用户编写基准规范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工作负载规范告诉控制器如何实例化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I/O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工作负载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工作负载库包含工作负载规范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098865-3B73-419A-B0BE-E770C3F7A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819" y="1404267"/>
            <a:ext cx="6706181" cy="5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8" y="410834"/>
            <a:ext cx="237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设计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76" y="881047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cs typeface="+mn-ea"/>
                <a:sym typeface="+mn-lt"/>
              </a:rPr>
              <a:t>Design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F30061-CC9E-49D6-86DF-6120F951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54279D2-1175-4EF5-A8B3-FB0EF26AD229}"/>
              </a:ext>
            </a:extLst>
          </p:cNvPr>
          <p:cNvSpPr txBox="1"/>
          <p:nvPr/>
        </p:nvSpPr>
        <p:spPr>
          <a:xfrm>
            <a:off x="796414" y="1404267"/>
            <a:ext cx="4223822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控制器：实例化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I/O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    工作负载和运行控制工作负载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用户编写基准规范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控制工作负载指定速率和操作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66685B-31F2-40CF-AC57-A8200E9C3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303" y="2384672"/>
            <a:ext cx="7117697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8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8" y="410834"/>
            <a:ext cx="237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设计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76" y="881047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cs typeface="+mn-ea"/>
                <a:sym typeface="+mn-lt"/>
              </a:rPr>
              <a:t>Design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F30061-CC9E-49D6-86DF-6120F951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54279D2-1175-4EF5-A8B3-FB0EF26AD229}"/>
              </a:ext>
            </a:extLst>
          </p:cNvPr>
          <p:cNvSpPr txBox="1"/>
          <p:nvPr/>
        </p:nvSpPr>
        <p:spPr>
          <a:xfrm>
            <a:off x="796414" y="1404267"/>
            <a:ext cx="4223822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控制器：实例化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I/O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    工作负载和运行控制工作负载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用户编写基准规范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控制工作负载指定速率和操作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0E7087-4D36-4C02-B28D-F3B9D1765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615" y="2072225"/>
            <a:ext cx="7445385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8" y="410834"/>
            <a:ext cx="237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设计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76" y="881047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cs typeface="+mn-ea"/>
                <a:sym typeface="+mn-lt"/>
              </a:rPr>
              <a:t>Design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F30061-CC9E-49D6-86DF-6120F951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54279D2-1175-4EF5-A8B3-FB0EF26AD229}"/>
              </a:ext>
            </a:extLst>
          </p:cNvPr>
          <p:cNvSpPr txBox="1"/>
          <p:nvPr/>
        </p:nvSpPr>
        <p:spPr>
          <a:xfrm>
            <a:off x="796414" y="1404267"/>
            <a:ext cx="4223822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控制器：实例化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I/O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    工作负载和运行控制工作负载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用户编写基准规范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控制工作负载指定速率和操作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3D987B-69BD-4981-9A4C-9C10E7CB9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305" y="1965536"/>
            <a:ext cx="7559695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953643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3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51087" y="749511"/>
            <a:ext cx="21453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183E73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  <a:sym typeface="+mn-lt"/>
              </a:rPr>
              <a:t>目     录</a:t>
            </a:r>
            <a:endParaRPr lang="en-US" altLang="zh-CN" sz="4000" b="1" dirty="0">
              <a:solidFill>
                <a:srgbClr val="183E73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+mn-ea"/>
              <a:sym typeface="+mn-lt"/>
            </a:endParaRPr>
          </a:p>
          <a:p>
            <a:pPr algn="ctr"/>
            <a:r>
              <a:rPr lang="en-US" altLang="zh-CN" sz="2800" b="1" dirty="0">
                <a:solidFill>
                  <a:srgbClr val="183E73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  <a:sym typeface="+mn-lt"/>
              </a:rPr>
              <a:t>CONTENT</a:t>
            </a:r>
            <a:endParaRPr lang="zh-CN" altLang="en-US" sz="2800" b="1" dirty="0">
              <a:solidFill>
                <a:srgbClr val="183E73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+mn-ea"/>
              <a:sym typeface="+mn-lt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315604" y="518360"/>
            <a:ext cx="1473273" cy="1013897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2369302" y="2361292"/>
            <a:ext cx="709397" cy="661720"/>
          </a:xfrm>
          <a:prstGeom prst="ellipse">
            <a:avLst/>
          </a:prstGeom>
          <a:solidFill>
            <a:srgbClr val="183E7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/>
              <a:t>01</a:t>
            </a:r>
            <a:endParaRPr lang="zh-CN" altLang="en-US" sz="2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209925" y="2361565"/>
            <a:ext cx="2545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背 景 与 动 机</a:t>
            </a:r>
          </a:p>
        </p:txBody>
      </p:sp>
      <p:sp>
        <p:nvSpPr>
          <p:cNvPr id="33" name="椭圆 32"/>
          <p:cNvSpPr/>
          <p:nvPr/>
        </p:nvSpPr>
        <p:spPr>
          <a:xfrm>
            <a:off x="6346755" y="2361292"/>
            <a:ext cx="730587" cy="661720"/>
          </a:xfrm>
          <a:prstGeom prst="ellipse">
            <a:avLst/>
          </a:prstGeom>
          <a:solidFill>
            <a:srgbClr val="183E7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/>
              <a:t>02</a:t>
            </a:r>
            <a:endParaRPr lang="zh-CN" altLang="en-US" sz="2200" dirty="0"/>
          </a:p>
        </p:txBody>
      </p:sp>
      <p:sp>
        <p:nvSpPr>
          <p:cNvPr id="34" name="椭圆 33"/>
          <p:cNvSpPr/>
          <p:nvPr/>
        </p:nvSpPr>
        <p:spPr>
          <a:xfrm>
            <a:off x="2372477" y="3496835"/>
            <a:ext cx="705974" cy="661720"/>
          </a:xfrm>
          <a:prstGeom prst="ellipse">
            <a:avLst/>
          </a:prstGeom>
          <a:solidFill>
            <a:srgbClr val="183E7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/>
              <a:t>03</a:t>
            </a:r>
            <a:endParaRPr lang="zh-CN" altLang="en-US" sz="2200" dirty="0"/>
          </a:p>
        </p:txBody>
      </p:sp>
      <p:sp>
        <p:nvSpPr>
          <p:cNvPr id="35" name="椭圆 34"/>
          <p:cNvSpPr/>
          <p:nvPr/>
        </p:nvSpPr>
        <p:spPr>
          <a:xfrm>
            <a:off x="6346825" y="3486150"/>
            <a:ext cx="706120" cy="672465"/>
          </a:xfrm>
          <a:prstGeom prst="ellipse">
            <a:avLst/>
          </a:prstGeom>
          <a:solidFill>
            <a:srgbClr val="183E7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/>
              <a:t>04</a:t>
            </a:r>
            <a:endParaRPr lang="zh-CN" altLang="en-US" sz="2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338060" y="3486150"/>
            <a:ext cx="1932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结论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209925" y="2752388"/>
            <a:ext cx="243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Background &amp; Motivation</a:t>
            </a:r>
            <a:endParaRPr lang="zh-CN" altLang="en-US" sz="1400" dirty="0">
              <a:solidFill>
                <a:srgbClr val="333333"/>
              </a:solidFill>
              <a:latin typeface="Arial" panose="020B0604020202020204" pitchFamily="34" charset="0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338060" y="2361565"/>
            <a:ext cx="24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设</a:t>
            </a:r>
            <a:r>
              <a:rPr lang="en-US" altLang="zh-CN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 </a:t>
            </a:r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计</a:t>
            </a:r>
            <a:r>
              <a:rPr lang="en-US" altLang="zh-CN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 </a:t>
            </a:r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与 实 施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377131" y="2752387"/>
            <a:ext cx="221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Design &amp; Implementation</a:t>
            </a:r>
            <a:endParaRPr lang="zh-CN" altLang="en-US" sz="1400" dirty="0">
              <a:solidFill>
                <a:srgbClr val="333333"/>
              </a:solidFill>
              <a:latin typeface="Arial" panose="020B0604020202020204" pitchFamily="34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220085" y="3496945"/>
            <a:ext cx="22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评 估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249023" y="3888411"/>
            <a:ext cx="1113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Evaluation</a:t>
            </a: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08107" y="3888410"/>
            <a:ext cx="137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Conclusion</a:t>
            </a: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953643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3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49693" y="2331316"/>
            <a:ext cx="1371833" cy="1275877"/>
          </a:xfrm>
          <a:prstGeom prst="ellipse">
            <a:avLst/>
          </a:prstGeom>
          <a:solidFill>
            <a:srgbClr val="16396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03</a:t>
            </a:r>
            <a:endParaRPr lang="zh-CN" altLang="en-US" sz="5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315604" y="494071"/>
            <a:ext cx="1473273" cy="101389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777342" y="2434808"/>
            <a:ext cx="249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C4885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  <a:sym typeface="+mn-lt"/>
              </a:rPr>
              <a:t>评 估  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114925" y="3147060"/>
            <a:ext cx="18058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dirty="0">
                <a:solidFill>
                  <a:srgbClr val="183E73"/>
                </a:solidFill>
                <a:effectLst/>
                <a:latin typeface="Arial" panose="020B0604020202020204" pitchFamily="34" charset="0"/>
              </a:rPr>
              <a:t>Evaluation</a:t>
            </a:r>
            <a:endParaRPr lang="en-US" altLang="zh-CN" sz="2400" b="0" i="0" dirty="0">
              <a:solidFill>
                <a:srgbClr val="183E73"/>
              </a:solidFill>
              <a:effectLst/>
              <a:latin typeface="Arial" panose="020B0604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7" y="410834"/>
            <a:ext cx="3293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实验设置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5307" y="885169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Experimental Setup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71DC9414-04ED-456A-B428-BB80C3CFE1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3563067-77A8-4EF4-B87D-38AF3A3F3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562" y="2903121"/>
            <a:ext cx="5921253" cy="22709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6247EFE-CC78-4131-9034-002426DFEC0E}"/>
              </a:ext>
            </a:extLst>
          </p:cNvPr>
          <p:cNvSpPr txBox="1"/>
          <p:nvPr/>
        </p:nvSpPr>
        <p:spPr>
          <a:xfrm>
            <a:off x="796412" y="1408389"/>
            <a:ext cx="574782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Kubernetes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集群：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10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个工作结点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+ 1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个控制平面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存储提供商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45F8E2-5E25-47F5-AA1C-9120EBD6F38E}"/>
              </a:ext>
            </a:extLst>
          </p:cNvPr>
          <p:cNvSpPr txBox="1"/>
          <p:nvPr/>
        </p:nvSpPr>
        <p:spPr>
          <a:xfrm>
            <a:off x="1111623" y="2239386"/>
            <a:ext cx="4805083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Ceph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，无副本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Ceph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，三份副本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Ceph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，纠删码（两份数据，一个编码块）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OpenEBS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，无复制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OpenEBS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，三份副本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972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8" y="410834"/>
            <a:ext cx="4130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对 </a:t>
            </a:r>
            <a:r>
              <a:rPr lang="en-US" altLang="zh-CN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I/O </a:t>
            </a:r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工作负载的影响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76" y="881047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cs typeface="+mn-ea"/>
              </a:rPr>
              <a:t>Impacts on I/O Workloads</a:t>
            </a:r>
            <a:endParaRPr lang="zh-CN" altLang="en-US" sz="1400" dirty="0">
              <a:solidFill>
                <a:srgbClr val="333333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F30061-CC9E-49D6-86DF-6120F951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54279D2-1175-4EF5-A8B3-FB0EF26AD229}"/>
              </a:ext>
            </a:extLst>
          </p:cNvPr>
          <p:cNvSpPr txBox="1"/>
          <p:nvPr/>
        </p:nvSpPr>
        <p:spPr>
          <a:xfrm>
            <a:off x="796413" y="1419005"/>
            <a:ext cx="9710223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问题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设置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A4410F-90D5-4252-921F-50E3B637B361}"/>
              </a:ext>
            </a:extLst>
          </p:cNvPr>
          <p:cNvSpPr txBox="1"/>
          <p:nvPr/>
        </p:nvSpPr>
        <p:spPr>
          <a:xfrm>
            <a:off x="1102660" y="1846729"/>
            <a:ext cx="739588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控制操作对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I/O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工作负载有影响吗？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这种影响是否因存储配置而异？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5B1E26-C41B-451D-9EE0-39C7B90A70BA}"/>
              </a:ext>
            </a:extLst>
          </p:cNvPr>
          <p:cNvSpPr txBox="1"/>
          <p:nvPr/>
        </p:nvSpPr>
        <p:spPr>
          <a:xfrm>
            <a:off x="1102660" y="3148860"/>
            <a:ext cx="739588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MongoDB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；通过</a:t>
            </a:r>
            <a:r>
              <a:rPr lang="en-US" altLang="zh-CN" sz="1800" b="0" i="0" u="none" strike="noStrike" baseline="0" dirty="0">
                <a:latin typeface="ArialMT"/>
              </a:rPr>
              <a:t>YCSB</a:t>
            </a:r>
            <a:r>
              <a:rPr lang="zh-CN" altLang="en-US" sz="1800" b="0" i="0" u="none" strike="noStrike" baseline="0" dirty="0">
                <a:latin typeface="ArialMT"/>
              </a:rPr>
              <a:t>评估</a:t>
            </a:r>
            <a:r>
              <a:rPr lang="zh-CN" altLang="en-US" sz="18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；分别在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有无快照的情况下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12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8" y="410834"/>
            <a:ext cx="4130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对 </a:t>
            </a:r>
            <a:r>
              <a:rPr lang="en-US" altLang="zh-CN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I/O </a:t>
            </a:r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工作负载的影响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76" y="881047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cs typeface="+mn-ea"/>
              </a:rPr>
              <a:t>Impacts on I/O Workloads</a:t>
            </a:r>
            <a:endParaRPr lang="zh-CN" altLang="en-US" sz="1400" dirty="0">
              <a:solidFill>
                <a:srgbClr val="333333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F30061-CC9E-49D6-86DF-6120F951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C13E9D6-E9A4-4D8F-BE62-8C6AA6191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70" y="1368205"/>
            <a:ext cx="11530059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6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8" y="410834"/>
            <a:ext cx="4130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对 </a:t>
            </a:r>
            <a:r>
              <a:rPr lang="en-US" altLang="zh-CN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I/O </a:t>
            </a:r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工作负载的影响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76" y="881047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cs typeface="+mn-ea"/>
              </a:rPr>
              <a:t>Impacts on I/O Workloads</a:t>
            </a:r>
            <a:endParaRPr lang="zh-CN" altLang="en-US" sz="1400" dirty="0">
              <a:solidFill>
                <a:srgbClr val="333333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F30061-CC9E-49D6-86DF-6120F951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8F13FD-D451-49CC-98D6-5892AE3CD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79613"/>
            <a:ext cx="12192000" cy="469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7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8" y="410834"/>
            <a:ext cx="4130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对 </a:t>
            </a:r>
            <a:r>
              <a:rPr lang="en-US" altLang="zh-CN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I/O </a:t>
            </a:r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工作负载的影响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76" y="881047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cs typeface="+mn-ea"/>
              </a:rPr>
              <a:t>Impacts on I/O Workloads</a:t>
            </a:r>
            <a:endParaRPr lang="zh-CN" altLang="en-US" sz="1400" dirty="0">
              <a:solidFill>
                <a:srgbClr val="333333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F30061-CC9E-49D6-86DF-6120F951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347CB8-B76A-4827-9626-675147CDC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8803"/>
            <a:ext cx="12192000" cy="47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8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8" y="410834"/>
            <a:ext cx="4130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对 </a:t>
            </a:r>
            <a:r>
              <a:rPr lang="en-US" altLang="zh-CN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I/O </a:t>
            </a:r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工作负载的影响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76" y="881047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cs typeface="+mn-ea"/>
              </a:rPr>
              <a:t>Impacts on I/O Workloads</a:t>
            </a:r>
            <a:endParaRPr lang="zh-CN" altLang="en-US" sz="1400" dirty="0">
              <a:solidFill>
                <a:srgbClr val="333333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F30061-CC9E-49D6-86DF-6120F951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A5B6DC-5D79-49DB-988E-81956A24E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74607"/>
            <a:ext cx="12192000" cy="466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6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953643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3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49693" y="2331316"/>
            <a:ext cx="1371833" cy="1275877"/>
          </a:xfrm>
          <a:prstGeom prst="ellipse">
            <a:avLst/>
          </a:prstGeom>
          <a:solidFill>
            <a:srgbClr val="16396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04</a:t>
            </a:r>
            <a:endParaRPr lang="zh-CN" altLang="en-US" sz="5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315604" y="494071"/>
            <a:ext cx="1473273" cy="101389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777342" y="2413218"/>
            <a:ext cx="2224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C4885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  <a:sym typeface="+mn-lt"/>
              </a:rPr>
              <a:t>结论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049521" y="3147060"/>
            <a:ext cx="170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183E73"/>
                </a:solidFill>
                <a:latin typeface="Arial" panose="020B0604020202020204" pitchFamily="34" charset="0"/>
              </a:rPr>
              <a:t>Conclusion</a:t>
            </a:r>
            <a:endParaRPr lang="en-US" altLang="zh-CN" sz="2400" dirty="0">
              <a:solidFill>
                <a:srgbClr val="183E73"/>
              </a:solidFill>
              <a:latin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413" y="441558"/>
            <a:ext cx="17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结论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6412" y="875749"/>
            <a:ext cx="23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sym typeface="+mn-lt"/>
              </a:rPr>
              <a:t>Conclusion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53266DE0-E036-422B-97A3-58CDDAFFDA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B31868C-66E7-4473-BF5C-4362AA909617}"/>
              </a:ext>
            </a:extLst>
          </p:cNvPr>
          <p:cNvSpPr txBox="1"/>
          <p:nvPr/>
        </p:nvSpPr>
        <p:spPr>
          <a:xfrm>
            <a:off x="796412" y="1602072"/>
            <a:ext cx="9710223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需要新的基准来支持云原生环境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提出了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CNSBench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的要求、设计和实施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通过三项评估证明了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CNSBench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的实用性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10917" y="2472952"/>
            <a:ext cx="6608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1C4885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  <a:sym typeface="+mn-lt"/>
              </a:rPr>
              <a:t>感谢大家的聆听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315332" y="3738717"/>
            <a:ext cx="180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315604" y="494071"/>
            <a:ext cx="1473273" cy="1013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953643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3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49693" y="2331316"/>
            <a:ext cx="1371833" cy="1275877"/>
          </a:xfrm>
          <a:prstGeom prst="ellipse">
            <a:avLst/>
          </a:prstGeom>
          <a:solidFill>
            <a:srgbClr val="16396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01</a:t>
            </a:r>
            <a:endParaRPr lang="zh-CN" altLang="en-US" sz="5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315604" y="494071"/>
            <a:ext cx="1473273" cy="101389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777342" y="2450683"/>
            <a:ext cx="4129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83E73"/>
                </a:solidFill>
                <a:ea typeface="华光小标宋_CNKI" panose="02000500000000000000" pitchFamily="2" charset="-122"/>
                <a:cs typeface="+mn-ea"/>
              </a:rPr>
              <a:t>背 景 与 动 机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934661" y="3147060"/>
            <a:ext cx="371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183E73"/>
                </a:solidFill>
                <a:latin typeface="Arial" panose="020B0604020202020204" pitchFamily="34" charset="0"/>
              </a:rPr>
              <a:t>Background &amp; Motivation</a:t>
            </a:r>
            <a:endParaRPr lang="zh-CN" altLang="en-US" sz="2400" dirty="0">
              <a:solidFill>
                <a:srgbClr val="183E73"/>
              </a:solidFill>
              <a:latin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7" y="519968"/>
            <a:ext cx="5474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云计算中的新趋势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67571" y="1488490"/>
            <a:ext cx="3411370" cy="87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云原生软件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8CED3FF-7666-4A01-A396-6B0B724252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666D0B1-5FE7-4284-9448-75865988E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245" y="1488490"/>
            <a:ext cx="7041490" cy="41227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074B903-1E01-4C53-AC5F-32EC72DA1286}"/>
              </a:ext>
            </a:extLst>
          </p:cNvPr>
          <p:cNvSpPr txBox="1"/>
          <p:nvPr/>
        </p:nvSpPr>
        <p:spPr>
          <a:xfrm>
            <a:off x="902265" y="2018872"/>
            <a:ext cx="268044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基于容器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微服务架构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高度动态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频繁部署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自动管理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8" y="410834"/>
            <a:ext cx="237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动 机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76" y="881047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Motivation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F30061-CC9E-49D6-86DF-6120F951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9F2F274-38A5-4078-B28F-8AA47E1D80DD}"/>
              </a:ext>
            </a:extLst>
          </p:cNvPr>
          <p:cNvSpPr txBox="1"/>
          <p:nvPr/>
        </p:nvSpPr>
        <p:spPr>
          <a:xfrm>
            <a:off x="796413" y="1362635"/>
            <a:ext cx="724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i="0" u="none" strike="noStrike" baseline="0" dirty="0">
                <a:solidFill>
                  <a:srgbClr val="093A82"/>
                </a:solidFill>
                <a:latin typeface="Arial-BoldMT"/>
              </a:rPr>
              <a:t>动机</a:t>
            </a:r>
            <a:r>
              <a:rPr lang="en-US" altLang="zh-CN" sz="2400" b="1" i="0" u="none" strike="noStrike" baseline="0" dirty="0">
                <a:solidFill>
                  <a:srgbClr val="093A82"/>
                </a:solidFill>
                <a:latin typeface="Arial-BoldMT"/>
              </a:rPr>
              <a:t>1:</a:t>
            </a:r>
            <a:r>
              <a:rPr lang="zh-CN" altLang="en-US" sz="2400" b="1" i="0" u="none" strike="noStrike" baseline="0" dirty="0">
                <a:solidFill>
                  <a:srgbClr val="093A82"/>
                </a:solidFill>
                <a:latin typeface="Arial-BoldMT"/>
              </a:rPr>
              <a:t>更多的存储控制操作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4279D2-1175-4EF5-A8B3-FB0EF26AD229}"/>
              </a:ext>
            </a:extLst>
          </p:cNvPr>
          <p:cNvSpPr txBox="1"/>
          <p:nvPr/>
        </p:nvSpPr>
        <p:spPr>
          <a:xfrm>
            <a:off x="796412" y="2286482"/>
            <a:ext cx="7240857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存储控制操作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在云原生环境中更频繁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现有的基准测试不生成存储控制操作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A2EDEC4-F687-4636-B4A2-0CE9F2B47B12}"/>
              </a:ext>
            </a:extLst>
          </p:cNvPr>
          <p:cNvSpPr txBox="1"/>
          <p:nvPr/>
        </p:nvSpPr>
        <p:spPr>
          <a:xfrm>
            <a:off x="1047424" y="2681461"/>
            <a:ext cx="7240857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创建卷，附加卷，快照，修改卷大小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卷：由存储提供商提供的单个存储单元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8" y="410834"/>
            <a:ext cx="237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动 机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76" y="881047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Motivation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F30061-CC9E-49D6-86DF-6120F951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9F2F274-38A5-4078-B28F-8AA47E1D80DD}"/>
              </a:ext>
            </a:extLst>
          </p:cNvPr>
          <p:cNvSpPr txBox="1"/>
          <p:nvPr/>
        </p:nvSpPr>
        <p:spPr>
          <a:xfrm>
            <a:off x="796413" y="1362635"/>
            <a:ext cx="724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i="0" u="none" strike="noStrike" baseline="0" dirty="0">
                <a:solidFill>
                  <a:srgbClr val="093A82"/>
                </a:solidFill>
                <a:latin typeface="Arial-BoldMT"/>
              </a:rPr>
              <a:t>动机</a:t>
            </a:r>
            <a:r>
              <a:rPr lang="en-US" altLang="zh-CN" sz="2400" b="1" i="0" u="none" strike="noStrike" baseline="0" dirty="0">
                <a:solidFill>
                  <a:srgbClr val="093A82"/>
                </a:solidFill>
                <a:latin typeface="Arial-BoldMT"/>
              </a:rPr>
              <a:t>1:</a:t>
            </a:r>
            <a:r>
              <a:rPr lang="zh-CN" altLang="en-US" sz="2400" b="1" i="0" u="none" strike="noStrike" baseline="0" dirty="0">
                <a:solidFill>
                  <a:srgbClr val="093A82"/>
                </a:solidFill>
                <a:latin typeface="Arial-BoldMT"/>
              </a:rPr>
              <a:t>更多的存储控制操作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4279D2-1175-4EF5-A8B3-FB0EF26AD229}"/>
              </a:ext>
            </a:extLst>
          </p:cNvPr>
          <p:cNvSpPr txBox="1"/>
          <p:nvPr/>
        </p:nvSpPr>
        <p:spPr>
          <a:xfrm>
            <a:off x="796411" y="2286482"/>
            <a:ext cx="9710223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据平台统计数据给出：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54%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的容器运行时存在的时间不超过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分钟，而客户运行的容器中位数为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30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个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公司每天运行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600+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服务，部署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100-1000+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更新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由用户发起容器的创建，并非管理员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A2EDEC4-F687-4636-B4A2-0CE9F2B47B12}"/>
              </a:ext>
            </a:extLst>
          </p:cNvPr>
          <p:cNvSpPr txBox="1"/>
          <p:nvPr/>
        </p:nvSpPr>
        <p:spPr>
          <a:xfrm>
            <a:off x="1137071" y="3118488"/>
            <a:ext cx="774695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这表明在一个具有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20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个节点的集群中，每秒钟都会进行一个容器的创建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694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8" y="410834"/>
            <a:ext cx="237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动 机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76" y="881047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Motivation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F30061-CC9E-49D6-86DF-6120F951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9F2F274-38A5-4078-B28F-8AA47E1D80DD}"/>
              </a:ext>
            </a:extLst>
          </p:cNvPr>
          <p:cNvSpPr txBox="1"/>
          <p:nvPr/>
        </p:nvSpPr>
        <p:spPr>
          <a:xfrm>
            <a:off x="796413" y="1362635"/>
            <a:ext cx="724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i="0" u="none" strike="noStrike" baseline="0" dirty="0">
                <a:solidFill>
                  <a:srgbClr val="093A82"/>
                </a:solidFill>
                <a:latin typeface="Arial-BoldMT"/>
              </a:rPr>
              <a:t>动机</a:t>
            </a:r>
            <a:r>
              <a:rPr lang="en-US" altLang="zh-CN" sz="2400" b="1" i="0" u="none" strike="noStrike" baseline="0" dirty="0">
                <a:solidFill>
                  <a:srgbClr val="093A82"/>
                </a:solidFill>
                <a:latin typeface="Arial-BoldMT"/>
              </a:rPr>
              <a:t>2:</a:t>
            </a:r>
            <a:r>
              <a:rPr lang="zh-CN" altLang="en-US" sz="2400" b="1" i="0" u="none" strike="noStrike" baseline="0" dirty="0">
                <a:solidFill>
                  <a:srgbClr val="093A82"/>
                </a:solidFill>
                <a:latin typeface="Arial-BoldMT"/>
              </a:rPr>
              <a:t>多元化和专业化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4279D2-1175-4EF5-A8B3-FB0EF26AD229}"/>
              </a:ext>
            </a:extLst>
          </p:cNvPr>
          <p:cNvSpPr txBox="1"/>
          <p:nvPr/>
        </p:nvSpPr>
        <p:spPr>
          <a:xfrm>
            <a:off x="796411" y="2286482"/>
            <a:ext cx="9710223" cy="253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Docker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等项目使云原生计算广泛可用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微服务和无服务器架构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主机和集群上的工作负载更加多样化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A2EDEC4-F687-4636-B4A2-0CE9F2B47B12}"/>
              </a:ext>
            </a:extLst>
          </p:cNvPr>
          <p:cNvSpPr txBox="1"/>
          <p:nvPr/>
        </p:nvSpPr>
        <p:spPr>
          <a:xfrm>
            <a:off x="1047424" y="2688182"/>
            <a:ext cx="774695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Docker Hub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上提供了生物信息学、数据科学、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HPC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ML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等容器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F86CD8-6A03-4453-AD6C-1F6C4846DCB1}"/>
              </a:ext>
            </a:extLst>
          </p:cNvPr>
          <p:cNvSpPr txBox="1"/>
          <p:nvPr/>
        </p:nvSpPr>
        <p:spPr>
          <a:xfrm>
            <a:off x="1047424" y="3561081"/>
            <a:ext cx="774695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高度专业化的工作负载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每个节点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集群的工作负载密度更高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72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8" y="410834"/>
            <a:ext cx="237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动 机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76" y="881047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Motivation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F30061-CC9E-49D6-86DF-6120F951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9F2F274-38A5-4078-B28F-8AA47E1D80DD}"/>
              </a:ext>
            </a:extLst>
          </p:cNvPr>
          <p:cNvSpPr txBox="1"/>
          <p:nvPr/>
        </p:nvSpPr>
        <p:spPr>
          <a:xfrm>
            <a:off x="796413" y="1362635"/>
            <a:ext cx="724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i="0" u="none" strike="noStrike" baseline="0" dirty="0">
                <a:solidFill>
                  <a:srgbClr val="093A82"/>
                </a:solidFill>
                <a:latin typeface="Arial-BoldMT"/>
              </a:rPr>
              <a:t>动机</a:t>
            </a:r>
            <a:r>
              <a:rPr lang="en-US" altLang="zh-CN" sz="2400" b="1" i="0" u="none" strike="noStrike" baseline="0" dirty="0">
                <a:solidFill>
                  <a:srgbClr val="093A82"/>
                </a:solidFill>
                <a:latin typeface="Arial-BoldMT"/>
              </a:rPr>
              <a:t>3:</a:t>
            </a:r>
            <a:r>
              <a:rPr lang="zh-CN" altLang="en-US" sz="2400" b="1" i="0" u="none" strike="noStrike" baseline="0" dirty="0">
                <a:solidFill>
                  <a:srgbClr val="093A82"/>
                </a:solidFill>
                <a:latin typeface="Arial-BoldMT"/>
              </a:rPr>
              <a:t>弹性和动态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4279D2-1175-4EF5-A8B3-FB0EF26AD229}"/>
              </a:ext>
            </a:extLst>
          </p:cNvPr>
          <p:cNvSpPr txBox="1"/>
          <p:nvPr/>
        </p:nvSpPr>
        <p:spPr>
          <a:xfrm>
            <a:off x="796411" y="2286482"/>
            <a:ext cx="9710223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扩展以满足需求高峰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提高部署速度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F86CD8-6A03-4453-AD6C-1F6C4846DCB1}"/>
              </a:ext>
            </a:extLst>
          </p:cNvPr>
          <p:cNvSpPr txBox="1"/>
          <p:nvPr/>
        </p:nvSpPr>
        <p:spPr>
          <a:xfrm>
            <a:off x="1119141" y="3184564"/>
            <a:ext cx="7746952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Netflix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：每天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600 +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服务，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100 +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部署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>
                <a:latin typeface="ArialMT"/>
              </a:rPr>
              <a:t>Uber</a:t>
            </a:r>
            <a:r>
              <a:rPr lang="zh-CN" altLang="en-US" sz="1800" b="0" i="0" u="none" strike="noStrike" baseline="0" dirty="0">
                <a:latin typeface="ArialMT"/>
              </a:rPr>
              <a:t>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每周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1000 +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服务，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1000 +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部署</a:t>
            </a:r>
            <a:endParaRPr lang="en-US" altLang="zh-CN" sz="1800" b="0" i="0" u="none" strike="noStrike" baseline="0" dirty="0">
              <a:latin typeface="ArialM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>
                <a:latin typeface="ArialMT"/>
              </a:rPr>
              <a:t>WeChat</a:t>
            </a:r>
            <a:r>
              <a:rPr lang="zh-CN" altLang="en-US" dirty="0">
                <a:latin typeface="ArialMT"/>
              </a:rPr>
              <a:t>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每天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3000 +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服务，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1000 +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部署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440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308" y="410834"/>
            <a:ext cx="237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92929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+mn-ea"/>
              </a:rPr>
              <a:t>动 机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76" y="881047"/>
            <a:ext cx="329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Motivation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F30061-CC9E-49D6-86DF-6120F951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4" b="9089"/>
          <a:stretch>
            <a:fillRect/>
          </a:stretch>
        </p:blipFill>
        <p:spPr>
          <a:xfrm>
            <a:off x="10718727" y="170574"/>
            <a:ext cx="1473273" cy="10138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9F2F274-38A5-4078-B28F-8AA47E1D80DD}"/>
              </a:ext>
            </a:extLst>
          </p:cNvPr>
          <p:cNvSpPr txBox="1"/>
          <p:nvPr/>
        </p:nvSpPr>
        <p:spPr>
          <a:xfrm>
            <a:off x="796413" y="1362635"/>
            <a:ext cx="724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i="0" u="none" strike="noStrike" baseline="0" dirty="0">
                <a:solidFill>
                  <a:srgbClr val="093A82"/>
                </a:solidFill>
                <a:latin typeface="Arial-BoldMT"/>
              </a:rPr>
              <a:t>动机总结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4279D2-1175-4EF5-A8B3-FB0EF26AD229}"/>
              </a:ext>
            </a:extLst>
          </p:cNvPr>
          <p:cNvSpPr txBox="1"/>
          <p:nvPr/>
        </p:nvSpPr>
        <p:spPr>
          <a:xfrm>
            <a:off x="796413" y="2097488"/>
            <a:ext cx="9710223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云原生计算具有更多存储控制操作，当前基准测试无法生成控制操作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每台主机上运行的工作负载更复杂，手动重现是不可行的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应用程序是弹性和动态的，手动模拟是不可行的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684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s3og5w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861</Words>
  <Application>Microsoft Office PowerPoint</Application>
  <PresentationFormat>宽屏</PresentationFormat>
  <Paragraphs>201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Arial-BoldMT</vt:lpstr>
      <vt:lpstr>ArialMT</vt:lpstr>
      <vt:lpstr>等线</vt:lpstr>
      <vt:lpstr>华光小标宋_CNKI</vt:lpstr>
      <vt:lpstr>微软雅黑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subject>PPT</dc:subject>
  <dc:creator>administrator</dc:creator>
  <cp:keywords>PPT</cp:keywords>
  <dc:description>PPT</dc:description>
  <cp:lastModifiedBy>2716315012@qq.com</cp:lastModifiedBy>
  <cp:revision>190</cp:revision>
  <dcterms:created xsi:type="dcterms:W3CDTF">2018-02-27T12:12:00Z</dcterms:created>
  <dcterms:modified xsi:type="dcterms:W3CDTF">2021-12-10T03:36:56Z</dcterms:modified>
  <cp:category>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B5F43A7AE1B547DBB8668BDBCDEDF414</vt:lpwstr>
  </property>
  <property fmtid="{D5CDD505-2E9C-101B-9397-08002B2CF9AE}" pid="3" name="KSOProductBuildVer">
    <vt:lpwstr>2052-11.1.0.10938</vt:lpwstr>
  </property>
</Properties>
</file>